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97" r:id="rId2"/>
    <p:sldMasterId id="2147483679" r:id="rId3"/>
    <p:sldMasterId id="2147483648" r:id="rId4"/>
    <p:sldMasterId id="2147483660" r:id="rId5"/>
  </p:sld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F1F9-337F-2A2B-5566-1383918B9C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CA4A49-C17F-6FC0-40B7-A888D515A6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2E9242-BE46-FFC9-6709-1EE2290E74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0CF093-4F95-E8F6-068F-DA075F51F9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4C6FBF-583D-F1F1-8134-FFC4899944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DECEA5-F7AB-7E19-BCD3-9EC975E17312}"/>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8" name="Footer Placeholder 7">
            <a:extLst>
              <a:ext uri="{FF2B5EF4-FFF2-40B4-BE49-F238E27FC236}">
                <a16:creationId xmlns:a16="http://schemas.microsoft.com/office/drawing/2014/main" id="{7ED120E8-9452-FC97-AE23-B592D4C8B9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691992-62FD-24CE-2CAD-50E4BDF1FBA9}"/>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289313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864A-E4ED-3BCF-52FC-593F4D732B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D21AAF-6D98-32CA-12F0-A24B3F722ADC}"/>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4" name="Footer Placeholder 3">
            <a:extLst>
              <a:ext uri="{FF2B5EF4-FFF2-40B4-BE49-F238E27FC236}">
                <a16:creationId xmlns:a16="http://schemas.microsoft.com/office/drawing/2014/main" id="{69162077-1A48-24C9-C654-C069FC24A2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D714DA-8167-F7BB-0EB2-11D30839F362}"/>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716905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A991F5-2A6E-3490-34F0-EACA1A0066AE}"/>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3" name="Footer Placeholder 2">
            <a:extLst>
              <a:ext uri="{FF2B5EF4-FFF2-40B4-BE49-F238E27FC236}">
                <a16:creationId xmlns:a16="http://schemas.microsoft.com/office/drawing/2014/main" id="{B70C0C39-7075-3958-3614-1C2EF46788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A74959-8976-1B20-2ACD-7F32E20B8F9D}"/>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33915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3F9C-7770-379C-CADF-491924663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A770BB-68DD-AD81-F9BE-D302DE080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916758-07F7-19DB-14B6-4F6AABCE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35161-9A15-BD58-5F56-CCADBF540C16}"/>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6" name="Footer Placeholder 5">
            <a:extLst>
              <a:ext uri="{FF2B5EF4-FFF2-40B4-BE49-F238E27FC236}">
                <a16:creationId xmlns:a16="http://schemas.microsoft.com/office/drawing/2014/main" id="{974840FD-E2E6-98CC-A268-2218875A81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6D7B8-06E6-7342-A888-D11BB2486D11}"/>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282457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0CE6-0A59-9B38-BA86-FE51EADCA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EF9878-2171-5ED8-94B1-2A208C05D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9CF601-FEB8-5D9C-BF79-680D306C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2EEB-BA8C-9C2D-A1E8-D28FF96A5605}"/>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6" name="Footer Placeholder 5">
            <a:extLst>
              <a:ext uri="{FF2B5EF4-FFF2-40B4-BE49-F238E27FC236}">
                <a16:creationId xmlns:a16="http://schemas.microsoft.com/office/drawing/2014/main" id="{90361D30-AA47-6382-9168-4AE56E3E9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382476-205F-B0EC-47E7-73FA8513FCE5}"/>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230958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562F-9485-443E-226F-786F0D1DFD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5C84F8-127E-D9C5-0101-A3051202A0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B8AF93-396C-B9A9-3886-A2C3B93E2ECB}"/>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5" name="Footer Placeholder 4">
            <a:extLst>
              <a:ext uri="{FF2B5EF4-FFF2-40B4-BE49-F238E27FC236}">
                <a16:creationId xmlns:a16="http://schemas.microsoft.com/office/drawing/2014/main" id="{E79370D3-F42A-8116-1974-801DB8B66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4C228-E05A-A9BA-59E2-CA9F6D74DCBF}"/>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1042345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0FD824-CD0C-AE0E-74CD-5D0C805D6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9382BC-80BF-E2FC-C92F-948E347EE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2BAD1-8826-6C5D-18B5-5589039EE7C1}"/>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5" name="Footer Placeholder 4">
            <a:extLst>
              <a:ext uri="{FF2B5EF4-FFF2-40B4-BE49-F238E27FC236}">
                <a16:creationId xmlns:a16="http://schemas.microsoft.com/office/drawing/2014/main" id="{81BF87B6-E1F3-1C7A-6A10-894049CFB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3E1A0E-8DBB-E080-1344-32BC6088EDF7}"/>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273165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32E6-7121-338A-A46E-43AF37AD0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DCD439-20B0-E9A9-A56A-33B5B75D6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EC64CD-8DE3-D47E-E3E1-8DBAAB56C626}"/>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5" name="Footer Placeholder 4">
            <a:extLst>
              <a:ext uri="{FF2B5EF4-FFF2-40B4-BE49-F238E27FC236}">
                <a16:creationId xmlns:a16="http://schemas.microsoft.com/office/drawing/2014/main" id="{2975509F-1090-303F-FFFD-A86379796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2226F0-427E-75E2-441B-275DDAFE026E}"/>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251627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523E-9FC3-DCA3-8F52-6CF696DBB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64418E-EA3D-2F93-9E9B-B8E6D262B8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30008-5ABC-C758-7C0D-12C6219E1B34}"/>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5" name="Footer Placeholder 4">
            <a:extLst>
              <a:ext uri="{FF2B5EF4-FFF2-40B4-BE49-F238E27FC236}">
                <a16:creationId xmlns:a16="http://schemas.microsoft.com/office/drawing/2014/main" id="{477F394B-7F19-5467-0C5A-FCD25D564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525C5-9AE9-EA44-A5B9-D180F6D714D4}"/>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1757352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F8C7-3460-56D1-E47D-870CEBCC3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2508CA-23D8-9974-CB42-CA51A39F1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258D6-8888-2BD4-8BE9-00CD83B5AA05}"/>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5" name="Footer Placeholder 4">
            <a:extLst>
              <a:ext uri="{FF2B5EF4-FFF2-40B4-BE49-F238E27FC236}">
                <a16:creationId xmlns:a16="http://schemas.microsoft.com/office/drawing/2014/main" id="{3C005924-9CE5-AF17-C07A-C43E40C0F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C20B6-A6B9-31ED-3FC7-9E63E538059D}"/>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159297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rgbClr val="565F6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B027-6BF4-0034-D878-D8434053A9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57D7D6-BC8A-2109-67BD-9012684DA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2124E2-E485-3EBE-48AD-65C5BCE76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5CB540-6244-8CD3-8CE1-82CEE5F06AD8}"/>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6" name="Footer Placeholder 5">
            <a:extLst>
              <a:ext uri="{FF2B5EF4-FFF2-40B4-BE49-F238E27FC236}">
                <a16:creationId xmlns:a16="http://schemas.microsoft.com/office/drawing/2014/main" id="{A83CE5C7-4EDC-2D59-AE48-C1F5EBAAE3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D1426-76BA-94A1-ED50-29A16D156C76}"/>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2327552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BA35-846D-305D-AB2D-58F00F9041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2586A4-DE71-36E1-9092-32E046F39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AE7656-B0B1-FF6F-F0ED-46E5B77C1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C2237B-447E-2BE4-3747-3200AD8A5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6DA321-15BA-E59F-8120-9A631F714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90ECB3-91CD-1B90-E0A6-CF14E4374DD0}"/>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8" name="Footer Placeholder 7">
            <a:extLst>
              <a:ext uri="{FF2B5EF4-FFF2-40B4-BE49-F238E27FC236}">
                <a16:creationId xmlns:a16="http://schemas.microsoft.com/office/drawing/2014/main" id="{B756C609-D4A8-52D9-F51D-67118414D0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6E702C-D0E9-B39F-482A-A0873EE07BCB}"/>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3591137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1DA7-BCEA-1DCC-345B-57EAA5A849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58D7B7-7E40-3EC0-B7BE-1EDF11E8FBE5}"/>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4" name="Footer Placeholder 3">
            <a:extLst>
              <a:ext uri="{FF2B5EF4-FFF2-40B4-BE49-F238E27FC236}">
                <a16:creationId xmlns:a16="http://schemas.microsoft.com/office/drawing/2014/main" id="{C48B2266-56E3-1B82-224C-A49BD83B8D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37E675-97A4-8D3B-250C-DC912F11EED4}"/>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3140439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D9BA0-C76A-039E-DE23-A8920252D457}"/>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3" name="Footer Placeholder 2">
            <a:extLst>
              <a:ext uri="{FF2B5EF4-FFF2-40B4-BE49-F238E27FC236}">
                <a16:creationId xmlns:a16="http://schemas.microsoft.com/office/drawing/2014/main" id="{EBFC61B0-E653-6695-95E9-64337507F4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DAC978-5374-1F35-BC16-215F2708BFAE}"/>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1367355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41E-92E2-702D-9970-B43D5EDE7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1C62F4-F0B8-C340-A4F3-018C40EB7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AA2314-990E-E6CA-BE87-60C0DE9B7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8F661-6621-F1A6-2522-1420D7E43354}"/>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6" name="Footer Placeholder 5">
            <a:extLst>
              <a:ext uri="{FF2B5EF4-FFF2-40B4-BE49-F238E27FC236}">
                <a16:creationId xmlns:a16="http://schemas.microsoft.com/office/drawing/2014/main" id="{847ACF50-646A-BCA8-05C3-3E9EC89EC0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074D08-1301-828F-D499-253F6F982760}"/>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1121922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EC6A-8DCE-E811-10BF-9223022E3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A06FBA-6022-6586-6356-95CC6A9F1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3905B4-54A2-9EEE-1A2B-5C4FE53F8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95B8F-B01A-1F24-53F1-BE06388A48EA}"/>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6" name="Footer Placeholder 5">
            <a:extLst>
              <a:ext uri="{FF2B5EF4-FFF2-40B4-BE49-F238E27FC236}">
                <a16:creationId xmlns:a16="http://schemas.microsoft.com/office/drawing/2014/main" id="{036A619F-C867-F2EC-559B-042C7A358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CCCC0A-5152-1802-787C-C25BCF75DC52}"/>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1561752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7FCD-792A-2DA5-62FF-3116505845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8836A-0A8F-2EEF-FC85-4429C3D9C2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6A3CE-E372-767A-EA78-AD24F1CC21B6}"/>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5" name="Footer Placeholder 4">
            <a:extLst>
              <a:ext uri="{FF2B5EF4-FFF2-40B4-BE49-F238E27FC236}">
                <a16:creationId xmlns:a16="http://schemas.microsoft.com/office/drawing/2014/main" id="{6DE20F61-42F9-AE5E-36B8-C60D7AA3C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4FD35-9623-C7D5-5C0A-7A4BA79121A8}"/>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32075701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C954B-0230-3635-5F52-E55CF0461F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E8804-CCB0-CA1B-2411-038BF2906E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FADD5-D6B3-51B8-6D0C-FC5E72DC2A9B}"/>
              </a:ext>
            </a:extLst>
          </p:cNvPr>
          <p:cNvSpPr>
            <a:spLocks noGrp="1"/>
          </p:cNvSpPr>
          <p:nvPr>
            <p:ph type="dt" sz="half" idx="10"/>
          </p:nvPr>
        </p:nvSpPr>
        <p:spPr/>
        <p:txBody>
          <a:bodyPr/>
          <a:lstStyle/>
          <a:p>
            <a:fld id="{C09DECBC-0D93-4B45-A490-391F9F21F0B1}" type="datetimeFigureOut">
              <a:rPr lang="en-IN" smtClean="0"/>
              <a:t>03-02-2023</a:t>
            </a:fld>
            <a:endParaRPr lang="en-IN"/>
          </a:p>
        </p:txBody>
      </p:sp>
      <p:sp>
        <p:nvSpPr>
          <p:cNvPr id="5" name="Footer Placeholder 4">
            <a:extLst>
              <a:ext uri="{FF2B5EF4-FFF2-40B4-BE49-F238E27FC236}">
                <a16:creationId xmlns:a16="http://schemas.microsoft.com/office/drawing/2014/main" id="{7DFBCA6B-A5EE-AF7F-F45B-7397107D9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1DDE3-1018-9084-A77C-4D0BA503AD03}"/>
              </a:ext>
            </a:extLst>
          </p:cNvPr>
          <p:cNvSpPr>
            <a:spLocks noGrp="1"/>
          </p:cNvSpPr>
          <p:nvPr>
            <p:ph type="sldNum" sz="quarter" idx="12"/>
          </p:nvPr>
        </p:nvSpPr>
        <p:spPr/>
        <p:txBody>
          <a:bodyPr/>
          <a:lstStyle/>
          <a:p>
            <a:fld id="{D99C781A-2671-4C93-8C25-E2F2D24DD200}" type="slidenum">
              <a:rPr lang="en-IN" smtClean="0"/>
              <a:t>‹#›</a:t>
            </a:fld>
            <a:endParaRPr lang="en-IN"/>
          </a:p>
        </p:txBody>
      </p:sp>
    </p:spTree>
    <p:extLst>
      <p:ext uri="{BB962C8B-B14F-4D97-AF65-F5344CB8AC3E}">
        <p14:creationId xmlns:p14="http://schemas.microsoft.com/office/powerpoint/2010/main" val="15235847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7449-3E57-081A-8609-3ABC17838D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BB412C-B16B-FE54-4FA6-E0B6E1BC8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8F863-4693-6901-6FB1-E1E829F2437D}"/>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5" name="Footer Placeholder 4">
            <a:extLst>
              <a:ext uri="{FF2B5EF4-FFF2-40B4-BE49-F238E27FC236}">
                <a16:creationId xmlns:a16="http://schemas.microsoft.com/office/drawing/2014/main" id="{02F883B1-D01B-43B5-5AF7-1BADB8EF3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E4E73-83C0-B446-1682-341F609755B8}"/>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2632996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BAA-AF43-C925-9505-00D068BB53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8ADED-A51C-98EB-D0DC-725F20BA9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34393C-0F88-7305-346B-E465D49D4C80}"/>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5" name="Footer Placeholder 4">
            <a:extLst>
              <a:ext uri="{FF2B5EF4-FFF2-40B4-BE49-F238E27FC236}">
                <a16:creationId xmlns:a16="http://schemas.microsoft.com/office/drawing/2014/main" id="{BA64F37D-290F-75EF-99CA-869954AA3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40C9-EDA0-F688-B423-24E74B456650}"/>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137949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rgbClr val="565F6C"/>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C772-E7D6-8381-ECC5-E14FBD568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2DB437-9111-739F-4E51-E7E499C77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042CD4-C8CD-92DA-20DF-635DBDD32252}"/>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5" name="Footer Placeholder 4">
            <a:extLst>
              <a:ext uri="{FF2B5EF4-FFF2-40B4-BE49-F238E27FC236}">
                <a16:creationId xmlns:a16="http://schemas.microsoft.com/office/drawing/2014/main" id="{9AFA7A30-7BE1-7A33-504C-C67E2A4DB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021B9E-F9BC-F851-A594-EF760261AEBF}"/>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37226393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20B8-B613-A3D7-8B2F-8CF4945B75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50BB13-3A33-7F6A-278C-823EE2373D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808C94-41FF-933D-2B5D-A53C6690D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FE6DA3-18B5-3B54-496C-8AFD538C4BD9}"/>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6" name="Footer Placeholder 5">
            <a:extLst>
              <a:ext uri="{FF2B5EF4-FFF2-40B4-BE49-F238E27FC236}">
                <a16:creationId xmlns:a16="http://schemas.microsoft.com/office/drawing/2014/main" id="{1CE5F128-E609-8CA0-14DA-15275CE162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26039-07C1-D16D-6C06-2B22CC4BAC00}"/>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3245387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1DAA-D431-654F-4C47-18E137EAB4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F561E9-4CEC-EDF0-D882-FC70B0DA9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4D836-F68B-07FD-E347-87CF8584CC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C81774-2353-7A87-C4C4-7DE241BF5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23E7E-6D82-C22A-9247-E913C16E77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40CF48-C2A8-9756-5B0C-5C38F1DF111E}"/>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8" name="Footer Placeholder 7">
            <a:extLst>
              <a:ext uri="{FF2B5EF4-FFF2-40B4-BE49-F238E27FC236}">
                <a16:creationId xmlns:a16="http://schemas.microsoft.com/office/drawing/2014/main" id="{193BC5EE-EED0-94E6-2F0D-529B3A6E19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9F5768-6EA5-EE1A-97F9-7E232BF0E05C}"/>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515277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4EC4-EFF4-E877-0F7C-CA28D83A56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54D57C-C438-5701-C738-21C61FF1B909}"/>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4" name="Footer Placeholder 3">
            <a:extLst>
              <a:ext uri="{FF2B5EF4-FFF2-40B4-BE49-F238E27FC236}">
                <a16:creationId xmlns:a16="http://schemas.microsoft.com/office/drawing/2014/main" id="{CEE00FED-E46A-F3F5-6A2D-86C5CA45D9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72B4D2-90F9-B3BB-B41C-8AFCA59AAC18}"/>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2885701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BF7A-C9CA-3949-637E-0125EFA24DE5}"/>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3" name="Footer Placeholder 2">
            <a:extLst>
              <a:ext uri="{FF2B5EF4-FFF2-40B4-BE49-F238E27FC236}">
                <a16:creationId xmlns:a16="http://schemas.microsoft.com/office/drawing/2014/main" id="{7A6B3A57-5219-B515-2D26-FBB111948E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CD2011-E66F-57D3-810B-8697F53004AC}"/>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1049714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3265-159A-F6F4-18ED-9AD33A9AC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E720C0-649D-B3E2-EF38-38DFCC7C0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578672-5D5E-51DA-237E-F4115316A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2AFD3-86B7-8949-E921-08FA16CB36B2}"/>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6" name="Footer Placeholder 5">
            <a:extLst>
              <a:ext uri="{FF2B5EF4-FFF2-40B4-BE49-F238E27FC236}">
                <a16:creationId xmlns:a16="http://schemas.microsoft.com/office/drawing/2014/main" id="{8D365ECC-C8A8-26E7-411A-1BE96C5B5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8D06DA-68AF-F2D0-FC31-9CB941BFB6E7}"/>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1040524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738-266C-36B8-0AE1-BE1541BE0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8C17FF-635A-A21D-C743-FF8509CE6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BD4070-5FE1-4605-BDFC-1F623A7DB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F89F7-B50B-BF07-E20A-C79D6C71DB05}"/>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6" name="Footer Placeholder 5">
            <a:extLst>
              <a:ext uri="{FF2B5EF4-FFF2-40B4-BE49-F238E27FC236}">
                <a16:creationId xmlns:a16="http://schemas.microsoft.com/office/drawing/2014/main" id="{121C3A98-5F47-F2F2-CA59-BF376082ED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F2B1E-4DE6-A6CE-81C9-340FC248F91B}"/>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26564695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2133-D0A1-FF6A-C311-251F674B91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92F712-13A3-D6FF-1EFB-26D53823FC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3E952-223D-5893-87E1-71DBCA80A16B}"/>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5" name="Footer Placeholder 4">
            <a:extLst>
              <a:ext uri="{FF2B5EF4-FFF2-40B4-BE49-F238E27FC236}">
                <a16:creationId xmlns:a16="http://schemas.microsoft.com/office/drawing/2014/main" id="{CFA61E88-68FC-0DF5-CFAA-DE0DE0271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73D88-B565-23D9-5E72-A7600410EE2B}"/>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28370627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CBB573-F8E8-FCD5-BFFC-E6A5BF3614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B2619E-BBEA-9408-90D9-06F66CF3A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51F58-1CCB-6424-9B49-730A66EF9E6D}"/>
              </a:ext>
            </a:extLst>
          </p:cNvPr>
          <p:cNvSpPr>
            <a:spLocks noGrp="1"/>
          </p:cNvSpPr>
          <p:nvPr>
            <p:ph type="dt" sz="half" idx="10"/>
          </p:nvPr>
        </p:nvSpPr>
        <p:spPr/>
        <p:txBody>
          <a:bodyPr/>
          <a:lstStyle/>
          <a:p>
            <a:fld id="{9985F5E6-6645-4A7A-BAFC-AAFFB6120382}" type="datetimeFigureOut">
              <a:rPr lang="en-IN" smtClean="0"/>
              <a:t>03-02-2023</a:t>
            </a:fld>
            <a:endParaRPr lang="en-IN"/>
          </a:p>
        </p:txBody>
      </p:sp>
      <p:sp>
        <p:nvSpPr>
          <p:cNvPr id="5" name="Footer Placeholder 4">
            <a:extLst>
              <a:ext uri="{FF2B5EF4-FFF2-40B4-BE49-F238E27FC236}">
                <a16:creationId xmlns:a16="http://schemas.microsoft.com/office/drawing/2014/main" id="{262764A7-95BA-B6A1-BE85-3575FDC46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700D0-B5E0-DC1F-6BF4-7306A92A82FF}"/>
              </a:ext>
            </a:extLst>
          </p:cNvPr>
          <p:cNvSpPr>
            <a:spLocks noGrp="1"/>
          </p:cNvSpPr>
          <p:nvPr>
            <p:ph type="sldNum" sz="quarter" idx="12"/>
          </p:nvPr>
        </p:nvSpPr>
        <p:spPr/>
        <p:txBody>
          <a:bodyPr/>
          <a:lstStyle/>
          <a:p>
            <a:fld id="{BD948671-5D3D-4C96-9967-2A963B7A8F58}" type="slidenum">
              <a:rPr lang="en-IN" smtClean="0"/>
              <a:t>‹#›</a:t>
            </a:fld>
            <a:endParaRPr lang="en-IN"/>
          </a:p>
        </p:txBody>
      </p:sp>
    </p:spTree>
    <p:extLst>
      <p:ext uri="{BB962C8B-B14F-4D97-AF65-F5344CB8AC3E}">
        <p14:creationId xmlns:p14="http://schemas.microsoft.com/office/powerpoint/2010/main" val="33950036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1CA8A-549D-4F08-BF37-CCE37B4E9F8C}"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168205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08000" y="0"/>
            <a:ext cx="593512" cy="6858000"/>
          </a:xfrm>
          <a:custGeom>
            <a:avLst/>
            <a:gdLst/>
            <a:ahLst/>
            <a:cxnLst/>
            <a:rect l="l" t="t" r="r" b="b"/>
            <a:pathLst>
              <a:path w="445134" h="6858000">
                <a:moveTo>
                  <a:pt x="0" y="6858000"/>
                </a:moveTo>
                <a:lnTo>
                  <a:pt x="444538" y="6858000"/>
                </a:lnTo>
                <a:lnTo>
                  <a:pt x="444538" y="0"/>
                </a:lnTo>
                <a:lnTo>
                  <a:pt x="0" y="0"/>
                </a:lnTo>
                <a:lnTo>
                  <a:pt x="0" y="6858000"/>
                </a:lnTo>
                <a:close/>
              </a:path>
            </a:pathLst>
          </a:custGeom>
          <a:solidFill>
            <a:srgbClr val="FDC3AD">
              <a:alpha val="54116"/>
            </a:srgbClr>
          </a:solidFill>
        </p:spPr>
        <p:txBody>
          <a:bodyPr wrap="square" lIns="0" tIns="0" rIns="0" bIns="0" rtlCol="0"/>
          <a:lstStyle/>
          <a:p>
            <a:endParaRPr sz="1800"/>
          </a:p>
        </p:txBody>
      </p:sp>
      <p:sp>
        <p:nvSpPr>
          <p:cNvPr id="17" name="bg object 17"/>
          <p:cNvSpPr/>
          <p:nvPr/>
        </p:nvSpPr>
        <p:spPr>
          <a:xfrm>
            <a:off x="1176918" y="0"/>
            <a:ext cx="4233" cy="6858000"/>
          </a:xfrm>
          <a:custGeom>
            <a:avLst/>
            <a:gdLst/>
            <a:ahLst/>
            <a:cxnLst/>
            <a:rect l="l" t="t" r="r" b="b"/>
            <a:pathLst>
              <a:path w="3175" h="6858000">
                <a:moveTo>
                  <a:pt x="0" y="6858000"/>
                </a:moveTo>
                <a:lnTo>
                  <a:pt x="3136" y="6858000"/>
                </a:lnTo>
                <a:lnTo>
                  <a:pt x="3136" y="0"/>
                </a:lnTo>
                <a:lnTo>
                  <a:pt x="0" y="0"/>
                </a:lnTo>
                <a:lnTo>
                  <a:pt x="0" y="6858000"/>
                </a:lnTo>
                <a:close/>
              </a:path>
            </a:pathLst>
          </a:custGeom>
          <a:solidFill>
            <a:srgbClr val="FDC3AD">
              <a:alpha val="54116"/>
            </a:srgbClr>
          </a:solidFill>
        </p:spPr>
        <p:txBody>
          <a:bodyPr wrap="square" lIns="0" tIns="0" rIns="0" bIns="0" rtlCol="0"/>
          <a:lstStyle/>
          <a:p>
            <a:endParaRPr sz="1800"/>
          </a:p>
        </p:txBody>
      </p:sp>
      <p:sp>
        <p:nvSpPr>
          <p:cNvPr id="18" name="bg object 18"/>
          <p:cNvSpPr/>
          <p:nvPr/>
        </p:nvSpPr>
        <p:spPr>
          <a:xfrm>
            <a:off x="1257301" y="0"/>
            <a:ext cx="63500" cy="6858000"/>
          </a:xfrm>
          <a:custGeom>
            <a:avLst/>
            <a:gdLst/>
            <a:ahLst/>
            <a:cxnLst/>
            <a:rect l="l" t="t" r="r" b="b"/>
            <a:pathLst>
              <a:path w="47625" h="6858000">
                <a:moveTo>
                  <a:pt x="0" y="6858000"/>
                </a:moveTo>
                <a:lnTo>
                  <a:pt x="47625" y="6858000"/>
                </a:lnTo>
                <a:lnTo>
                  <a:pt x="47625" y="0"/>
                </a:lnTo>
                <a:lnTo>
                  <a:pt x="0" y="0"/>
                </a:lnTo>
                <a:lnTo>
                  <a:pt x="0" y="6858000"/>
                </a:lnTo>
                <a:close/>
              </a:path>
            </a:pathLst>
          </a:custGeom>
          <a:solidFill>
            <a:srgbClr val="FDC3AD">
              <a:alpha val="54116"/>
            </a:srgbClr>
          </a:solidFill>
        </p:spPr>
        <p:txBody>
          <a:bodyPr wrap="square" lIns="0" tIns="0" rIns="0" bIns="0" rtlCol="0"/>
          <a:lstStyle/>
          <a:p>
            <a:endParaRPr sz="1800"/>
          </a:p>
        </p:txBody>
      </p:sp>
      <p:sp>
        <p:nvSpPr>
          <p:cNvPr id="19" name="bg object 19"/>
          <p:cNvSpPr/>
          <p:nvPr/>
        </p:nvSpPr>
        <p:spPr>
          <a:xfrm>
            <a:off x="368453" y="0"/>
            <a:ext cx="139700" cy="6858000"/>
          </a:xfrm>
          <a:custGeom>
            <a:avLst/>
            <a:gdLst/>
            <a:ahLst/>
            <a:cxnLst/>
            <a:rect l="l" t="t" r="r" b="b"/>
            <a:pathLst>
              <a:path w="104775" h="6858000">
                <a:moveTo>
                  <a:pt x="104664" y="0"/>
                </a:moveTo>
                <a:lnTo>
                  <a:pt x="0" y="0"/>
                </a:lnTo>
                <a:lnTo>
                  <a:pt x="0" y="6858000"/>
                </a:lnTo>
                <a:lnTo>
                  <a:pt x="104664" y="6858000"/>
                </a:lnTo>
                <a:lnTo>
                  <a:pt x="104664" y="0"/>
                </a:lnTo>
                <a:close/>
              </a:path>
            </a:pathLst>
          </a:custGeom>
          <a:solidFill>
            <a:srgbClr val="FFD9CE">
              <a:alpha val="36077"/>
            </a:srgbClr>
          </a:solidFill>
        </p:spPr>
        <p:txBody>
          <a:bodyPr wrap="square" lIns="0" tIns="0" rIns="0" bIns="0" rtlCol="0"/>
          <a:lstStyle/>
          <a:p>
            <a:endParaRPr sz="1800"/>
          </a:p>
        </p:txBody>
      </p:sp>
      <p:sp>
        <p:nvSpPr>
          <p:cNvPr id="20" name="bg object 20"/>
          <p:cNvSpPr/>
          <p:nvPr/>
        </p:nvSpPr>
        <p:spPr>
          <a:xfrm>
            <a:off x="1320801" y="0"/>
            <a:ext cx="242993" cy="6858000"/>
          </a:xfrm>
          <a:custGeom>
            <a:avLst/>
            <a:gdLst/>
            <a:ahLst/>
            <a:cxnLst/>
            <a:rect l="l" t="t" r="r" b="b"/>
            <a:pathLst>
              <a:path w="182244" h="6858000">
                <a:moveTo>
                  <a:pt x="181876" y="0"/>
                </a:moveTo>
                <a:lnTo>
                  <a:pt x="0" y="0"/>
                </a:lnTo>
                <a:lnTo>
                  <a:pt x="0" y="6858000"/>
                </a:lnTo>
                <a:lnTo>
                  <a:pt x="181876" y="6858000"/>
                </a:lnTo>
                <a:lnTo>
                  <a:pt x="181876" y="0"/>
                </a:lnTo>
                <a:close/>
              </a:path>
            </a:pathLst>
          </a:custGeom>
          <a:solidFill>
            <a:srgbClr val="FFD9CE">
              <a:alpha val="70195"/>
            </a:srgbClr>
          </a:solidFill>
        </p:spPr>
        <p:txBody>
          <a:bodyPr wrap="square" lIns="0" tIns="0" rIns="0" bIns="0" rtlCol="0"/>
          <a:lstStyle/>
          <a:p>
            <a:endParaRPr sz="1800"/>
          </a:p>
        </p:txBody>
      </p:sp>
      <p:sp>
        <p:nvSpPr>
          <p:cNvPr id="21" name="bg object 21"/>
          <p:cNvSpPr/>
          <p:nvPr/>
        </p:nvSpPr>
        <p:spPr>
          <a:xfrm>
            <a:off x="1521764" y="0"/>
            <a:ext cx="307339" cy="6858000"/>
          </a:xfrm>
          <a:custGeom>
            <a:avLst/>
            <a:gdLst/>
            <a:ahLst/>
            <a:cxnLst/>
            <a:rect l="l" t="t" r="r" b="b"/>
            <a:pathLst>
              <a:path w="230505" h="6858000">
                <a:moveTo>
                  <a:pt x="230276" y="0"/>
                </a:moveTo>
                <a:lnTo>
                  <a:pt x="0" y="0"/>
                </a:lnTo>
                <a:lnTo>
                  <a:pt x="0" y="6858000"/>
                </a:lnTo>
                <a:lnTo>
                  <a:pt x="230276" y="6858000"/>
                </a:lnTo>
                <a:lnTo>
                  <a:pt x="230276" y="0"/>
                </a:lnTo>
                <a:close/>
              </a:path>
            </a:pathLst>
          </a:custGeom>
          <a:solidFill>
            <a:srgbClr val="FFECE8">
              <a:alpha val="70979"/>
            </a:srgbClr>
          </a:solidFill>
        </p:spPr>
        <p:txBody>
          <a:bodyPr wrap="square" lIns="0" tIns="0" rIns="0" bIns="0" rtlCol="0"/>
          <a:lstStyle/>
          <a:p>
            <a:endParaRPr sz="1800"/>
          </a:p>
        </p:txBody>
      </p:sp>
      <p:sp>
        <p:nvSpPr>
          <p:cNvPr id="22" name="bg object 22"/>
          <p:cNvSpPr/>
          <p:nvPr/>
        </p:nvSpPr>
        <p:spPr>
          <a:xfrm>
            <a:off x="141791" y="0"/>
            <a:ext cx="0" cy="6858000"/>
          </a:xfrm>
          <a:custGeom>
            <a:avLst/>
            <a:gdLst/>
            <a:ahLst/>
            <a:cxnLst/>
            <a:rect l="l" t="t" r="r" b="b"/>
            <a:pathLst>
              <a:path h="6858000">
                <a:moveTo>
                  <a:pt x="0" y="0"/>
                </a:moveTo>
                <a:lnTo>
                  <a:pt x="1" y="6857999"/>
                </a:lnTo>
              </a:path>
            </a:pathLst>
          </a:custGeom>
          <a:ln w="57150">
            <a:solidFill>
              <a:srgbClr val="FDC3AD"/>
            </a:solidFill>
          </a:ln>
        </p:spPr>
        <p:txBody>
          <a:bodyPr wrap="square" lIns="0" tIns="0" rIns="0" bIns="0" rtlCol="0"/>
          <a:lstStyle/>
          <a:p>
            <a:endParaRPr sz="1800"/>
          </a:p>
        </p:txBody>
      </p:sp>
      <p:sp>
        <p:nvSpPr>
          <p:cNvPr id="23" name="bg object 23"/>
          <p:cNvSpPr/>
          <p:nvPr/>
        </p:nvSpPr>
        <p:spPr>
          <a:xfrm>
            <a:off x="1219199" y="0"/>
            <a:ext cx="0" cy="6858000"/>
          </a:xfrm>
          <a:custGeom>
            <a:avLst/>
            <a:gdLst/>
            <a:ahLst/>
            <a:cxnLst/>
            <a:rect l="l" t="t" r="r" b="b"/>
            <a:pathLst>
              <a:path h="6858000">
                <a:moveTo>
                  <a:pt x="0" y="0"/>
                </a:moveTo>
                <a:lnTo>
                  <a:pt x="0" y="6857999"/>
                </a:lnTo>
              </a:path>
            </a:pathLst>
          </a:custGeom>
          <a:ln w="57150">
            <a:solidFill>
              <a:srgbClr val="FFECE8"/>
            </a:solidFill>
          </a:ln>
        </p:spPr>
        <p:txBody>
          <a:bodyPr wrap="square" lIns="0" tIns="0" rIns="0" bIns="0" rtlCol="0"/>
          <a:lstStyle/>
          <a:p>
            <a:endParaRPr sz="1800"/>
          </a:p>
        </p:txBody>
      </p:sp>
      <p:sp>
        <p:nvSpPr>
          <p:cNvPr id="24" name="bg object 24"/>
          <p:cNvSpPr/>
          <p:nvPr/>
        </p:nvSpPr>
        <p:spPr>
          <a:xfrm>
            <a:off x="1138817" y="0"/>
            <a:ext cx="0" cy="6858000"/>
          </a:xfrm>
          <a:custGeom>
            <a:avLst/>
            <a:gdLst/>
            <a:ahLst/>
            <a:cxnLst/>
            <a:rect l="l" t="t" r="r" b="b"/>
            <a:pathLst>
              <a:path h="6858000">
                <a:moveTo>
                  <a:pt x="0" y="0"/>
                </a:moveTo>
                <a:lnTo>
                  <a:pt x="0" y="6857999"/>
                </a:lnTo>
              </a:path>
            </a:pathLst>
          </a:custGeom>
          <a:ln w="57150">
            <a:solidFill>
              <a:srgbClr val="FDC3AD"/>
            </a:solidFill>
          </a:ln>
        </p:spPr>
        <p:txBody>
          <a:bodyPr wrap="square" lIns="0" tIns="0" rIns="0" bIns="0" rtlCol="0"/>
          <a:lstStyle/>
          <a:p>
            <a:endParaRPr sz="1800"/>
          </a:p>
        </p:txBody>
      </p:sp>
      <p:sp>
        <p:nvSpPr>
          <p:cNvPr id="25" name="bg object 25"/>
          <p:cNvSpPr/>
          <p:nvPr/>
        </p:nvSpPr>
        <p:spPr>
          <a:xfrm>
            <a:off x="2302256" y="0"/>
            <a:ext cx="0" cy="6858000"/>
          </a:xfrm>
          <a:custGeom>
            <a:avLst/>
            <a:gdLst/>
            <a:ahLst/>
            <a:cxnLst/>
            <a:rect l="l" t="t" r="r" b="b"/>
            <a:pathLst>
              <a:path h="6858000">
                <a:moveTo>
                  <a:pt x="0" y="0"/>
                </a:moveTo>
                <a:lnTo>
                  <a:pt x="0" y="6857999"/>
                </a:lnTo>
              </a:path>
            </a:pathLst>
          </a:custGeom>
          <a:ln w="28575">
            <a:solidFill>
              <a:srgbClr val="FDC3AD"/>
            </a:solidFill>
          </a:ln>
        </p:spPr>
        <p:txBody>
          <a:bodyPr wrap="square" lIns="0" tIns="0" rIns="0" bIns="0" rtlCol="0"/>
          <a:lstStyle/>
          <a:p>
            <a:endParaRPr sz="1800"/>
          </a:p>
        </p:txBody>
      </p:sp>
      <p:sp>
        <p:nvSpPr>
          <p:cNvPr id="26" name="bg object 26"/>
          <p:cNvSpPr/>
          <p:nvPr/>
        </p:nvSpPr>
        <p:spPr>
          <a:xfrm>
            <a:off x="1422400" y="0"/>
            <a:ext cx="0" cy="6858000"/>
          </a:xfrm>
          <a:custGeom>
            <a:avLst/>
            <a:gdLst/>
            <a:ahLst/>
            <a:cxnLst/>
            <a:rect l="l" t="t" r="r" b="b"/>
            <a:pathLst>
              <a:path h="6858000">
                <a:moveTo>
                  <a:pt x="0" y="0"/>
                </a:moveTo>
                <a:lnTo>
                  <a:pt x="0" y="6857999"/>
                </a:lnTo>
              </a:path>
            </a:pathLst>
          </a:custGeom>
          <a:ln w="9525">
            <a:solidFill>
              <a:srgbClr val="FDC3AD"/>
            </a:solidFill>
          </a:ln>
        </p:spPr>
        <p:txBody>
          <a:bodyPr wrap="square" lIns="0" tIns="0" rIns="0" bIns="0" rtlCol="0"/>
          <a:lstStyle/>
          <a:p>
            <a:endParaRPr sz="1800"/>
          </a:p>
        </p:txBody>
      </p:sp>
      <p:sp>
        <p:nvSpPr>
          <p:cNvPr id="27" name="bg object 27"/>
          <p:cNvSpPr/>
          <p:nvPr/>
        </p:nvSpPr>
        <p:spPr>
          <a:xfrm>
            <a:off x="12113768" y="0"/>
            <a:ext cx="7620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DC3AD"/>
          </a:solidFill>
        </p:spPr>
        <p:txBody>
          <a:bodyPr wrap="square" lIns="0" tIns="0" rIns="0" bIns="0" rtlCol="0"/>
          <a:lstStyle/>
          <a:p>
            <a:endParaRPr sz="1800"/>
          </a:p>
        </p:txBody>
      </p:sp>
      <p:sp>
        <p:nvSpPr>
          <p:cNvPr id="28" name="bg object 28"/>
          <p:cNvSpPr/>
          <p:nvPr/>
        </p:nvSpPr>
        <p:spPr>
          <a:xfrm>
            <a:off x="1625600" y="0"/>
            <a:ext cx="101600" cy="6858000"/>
          </a:xfrm>
          <a:custGeom>
            <a:avLst/>
            <a:gdLst/>
            <a:ahLst/>
            <a:cxnLst/>
            <a:rect l="l" t="t" r="r" b="b"/>
            <a:pathLst>
              <a:path w="76200" h="6858000">
                <a:moveTo>
                  <a:pt x="76200" y="0"/>
                </a:moveTo>
                <a:lnTo>
                  <a:pt x="0" y="0"/>
                </a:lnTo>
                <a:lnTo>
                  <a:pt x="0" y="6858000"/>
                </a:lnTo>
                <a:lnTo>
                  <a:pt x="76200" y="6858000"/>
                </a:lnTo>
                <a:lnTo>
                  <a:pt x="76200" y="0"/>
                </a:lnTo>
                <a:close/>
              </a:path>
            </a:pathLst>
          </a:custGeom>
          <a:solidFill>
            <a:srgbClr val="FDC3AD">
              <a:alpha val="50979"/>
            </a:srgbClr>
          </a:solidFill>
        </p:spPr>
        <p:txBody>
          <a:bodyPr wrap="square" lIns="0" tIns="0" rIns="0" bIns="0" rtlCol="0"/>
          <a:lstStyle/>
          <a:p>
            <a:endParaRPr sz="1800"/>
          </a:p>
        </p:txBody>
      </p:sp>
      <p:sp>
        <p:nvSpPr>
          <p:cNvPr id="29" name="bg object 29"/>
          <p:cNvSpPr/>
          <p:nvPr/>
        </p:nvSpPr>
        <p:spPr>
          <a:xfrm>
            <a:off x="812800" y="3429000"/>
            <a:ext cx="1789007" cy="2079625"/>
          </a:xfrm>
          <a:custGeom>
            <a:avLst/>
            <a:gdLst/>
            <a:ahLst/>
            <a:cxnLst/>
            <a:rect l="l" t="t" r="r" b="b"/>
            <a:pathLst>
              <a:path w="1341755" h="2079625">
                <a:moveTo>
                  <a:pt x="1295400" y="647700"/>
                </a:moveTo>
                <a:lnTo>
                  <a:pt x="1293622" y="599363"/>
                </a:lnTo>
                <a:lnTo>
                  <a:pt x="1288376" y="551980"/>
                </a:lnTo>
                <a:lnTo>
                  <a:pt x="1279779" y="505701"/>
                </a:lnTo>
                <a:lnTo>
                  <a:pt x="1267968" y="460629"/>
                </a:lnTo>
                <a:lnTo>
                  <a:pt x="1253070" y="416890"/>
                </a:lnTo>
                <a:lnTo>
                  <a:pt x="1235202" y="374637"/>
                </a:lnTo>
                <a:lnTo>
                  <a:pt x="1214488" y="333959"/>
                </a:lnTo>
                <a:lnTo>
                  <a:pt x="1191056" y="295008"/>
                </a:lnTo>
                <a:lnTo>
                  <a:pt x="1165034" y="257898"/>
                </a:lnTo>
                <a:lnTo>
                  <a:pt x="1136535" y="222745"/>
                </a:lnTo>
                <a:lnTo>
                  <a:pt x="1105700" y="189699"/>
                </a:lnTo>
                <a:lnTo>
                  <a:pt x="1072654" y="158864"/>
                </a:lnTo>
                <a:lnTo>
                  <a:pt x="1037501" y="130365"/>
                </a:lnTo>
                <a:lnTo>
                  <a:pt x="1000391" y="104343"/>
                </a:lnTo>
                <a:lnTo>
                  <a:pt x="961440" y="80911"/>
                </a:lnTo>
                <a:lnTo>
                  <a:pt x="920762" y="60198"/>
                </a:lnTo>
                <a:lnTo>
                  <a:pt x="878509" y="42329"/>
                </a:lnTo>
                <a:lnTo>
                  <a:pt x="834771" y="27432"/>
                </a:lnTo>
                <a:lnTo>
                  <a:pt x="789698" y="15621"/>
                </a:lnTo>
                <a:lnTo>
                  <a:pt x="743419" y="7023"/>
                </a:lnTo>
                <a:lnTo>
                  <a:pt x="696036" y="1778"/>
                </a:lnTo>
                <a:lnTo>
                  <a:pt x="647700" y="0"/>
                </a:lnTo>
                <a:lnTo>
                  <a:pt x="599351" y="1778"/>
                </a:lnTo>
                <a:lnTo>
                  <a:pt x="551980" y="7023"/>
                </a:lnTo>
                <a:lnTo>
                  <a:pt x="505701" y="15621"/>
                </a:lnTo>
                <a:lnTo>
                  <a:pt x="460629" y="27432"/>
                </a:lnTo>
                <a:lnTo>
                  <a:pt x="416902" y="42329"/>
                </a:lnTo>
                <a:lnTo>
                  <a:pt x="374637" y="60198"/>
                </a:lnTo>
                <a:lnTo>
                  <a:pt x="333971" y="80911"/>
                </a:lnTo>
                <a:lnTo>
                  <a:pt x="295008" y="104343"/>
                </a:lnTo>
                <a:lnTo>
                  <a:pt x="257898" y="130365"/>
                </a:lnTo>
                <a:lnTo>
                  <a:pt x="222758" y="158864"/>
                </a:lnTo>
                <a:lnTo>
                  <a:pt x="189699" y="189699"/>
                </a:lnTo>
                <a:lnTo>
                  <a:pt x="158864" y="222745"/>
                </a:lnTo>
                <a:lnTo>
                  <a:pt x="130365" y="257898"/>
                </a:lnTo>
                <a:lnTo>
                  <a:pt x="104343" y="295008"/>
                </a:lnTo>
                <a:lnTo>
                  <a:pt x="80911" y="333959"/>
                </a:lnTo>
                <a:lnTo>
                  <a:pt x="60185" y="374637"/>
                </a:lnTo>
                <a:lnTo>
                  <a:pt x="42316" y="416890"/>
                </a:lnTo>
                <a:lnTo>
                  <a:pt x="27419" y="460629"/>
                </a:lnTo>
                <a:lnTo>
                  <a:pt x="15608" y="505701"/>
                </a:lnTo>
                <a:lnTo>
                  <a:pt x="7010" y="551980"/>
                </a:lnTo>
                <a:lnTo>
                  <a:pt x="1765" y="599363"/>
                </a:lnTo>
                <a:lnTo>
                  <a:pt x="0" y="647700"/>
                </a:lnTo>
                <a:lnTo>
                  <a:pt x="1765" y="696048"/>
                </a:lnTo>
                <a:lnTo>
                  <a:pt x="7010" y="743432"/>
                </a:lnTo>
                <a:lnTo>
                  <a:pt x="15608" y="789711"/>
                </a:lnTo>
                <a:lnTo>
                  <a:pt x="27419" y="834783"/>
                </a:lnTo>
                <a:lnTo>
                  <a:pt x="42316" y="878522"/>
                </a:lnTo>
                <a:lnTo>
                  <a:pt x="60185" y="920775"/>
                </a:lnTo>
                <a:lnTo>
                  <a:pt x="80911" y="961453"/>
                </a:lnTo>
                <a:lnTo>
                  <a:pt x="104343" y="1000404"/>
                </a:lnTo>
                <a:lnTo>
                  <a:pt x="130365" y="1037513"/>
                </a:lnTo>
                <a:lnTo>
                  <a:pt x="158864" y="1072667"/>
                </a:lnTo>
                <a:lnTo>
                  <a:pt x="189699" y="1105712"/>
                </a:lnTo>
                <a:lnTo>
                  <a:pt x="222758" y="1136548"/>
                </a:lnTo>
                <a:lnTo>
                  <a:pt x="257898" y="1165047"/>
                </a:lnTo>
                <a:lnTo>
                  <a:pt x="295008" y="1191069"/>
                </a:lnTo>
                <a:lnTo>
                  <a:pt x="333971" y="1214501"/>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19" y="1288389"/>
                </a:lnTo>
                <a:lnTo>
                  <a:pt x="789698" y="1279791"/>
                </a:lnTo>
                <a:lnTo>
                  <a:pt x="834771" y="1267980"/>
                </a:lnTo>
                <a:lnTo>
                  <a:pt x="878509" y="1253083"/>
                </a:lnTo>
                <a:lnTo>
                  <a:pt x="920762" y="1235214"/>
                </a:lnTo>
                <a:lnTo>
                  <a:pt x="961440" y="1214501"/>
                </a:lnTo>
                <a:lnTo>
                  <a:pt x="1000391" y="1191069"/>
                </a:lnTo>
                <a:lnTo>
                  <a:pt x="1037501" y="1165047"/>
                </a:lnTo>
                <a:lnTo>
                  <a:pt x="1072654" y="1136548"/>
                </a:lnTo>
                <a:lnTo>
                  <a:pt x="1105700" y="1105712"/>
                </a:lnTo>
                <a:lnTo>
                  <a:pt x="1136535" y="1072667"/>
                </a:lnTo>
                <a:lnTo>
                  <a:pt x="1165034" y="1037513"/>
                </a:lnTo>
                <a:lnTo>
                  <a:pt x="1191056" y="1000404"/>
                </a:lnTo>
                <a:lnTo>
                  <a:pt x="1214488" y="961453"/>
                </a:lnTo>
                <a:lnTo>
                  <a:pt x="1235202" y="920775"/>
                </a:lnTo>
                <a:lnTo>
                  <a:pt x="1253070" y="878522"/>
                </a:lnTo>
                <a:lnTo>
                  <a:pt x="1267968" y="834783"/>
                </a:lnTo>
                <a:lnTo>
                  <a:pt x="1279779" y="789711"/>
                </a:lnTo>
                <a:lnTo>
                  <a:pt x="1288376" y="743432"/>
                </a:lnTo>
                <a:lnTo>
                  <a:pt x="1293622" y="696048"/>
                </a:lnTo>
                <a:lnTo>
                  <a:pt x="1295400" y="647700"/>
                </a:lnTo>
                <a:close/>
              </a:path>
              <a:path w="1341755" h="2079625">
                <a:moveTo>
                  <a:pt x="1341501" y="1758442"/>
                </a:moveTo>
                <a:lnTo>
                  <a:pt x="1338021" y="1711045"/>
                </a:lnTo>
                <a:lnTo>
                  <a:pt x="1327912" y="1665808"/>
                </a:lnTo>
                <a:lnTo>
                  <a:pt x="1311681" y="1623237"/>
                </a:lnTo>
                <a:lnTo>
                  <a:pt x="1289812" y="1583804"/>
                </a:lnTo>
                <a:lnTo>
                  <a:pt x="1262799" y="1548041"/>
                </a:lnTo>
                <a:lnTo>
                  <a:pt x="1231163" y="1516405"/>
                </a:lnTo>
                <a:lnTo>
                  <a:pt x="1195374" y="1489417"/>
                </a:lnTo>
                <a:lnTo>
                  <a:pt x="1155928" y="1467573"/>
                </a:lnTo>
                <a:lnTo>
                  <a:pt x="1113345" y="1451343"/>
                </a:lnTo>
                <a:lnTo>
                  <a:pt x="1068095" y="1441246"/>
                </a:lnTo>
                <a:lnTo>
                  <a:pt x="1020699" y="1437767"/>
                </a:lnTo>
                <a:lnTo>
                  <a:pt x="973315" y="1441246"/>
                </a:lnTo>
                <a:lnTo>
                  <a:pt x="928103" y="1451343"/>
                </a:lnTo>
                <a:lnTo>
                  <a:pt x="885532" y="1467573"/>
                </a:lnTo>
                <a:lnTo>
                  <a:pt x="846112" y="1489417"/>
                </a:lnTo>
                <a:lnTo>
                  <a:pt x="810336" y="1516405"/>
                </a:lnTo>
                <a:lnTo>
                  <a:pt x="778700" y="1548041"/>
                </a:lnTo>
                <a:lnTo>
                  <a:pt x="751700" y="1583804"/>
                </a:lnTo>
                <a:lnTo>
                  <a:pt x="729830" y="1623237"/>
                </a:lnTo>
                <a:lnTo>
                  <a:pt x="713600" y="1665808"/>
                </a:lnTo>
                <a:lnTo>
                  <a:pt x="703491" y="1711045"/>
                </a:lnTo>
                <a:lnTo>
                  <a:pt x="700024" y="1758442"/>
                </a:lnTo>
                <a:lnTo>
                  <a:pt x="703491" y="1805851"/>
                </a:lnTo>
                <a:lnTo>
                  <a:pt x="713600" y="1851088"/>
                </a:lnTo>
                <a:lnTo>
                  <a:pt x="729830" y="1893658"/>
                </a:lnTo>
                <a:lnTo>
                  <a:pt x="751700" y="1933092"/>
                </a:lnTo>
                <a:lnTo>
                  <a:pt x="778700" y="1968855"/>
                </a:lnTo>
                <a:lnTo>
                  <a:pt x="810336" y="2000491"/>
                </a:lnTo>
                <a:lnTo>
                  <a:pt x="846112" y="2027478"/>
                </a:lnTo>
                <a:lnTo>
                  <a:pt x="885532" y="2049322"/>
                </a:lnTo>
                <a:lnTo>
                  <a:pt x="928103" y="2065553"/>
                </a:lnTo>
                <a:lnTo>
                  <a:pt x="973315" y="2075649"/>
                </a:lnTo>
                <a:lnTo>
                  <a:pt x="1020699" y="2079117"/>
                </a:lnTo>
                <a:lnTo>
                  <a:pt x="1068095" y="2075649"/>
                </a:lnTo>
                <a:lnTo>
                  <a:pt x="1113345" y="2065553"/>
                </a:lnTo>
                <a:lnTo>
                  <a:pt x="1155928" y="2049322"/>
                </a:lnTo>
                <a:lnTo>
                  <a:pt x="1195374" y="2027478"/>
                </a:lnTo>
                <a:lnTo>
                  <a:pt x="1231163" y="2000491"/>
                </a:lnTo>
                <a:lnTo>
                  <a:pt x="1262799" y="1968855"/>
                </a:lnTo>
                <a:lnTo>
                  <a:pt x="1289812" y="1933092"/>
                </a:lnTo>
                <a:lnTo>
                  <a:pt x="1311681" y="1893658"/>
                </a:lnTo>
                <a:lnTo>
                  <a:pt x="1327912" y="1851088"/>
                </a:lnTo>
                <a:lnTo>
                  <a:pt x="1338021" y="1805851"/>
                </a:lnTo>
                <a:lnTo>
                  <a:pt x="1341501" y="1758442"/>
                </a:lnTo>
                <a:close/>
              </a:path>
            </a:pathLst>
          </a:custGeom>
          <a:solidFill>
            <a:srgbClr val="FD8537"/>
          </a:solidFill>
        </p:spPr>
        <p:txBody>
          <a:bodyPr wrap="square" lIns="0" tIns="0" rIns="0" bIns="0" rtlCol="0"/>
          <a:lstStyle/>
          <a:p>
            <a:endParaRPr sz="1800"/>
          </a:p>
        </p:txBody>
      </p:sp>
      <p:pic>
        <p:nvPicPr>
          <p:cNvPr id="30" name="bg object 30"/>
          <p:cNvPicPr/>
          <p:nvPr/>
        </p:nvPicPr>
        <p:blipFill>
          <a:blip r:embed="rId2" cstate="print"/>
          <a:stretch>
            <a:fillRect/>
          </a:stretch>
        </p:blipFill>
        <p:spPr>
          <a:xfrm>
            <a:off x="1454777" y="5500623"/>
            <a:ext cx="182879" cy="137172"/>
          </a:xfrm>
          <a:prstGeom prst="rect">
            <a:avLst/>
          </a:prstGeom>
        </p:spPr>
      </p:pic>
      <p:sp>
        <p:nvSpPr>
          <p:cNvPr id="31" name="bg object 31"/>
          <p:cNvSpPr/>
          <p:nvPr/>
        </p:nvSpPr>
        <p:spPr>
          <a:xfrm>
            <a:off x="2218927" y="4495799"/>
            <a:ext cx="809413" cy="1567180"/>
          </a:xfrm>
          <a:custGeom>
            <a:avLst/>
            <a:gdLst/>
            <a:ahLst/>
            <a:cxnLst/>
            <a:rect l="l" t="t" r="r" b="b"/>
            <a:pathLst>
              <a:path w="607060" h="1567179">
                <a:moveTo>
                  <a:pt x="274332" y="1429512"/>
                </a:moveTo>
                <a:lnTo>
                  <a:pt x="267322" y="1386166"/>
                </a:lnTo>
                <a:lnTo>
                  <a:pt x="247840" y="1348511"/>
                </a:lnTo>
                <a:lnTo>
                  <a:pt x="218147" y="1318818"/>
                </a:lnTo>
                <a:lnTo>
                  <a:pt x="180492" y="1299349"/>
                </a:lnTo>
                <a:lnTo>
                  <a:pt x="137172" y="1292352"/>
                </a:lnTo>
                <a:lnTo>
                  <a:pt x="93840" y="1299349"/>
                </a:lnTo>
                <a:lnTo>
                  <a:pt x="56184" y="1318818"/>
                </a:lnTo>
                <a:lnTo>
                  <a:pt x="26492" y="1348511"/>
                </a:lnTo>
                <a:lnTo>
                  <a:pt x="7010" y="1386166"/>
                </a:lnTo>
                <a:lnTo>
                  <a:pt x="0" y="1429512"/>
                </a:lnTo>
                <a:lnTo>
                  <a:pt x="7010" y="1472869"/>
                </a:lnTo>
                <a:lnTo>
                  <a:pt x="26492" y="1510525"/>
                </a:lnTo>
                <a:lnTo>
                  <a:pt x="56184" y="1540217"/>
                </a:lnTo>
                <a:lnTo>
                  <a:pt x="93840" y="1559687"/>
                </a:lnTo>
                <a:lnTo>
                  <a:pt x="137172" y="1566672"/>
                </a:lnTo>
                <a:lnTo>
                  <a:pt x="180492" y="1559687"/>
                </a:lnTo>
                <a:lnTo>
                  <a:pt x="218147" y="1540217"/>
                </a:lnTo>
                <a:lnTo>
                  <a:pt x="247840" y="1510525"/>
                </a:lnTo>
                <a:lnTo>
                  <a:pt x="267322" y="1472869"/>
                </a:lnTo>
                <a:lnTo>
                  <a:pt x="274332" y="1429512"/>
                </a:lnTo>
                <a:close/>
              </a:path>
              <a:path w="607060" h="1567179">
                <a:moveTo>
                  <a:pt x="606564" y="182880"/>
                </a:moveTo>
                <a:lnTo>
                  <a:pt x="600024" y="134277"/>
                </a:lnTo>
                <a:lnTo>
                  <a:pt x="581583" y="90601"/>
                </a:lnTo>
                <a:lnTo>
                  <a:pt x="552983" y="53581"/>
                </a:lnTo>
                <a:lnTo>
                  <a:pt x="515962" y="24980"/>
                </a:lnTo>
                <a:lnTo>
                  <a:pt x="472287" y="6540"/>
                </a:lnTo>
                <a:lnTo>
                  <a:pt x="423684" y="0"/>
                </a:lnTo>
                <a:lnTo>
                  <a:pt x="375069" y="6540"/>
                </a:lnTo>
                <a:lnTo>
                  <a:pt x="331393" y="24980"/>
                </a:lnTo>
                <a:lnTo>
                  <a:pt x="294373" y="53581"/>
                </a:lnTo>
                <a:lnTo>
                  <a:pt x="265772" y="90601"/>
                </a:lnTo>
                <a:lnTo>
                  <a:pt x="247332" y="134277"/>
                </a:lnTo>
                <a:lnTo>
                  <a:pt x="240804" y="182880"/>
                </a:lnTo>
                <a:lnTo>
                  <a:pt x="247332" y="231495"/>
                </a:lnTo>
                <a:lnTo>
                  <a:pt x="265772" y="275170"/>
                </a:lnTo>
                <a:lnTo>
                  <a:pt x="294373" y="312191"/>
                </a:lnTo>
                <a:lnTo>
                  <a:pt x="331393" y="340791"/>
                </a:lnTo>
                <a:lnTo>
                  <a:pt x="375069" y="359232"/>
                </a:lnTo>
                <a:lnTo>
                  <a:pt x="423684" y="365760"/>
                </a:lnTo>
                <a:lnTo>
                  <a:pt x="472287" y="359232"/>
                </a:lnTo>
                <a:lnTo>
                  <a:pt x="515962" y="340791"/>
                </a:lnTo>
                <a:lnTo>
                  <a:pt x="552983" y="312191"/>
                </a:lnTo>
                <a:lnTo>
                  <a:pt x="581583" y="275170"/>
                </a:lnTo>
                <a:lnTo>
                  <a:pt x="600024" y="231495"/>
                </a:lnTo>
                <a:lnTo>
                  <a:pt x="606564" y="182880"/>
                </a:lnTo>
                <a:close/>
              </a:path>
            </a:pathLst>
          </a:custGeom>
          <a:solidFill>
            <a:srgbClr val="FD8537"/>
          </a:solidFill>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2550" b="0" i="0">
                <a:solidFill>
                  <a:srgbClr val="565F6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1CA8A-549D-4F08-BF37-CCE37B4E9F8C}"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30827816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1CA8A-549D-4F08-BF37-CCE37B4E9F8C}"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1372914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1CA8A-549D-4F08-BF37-CCE37B4E9F8C}"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19090532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1CA8A-549D-4F08-BF37-CCE37B4E9F8C}"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4182397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1CA8A-549D-4F08-BF37-CCE37B4E9F8C}"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20859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1CA8A-549D-4F08-BF37-CCE37B4E9F8C}"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16654532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B1CA8A-549D-4F08-BF37-CCE37B4E9F8C}"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24627313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B1CA8A-549D-4F08-BF37-CCE37B4E9F8C}"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7502464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1CA8A-549D-4F08-BF37-CCE37B4E9F8C}"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2769994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1CA8A-549D-4F08-BF37-CCE37B4E9F8C}"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35253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1CA8A-549D-4F08-BF37-CCE37B4E9F8C}"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A1FB-DA8C-43FD-AAFC-D3CA34F5EE2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97025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1CA8A-549D-4F08-BF37-CCE37B4E9F8C}"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16158226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B1CA8A-549D-4F08-BF37-CCE37B4E9F8C}"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9547746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B1CA8A-549D-4F08-BF37-CCE37B4E9F8C}"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17844009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1CA8A-549D-4F08-BF37-CCE37B4E9F8C}"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17693111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1CA8A-549D-4F08-BF37-CCE37B4E9F8C}"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A1FB-DA8C-43FD-AAFC-D3CA34F5EE25}" type="slidenum">
              <a:rPr lang="en-US" smtClean="0"/>
              <a:t>‹#›</a:t>
            </a:fld>
            <a:endParaRPr lang="en-US"/>
          </a:p>
        </p:txBody>
      </p:sp>
    </p:spTree>
    <p:extLst>
      <p:ext uri="{BB962C8B-B14F-4D97-AF65-F5344CB8AC3E}">
        <p14:creationId xmlns:p14="http://schemas.microsoft.com/office/powerpoint/2010/main" val="322978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6F5B-EAA6-66AA-41AA-5172BA8C9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BE94B7-3ECE-8510-1CBA-37B4FA3524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A371AC-CC17-6CE6-16AC-BEC9EDB5C6E2}"/>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5" name="Footer Placeholder 4">
            <a:extLst>
              <a:ext uri="{FF2B5EF4-FFF2-40B4-BE49-F238E27FC236}">
                <a16:creationId xmlns:a16="http://schemas.microsoft.com/office/drawing/2014/main" id="{31334175-DA1A-F008-E70D-174185084E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406AE-D88A-6DEC-B735-012CF4260EDA}"/>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113303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1CF8-EE88-141C-6B76-F3E098DE34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20303-A9A2-43E7-AD10-117697F9C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5F660-3F44-0D23-6403-AF81B900B06F}"/>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5" name="Footer Placeholder 4">
            <a:extLst>
              <a:ext uri="{FF2B5EF4-FFF2-40B4-BE49-F238E27FC236}">
                <a16:creationId xmlns:a16="http://schemas.microsoft.com/office/drawing/2014/main" id="{E8066F6C-D0AC-7CB9-901F-DBE6967ED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1B4E94-1B11-27E3-1C5D-EAD97759AEE2}"/>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259389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1EDE-9BF1-AACF-6D57-86389A99F1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057EFA-451B-9524-8E38-806ED8798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56D7E-6BB3-CDD9-7FAC-FF19466C36A8}"/>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5" name="Footer Placeholder 4">
            <a:extLst>
              <a:ext uri="{FF2B5EF4-FFF2-40B4-BE49-F238E27FC236}">
                <a16:creationId xmlns:a16="http://schemas.microsoft.com/office/drawing/2014/main" id="{A4FE3E08-0A91-637D-EB4E-9C53F4623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D0076-D298-D67D-545B-9514A677F7BD}"/>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12540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FC98-931B-2107-4A9E-673844269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6929C8-6597-3E02-C28D-75563204C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1DD3EF-0EE7-EA10-ACD9-90CCCC7A14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CCF86F-5DA7-CCD9-54FB-2777EFAA92F2}"/>
              </a:ext>
            </a:extLst>
          </p:cNvPr>
          <p:cNvSpPr>
            <a:spLocks noGrp="1"/>
          </p:cNvSpPr>
          <p:nvPr>
            <p:ph type="dt" sz="half" idx="10"/>
          </p:nvPr>
        </p:nvSpPr>
        <p:spPr/>
        <p:txBody>
          <a:bodyPr/>
          <a:lstStyle/>
          <a:p>
            <a:fld id="{14B6E103-BE09-480F-9F43-BFDE97185A7D}" type="datetimeFigureOut">
              <a:rPr lang="en-IN" smtClean="0"/>
              <a:t>03-02-2023</a:t>
            </a:fld>
            <a:endParaRPr lang="en-IN"/>
          </a:p>
        </p:txBody>
      </p:sp>
      <p:sp>
        <p:nvSpPr>
          <p:cNvPr id="6" name="Footer Placeholder 5">
            <a:extLst>
              <a:ext uri="{FF2B5EF4-FFF2-40B4-BE49-F238E27FC236}">
                <a16:creationId xmlns:a16="http://schemas.microsoft.com/office/drawing/2014/main" id="{F270A70C-8E24-41F5-5CF1-B0F22F949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C1CCF7-6BF6-C90B-3AFB-8F158040ABB3}"/>
              </a:ext>
            </a:extLst>
          </p:cNvPr>
          <p:cNvSpPr>
            <a:spLocks noGrp="1"/>
          </p:cNvSpPr>
          <p:nvPr>
            <p:ph type="sldNum" sz="quarter" idx="12"/>
          </p:nvPr>
        </p:nvSpPr>
        <p:spPr/>
        <p:txBody>
          <a:bodyPr/>
          <a:lstStyle/>
          <a:p>
            <a:fld id="{5C0A7791-9294-41C7-B962-5CAAB2EFD3DB}" type="slidenum">
              <a:rPr lang="en-IN" smtClean="0"/>
              <a:t>‹#›</a:t>
            </a:fld>
            <a:endParaRPr lang="en-IN"/>
          </a:p>
        </p:txBody>
      </p:sp>
    </p:spTree>
    <p:extLst>
      <p:ext uri="{BB962C8B-B14F-4D97-AF65-F5344CB8AC3E}">
        <p14:creationId xmlns:p14="http://schemas.microsoft.com/office/powerpoint/2010/main" val="372688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683999" y="0"/>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sz="1800"/>
          </a:p>
        </p:txBody>
      </p:sp>
      <p:sp>
        <p:nvSpPr>
          <p:cNvPr id="17" name="bg object 17"/>
          <p:cNvSpPr/>
          <p:nvPr/>
        </p:nvSpPr>
        <p:spPr>
          <a:xfrm>
            <a:off x="10875263" y="5715000"/>
            <a:ext cx="73152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sz="1800"/>
          </a:p>
        </p:txBody>
      </p:sp>
      <p:sp>
        <p:nvSpPr>
          <p:cNvPr id="18" name="bg object 18"/>
          <p:cNvSpPr/>
          <p:nvPr/>
        </p:nvSpPr>
        <p:spPr>
          <a:xfrm>
            <a:off x="63500" y="0"/>
            <a:ext cx="7620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DC3AD"/>
          </a:solidFill>
        </p:spPr>
        <p:txBody>
          <a:bodyPr wrap="square" lIns="0" tIns="0" rIns="0" bIns="0" rtlCol="0"/>
          <a:lstStyle/>
          <a:p>
            <a:endParaRPr sz="1800"/>
          </a:p>
        </p:txBody>
      </p:sp>
      <p:sp>
        <p:nvSpPr>
          <p:cNvPr id="19" name="bg object 19"/>
          <p:cNvSpPr/>
          <p:nvPr/>
        </p:nvSpPr>
        <p:spPr>
          <a:xfrm>
            <a:off x="11785600" y="0"/>
            <a:ext cx="4064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sz="1800"/>
          </a:p>
        </p:txBody>
      </p:sp>
      <p:sp>
        <p:nvSpPr>
          <p:cNvPr id="20" name="bg object 20"/>
          <p:cNvSpPr/>
          <p:nvPr/>
        </p:nvSpPr>
        <p:spPr>
          <a:xfrm>
            <a:off x="11887200" y="0"/>
            <a:ext cx="0" cy="6858000"/>
          </a:xfrm>
          <a:custGeom>
            <a:avLst/>
            <a:gdLst/>
            <a:ahLst/>
            <a:cxnLst/>
            <a:rect l="l" t="t" r="r" b="b"/>
            <a:pathLst>
              <a:path h="6858000">
                <a:moveTo>
                  <a:pt x="0" y="0"/>
                </a:moveTo>
                <a:lnTo>
                  <a:pt x="0" y="6857999"/>
                </a:lnTo>
              </a:path>
            </a:pathLst>
          </a:custGeom>
          <a:ln w="9525">
            <a:solidFill>
              <a:srgbClr val="FD8537"/>
            </a:solidFill>
          </a:ln>
        </p:spPr>
        <p:txBody>
          <a:bodyPr wrap="square" lIns="0" tIns="0" rIns="0" bIns="0" rtlCol="0"/>
          <a:lstStyle/>
          <a:p>
            <a:endParaRPr sz="1800"/>
          </a:p>
        </p:txBody>
      </p:sp>
      <p:sp>
        <p:nvSpPr>
          <p:cNvPr id="2" name="Holder 2"/>
          <p:cNvSpPr>
            <a:spLocks noGrp="1"/>
          </p:cNvSpPr>
          <p:nvPr>
            <p:ph type="title"/>
          </p:nvPr>
        </p:nvSpPr>
        <p:spPr>
          <a:xfrm>
            <a:off x="714587" y="377774"/>
            <a:ext cx="7538720" cy="1002030"/>
          </a:xfrm>
          <a:prstGeom prst="rect">
            <a:avLst/>
          </a:prstGeom>
        </p:spPr>
        <p:txBody>
          <a:bodyPr wrap="square" lIns="0" tIns="0" rIns="0" bIns="0">
            <a:spAutoFit/>
          </a:bodyPr>
          <a:lstStyle>
            <a:lvl1pPr>
              <a:defRPr sz="2550" b="0" i="0">
                <a:solidFill>
                  <a:srgbClr val="565F6C"/>
                </a:solidFill>
                <a:latin typeface="Cambria"/>
                <a:cs typeface="Cambria"/>
              </a:defRPr>
            </a:lvl1pPr>
          </a:lstStyle>
          <a:p>
            <a:endParaRPr/>
          </a:p>
        </p:txBody>
      </p:sp>
      <p:sp>
        <p:nvSpPr>
          <p:cNvPr id="3" name="Holder 3"/>
          <p:cNvSpPr>
            <a:spLocks noGrp="1"/>
          </p:cNvSpPr>
          <p:nvPr>
            <p:ph type="body" idx="1"/>
          </p:nvPr>
        </p:nvSpPr>
        <p:spPr>
          <a:xfrm>
            <a:off x="697653" y="1628903"/>
            <a:ext cx="9331960" cy="3104515"/>
          </a:xfrm>
          <a:prstGeom prst="rect">
            <a:avLst/>
          </a:prstGeom>
        </p:spPr>
        <p:txBody>
          <a:bodyPr wrap="square" lIns="0" tIns="0" rIns="0" bIns="0">
            <a:spAutoFit/>
          </a:bodyPr>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DC428C-4FFD-CD32-0524-A0585D0F3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37FA9E-FD3E-E092-3B88-44E8E7F37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585EBF-6853-8A81-30FD-DE92CDC07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6E103-BE09-480F-9F43-BFDE97185A7D}" type="datetimeFigureOut">
              <a:rPr lang="en-IN" smtClean="0"/>
              <a:t>03-02-2023</a:t>
            </a:fld>
            <a:endParaRPr lang="en-IN"/>
          </a:p>
        </p:txBody>
      </p:sp>
      <p:sp>
        <p:nvSpPr>
          <p:cNvPr id="5" name="Footer Placeholder 4">
            <a:extLst>
              <a:ext uri="{FF2B5EF4-FFF2-40B4-BE49-F238E27FC236}">
                <a16:creationId xmlns:a16="http://schemas.microsoft.com/office/drawing/2014/main" id="{C79D753E-40B5-73C4-0C5A-2C307AE69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54F226-BDE4-C386-4C92-AB4D12A7F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A7791-9294-41C7-B962-5CAAB2EFD3DB}" type="slidenum">
              <a:rPr lang="en-IN" smtClean="0"/>
              <a:t>‹#›</a:t>
            </a:fld>
            <a:endParaRPr lang="en-IN"/>
          </a:p>
        </p:txBody>
      </p:sp>
    </p:spTree>
    <p:extLst>
      <p:ext uri="{BB962C8B-B14F-4D97-AF65-F5344CB8AC3E}">
        <p14:creationId xmlns:p14="http://schemas.microsoft.com/office/powerpoint/2010/main" val="168648990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80719-6C5B-8102-2416-2F9EF7D88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459FA7-D913-2B27-BE20-5F03F7D33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9F662B-C051-1DAA-07B7-0D5AB45D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DECBC-0D93-4B45-A490-391F9F21F0B1}" type="datetimeFigureOut">
              <a:rPr lang="en-IN" smtClean="0"/>
              <a:t>03-02-2023</a:t>
            </a:fld>
            <a:endParaRPr lang="en-IN"/>
          </a:p>
        </p:txBody>
      </p:sp>
      <p:sp>
        <p:nvSpPr>
          <p:cNvPr id="5" name="Footer Placeholder 4">
            <a:extLst>
              <a:ext uri="{FF2B5EF4-FFF2-40B4-BE49-F238E27FC236}">
                <a16:creationId xmlns:a16="http://schemas.microsoft.com/office/drawing/2014/main" id="{B059FC72-5F2E-6492-B622-53B3C1146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FA5DF6-21B1-ED22-1D1F-DB4EDB535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C781A-2671-4C93-8C25-E2F2D24DD200}" type="slidenum">
              <a:rPr lang="en-IN" smtClean="0"/>
              <a:t>‹#›</a:t>
            </a:fld>
            <a:endParaRPr lang="en-IN"/>
          </a:p>
        </p:txBody>
      </p:sp>
    </p:spTree>
    <p:extLst>
      <p:ext uri="{BB962C8B-B14F-4D97-AF65-F5344CB8AC3E}">
        <p14:creationId xmlns:p14="http://schemas.microsoft.com/office/powerpoint/2010/main" val="306268582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5B272-4F2F-8358-F0A7-E6201AF2A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A1913-AF8D-32A9-4D7C-C45EB94C3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DC7B7-5F3B-37FF-3E1B-54B90FD36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5F5E6-6645-4A7A-BAFC-AAFFB6120382}" type="datetimeFigureOut">
              <a:rPr lang="en-IN" smtClean="0"/>
              <a:t>03-02-2023</a:t>
            </a:fld>
            <a:endParaRPr lang="en-IN"/>
          </a:p>
        </p:txBody>
      </p:sp>
      <p:sp>
        <p:nvSpPr>
          <p:cNvPr id="5" name="Footer Placeholder 4">
            <a:extLst>
              <a:ext uri="{FF2B5EF4-FFF2-40B4-BE49-F238E27FC236}">
                <a16:creationId xmlns:a16="http://schemas.microsoft.com/office/drawing/2014/main" id="{115EF66D-FDC9-8CA1-EFAE-4BE6CB30A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4944FB-B6CF-A8CE-4F28-140601CCF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48671-5D3D-4C96-9967-2A963B7A8F58}" type="slidenum">
              <a:rPr lang="en-IN" smtClean="0"/>
              <a:t>‹#›</a:t>
            </a:fld>
            <a:endParaRPr lang="en-IN"/>
          </a:p>
        </p:txBody>
      </p:sp>
    </p:spTree>
    <p:extLst>
      <p:ext uri="{BB962C8B-B14F-4D97-AF65-F5344CB8AC3E}">
        <p14:creationId xmlns:p14="http://schemas.microsoft.com/office/powerpoint/2010/main" val="381468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BB1CA8A-549D-4F08-BF37-CCE37B4E9F8C}" type="datetimeFigureOut">
              <a:rPr lang="en-US" smtClean="0"/>
              <a:t>2/3/2023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9B3A1FB-DA8C-43FD-AAFC-D3CA34F5EE25}" type="slidenum">
              <a:rPr lang="en-US" smtClean="0"/>
              <a:t>‹#›</a:t>
            </a:fld>
            <a:endParaRPr lang="en-US"/>
          </a:p>
        </p:txBody>
      </p:sp>
    </p:spTree>
    <p:extLst>
      <p:ext uri="{BB962C8B-B14F-4D97-AF65-F5344CB8AC3E}">
        <p14:creationId xmlns:p14="http://schemas.microsoft.com/office/powerpoint/2010/main" val="11182289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byjus.com/maths/identity-matrix/"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9.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0.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0.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8995" y="4496257"/>
            <a:ext cx="3895725" cy="936154"/>
          </a:xfrm>
          <a:prstGeom prst="rect">
            <a:avLst/>
          </a:prstGeom>
        </p:spPr>
        <p:txBody>
          <a:bodyPr vert="horz" wrap="square" lIns="0" tIns="12700" rIns="0" bIns="0" rtlCol="0">
            <a:spAutoFit/>
          </a:bodyPr>
          <a:lstStyle/>
          <a:p>
            <a:pPr marL="12700">
              <a:lnSpc>
                <a:spcPct val="100000"/>
              </a:lnSpc>
              <a:spcBef>
                <a:spcPts val="100"/>
              </a:spcBef>
            </a:pPr>
            <a:r>
              <a:rPr lang="en-US" sz="3000" b="1" spc="335" dirty="0">
                <a:latin typeface="Cambria"/>
                <a:cs typeface="Cambria"/>
              </a:rPr>
              <a:t>MATRICES AND DETERMINANTS</a:t>
            </a:r>
            <a:endParaRPr sz="3000" dirty="0">
              <a:latin typeface="Cambria"/>
              <a:cs typeface="Cambria"/>
            </a:endParaRPr>
          </a:p>
        </p:txBody>
      </p:sp>
    </p:spTree>
    <p:extLst>
      <p:ext uri="{BB962C8B-B14F-4D97-AF65-F5344CB8AC3E}">
        <p14:creationId xmlns:p14="http://schemas.microsoft.com/office/powerpoint/2010/main" val="2067701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518535" cy="482600"/>
          </a:xfrm>
          <a:prstGeom prst="rect">
            <a:avLst/>
          </a:prstGeom>
        </p:spPr>
        <p:txBody>
          <a:bodyPr vert="horz" wrap="square" lIns="0" tIns="12700" rIns="0" bIns="0" rtlCol="0">
            <a:spAutoFit/>
          </a:bodyPr>
          <a:lstStyle/>
          <a:p>
            <a:pPr marL="12700">
              <a:lnSpc>
                <a:spcPct val="100000"/>
              </a:lnSpc>
              <a:spcBef>
                <a:spcPts val="100"/>
              </a:spcBef>
            </a:pPr>
            <a:r>
              <a:rPr sz="3000" spc="285" dirty="0"/>
              <a:t>T</a:t>
            </a:r>
            <a:r>
              <a:rPr sz="2400" spc="285" dirty="0"/>
              <a:t>YPES</a:t>
            </a:r>
            <a:r>
              <a:rPr sz="2400" spc="280" dirty="0"/>
              <a:t> </a:t>
            </a:r>
            <a:r>
              <a:rPr sz="2400" spc="305" dirty="0"/>
              <a:t>OF</a:t>
            </a:r>
            <a:r>
              <a:rPr sz="2400" spc="280" dirty="0"/>
              <a:t> </a:t>
            </a:r>
            <a:r>
              <a:rPr sz="3000" spc="275" dirty="0"/>
              <a:t>M</a:t>
            </a:r>
            <a:r>
              <a:rPr sz="2400" spc="275" dirty="0"/>
              <a:t>ATRICES</a:t>
            </a:r>
            <a:endParaRPr sz="2400"/>
          </a:p>
        </p:txBody>
      </p:sp>
      <p:sp>
        <p:nvSpPr>
          <p:cNvPr id="3" name="object 3"/>
          <p:cNvSpPr txBox="1"/>
          <p:nvPr/>
        </p:nvSpPr>
        <p:spPr>
          <a:xfrm>
            <a:off x="2059940" y="1628903"/>
            <a:ext cx="7099934" cy="1122045"/>
          </a:xfrm>
          <a:prstGeom prst="rect">
            <a:avLst/>
          </a:prstGeom>
        </p:spPr>
        <p:txBody>
          <a:bodyPr vert="horz" wrap="square" lIns="0" tIns="13335" rIns="0" bIns="0" rtlCol="0">
            <a:spAutoFit/>
          </a:bodyPr>
          <a:lstStyle/>
          <a:p>
            <a:pPr marL="286385" marR="5080" indent="-274320">
              <a:lnSpc>
                <a:spcPct val="99800"/>
              </a:lnSpc>
              <a:spcBef>
                <a:spcPts val="105"/>
              </a:spcBef>
              <a:buClr>
                <a:srgbClr val="FD8537"/>
              </a:buClr>
              <a:buSzPct val="68750"/>
              <a:buFont typeface="Wingdings"/>
              <a:buChar char=""/>
              <a:tabLst>
                <a:tab pos="287020" algn="l"/>
              </a:tabLst>
            </a:pPr>
            <a:r>
              <a:rPr sz="2400" spc="50" dirty="0">
                <a:latin typeface="Cambria"/>
                <a:cs typeface="Cambria"/>
              </a:rPr>
              <a:t>Zero</a:t>
            </a:r>
            <a:r>
              <a:rPr sz="2400" spc="125" dirty="0">
                <a:latin typeface="Cambria"/>
                <a:cs typeface="Cambria"/>
              </a:rPr>
              <a:t> </a:t>
            </a:r>
            <a:r>
              <a:rPr sz="2400" spc="130" dirty="0">
                <a:latin typeface="Cambria"/>
                <a:cs typeface="Cambria"/>
              </a:rPr>
              <a:t>Matrix:</a:t>
            </a:r>
            <a:r>
              <a:rPr sz="2400" spc="125" dirty="0">
                <a:latin typeface="Cambria"/>
                <a:cs typeface="Cambria"/>
              </a:rPr>
              <a:t> </a:t>
            </a:r>
            <a:r>
              <a:rPr sz="2400" spc="235" dirty="0">
                <a:latin typeface="Cambria"/>
                <a:cs typeface="Cambria"/>
              </a:rPr>
              <a:t>A</a:t>
            </a:r>
            <a:r>
              <a:rPr sz="2400" spc="135" dirty="0">
                <a:latin typeface="Cambria"/>
                <a:cs typeface="Cambria"/>
              </a:rPr>
              <a:t> </a:t>
            </a:r>
            <a:r>
              <a:rPr sz="2400" spc="110" dirty="0">
                <a:latin typeface="Cambria"/>
                <a:cs typeface="Cambria"/>
              </a:rPr>
              <a:t>matrix</a:t>
            </a:r>
            <a:r>
              <a:rPr sz="2400" spc="135" dirty="0">
                <a:latin typeface="Cambria"/>
                <a:cs typeface="Cambria"/>
              </a:rPr>
              <a:t> </a:t>
            </a:r>
            <a:r>
              <a:rPr sz="2400" spc="80" dirty="0">
                <a:latin typeface="Cambria"/>
                <a:cs typeface="Cambria"/>
              </a:rPr>
              <a:t>each</a:t>
            </a:r>
            <a:r>
              <a:rPr sz="2400" spc="130" dirty="0">
                <a:latin typeface="Cambria"/>
                <a:cs typeface="Cambria"/>
              </a:rPr>
              <a:t> </a:t>
            </a:r>
            <a:r>
              <a:rPr sz="2400" spc="-5" dirty="0">
                <a:latin typeface="Cambria"/>
                <a:cs typeface="Cambria"/>
              </a:rPr>
              <a:t>of</a:t>
            </a:r>
            <a:r>
              <a:rPr sz="2400" spc="135" dirty="0">
                <a:latin typeface="Cambria"/>
                <a:cs typeface="Cambria"/>
              </a:rPr>
              <a:t> </a:t>
            </a:r>
            <a:r>
              <a:rPr sz="2400" spc="35" dirty="0">
                <a:latin typeface="Cambria"/>
                <a:cs typeface="Cambria"/>
              </a:rPr>
              <a:t>whose</a:t>
            </a:r>
            <a:r>
              <a:rPr sz="2400" spc="125" dirty="0">
                <a:latin typeface="Cambria"/>
                <a:cs typeface="Cambria"/>
              </a:rPr>
              <a:t> </a:t>
            </a:r>
            <a:r>
              <a:rPr sz="2400" spc="80" dirty="0">
                <a:latin typeface="Cambria"/>
                <a:cs typeface="Cambria"/>
              </a:rPr>
              <a:t>elements</a:t>
            </a:r>
            <a:r>
              <a:rPr sz="2400" spc="120" dirty="0">
                <a:latin typeface="Cambria"/>
                <a:cs typeface="Cambria"/>
              </a:rPr>
              <a:t> </a:t>
            </a:r>
            <a:r>
              <a:rPr sz="2400" spc="80" dirty="0">
                <a:latin typeface="Cambria"/>
                <a:cs typeface="Cambria"/>
              </a:rPr>
              <a:t>is </a:t>
            </a:r>
            <a:r>
              <a:rPr sz="2400" spc="-515" dirty="0">
                <a:latin typeface="Cambria"/>
                <a:cs typeface="Cambria"/>
              </a:rPr>
              <a:t> </a:t>
            </a:r>
            <a:r>
              <a:rPr sz="2400" spc="20" dirty="0">
                <a:latin typeface="Cambria"/>
                <a:cs typeface="Cambria"/>
              </a:rPr>
              <a:t>zero</a:t>
            </a:r>
            <a:r>
              <a:rPr sz="2400" spc="125" dirty="0">
                <a:latin typeface="Cambria"/>
                <a:cs typeface="Cambria"/>
              </a:rPr>
              <a:t> </a:t>
            </a:r>
            <a:r>
              <a:rPr sz="2400" spc="305" dirty="0">
                <a:latin typeface="Cambria"/>
                <a:cs typeface="Cambria"/>
              </a:rPr>
              <a:t>&amp;</a:t>
            </a:r>
            <a:r>
              <a:rPr sz="2400" spc="114" dirty="0">
                <a:latin typeface="Cambria"/>
                <a:cs typeface="Cambria"/>
              </a:rPr>
              <a:t> </a:t>
            </a:r>
            <a:r>
              <a:rPr sz="2400" spc="80" dirty="0">
                <a:latin typeface="Cambria"/>
                <a:cs typeface="Cambria"/>
              </a:rPr>
              <a:t>is</a:t>
            </a:r>
            <a:r>
              <a:rPr sz="2400" spc="135" dirty="0">
                <a:latin typeface="Cambria"/>
                <a:cs typeface="Cambria"/>
              </a:rPr>
              <a:t> </a:t>
            </a:r>
            <a:r>
              <a:rPr sz="2400" spc="75" dirty="0">
                <a:latin typeface="Cambria"/>
                <a:cs typeface="Cambria"/>
              </a:rPr>
              <a:t>called</a:t>
            </a:r>
            <a:r>
              <a:rPr sz="2400" spc="120" dirty="0">
                <a:latin typeface="Cambria"/>
                <a:cs typeface="Cambria"/>
              </a:rPr>
              <a:t> </a:t>
            </a:r>
            <a:r>
              <a:rPr sz="2400" spc="160" dirty="0">
                <a:latin typeface="Cambria"/>
                <a:cs typeface="Cambria"/>
              </a:rPr>
              <a:t>a</a:t>
            </a:r>
            <a:r>
              <a:rPr sz="2400" spc="120" dirty="0">
                <a:latin typeface="Cambria"/>
                <a:cs typeface="Cambria"/>
              </a:rPr>
              <a:t> </a:t>
            </a:r>
            <a:r>
              <a:rPr sz="2400" spc="20" dirty="0">
                <a:latin typeface="Cambria"/>
                <a:cs typeface="Cambria"/>
              </a:rPr>
              <a:t>zero</a:t>
            </a:r>
            <a:r>
              <a:rPr sz="2400" spc="130" dirty="0">
                <a:latin typeface="Cambria"/>
                <a:cs typeface="Cambria"/>
              </a:rPr>
              <a:t> </a:t>
            </a:r>
            <a:r>
              <a:rPr sz="2400" spc="120" dirty="0">
                <a:latin typeface="Cambria"/>
                <a:cs typeface="Cambria"/>
              </a:rPr>
              <a:t>matrix. </a:t>
            </a:r>
            <a:r>
              <a:rPr sz="2400" spc="155" dirty="0">
                <a:latin typeface="Cambria"/>
                <a:cs typeface="Cambria"/>
              </a:rPr>
              <a:t>It</a:t>
            </a:r>
            <a:r>
              <a:rPr sz="2400" spc="135" dirty="0">
                <a:latin typeface="Cambria"/>
                <a:cs typeface="Cambria"/>
              </a:rPr>
              <a:t> </a:t>
            </a:r>
            <a:r>
              <a:rPr sz="2400" spc="80" dirty="0">
                <a:latin typeface="Cambria"/>
                <a:cs typeface="Cambria"/>
              </a:rPr>
              <a:t>is</a:t>
            </a:r>
            <a:r>
              <a:rPr sz="2400" spc="125" dirty="0">
                <a:latin typeface="Cambria"/>
                <a:cs typeface="Cambria"/>
              </a:rPr>
              <a:t> </a:t>
            </a:r>
            <a:r>
              <a:rPr sz="2400" spc="114" dirty="0">
                <a:latin typeface="Cambria"/>
                <a:cs typeface="Cambria"/>
              </a:rPr>
              <a:t>usually </a:t>
            </a:r>
            <a:r>
              <a:rPr sz="2400" spc="120" dirty="0">
                <a:latin typeface="Cambria"/>
                <a:cs typeface="Cambria"/>
              </a:rPr>
              <a:t> </a:t>
            </a:r>
            <a:r>
              <a:rPr sz="2400" spc="40" dirty="0">
                <a:latin typeface="Cambria"/>
                <a:cs typeface="Cambria"/>
              </a:rPr>
              <a:t>denoted</a:t>
            </a:r>
            <a:r>
              <a:rPr sz="2400" spc="114" dirty="0">
                <a:latin typeface="Cambria"/>
                <a:cs typeface="Cambria"/>
              </a:rPr>
              <a:t> </a:t>
            </a:r>
            <a:r>
              <a:rPr sz="2400" spc="45" dirty="0">
                <a:latin typeface="Cambria"/>
                <a:cs typeface="Cambria"/>
              </a:rPr>
              <a:t>by</a:t>
            </a:r>
            <a:r>
              <a:rPr sz="2400" spc="135" dirty="0">
                <a:latin typeface="Cambria"/>
                <a:cs typeface="Cambria"/>
              </a:rPr>
              <a:t> </a:t>
            </a:r>
            <a:r>
              <a:rPr sz="2400" spc="130" dirty="0">
                <a:latin typeface="Cambria"/>
                <a:cs typeface="Cambria"/>
              </a:rPr>
              <a:t>“O”.</a:t>
            </a:r>
            <a:r>
              <a:rPr sz="2400" spc="120" dirty="0">
                <a:latin typeface="Cambria"/>
                <a:cs typeface="Cambria"/>
              </a:rPr>
              <a:t> </a:t>
            </a:r>
            <a:r>
              <a:rPr sz="2400" spc="155" dirty="0">
                <a:latin typeface="Cambria"/>
                <a:cs typeface="Cambria"/>
              </a:rPr>
              <a:t>It</a:t>
            </a:r>
            <a:r>
              <a:rPr sz="2400" spc="135" dirty="0">
                <a:latin typeface="Cambria"/>
                <a:cs typeface="Cambria"/>
              </a:rPr>
              <a:t> </a:t>
            </a:r>
            <a:r>
              <a:rPr sz="2400" spc="80" dirty="0">
                <a:latin typeface="Cambria"/>
                <a:cs typeface="Cambria"/>
              </a:rPr>
              <a:t>is</a:t>
            </a:r>
            <a:r>
              <a:rPr sz="2400" spc="125" dirty="0">
                <a:latin typeface="Cambria"/>
                <a:cs typeface="Cambria"/>
              </a:rPr>
              <a:t> </a:t>
            </a:r>
            <a:r>
              <a:rPr sz="2400" spc="60" dirty="0">
                <a:latin typeface="Cambria"/>
                <a:cs typeface="Cambria"/>
              </a:rPr>
              <a:t>also</a:t>
            </a:r>
            <a:r>
              <a:rPr sz="2400" spc="130" dirty="0">
                <a:latin typeface="Cambria"/>
                <a:cs typeface="Cambria"/>
              </a:rPr>
              <a:t> </a:t>
            </a:r>
            <a:r>
              <a:rPr sz="2400" spc="75" dirty="0">
                <a:latin typeface="Cambria"/>
                <a:cs typeface="Cambria"/>
              </a:rPr>
              <a:t>called</a:t>
            </a:r>
            <a:r>
              <a:rPr sz="2400" spc="135" dirty="0">
                <a:latin typeface="Cambria"/>
                <a:cs typeface="Cambria"/>
              </a:rPr>
              <a:t> </a:t>
            </a:r>
            <a:r>
              <a:rPr sz="2400" i="1" spc="175" dirty="0">
                <a:latin typeface="Cambria"/>
                <a:cs typeface="Cambria"/>
              </a:rPr>
              <a:t>“Null</a:t>
            </a:r>
            <a:r>
              <a:rPr sz="2400" i="1" spc="120" dirty="0">
                <a:latin typeface="Cambria"/>
                <a:cs typeface="Cambria"/>
              </a:rPr>
              <a:t> </a:t>
            </a:r>
            <a:r>
              <a:rPr sz="2400" i="1" spc="130" dirty="0">
                <a:latin typeface="Cambria"/>
                <a:cs typeface="Cambria"/>
              </a:rPr>
              <a:t>Matrix”</a:t>
            </a:r>
            <a:endParaRPr sz="2400">
              <a:latin typeface="Cambria"/>
              <a:cs typeface="Cambria"/>
            </a:endParaRPr>
          </a:p>
        </p:txBody>
      </p:sp>
      <p:sp>
        <p:nvSpPr>
          <p:cNvPr id="4" name="object 4"/>
          <p:cNvSpPr txBox="1"/>
          <p:nvPr/>
        </p:nvSpPr>
        <p:spPr>
          <a:xfrm>
            <a:off x="2937761" y="2947062"/>
            <a:ext cx="1756410" cy="871855"/>
          </a:xfrm>
          <a:prstGeom prst="rect">
            <a:avLst/>
          </a:prstGeom>
        </p:spPr>
        <p:txBody>
          <a:bodyPr vert="horz" wrap="square" lIns="0" tIns="99695" rIns="0" bIns="0" rtlCol="0">
            <a:spAutoFit/>
          </a:bodyPr>
          <a:lstStyle/>
          <a:p>
            <a:pPr marL="50800">
              <a:lnSpc>
                <a:spcPct val="100000"/>
              </a:lnSpc>
              <a:spcBef>
                <a:spcPts val="785"/>
              </a:spcBef>
              <a:tabLst>
                <a:tab pos="562610" algn="l"/>
                <a:tab pos="1457960" algn="l"/>
              </a:tabLst>
            </a:pPr>
            <a:r>
              <a:rPr sz="3300" spc="60" baseline="-3787" dirty="0">
                <a:solidFill>
                  <a:srgbClr val="0000FF"/>
                </a:solidFill>
                <a:latin typeface="Symbol"/>
                <a:cs typeface="Symbol"/>
              </a:rPr>
              <a:t></a:t>
            </a:r>
            <a:r>
              <a:rPr sz="2200" spc="40" dirty="0">
                <a:solidFill>
                  <a:srgbClr val="0000FF"/>
                </a:solidFill>
                <a:latin typeface="Times New Roman"/>
                <a:cs typeface="Times New Roman"/>
              </a:rPr>
              <a:t>0	</a:t>
            </a:r>
            <a:r>
              <a:rPr sz="2200" spc="20" dirty="0">
                <a:solidFill>
                  <a:srgbClr val="0000FF"/>
                </a:solidFill>
                <a:latin typeface="Times New Roman"/>
                <a:cs typeface="Times New Roman"/>
              </a:rPr>
              <a:t>0	</a:t>
            </a:r>
            <a:r>
              <a:rPr sz="2200" spc="45" dirty="0">
                <a:solidFill>
                  <a:srgbClr val="0000FF"/>
                </a:solidFill>
                <a:latin typeface="Times New Roman"/>
                <a:cs typeface="Times New Roman"/>
              </a:rPr>
              <a:t>0</a:t>
            </a:r>
            <a:r>
              <a:rPr sz="3300" spc="67" baseline="-3787" dirty="0">
                <a:solidFill>
                  <a:srgbClr val="0000FF"/>
                </a:solidFill>
                <a:latin typeface="Symbol"/>
                <a:cs typeface="Symbol"/>
              </a:rPr>
              <a:t></a:t>
            </a:r>
            <a:endParaRPr sz="3300" baseline="-3787" dirty="0">
              <a:latin typeface="Symbol"/>
              <a:cs typeface="Symbol"/>
            </a:endParaRPr>
          </a:p>
          <a:p>
            <a:pPr marL="50800">
              <a:lnSpc>
                <a:spcPct val="100000"/>
              </a:lnSpc>
              <a:spcBef>
                <a:spcPts val="690"/>
              </a:spcBef>
              <a:tabLst>
                <a:tab pos="562610" algn="l"/>
              </a:tabLst>
            </a:pPr>
            <a:r>
              <a:rPr sz="3300" spc="60" baseline="26515" dirty="0">
                <a:solidFill>
                  <a:srgbClr val="0000FF"/>
                </a:solidFill>
                <a:latin typeface="Symbol"/>
                <a:cs typeface="Symbol"/>
              </a:rPr>
              <a:t></a:t>
            </a:r>
            <a:r>
              <a:rPr sz="2200" spc="40" dirty="0">
                <a:solidFill>
                  <a:srgbClr val="0000FF"/>
                </a:solidFill>
                <a:latin typeface="Times New Roman"/>
                <a:cs typeface="Times New Roman"/>
              </a:rPr>
              <a:t>0	</a:t>
            </a:r>
            <a:r>
              <a:rPr sz="2200" spc="20" dirty="0">
                <a:solidFill>
                  <a:srgbClr val="0000FF"/>
                </a:solidFill>
                <a:latin typeface="Times New Roman"/>
                <a:cs typeface="Times New Roman"/>
              </a:rPr>
              <a:t>0</a:t>
            </a:r>
            <a:endParaRPr sz="2200" dirty="0">
              <a:latin typeface="Times New Roman"/>
              <a:cs typeface="Times New Roman"/>
            </a:endParaRPr>
          </a:p>
        </p:txBody>
      </p:sp>
      <p:sp>
        <p:nvSpPr>
          <p:cNvPr id="5" name="object 5"/>
          <p:cNvSpPr txBox="1"/>
          <p:nvPr/>
        </p:nvSpPr>
        <p:spPr>
          <a:xfrm>
            <a:off x="4357999" y="3324093"/>
            <a:ext cx="335915" cy="363855"/>
          </a:xfrm>
          <a:prstGeom prst="rect">
            <a:avLst/>
          </a:prstGeom>
        </p:spPr>
        <p:txBody>
          <a:bodyPr vert="horz" wrap="square" lIns="0" tIns="14604" rIns="0" bIns="0" rtlCol="0">
            <a:spAutoFit/>
          </a:bodyPr>
          <a:lstStyle/>
          <a:p>
            <a:pPr marL="38100">
              <a:lnSpc>
                <a:spcPct val="100000"/>
              </a:lnSpc>
              <a:spcBef>
                <a:spcPts val="114"/>
              </a:spcBef>
            </a:pPr>
            <a:r>
              <a:rPr sz="3300" spc="67" baseline="-26515" dirty="0">
                <a:solidFill>
                  <a:srgbClr val="0000FF"/>
                </a:solidFill>
                <a:latin typeface="Times New Roman"/>
                <a:cs typeface="Times New Roman"/>
              </a:rPr>
              <a:t>0</a:t>
            </a:r>
            <a:r>
              <a:rPr sz="2200" spc="45" dirty="0">
                <a:solidFill>
                  <a:srgbClr val="0000FF"/>
                </a:solidFill>
                <a:latin typeface="Symbol"/>
                <a:cs typeface="Symbol"/>
              </a:rPr>
              <a:t></a:t>
            </a:r>
            <a:endParaRPr sz="2200">
              <a:latin typeface="Symbol"/>
              <a:cs typeface="Symbol"/>
            </a:endParaRPr>
          </a:p>
        </p:txBody>
      </p:sp>
      <p:sp>
        <p:nvSpPr>
          <p:cNvPr id="6" name="object 6"/>
          <p:cNvSpPr txBox="1"/>
          <p:nvPr/>
        </p:nvSpPr>
        <p:spPr>
          <a:xfrm>
            <a:off x="3488299" y="4300633"/>
            <a:ext cx="168275" cy="363855"/>
          </a:xfrm>
          <a:prstGeom prst="rect">
            <a:avLst/>
          </a:prstGeom>
        </p:spPr>
        <p:txBody>
          <a:bodyPr vert="horz" wrap="square" lIns="0" tIns="14604" rIns="0" bIns="0" rtlCol="0">
            <a:spAutoFit/>
          </a:bodyPr>
          <a:lstStyle/>
          <a:p>
            <a:pPr marL="12700">
              <a:lnSpc>
                <a:spcPct val="100000"/>
              </a:lnSpc>
              <a:spcBef>
                <a:spcPts val="114"/>
              </a:spcBef>
            </a:pPr>
            <a:r>
              <a:rPr sz="2200" spc="20" dirty="0">
                <a:solidFill>
                  <a:srgbClr val="0000FF"/>
                </a:solidFill>
                <a:latin typeface="Times New Roman"/>
                <a:cs typeface="Times New Roman"/>
              </a:rPr>
              <a:t>0</a:t>
            </a:r>
            <a:endParaRPr sz="2200">
              <a:latin typeface="Times New Roman"/>
              <a:cs typeface="Times New Roman"/>
            </a:endParaRPr>
          </a:p>
        </p:txBody>
      </p:sp>
      <p:sp>
        <p:nvSpPr>
          <p:cNvPr id="7" name="object 7"/>
          <p:cNvSpPr txBox="1"/>
          <p:nvPr/>
        </p:nvSpPr>
        <p:spPr>
          <a:xfrm>
            <a:off x="2975861" y="3864469"/>
            <a:ext cx="134620" cy="363855"/>
          </a:xfrm>
          <a:prstGeom prst="rect">
            <a:avLst/>
          </a:prstGeom>
        </p:spPr>
        <p:txBody>
          <a:bodyPr vert="horz" wrap="square" lIns="0" tIns="14604" rIns="0" bIns="0" rtlCol="0">
            <a:spAutoFit/>
          </a:bodyPr>
          <a:lstStyle/>
          <a:p>
            <a:pPr marL="12700">
              <a:lnSpc>
                <a:spcPct val="100000"/>
              </a:lnSpc>
              <a:spcBef>
                <a:spcPts val="114"/>
              </a:spcBef>
            </a:pPr>
            <a:r>
              <a:rPr sz="2200" spc="15" dirty="0">
                <a:solidFill>
                  <a:srgbClr val="0000FF"/>
                </a:solidFill>
                <a:latin typeface="Symbol"/>
                <a:cs typeface="Symbol"/>
              </a:rPr>
              <a:t></a:t>
            </a:r>
            <a:endParaRPr sz="2200">
              <a:latin typeface="Symbol"/>
              <a:cs typeface="Symbol"/>
            </a:endParaRPr>
          </a:p>
        </p:txBody>
      </p:sp>
      <p:sp>
        <p:nvSpPr>
          <p:cNvPr id="8" name="object 8"/>
          <p:cNvSpPr txBox="1"/>
          <p:nvPr/>
        </p:nvSpPr>
        <p:spPr>
          <a:xfrm>
            <a:off x="4533622" y="3594557"/>
            <a:ext cx="134620" cy="633730"/>
          </a:xfrm>
          <a:prstGeom prst="rect">
            <a:avLst/>
          </a:prstGeom>
        </p:spPr>
        <p:txBody>
          <a:bodyPr vert="horz" wrap="square" lIns="0" tIns="14604" rIns="0" bIns="0" rtlCol="0">
            <a:spAutoFit/>
          </a:bodyPr>
          <a:lstStyle/>
          <a:p>
            <a:pPr marL="12700">
              <a:lnSpc>
                <a:spcPts val="2385"/>
              </a:lnSpc>
              <a:spcBef>
                <a:spcPts val="114"/>
              </a:spcBef>
            </a:pPr>
            <a:r>
              <a:rPr sz="2200" spc="15" dirty="0">
                <a:solidFill>
                  <a:srgbClr val="0000FF"/>
                </a:solidFill>
                <a:latin typeface="Symbol"/>
                <a:cs typeface="Symbol"/>
              </a:rPr>
              <a:t></a:t>
            </a:r>
            <a:endParaRPr sz="2200">
              <a:latin typeface="Symbol"/>
              <a:cs typeface="Symbol"/>
            </a:endParaRPr>
          </a:p>
          <a:p>
            <a:pPr marL="12700">
              <a:lnSpc>
                <a:spcPts val="2385"/>
              </a:lnSpc>
            </a:pPr>
            <a:r>
              <a:rPr sz="2200" spc="15" dirty="0">
                <a:solidFill>
                  <a:srgbClr val="0000FF"/>
                </a:solidFill>
                <a:latin typeface="Symbol"/>
                <a:cs typeface="Symbol"/>
              </a:rPr>
              <a:t></a:t>
            </a:r>
            <a:endParaRPr sz="2200">
              <a:latin typeface="Symbol"/>
              <a:cs typeface="Symbol"/>
            </a:endParaRPr>
          </a:p>
        </p:txBody>
      </p:sp>
      <p:sp>
        <p:nvSpPr>
          <p:cNvPr id="9" name="object 9"/>
          <p:cNvSpPr txBox="1"/>
          <p:nvPr/>
        </p:nvSpPr>
        <p:spPr>
          <a:xfrm>
            <a:off x="2950461" y="4134934"/>
            <a:ext cx="334010" cy="363855"/>
          </a:xfrm>
          <a:prstGeom prst="rect">
            <a:avLst/>
          </a:prstGeom>
        </p:spPr>
        <p:txBody>
          <a:bodyPr vert="horz" wrap="square" lIns="0" tIns="14604" rIns="0" bIns="0" rtlCol="0">
            <a:spAutoFit/>
          </a:bodyPr>
          <a:lstStyle/>
          <a:p>
            <a:pPr marL="38100">
              <a:lnSpc>
                <a:spcPct val="100000"/>
              </a:lnSpc>
              <a:spcBef>
                <a:spcPts val="114"/>
              </a:spcBef>
            </a:pPr>
            <a:r>
              <a:rPr sz="2200" spc="40" dirty="0">
                <a:solidFill>
                  <a:srgbClr val="0000FF"/>
                </a:solidFill>
                <a:latin typeface="Symbol"/>
                <a:cs typeface="Symbol"/>
              </a:rPr>
              <a:t></a:t>
            </a:r>
            <a:r>
              <a:rPr sz="3300" spc="60" baseline="-32828" dirty="0">
                <a:solidFill>
                  <a:srgbClr val="0000FF"/>
                </a:solidFill>
                <a:latin typeface="Times New Roman"/>
                <a:cs typeface="Times New Roman"/>
              </a:rPr>
              <a:t>0</a:t>
            </a:r>
            <a:endParaRPr sz="3300" baseline="-32828">
              <a:latin typeface="Times New Roman"/>
              <a:cs typeface="Times New Roman"/>
            </a:endParaRPr>
          </a:p>
        </p:txBody>
      </p:sp>
      <p:sp>
        <p:nvSpPr>
          <p:cNvPr id="10" name="object 10"/>
          <p:cNvSpPr txBox="1"/>
          <p:nvPr/>
        </p:nvSpPr>
        <p:spPr>
          <a:xfrm>
            <a:off x="4357999" y="4134934"/>
            <a:ext cx="335915" cy="363855"/>
          </a:xfrm>
          <a:prstGeom prst="rect">
            <a:avLst/>
          </a:prstGeom>
        </p:spPr>
        <p:txBody>
          <a:bodyPr vert="horz" wrap="square" lIns="0" tIns="14604" rIns="0" bIns="0" rtlCol="0">
            <a:spAutoFit/>
          </a:bodyPr>
          <a:lstStyle/>
          <a:p>
            <a:pPr marL="38100">
              <a:lnSpc>
                <a:spcPct val="100000"/>
              </a:lnSpc>
              <a:spcBef>
                <a:spcPts val="114"/>
              </a:spcBef>
            </a:pPr>
            <a:r>
              <a:rPr sz="3300" spc="67" baseline="-32828" dirty="0">
                <a:solidFill>
                  <a:srgbClr val="0000FF"/>
                </a:solidFill>
                <a:latin typeface="Times New Roman"/>
                <a:cs typeface="Times New Roman"/>
              </a:rPr>
              <a:t>0</a:t>
            </a:r>
            <a:r>
              <a:rPr sz="2200" spc="45" dirty="0">
                <a:solidFill>
                  <a:srgbClr val="0000FF"/>
                </a:solidFill>
                <a:latin typeface="Symbol"/>
                <a:cs typeface="Symbol"/>
              </a:rPr>
              <a:t></a:t>
            </a:r>
            <a:endParaRPr sz="2200">
              <a:latin typeface="Symbol"/>
              <a:cs typeface="Symbol"/>
            </a:endParaRPr>
          </a:p>
        </p:txBody>
      </p:sp>
      <p:sp>
        <p:nvSpPr>
          <p:cNvPr id="11" name="object 11"/>
          <p:cNvSpPr txBox="1"/>
          <p:nvPr/>
        </p:nvSpPr>
        <p:spPr>
          <a:xfrm>
            <a:off x="2975861" y="4366685"/>
            <a:ext cx="134620" cy="363855"/>
          </a:xfrm>
          <a:prstGeom prst="rect">
            <a:avLst/>
          </a:prstGeom>
        </p:spPr>
        <p:txBody>
          <a:bodyPr vert="horz" wrap="square" lIns="0" tIns="14604" rIns="0" bIns="0" rtlCol="0">
            <a:spAutoFit/>
          </a:bodyPr>
          <a:lstStyle/>
          <a:p>
            <a:pPr marL="12700">
              <a:lnSpc>
                <a:spcPct val="100000"/>
              </a:lnSpc>
              <a:spcBef>
                <a:spcPts val="114"/>
              </a:spcBef>
            </a:pPr>
            <a:r>
              <a:rPr sz="2200" spc="15" dirty="0">
                <a:solidFill>
                  <a:srgbClr val="0000FF"/>
                </a:solidFill>
                <a:latin typeface="Symbol"/>
                <a:cs typeface="Symbol"/>
              </a:rPr>
              <a:t></a:t>
            </a:r>
            <a:endParaRPr sz="2200">
              <a:latin typeface="Symbol"/>
              <a:cs typeface="Symbol"/>
            </a:endParaRPr>
          </a:p>
        </p:txBody>
      </p:sp>
      <p:sp>
        <p:nvSpPr>
          <p:cNvPr id="12" name="object 12"/>
          <p:cNvSpPr txBox="1"/>
          <p:nvPr/>
        </p:nvSpPr>
        <p:spPr>
          <a:xfrm>
            <a:off x="4533622" y="4366685"/>
            <a:ext cx="134620" cy="363855"/>
          </a:xfrm>
          <a:prstGeom prst="rect">
            <a:avLst/>
          </a:prstGeom>
        </p:spPr>
        <p:txBody>
          <a:bodyPr vert="horz" wrap="square" lIns="0" tIns="14604" rIns="0" bIns="0" rtlCol="0">
            <a:spAutoFit/>
          </a:bodyPr>
          <a:lstStyle/>
          <a:p>
            <a:pPr marL="12700">
              <a:lnSpc>
                <a:spcPct val="100000"/>
              </a:lnSpc>
              <a:spcBef>
                <a:spcPts val="114"/>
              </a:spcBef>
            </a:pPr>
            <a:r>
              <a:rPr sz="2200" spc="15" dirty="0">
                <a:solidFill>
                  <a:srgbClr val="0000FF"/>
                </a:solidFill>
                <a:latin typeface="Symbol"/>
                <a:cs typeface="Symbol"/>
              </a:rPr>
              <a:t></a:t>
            </a:r>
            <a:endParaRPr sz="2200">
              <a:latin typeface="Symbol"/>
              <a:cs typeface="Symbol"/>
            </a:endParaRPr>
          </a:p>
        </p:txBody>
      </p:sp>
      <p:pic>
        <p:nvPicPr>
          <p:cNvPr id="13" name="object 13"/>
          <p:cNvPicPr/>
          <p:nvPr/>
        </p:nvPicPr>
        <p:blipFill>
          <a:blip r:embed="rId2" cstate="print"/>
          <a:stretch>
            <a:fillRect/>
          </a:stretch>
        </p:blipFill>
        <p:spPr>
          <a:xfrm>
            <a:off x="3876604" y="3101565"/>
            <a:ext cx="847832" cy="285800"/>
          </a:xfrm>
          <a:prstGeom prst="rect">
            <a:avLst/>
          </a:prstGeom>
        </p:spPr>
      </p:pic>
      <p:pic>
        <p:nvPicPr>
          <p:cNvPr id="14" name="object 14"/>
          <p:cNvPicPr/>
          <p:nvPr/>
        </p:nvPicPr>
        <p:blipFill>
          <a:blip r:embed="rId3" cstate="print"/>
          <a:stretch>
            <a:fillRect/>
          </a:stretch>
        </p:blipFill>
        <p:spPr>
          <a:xfrm>
            <a:off x="3125932" y="3947713"/>
            <a:ext cx="1598504" cy="285800"/>
          </a:xfrm>
          <a:prstGeom prst="rect">
            <a:avLst/>
          </a:prstGeom>
        </p:spPr>
      </p:pic>
      <p:sp>
        <p:nvSpPr>
          <p:cNvPr id="15" name="object 15"/>
          <p:cNvSpPr txBox="1"/>
          <p:nvPr/>
        </p:nvSpPr>
        <p:spPr>
          <a:xfrm>
            <a:off x="2483152" y="3661759"/>
            <a:ext cx="652780" cy="363855"/>
          </a:xfrm>
          <a:prstGeom prst="rect">
            <a:avLst/>
          </a:prstGeom>
        </p:spPr>
        <p:txBody>
          <a:bodyPr vert="horz" wrap="square" lIns="0" tIns="14604" rIns="0" bIns="0" rtlCol="0">
            <a:spAutoFit/>
          </a:bodyPr>
          <a:lstStyle/>
          <a:p>
            <a:pPr marL="38100">
              <a:lnSpc>
                <a:spcPct val="100000"/>
              </a:lnSpc>
              <a:spcBef>
                <a:spcPts val="114"/>
              </a:spcBef>
            </a:pPr>
            <a:r>
              <a:rPr sz="2200" i="1" spc="20" dirty="0">
                <a:solidFill>
                  <a:srgbClr val="0000FF"/>
                </a:solidFill>
                <a:latin typeface="Times New Roman"/>
                <a:cs typeface="Times New Roman"/>
              </a:rPr>
              <a:t>A</a:t>
            </a:r>
            <a:r>
              <a:rPr sz="2200" i="1" spc="-95" dirty="0">
                <a:solidFill>
                  <a:srgbClr val="0000FF"/>
                </a:solidFill>
                <a:latin typeface="Times New Roman"/>
                <a:cs typeface="Times New Roman"/>
              </a:rPr>
              <a:t> </a:t>
            </a:r>
            <a:r>
              <a:rPr sz="2200" spc="20" dirty="0">
                <a:solidFill>
                  <a:srgbClr val="0000FF"/>
                </a:solidFill>
                <a:latin typeface="Symbol"/>
                <a:cs typeface="Symbol"/>
              </a:rPr>
              <a:t></a:t>
            </a:r>
            <a:r>
              <a:rPr sz="2200" spc="-5" dirty="0">
                <a:solidFill>
                  <a:srgbClr val="0000FF"/>
                </a:solidFill>
                <a:latin typeface="Times New Roman"/>
                <a:cs typeface="Times New Roman"/>
              </a:rPr>
              <a:t> </a:t>
            </a:r>
            <a:r>
              <a:rPr sz="3300" spc="22" baseline="13888" dirty="0">
                <a:solidFill>
                  <a:srgbClr val="0000FF"/>
                </a:solidFill>
                <a:latin typeface="Symbol"/>
                <a:cs typeface="Symbol"/>
              </a:rPr>
              <a:t></a:t>
            </a:r>
            <a:endParaRPr sz="3300" baseline="13888">
              <a:latin typeface="Symbol"/>
              <a:cs typeface="Symbol"/>
            </a:endParaRPr>
          </a:p>
        </p:txBody>
      </p:sp>
    </p:spTree>
    <p:extLst>
      <p:ext uri="{BB962C8B-B14F-4D97-AF65-F5344CB8AC3E}">
        <p14:creationId xmlns:p14="http://schemas.microsoft.com/office/powerpoint/2010/main" val="111896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518535" cy="482600"/>
          </a:xfrm>
          <a:prstGeom prst="rect">
            <a:avLst/>
          </a:prstGeom>
        </p:spPr>
        <p:txBody>
          <a:bodyPr vert="horz" wrap="square" lIns="0" tIns="12700" rIns="0" bIns="0" rtlCol="0">
            <a:spAutoFit/>
          </a:bodyPr>
          <a:lstStyle/>
          <a:p>
            <a:pPr marL="12700">
              <a:lnSpc>
                <a:spcPct val="100000"/>
              </a:lnSpc>
              <a:spcBef>
                <a:spcPts val="100"/>
              </a:spcBef>
            </a:pPr>
            <a:r>
              <a:rPr sz="3000" spc="285" dirty="0"/>
              <a:t>T</a:t>
            </a:r>
            <a:r>
              <a:rPr sz="2400" spc="285" dirty="0"/>
              <a:t>YPES</a:t>
            </a:r>
            <a:r>
              <a:rPr sz="2400" spc="280" dirty="0"/>
              <a:t> </a:t>
            </a:r>
            <a:r>
              <a:rPr sz="2400" spc="305" dirty="0"/>
              <a:t>OF</a:t>
            </a:r>
            <a:r>
              <a:rPr sz="2400" spc="280" dirty="0"/>
              <a:t> </a:t>
            </a:r>
            <a:r>
              <a:rPr sz="3000" spc="275" dirty="0"/>
              <a:t>M</a:t>
            </a:r>
            <a:r>
              <a:rPr sz="2400" spc="275" dirty="0"/>
              <a:t>ATRICES</a:t>
            </a:r>
            <a:endParaRPr sz="2400"/>
          </a:p>
        </p:txBody>
      </p:sp>
      <p:sp>
        <p:nvSpPr>
          <p:cNvPr id="3" name="object 3"/>
          <p:cNvSpPr txBox="1"/>
          <p:nvPr/>
        </p:nvSpPr>
        <p:spPr>
          <a:xfrm>
            <a:off x="2047240" y="1628901"/>
            <a:ext cx="7335520" cy="695960"/>
          </a:xfrm>
          <a:prstGeom prst="rect">
            <a:avLst/>
          </a:prstGeom>
        </p:spPr>
        <p:txBody>
          <a:bodyPr vert="horz" wrap="square" lIns="0" tIns="12065" rIns="0" bIns="0" rtlCol="0">
            <a:spAutoFit/>
          </a:bodyPr>
          <a:lstStyle/>
          <a:p>
            <a:pPr marL="274320" marR="19685" indent="-274320" algn="r">
              <a:lnSpc>
                <a:spcPct val="100000"/>
              </a:lnSpc>
              <a:spcBef>
                <a:spcPts val="95"/>
              </a:spcBef>
              <a:buClr>
                <a:srgbClr val="FD8537"/>
              </a:buClr>
              <a:buSzPct val="68181"/>
              <a:buFont typeface="Wingdings"/>
              <a:buChar char=""/>
              <a:tabLst>
                <a:tab pos="274320" algn="l"/>
              </a:tabLst>
            </a:pPr>
            <a:r>
              <a:rPr sz="2200" b="1" spc="160" dirty="0">
                <a:latin typeface="Cambria"/>
                <a:cs typeface="Cambria"/>
              </a:rPr>
              <a:t>Diagonal</a:t>
            </a:r>
            <a:r>
              <a:rPr sz="2200" b="1" spc="475" dirty="0">
                <a:latin typeface="Cambria"/>
                <a:cs typeface="Cambria"/>
              </a:rPr>
              <a:t> </a:t>
            </a:r>
            <a:r>
              <a:rPr sz="2200" b="1" spc="145" dirty="0">
                <a:latin typeface="Cambria"/>
                <a:cs typeface="Cambria"/>
              </a:rPr>
              <a:t>Matrix:</a:t>
            </a:r>
            <a:r>
              <a:rPr sz="2200" b="1" spc="465" dirty="0">
                <a:latin typeface="Cambria"/>
                <a:cs typeface="Cambria"/>
              </a:rPr>
              <a:t> </a:t>
            </a:r>
            <a:r>
              <a:rPr sz="2200" spc="215" dirty="0">
                <a:latin typeface="Cambria"/>
                <a:cs typeface="Cambria"/>
              </a:rPr>
              <a:t>A</a:t>
            </a:r>
            <a:r>
              <a:rPr sz="2200" spc="475" dirty="0">
                <a:latin typeface="Cambria"/>
                <a:cs typeface="Cambria"/>
              </a:rPr>
              <a:t> </a:t>
            </a:r>
            <a:r>
              <a:rPr sz="2200" spc="70" dirty="0">
                <a:latin typeface="Cambria"/>
                <a:cs typeface="Cambria"/>
              </a:rPr>
              <a:t>square</a:t>
            </a:r>
            <a:r>
              <a:rPr sz="2200" spc="470" dirty="0">
                <a:latin typeface="Cambria"/>
                <a:cs typeface="Cambria"/>
              </a:rPr>
              <a:t> </a:t>
            </a:r>
            <a:r>
              <a:rPr sz="2200" spc="100" dirty="0">
                <a:latin typeface="Cambria"/>
                <a:cs typeface="Cambria"/>
              </a:rPr>
              <a:t>matrix</a:t>
            </a:r>
            <a:r>
              <a:rPr sz="2200" spc="465" dirty="0">
                <a:latin typeface="Cambria"/>
                <a:cs typeface="Cambria"/>
              </a:rPr>
              <a:t> </a:t>
            </a:r>
            <a:r>
              <a:rPr sz="2200" spc="80" dirty="0">
                <a:latin typeface="Cambria"/>
                <a:cs typeface="Cambria"/>
              </a:rPr>
              <a:t>with</a:t>
            </a:r>
            <a:r>
              <a:rPr sz="2200" spc="459" dirty="0">
                <a:latin typeface="Cambria"/>
                <a:cs typeface="Cambria"/>
              </a:rPr>
              <a:t> </a:t>
            </a:r>
            <a:r>
              <a:rPr sz="2200" spc="85" dirty="0">
                <a:latin typeface="Cambria"/>
                <a:cs typeface="Cambria"/>
              </a:rPr>
              <a:t>its</a:t>
            </a:r>
            <a:r>
              <a:rPr sz="2200" spc="465" dirty="0">
                <a:latin typeface="Cambria"/>
                <a:cs typeface="Cambria"/>
              </a:rPr>
              <a:t> </a:t>
            </a:r>
            <a:r>
              <a:rPr sz="2200" spc="110" dirty="0">
                <a:latin typeface="Cambria"/>
                <a:cs typeface="Cambria"/>
              </a:rPr>
              <a:t>all</a:t>
            </a:r>
            <a:r>
              <a:rPr sz="2200" spc="470" dirty="0">
                <a:latin typeface="Cambria"/>
                <a:cs typeface="Cambria"/>
              </a:rPr>
              <a:t> </a:t>
            </a:r>
            <a:r>
              <a:rPr sz="2200" spc="50" dirty="0">
                <a:latin typeface="Cambria"/>
                <a:cs typeface="Cambria"/>
              </a:rPr>
              <a:t>non</a:t>
            </a:r>
            <a:endParaRPr sz="2200">
              <a:latin typeface="Cambria"/>
              <a:cs typeface="Cambria"/>
            </a:endParaRPr>
          </a:p>
          <a:p>
            <a:pPr marR="17780" algn="r">
              <a:lnSpc>
                <a:spcPct val="100000"/>
              </a:lnSpc>
            </a:pPr>
            <a:r>
              <a:rPr sz="2200" i="1" spc="105" dirty="0">
                <a:latin typeface="Cambria"/>
                <a:cs typeface="Cambria"/>
              </a:rPr>
              <a:t>diagonal</a:t>
            </a:r>
            <a:r>
              <a:rPr sz="2200" i="1" spc="270" dirty="0">
                <a:latin typeface="Cambria"/>
                <a:cs typeface="Cambria"/>
              </a:rPr>
              <a:t> </a:t>
            </a:r>
            <a:r>
              <a:rPr sz="2200" i="1" spc="70" dirty="0">
                <a:latin typeface="Cambria"/>
                <a:cs typeface="Cambria"/>
              </a:rPr>
              <a:t>elements</a:t>
            </a:r>
            <a:r>
              <a:rPr sz="2200" i="1" spc="280" dirty="0">
                <a:latin typeface="Cambria"/>
                <a:cs typeface="Cambria"/>
              </a:rPr>
              <a:t> </a:t>
            </a:r>
            <a:r>
              <a:rPr sz="2200" spc="105" dirty="0">
                <a:latin typeface="Cambria"/>
                <a:cs typeface="Cambria"/>
              </a:rPr>
              <a:t>as</a:t>
            </a:r>
            <a:r>
              <a:rPr sz="2200" spc="275" dirty="0">
                <a:latin typeface="Cambria"/>
                <a:cs typeface="Cambria"/>
              </a:rPr>
              <a:t> </a:t>
            </a:r>
            <a:r>
              <a:rPr sz="2200" spc="50" dirty="0">
                <a:latin typeface="Cambria"/>
                <a:cs typeface="Cambria"/>
              </a:rPr>
              <a:t>zero.</a:t>
            </a:r>
            <a:r>
              <a:rPr sz="2200" spc="270" dirty="0">
                <a:latin typeface="Cambria"/>
                <a:cs typeface="Cambria"/>
              </a:rPr>
              <a:t> </a:t>
            </a:r>
            <a:r>
              <a:rPr sz="2200" spc="85" dirty="0">
                <a:latin typeface="Cambria"/>
                <a:cs typeface="Cambria"/>
              </a:rPr>
              <a:t>i.e</a:t>
            </a:r>
            <a:r>
              <a:rPr sz="2200" spc="260" dirty="0">
                <a:latin typeface="Cambria"/>
                <a:cs typeface="Cambria"/>
              </a:rPr>
              <a:t> </a:t>
            </a:r>
            <a:r>
              <a:rPr sz="2200" spc="70" dirty="0">
                <a:latin typeface="Cambria"/>
                <a:cs typeface="Cambria"/>
              </a:rPr>
              <a:t>if</a:t>
            </a:r>
            <a:r>
              <a:rPr sz="2200" spc="270" dirty="0">
                <a:latin typeface="Cambria"/>
                <a:cs typeface="Cambria"/>
              </a:rPr>
              <a:t> </a:t>
            </a:r>
            <a:r>
              <a:rPr sz="2200" i="1" spc="250" dirty="0">
                <a:latin typeface="Cambria"/>
                <a:cs typeface="Cambria"/>
              </a:rPr>
              <a:t>A</a:t>
            </a:r>
            <a:r>
              <a:rPr sz="2200" i="1" spc="285" dirty="0">
                <a:latin typeface="Cambria"/>
                <a:cs typeface="Cambria"/>
              </a:rPr>
              <a:t> </a:t>
            </a:r>
            <a:r>
              <a:rPr sz="2200" i="1" spc="165" dirty="0">
                <a:latin typeface="Cambria"/>
                <a:cs typeface="Cambria"/>
              </a:rPr>
              <a:t>=</a:t>
            </a:r>
            <a:r>
              <a:rPr sz="2200" i="1" spc="265" dirty="0">
                <a:latin typeface="Cambria"/>
                <a:cs typeface="Cambria"/>
              </a:rPr>
              <a:t> </a:t>
            </a:r>
            <a:r>
              <a:rPr sz="2200" i="1" spc="45" dirty="0">
                <a:latin typeface="Cambria"/>
                <a:cs typeface="Cambria"/>
              </a:rPr>
              <a:t>[a</a:t>
            </a:r>
            <a:r>
              <a:rPr sz="2175" i="1" spc="67" baseline="-21072" dirty="0">
                <a:latin typeface="Cambria"/>
                <a:cs typeface="Cambria"/>
              </a:rPr>
              <a:t>ij</a:t>
            </a:r>
            <a:r>
              <a:rPr sz="2200" i="1" spc="45" dirty="0">
                <a:latin typeface="Cambria"/>
                <a:cs typeface="Cambria"/>
              </a:rPr>
              <a:t>]</a:t>
            </a:r>
            <a:r>
              <a:rPr sz="2200" i="1" spc="270" dirty="0">
                <a:latin typeface="Cambria"/>
                <a:cs typeface="Cambria"/>
              </a:rPr>
              <a:t> </a:t>
            </a:r>
            <a:r>
              <a:rPr sz="2200" spc="75" dirty="0">
                <a:latin typeface="Cambria"/>
                <a:cs typeface="Cambria"/>
              </a:rPr>
              <a:t>is</a:t>
            </a:r>
            <a:r>
              <a:rPr sz="2200" spc="275" dirty="0">
                <a:latin typeface="Cambria"/>
                <a:cs typeface="Cambria"/>
              </a:rPr>
              <a:t> </a:t>
            </a:r>
            <a:r>
              <a:rPr sz="2200" spc="145" dirty="0">
                <a:latin typeface="Cambria"/>
                <a:cs typeface="Cambria"/>
              </a:rPr>
              <a:t>a</a:t>
            </a:r>
            <a:r>
              <a:rPr sz="2200" spc="275" dirty="0">
                <a:latin typeface="Cambria"/>
                <a:cs typeface="Cambria"/>
              </a:rPr>
              <a:t> </a:t>
            </a:r>
            <a:r>
              <a:rPr sz="2200" spc="80" dirty="0">
                <a:latin typeface="Cambria"/>
                <a:cs typeface="Cambria"/>
              </a:rPr>
              <a:t>diagonal</a:t>
            </a:r>
            <a:endParaRPr sz="2200">
              <a:latin typeface="Cambria"/>
              <a:cs typeface="Cambria"/>
            </a:endParaRPr>
          </a:p>
        </p:txBody>
      </p:sp>
      <p:sp>
        <p:nvSpPr>
          <p:cNvPr id="4" name="object 4"/>
          <p:cNvSpPr txBox="1"/>
          <p:nvPr/>
        </p:nvSpPr>
        <p:spPr>
          <a:xfrm>
            <a:off x="4272027" y="2368423"/>
            <a:ext cx="358775" cy="360680"/>
          </a:xfrm>
          <a:prstGeom prst="rect">
            <a:avLst/>
          </a:prstGeom>
        </p:spPr>
        <p:txBody>
          <a:bodyPr vert="horz" wrap="square" lIns="0" tIns="12065" rIns="0" bIns="0" rtlCol="0">
            <a:spAutoFit/>
          </a:bodyPr>
          <a:lstStyle/>
          <a:p>
            <a:pPr marL="38100">
              <a:lnSpc>
                <a:spcPct val="100000"/>
              </a:lnSpc>
              <a:spcBef>
                <a:spcPts val="95"/>
              </a:spcBef>
            </a:pPr>
            <a:r>
              <a:rPr sz="3300" i="1" spc="135" baseline="13888" dirty="0">
                <a:latin typeface="Cambria"/>
                <a:cs typeface="Cambria"/>
              </a:rPr>
              <a:t>a</a:t>
            </a:r>
            <a:r>
              <a:rPr sz="1450" i="1" spc="90" dirty="0">
                <a:latin typeface="Cambria"/>
                <a:cs typeface="Cambria"/>
              </a:rPr>
              <a:t>ij</a:t>
            </a:r>
            <a:endParaRPr sz="1450">
              <a:latin typeface="Cambria"/>
              <a:cs typeface="Cambria"/>
            </a:endParaRPr>
          </a:p>
        </p:txBody>
      </p:sp>
      <p:sp>
        <p:nvSpPr>
          <p:cNvPr id="5" name="object 5"/>
          <p:cNvSpPr txBox="1"/>
          <p:nvPr/>
        </p:nvSpPr>
        <p:spPr>
          <a:xfrm>
            <a:off x="2334259" y="2299842"/>
            <a:ext cx="7034530" cy="360680"/>
          </a:xfrm>
          <a:prstGeom prst="rect">
            <a:avLst/>
          </a:prstGeom>
        </p:spPr>
        <p:txBody>
          <a:bodyPr vert="horz" wrap="square" lIns="0" tIns="12065" rIns="0" bIns="0" rtlCol="0">
            <a:spAutoFit/>
          </a:bodyPr>
          <a:lstStyle/>
          <a:p>
            <a:pPr marL="12700">
              <a:lnSpc>
                <a:spcPct val="100000"/>
              </a:lnSpc>
              <a:spcBef>
                <a:spcPts val="95"/>
              </a:spcBef>
              <a:tabLst>
                <a:tab pos="1174115" algn="l"/>
                <a:tab pos="2420620" algn="l"/>
                <a:tab pos="2800350" algn="l"/>
                <a:tab pos="3167380" algn="l"/>
                <a:tab pos="4632325" algn="l"/>
                <a:tab pos="4937125" algn="l"/>
                <a:tab pos="5299710" algn="l"/>
                <a:tab pos="5678170" algn="l"/>
              </a:tabLst>
            </a:pPr>
            <a:r>
              <a:rPr sz="2200" spc="110" dirty="0">
                <a:latin typeface="Cambria"/>
                <a:cs typeface="Cambria"/>
              </a:rPr>
              <a:t>matrix,	</a:t>
            </a:r>
            <a:r>
              <a:rPr sz="2200" spc="90" dirty="0">
                <a:latin typeface="Cambria"/>
                <a:cs typeface="Cambria"/>
              </a:rPr>
              <a:t>then	</a:t>
            </a:r>
            <a:r>
              <a:rPr sz="2200" i="1" spc="165" dirty="0">
                <a:latin typeface="Cambria"/>
                <a:cs typeface="Cambria"/>
              </a:rPr>
              <a:t>=	</a:t>
            </a:r>
            <a:r>
              <a:rPr sz="2200" i="1" spc="55" dirty="0">
                <a:latin typeface="Cambria"/>
                <a:cs typeface="Cambria"/>
              </a:rPr>
              <a:t>0	</a:t>
            </a:r>
            <a:r>
              <a:rPr sz="2200" spc="55" dirty="0">
                <a:latin typeface="Cambria"/>
                <a:cs typeface="Cambria"/>
              </a:rPr>
              <a:t>whenever	</a:t>
            </a:r>
            <a:r>
              <a:rPr sz="2200" i="1" spc="135" dirty="0">
                <a:latin typeface="Cambria"/>
                <a:cs typeface="Cambria"/>
              </a:rPr>
              <a:t>i	</a:t>
            </a:r>
            <a:r>
              <a:rPr sz="2200" i="1" spc="40" dirty="0">
                <a:latin typeface="Cambria"/>
                <a:cs typeface="Cambria"/>
              </a:rPr>
              <a:t>≠	</a:t>
            </a:r>
            <a:r>
              <a:rPr sz="2200" i="1" spc="130" dirty="0">
                <a:latin typeface="Cambria"/>
                <a:cs typeface="Cambria"/>
              </a:rPr>
              <a:t>j</a:t>
            </a:r>
            <a:r>
              <a:rPr sz="2200" spc="130" dirty="0">
                <a:latin typeface="Cambria"/>
                <a:cs typeface="Cambria"/>
              </a:rPr>
              <a:t>.	</a:t>
            </a:r>
            <a:r>
              <a:rPr sz="2200" b="1" i="1" spc="185" dirty="0">
                <a:latin typeface="Cambria"/>
                <a:cs typeface="Cambria"/>
              </a:rPr>
              <a:t>Diagonal</a:t>
            </a:r>
            <a:endParaRPr sz="2200">
              <a:latin typeface="Cambria"/>
              <a:cs typeface="Cambria"/>
            </a:endParaRPr>
          </a:p>
        </p:txBody>
      </p:sp>
      <p:sp>
        <p:nvSpPr>
          <p:cNvPr id="6" name="object 6"/>
          <p:cNvSpPr txBox="1"/>
          <p:nvPr/>
        </p:nvSpPr>
        <p:spPr>
          <a:xfrm>
            <a:off x="2308859" y="2635123"/>
            <a:ext cx="7085330" cy="695960"/>
          </a:xfrm>
          <a:prstGeom prst="rect">
            <a:avLst/>
          </a:prstGeom>
        </p:spPr>
        <p:txBody>
          <a:bodyPr vert="horz" wrap="square" lIns="0" tIns="12065" rIns="0" bIns="0" rtlCol="0">
            <a:spAutoFit/>
          </a:bodyPr>
          <a:lstStyle/>
          <a:p>
            <a:pPr marL="38100" marR="30480">
              <a:lnSpc>
                <a:spcPct val="100000"/>
              </a:lnSpc>
              <a:spcBef>
                <a:spcPts val="95"/>
              </a:spcBef>
            </a:pPr>
            <a:r>
              <a:rPr sz="2200" b="1" i="1" spc="105" dirty="0">
                <a:latin typeface="Cambria"/>
                <a:cs typeface="Cambria"/>
              </a:rPr>
              <a:t>elements</a:t>
            </a:r>
            <a:r>
              <a:rPr sz="2200" b="1" i="1" spc="325" dirty="0">
                <a:latin typeface="Cambria"/>
                <a:cs typeface="Cambria"/>
              </a:rPr>
              <a:t> </a:t>
            </a:r>
            <a:r>
              <a:rPr sz="2200" spc="80" dirty="0">
                <a:latin typeface="Cambria"/>
                <a:cs typeface="Cambria"/>
              </a:rPr>
              <a:t>are</a:t>
            </a:r>
            <a:r>
              <a:rPr sz="2200" spc="325" dirty="0">
                <a:latin typeface="Cambria"/>
                <a:cs typeface="Cambria"/>
              </a:rPr>
              <a:t> </a:t>
            </a:r>
            <a:r>
              <a:rPr sz="2200" spc="80" dirty="0">
                <a:latin typeface="Cambria"/>
                <a:cs typeface="Cambria"/>
              </a:rPr>
              <a:t>the</a:t>
            </a:r>
            <a:r>
              <a:rPr sz="2200" spc="330" dirty="0">
                <a:latin typeface="Cambria"/>
                <a:cs typeface="Cambria"/>
              </a:rPr>
              <a:t> </a:t>
            </a:r>
            <a:r>
              <a:rPr sz="2200" i="1" spc="85" dirty="0">
                <a:latin typeface="Cambria"/>
                <a:cs typeface="Cambria"/>
              </a:rPr>
              <a:t>a</a:t>
            </a:r>
            <a:r>
              <a:rPr sz="2175" i="1" spc="127" baseline="-21072" dirty="0">
                <a:latin typeface="Cambria"/>
                <a:cs typeface="Cambria"/>
              </a:rPr>
              <a:t>ij</a:t>
            </a:r>
            <a:r>
              <a:rPr sz="2175" i="1" spc="179" baseline="-21072" dirty="0">
                <a:latin typeface="Cambria"/>
                <a:cs typeface="Cambria"/>
              </a:rPr>
              <a:t> </a:t>
            </a:r>
            <a:r>
              <a:rPr sz="2200" spc="70" dirty="0">
                <a:latin typeface="Cambria"/>
                <a:cs typeface="Cambria"/>
              </a:rPr>
              <a:t>elements</a:t>
            </a:r>
            <a:r>
              <a:rPr sz="2200" spc="330" dirty="0">
                <a:latin typeface="Cambria"/>
                <a:cs typeface="Cambria"/>
              </a:rPr>
              <a:t> </a:t>
            </a:r>
            <a:r>
              <a:rPr sz="2200" dirty="0">
                <a:latin typeface="Cambria"/>
                <a:cs typeface="Cambria"/>
              </a:rPr>
              <a:t>of</a:t>
            </a:r>
            <a:r>
              <a:rPr sz="2200" spc="325" dirty="0">
                <a:latin typeface="Cambria"/>
                <a:cs typeface="Cambria"/>
              </a:rPr>
              <a:t> </a:t>
            </a:r>
            <a:r>
              <a:rPr sz="2200" spc="80" dirty="0">
                <a:latin typeface="Cambria"/>
                <a:cs typeface="Cambria"/>
              </a:rPr>
              <a:t>the</a:t>
            </a:r>
            <a:r>
              <a:rPr sz="2200" spc="330" dirty="0">
                <a:latin typeface="Cambria"/>
                <a:cs typeface="Cambria"/>
              </a:rPr>
              <a:t> </a:t>
            </a:r>
            <a:r>
              <a:rPr sz="2200" spc="70" dirty="0">
                <a:latin typeface="Cambria"/>
                <a:cs typeface="Cambria"/>
              </a:rPr>
              <a:t>square</a:t>
            </a:r>
            <a:r>
              <a:rPr sz="2200" spc="345" dirty="0">
                <a:latin typeface="Cambria"/>
                <a:cs typeface="Cambria"/>
              </a:rPr>
              <a:t> </a:t>
            </a:r>
            <a:r>
              <a:rPr sz="2200" spc="100" dirty="0">
                <a:latin typeface="Cambria"/>
                <a:cs typeface="Cambria"/>
              </a:rPr>
              <a:t>matrix</a:t>
            </a:r>
            <a:r>
              <a:rPr sz="2200" spc="320" dirty="0">
                <a:latin typeface="Cambria"/>
                <a:cs typeface="Cambria"/>
              </a:rPr>
              <a:t> </a:t>
            </a:r>
            <a:r>
              <a:rPr sz="2200" spc="215" dirty="0">
                <a:latin typeface="Cambria"/>
                <a:cs typeface="Cambria"/>
              </a:rPr>
              <a:t>A </a:t>
            </a:r>
            <a:r>
              <a:rPr sz="2200" spc="-470" dirty="0">
                <a:latin typeface="Cambria"/>
                <a:cs typeface="Cambria"/>
              </a:rPr>
              <a:t> </a:t>
            </a:r>
            <a:r>
              <a:rPr sz="2200" spc="20" dirty="0">
                <a:latin typeface="Cambria"/>
                <a:cs typeface="Cambria"/>
              </a:rPr>
              <a:t>for</a:t>
            </a:r>
            <a:r>
              <a:rPr sz="2200" spc="120" dirty="0">
                <a:latin typeface="Cambria"/>
                <a:cs typeface="Cambria"/>
              </a:rPr>
              <a:t> </a:t>
            </a:r>
            <a:r>
              <a:rPr sz="2200" spc="65" dirty="0">
                <a:latin typeface="Cambria"/>
                <a:cs typeface="Cambria"/>
              </a:rPr>
              <a:t>which</a:t>
            </a:r>
            <a:r>
              <a:rPr sz="2200" spc="150" dirty="0">
                <a:latin typeface="Cambria"/>
                <a:cs typeface="Cambria"/>
              </a:rPr>
              <a:t> </a:t>
            </a:r>
            <a:r>
              <a:rPr sz="2200" i="1" spc="135" dirty="0">
                <a:latin typeface="Cambria"/>
                <a:cs typeface="Cambria"/>
              </a:rPr>
              <a:t>i</a:t>
            </a:r>
            <a:r>
              <a:rPr sz="2200" i="1" spc="125" dirty="0">
                <a:latin typeface="Cambria"/>
                <a:cs typeface="Cambria"/>
              </a:rPr>
              <a:t> </a:t>
            </a:r>
            <a:r>
              <a:rPr sz="2200" i="1" spc="165" dirty="0">
                <a:latin typeface="Cambria"/>
                <a:cs typeface="Cambria"/>
              </a:rPr>
              <a:t>=</a:t>
            </a:r>
            <a:r>
              <a:rPr sz="2200" i="1" spc="140" dirty="0">
                <a:latin typeface="Cambria"/>
                <a:cs typeface="Cambria"/>
              </a:rPr>
              <a:t> </a:t>
            </a:r>
            <a:r>
              <a:rPr sz="2200" i="1" spc="135" dirty="0">
                <a:latin typeface="Cambria"/>
                <a:cs typeface="Cambria"/>
              </a:rPr>
              <a:t>j.</a:t>
            </a:r>
            <a:endParaRPr sz="2200">
              <a:latin typeface="Cambria"/>
              <a:cs typeface="Cambria"/>
            </a:endParaRPr>
          </a:p>
        </p:txBody>
      </p:sp>
      <p:sp>
        <p:nvSpPr>
          <p:cNvPr id="7" name="object 7"/>
          <p:cNvSpPr/>
          <p:nvPr/>
        </p:nvSpPr>
        <p:spPr>
          <a:xfrm>
            <a:off x="4125468" y="4676140"/>
            <a:ext cx="74295" cy="13970"/>
          </a:xfrm>
          <a:custGeom>
            <a:avLst/>
            <a:gdLst/>
            <a:ahLst/>
            <a:cxnLst/>
            <a:rect l="l" t="t" r="r" b="b"/>
            <a:pathLst>
              <a:path w="74294" h="13970">
                <a:moveTo>
                  <a:pt x="0" y="13969"/>
                </a:moveTo>
                <a:lnTo>
                  <a:pt x="74168" y="13969"/>
                </a:lnTo>
                <a:lnTo>
                  <a:pt x="74168" y="0"/>
                </a:lnTo>
                <a:lnTo>
                  <a:pt x="0" y="0"/>
                </a:lnTo>
                <a:lnTo>
                  <a:pt x="0" y="13969"/>
                </a:lnTo>
                <a:close/>
              </a:path>
            </a:pathLst>
          </a:custGeom>
          <a:solidFill>
            <a:srgbClr val="000000"/>
          </a:solidFill>
        </p:spPr>
        <p:txBody>
          <a:bodyPr wrap="square" lIns="0" tIns="0" rIns="0" bIns="0" rtlCol="0"/>
          <a:lstStyle/>
          <a:p>
            <a:endParaRPr sz="1800"/>
          </a:p>
        </p:txBody>
      </p:sp>
      <p:graphicFrame>
        <p:nvGraphicFramePr>
          <p:cNvPr id="8" name="object 8"/>
          <p:cNvGraphicFramePr>
            <a:graphicFrameLocks noGrp="1"/>
          </p:cNvGraphicFramePr>
          <p:nvPr/>
        </p:nvGraphicFramePr>
        <p:xfrm>
          <a:off x="3018027" y="3823809"/>
          <a:ext cx="1153794" cy="934484"/>
        </p:xfrm>
        <a:graphic>
          <a:graphicData uri="http://schemas.openxmlformats.org/drawingml/2006/table">
            <a:tbl>
              <a:tblPr firstRow="1" bandRow="1">
                <a:tableStyleId>{2D5ABB26-0587-4C30-8999-92F81FD0307C}</a:tableStyleId>
              </a:tblPr>
              <a:tblGrid>
                <a:gridCol w="360680">
                  <a:extLst>
                    <a:ext uri="{9D8B030D-6E8A-4147-A177-3AD203B41FA5}">
                      <a16:colId xmlns:a16="http://schemas.microsoft.com/office/drawing/2014/main" val="20000"/>
                    </a:ext>
                  </a:extLst>
                </a:gridCol>
                <a:gridCol w="433705">
                  <a:extLst>
                    <a:ext uri="{9D8B030D-6E8A-4147-A177-3AD203B41FA5}">
                      <a16:colId xmlns:a16="http://schemas.microsoft.com/office/drawing/2014/main" val="20001"/>
                    </a:ext>
                  </a:extLst>
                </a:gridCol>
                <a:gridCol w="359409">
                  <a:extLst>
                    <a:ext uri="{9D8B030D-6E8A-4147-A177-3AD203B41FA5}">
                      <a16:colId xmlns:a16="http://schemas.microsoft.com/office/drawing/2014/main" val="20002"/>
                    </a:ext>
                  </a:extLst>
                </a:gridCol>
              </a:tblGrid>
              <a:tr h="303412">
                <a:tc>
                  <a:txBody>
                    <a:bodyPr/>
                    <a:lstStyle/>
                    <a:p>
                      <a:pPr marL="66040">
                        <a:lnSpc>
                          <a:spcPts val="2150"/>
                        </a:lnSpc>
                      </a:pPr>
                      <a:r>
                        <a:rPr sz="2200" dirty="0">
                          <a:latin typeface="Cambria Math"/>
                          <a:cs typeface="Cambria Math"/>
                        </a:rPr>
                        <a:t>1</a:t>
                      </a:r>
                      <a:endParaRPr sz="2200">
                        <a:latin typeface="Cambria Math"/>
                        <a:cs typeface="Cambria Math"/>
                      </a:endParaRPr>
                    </a:p>
                  </a:txBody>
                  <a:tcPr marL="0" marR="0" marT="0" marB="0">
                    <a:lnL w="28575">
                      <a:solidFill>
                        <a:srgbClr val="000000"/>
                      </a:solidFill>
                      <a:prstDash val="solid"/>
                    </a:lnL>
                  </a:tcPr>
                </a:tc>
                <a:tc>
                  <a:txBody>
                    <a:bodyPr/>
                    <a:lstStyle/>
                    <a:p>
                      <a:pPr marR="131445" algn="r">
                        <a:lnSpc>
                          <a:spcPts val="2150"/>
                        </a:lnSpc>
                      </a:pPr>
                      <a:r>
                        <a:rPr sz="2200" dirty="0">
                          <a:latin typeface="Cambria Math"/>
                          <a:cs typeface="Cambria Math"/>
                        </a:rPr>
                        <a:t>0</a:t>
                      </a:r>
                      <a:endParaRPr sz="2200">
                        <a:latin typeface="Cambria Math"/>
                        <a:cs typeface="Cambria Math"/>
                      </a:endParaRPr>
                    </a:p>
                  </a:txBody>
                  <a:tcPr marL="0" marR="0" marT="0" marB="0"/>
                </a:tc>
                <a:tc>
                  <a:txBody>
                    <a:bodyPr/>
                    <a:lstStyle/>
                    <a:p>
                      <a:pPr marR="57785" algn="r">
                        <a:lnSpc>
                          <a:spcPts val="2150"/>
                        </a:lnSpc>
                      </a:pPr>
                      <a:r>
                        <a:rPr sz="2200" dirty="0">
                          <a:latin typeface="Cambria Math"/>
                          <a:cs typeface="Cambria Math"/>
                        </a:rPr>
                        <a:t>0</a:t>
                      </a:r>
                      <a:endParaRPr sz="2200">
                        <a:latin typeface="Cambria Math"/>
                        <a:cs typeface="Cambria Math"/>
                      </a:endParaRPr>
                    </a:p>
                  </a:txBody>
                  <a:tcPr marL="0" marR="0" marT="0" marB="0">
                    <a:lnR w="28575">
                      <a:solidFill>
                        <a:srgbClr val="000000"/>
                      </a:solidFill>
                      <a:prstDash val="solid"/>
                    </a:lnR>
                  </a:tcPr>
                </a:tc>
                <a:extLst>
                  <a:ext uri="{0D108BD9-81ED-4DB2-BD59-A6C34878D82A}">
                    <a16:rowId xmlns:a16="http://schemas.microsoft.com/office/drawing/2014/main" val="10000"/>
                  </a:ext>
                </a:extLst>
              </a:tr>
              <a:tr h="327660">
                <a:tc>
                  <a:txBody>
                    <a:bodyPr/>
                    <a:lstStyle/>
                    <a:p>
                      <a:pPr marL="66040">
                        <a:lnSpc>
                          <a:spcPts val="2340"/>
                        </a:lnSpc>
                      </a:pPr>
                      <a:r>
                        <a:rPr sz="2200" dirty="0">
                          <a:latin typeface="Cambria Math"/>
                          <a:cs typeface="Cambria Math"/>
                        </a:rPr>
                        <a:t>0</a:t>
                      </a:r>
                      <a:endParaRPr sz="2200">
                        <a:latin typeface="Cambria Math"/>
                        <a:cs typeface="Cambria Math"/>
                      </a:endParaRPr>
                    </a:p>
                  </a:txBody>
                  <a:tcPr marL="0" marR="0" marT="0" marB="0">
                    <a:lnL w="28575">
                      <a:solidFill>
                        <a:srgbClr val="000000"/>
                      </a:solidFill>
                      <a:prstDash val="solid"/>
                    </a:lnL>
                  </a:tcPr>
                </a:tc>
                <a:tc>
                  <a:txBody>
                    <a:bodyPr/>
                    <a:lstStyle/>
                    <a:p>
                      <a:pPr marR="131445" algn="r">
                        <a:lnSpc>
                          <a:spcPts val="2340"/>
                        </a:lnSpc>
                      </a:pPr>
                      <a:r>
                        <a:rPr sz="2200" dirty="0">
                          <a:latin typeface="Cambria Math"/>
                          <a:cs typeface="Cambria Math"/>
                        </a:rPr>
                        <a:t>2</a:t>
                      </a:r>
                    </a:p>
                  </a:txBody>
                  <a:tcPr marL="0" marR="0" marT="0" marB="0"/>
                </a:tc>
                <a:tc>
                  <a:txBody>
                    <a:bodyPr/>
                    <a:lstStyle/>
                    <a:p>
                      <a:pPr marR="57785" algn="r">
                        <a:lnSpc>
                          <a:spcPts val="2340"/>
                        </a:lnSpc>
                      </a:pPr>
                      <a:r>
                        <a:rPr sz="2200" dirty="0">
                          <a:latin typeface="Cambria Math"/>
                          <a:cs typeface="Cambria Math"/>
                        </a:rPr>
                        <a:t>0</a:t>
                      </a:r>
                      <a:endParaRPr sz="2200">
                        <a:latin typeface="Cambria Math"/>
                        <a:cs typeface="Cambria Math"/>
                      </a:endParaRPr>
                    </a:p>
                  </a:txBody>
                  <a:tcPr marL="0" marR="0" marT="0" marB="0">
                    <a:lnR w="28575">
                      <a:solidFill>
                        <a:srgbClr val="000000"/>
                      </a:solidFill>
                      <a:prstDash val="solid"/>
                    </a:lnR>
                  </a:tcPr>
                </a:tc>
                <a:extLst>
                  <a:ext uri="{0D108BD9-81ED-4DB2-BD59-A6C34878D82A}">
                    <a16:rowId xmlns:a16="http://schemas.microsoft.com/office/drawing/2014/main" val="10001"/>
                  </a:ext>
                </a:extLst>
              </a:tr>
              <a:tr h="303412">
                <a:tc>
                  <a:txBody>
                    <a:bodyPr/>
                    <a:lstStyle/>
                    <a:p>
                      <a:pPr marL="66040">
                        <a:lnSpc>
                          <a:spcPts val="2290"/>
                        </a:lnSpc>
                      </a:pPr>
                      <a:r>
                        <a:rPr sz="2200" dirty="0">
                          <a:latin typeface="Cambria Math"/>
                          <a:cs typeface="Cambria Math"/>
                        </a:rPr>
                        <a:t>0</a:t>
                      </a:r>
                      <a:endParaRPr sz="2200">
                        <a:latin typeface="Cambria Math"/>
                        <a:cs typeface="Cambria Math"/>
                      </a:endParaRPr>
                    </a:p>
                  </a:txBody>
                  <a:tcPr marL="0" marR="0" marT="0" marB="0">
                    <a:lnL w="28575">
                      <a:solidFill>
                        <a:srgbClr val="000000"/>
                      </a:solidFill>
                      <a:prstDash val="solid"/>
                    </a:lnL>
                  </a:tcPr>
                </a:tc>
                <a:tc>
                  <a:txBody>
                    <a:bodyPr/>
                    <a:lstStyle/>
                    <a:p>
                      <a:pPr marR="131445" algn="r">
                        <a:lnSpc>
                          <a:spcPts val="2290"/>
                        </a:lnSpc>
                      </a:pPr>
                      <a:r>
                        <a:rPr sz="2200" dirty="0">
                          <a:latin typeface="Cambria Math"/>
                          <a:cs typeface="Cambria Math"/>
                        </a:rPr>
                        <a:t>0</a:t>
                      </a:r>
                      <a:endParaRPr sz="2200">
                        <a:latin typeface="Cambria Math"/>
                        <a:cs typeface="Cambria Math"/>
                      </a:endParaRPr>
                    </a:p>
                  </a:txBody>
                  <a:tcPr marL="0" marR="0" marT="0" marB="0"/>
                </a:tc>
                <a:tc>
                  <a:txBody>
                    <a:bodyPr/>
                    <a:lstStyle/>
                    <a:p>
                      <a:pPr marR="57785" algn="r">
                        <a:lnSpc>
                          <a:spcPts val="2290"/>
                        </a:lnSpc>
                      </a:pPr>
                      <a:r>
                        <a:rPr sz="2200" dirty="0">
                          <a:latin typeface="Cambria Math"/>
                          <a:cs typeface="Cambria Math"/>
                        </a:rPr>
                        <a:t>3</a:t>
                      </a:r>
                    </a:p>
                  </a:txBody>
                  <a:tcPr marL="0" marR="0" marT="0" marB="0">
                    <a:lnR w="28575">
                      <a:solidFill>
                        <a:srgbClr val="000000"/>
                      </a:solidFill>
                      <a:prstDash val="solid"/>
                    </a:lnR>
                  </a:tcPr>
                </a:tc>
                <a:extLst>
                  <a:ext uri="{0D108BD9-81ED-4DB2-BD59-A6C34878D82A}">
                    <a16:rowId xmlns:a16="http://schemas.microsoft.com/office/drawing/2014/main" val="10002"/>
                  </a:ext>
                </a:extLst>
              </a:tr>
            </a:tbl>
          </a:graphicData>
        </a:graphic>
      </p:graphicFrame>
      <p:sp>
        <p:nvSpPr>
          <p:cNvPr id="9" name="object 9"/>
          <p:cNvSpPr/>
          <p:nvPr/>
        </p:nvSpPr>
        <p:spPr>
          <a:xfrm>
            <a:off x="4125468" y="3862070"/>
            <a:ext cx="74295" cy="13970"/>
          </a:xfrm>
          <a:custGeom>
            <a:avLst/>
            <a:gdLst/>
            <a:ahLst/>
            <a:cxnLst/>
            <a:rect l="l" t="t" r="r" b="b"/>
            <a:pathLst>
              <a:path w="74294" h="13970">
                <a:moveTo>
                  <a:pt x="0" y="13969"/>
                </a:moveTo>
                <a:lnTo>
                  <a:pt x="74168" y="13969"/>
                </a:lnTo>
                <a:lnTo>
                  <a:pt x="74168" y="0"/>
                </a:lnTo>
                <a:lnTo>
                  <a:pt x="0" y="0"/>
                </a:lnTo>
                <a:lnTo>
                  <a:pt x="0" y="13969"/>
                </a:lnTo>
                <a:close/>
              </a:path>
            </a:pathLst>
          </a:custGeom>
          <a:solidFill>
            <a:srgbClr val="000000"/>
          </a:solidFill>
        </p:spPr>
        <p:txBody>
          <a:bodyPr wrap="square" lIns="0" tIns="0" rIns="0" bIns="0" rtlCol="0"/>
          <a:lstStyle/>
          <a:p>
            <a:endParaRPr sz="1800"/>
          </a:p>
        </p:txBody>
      </p:sp>
      <p:sp>
        <p:nvSpPr>
          <p:cNvPr id="10" name="object 10"/>
          <p:cNvSpPr/>
          <p:nvPr/>
        </p:nvSpPr>
        <p:spPr>
          <a:xfrm>
            <a:off x="3018028" y="4676140"/>
            <a:ext cx="74295" cy="13970"/>
          </a:xfrm>
          <a:custGeom>
            <a:avLst/>
            <a:gdLst/>
            <a:ahLst/>
            <a:cxnLst/>
            <a:rect l="l" t="t" r="r" b="b"/>
            <a:pathLst>
              <a:path w="74294" h="13970">
                <a:moveTo>
                  <a:pt x="0" y="13969"/>
                </a:moveTo>
                <a:lnTo>
                  <a:pt x="74168" y="13969"/>
                </a:lnTo>
                <a:lnTo>
                  <a:pt x="74168" y="0"/>
                </a:lnTo>
                <a:lnTo>
                  <a:pt x="0" y="0"/>
                </a:lnTo>
                <a:lnTo>
                  <a:pt x="0" y="13969"/>
                </a:lnTo>
                <a:close/>
              </a:path>
            </a:pathLst>
          </a:custGeom>
          <a:solidFill>
            <a:srgbClr val="000000"/>
          </a:solidFill>
        </p:spPr>
        <p:txBody>
          <a:bodyPr wrap="square" lIns="0" tIns="0" rIns="0" bIns="0" rtlCol="0"/>
          <a:lstStyle/>
          <a:p>
            <a:endParaRPr sz="1800"/>
          </a:p>
        </p:txBody>
      </p:sp>
      <p:sp>
        <p:nvSpPr>
          <p:cNvPr id="11" name="object 11"/>
          <p:cNvSpPr/>
          <p:nvPr/>
        </p:nvSpPr>
        <p:spPr>
          <a:xfrm>
            <a:off x="3018028" y="3862070"/>
            <a:ext cx="74295" cy="13970"/>
          </a:xfrm>
          <a:custGeom>
            <a:avLst/>
            <a:gdLst/>
            <a:ahLst/>
            <a:cxnLst/>
            <a:rect l="l" t="t" r="r" b="b"/>
            <a:pathLst>
              <a:path w="74294" h="13970">
                <a:moveTo>
                  <a:pt x="0" y="13969"/>
                </a:moveTo>
                <a:lnTo>
                  <a:pt x="74168" y="13969"/>
                </a:lnTo>
                <a:lnTo>
                  <a:pt x="74168" y="0"/>
                </a:lnTo>
                <a:lnTo>
                  <a:pt x="0" y="0"/>
                </a:lnTo>
                <a:lnTo>
                  <a:pt x="0" y="13969"/>
                </a:lnTo>
                <a:close/>
              </a:path>
            </a:pathLst>
          </a:custGeom>
          <a:solidFill>
            <a:srgbClr val="000000"/>
          </a:solidFill>
        </p:spPr>
        <p:txBody>
          <a:bodyPr wrap="square" lIns="0" tIns="0" rIns="0" bIns="0" rtlCol="0"/>
          <a:lstStyle/>
          <a:p>
            <a:endParaRPr sz="1800"/>
          </a:p>
        </p:txBody>
      </p:sp>
    </p:spTree>
    <p:extLst>
      <p:ext uri="{BB962C8B-B14F-4D97-AF65-F5344CB8AC3E}">
        <p14:creationId xmlns:p14="http://schemas.microsoft.com/office/powerpoint/2010/main" val="104851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518535" cy="482600"/>
          </a:xfrm>
          <a:prstGeom prst="rect">
            <a:avLst/>
          </a:prstGeom>
        </p:spPr>
        <p:txBody>
          <a:bodyPr vert="horz" wrap="square" lIns="0" tIns="12700" rIns="0" bIns="0" rtlCol="0">
            <a:spAutoFit/>
          </a:bodyPr>
          <a:lstStyle/>
          <a:p>
            <a:pPr marL="12700">
              <a:lnSpc>
                <a:spcPct val="100000"/>
              </a:lnSpc>
              <a:spcBef>
                <a:spcPts val="100"/>
              </a:spcBef>
            </a:pPr>
            <a:r>
              <a:rPr sz="3000" spc="285" dirty="0"/>
              <a:t>T</a:t>
            </a:r>
            <a:r>
              <a:rPr sz="2400" spc="285" dirty="0"/>
              <a:t>YPES</a:t>
            </a:r>
            <a:r>
              <a:rPr sz="2400" spc="280" dirty="0"/>
              <a:t> </a:t>
            </a:r>
            <a:r>
              <a:rPr sz="2400" spc="305" dirty="0"/>
              <a:t>OF</a:t>
            </a:r>
            <a:r>
              <a:rPr sz="2400" spc="280" dirty="0"/>
              <a:t> </a:t>
            </a:r>
            <a:r>
              <a:rPr sz="3000" spc="275" dirty="0"/>
              <a:t>M</a:t>
            </a:r>
            <a:r>
              <a:rPr sz="2400" spc="275" dirty="0"/>
              <a:t>ATRICES</a:t>
            </a:r>
            <a:endParaRPr sz="2400"/>
          </a:p>
        </p:txBody>
      </p:sp>
      <p:sp>
        <p:nvSpPr>
          <p:cNvPr id="3" name="object 3"/>
          <p:cNvSpPr/>
          <p:nvPr/>
        </p:nvSpPr>
        <p:spPr>
          <a:xfrm>
            <a:off x="3681985" y="3545839"/>
            <a:ext cx="65405" cy="457200"/>
          </a:xfrm>
          <a:custGeom>
            <a:avLst/>
            <a:gdLst/>
            <a:ahLst/>
            <a:cxnLst/>
            <a:rect l="l" t="t" r="r" b="b"/>
            <a:pathLst>
              <a:path w="65405" h="457200">
                <a:moveTo>
                  <a:pt x="64897" y="0"/>
                </a:moveTo>
                <a:lnTo>
                  <a:pt x="0" y="0"/>
                </a:lnTo>
                <a:lnTo>
                  <a:pt x="0" y="11430"/>
                </a:lnTo>
                <a:lnTo>
                  <a:pt x="39624" y="11430"/>
                </a:lnTo>
                <a:lnTo>
                  <a:pt x="39624" y="445770"/>
                </a:lnTo>
                <a:lnTo>
                  <a:pt x="0" y="445770"/>
                </a:lnTo>
                <a:lnTo>
                  <a:pt x="0" y="457200"/>
                </a:lnTo>
                <a:lnTo>
                  <a:pt x="64897" y="457200"/>
                </a:lnTo>
                <a:lnTo>
                  <a:pt x="64897" y="445770"/>
                </a:lnTo>
                <a:lnTo>
                  <a:pt x="64897" y="11430"/>
                </a:lnTo>
                <a:lnTo>
                  <a:pt x="64897" y="0"/>
                </a:lnTo>
                <a:close/>
              </a:path>
            </a:pathLst>
          </a:custGeom>
          <a:solidFill>
            <a:srgbClr val="000000"/>
          </a:solidFill>
        </p:spPr>
        <p:txBody>
          <a:bodyPr wrap="square" lIns="0" tIns="0" rIns="0" bIns="0" rtlCol="0"/>
          <a:lstStyle/>
          <a:p>
            <a:endParaRPr sz="1800"/>
          </a:p>
        </p:txBody>
      </p:sp>
      <p:sp>
        <p:nvSpPr>
          <p:cNvPr id="4" name="object 4"/>
          <p:cNvSpPr/>
          <p:nvPr/>
        </p:nvSpPr>
        <p:spPr>
          <a:xfrm>
            <a:off x="3017902" y="3545839"/>
            <a:ext cx="65405" cy="457200"/>
          </a:xfrm>
          <a:custGeom>
            <a:avLst/>
            <a:gdLst/>
            <a:ahLst/>
            <a:cxnLst/>
            <a:rect l="l" t="t" r="r" b="b"/>
            <a:pathLst>
              <a:path w="65405" h="457200">
                <a:moveTo>
                  <a:pt x="64897" y="0"/>
                </a:moveTo>
                <a:lnTo>
                  <a:pt x="0" y="0"/>
                </a:lnTo>
                <a:lnTo>
                  <a:pt x="0" y="11430"/>
                </a:lnTo>
                <a:lnTo>
                  <a:pt x="0" y="445770"/>
                </a:lnTo>
                <a:lnTo>
                  <a:pt x="0" y="457200"/>
                </a:lnTo>
                <a:lnTo>
                  <a:pt x="64897" y="457200"/>
                </a:lnTo>
                <a:lnTo>
                  <a:pt x="64897" y="445770"/>
                </a:lnTo>
                <a:lnTo>
                  <a:pt x="25273" y="445770"/>
                </a:lnTo>
                <a:lnTo>
                  <a:pt x="25273" y="11430"/>
                </a:lnTo>
                <a:lnTo>
                  <a:pt x="64897" y="11430"/>
                </a:lnTo>
                <a:lnTo>
                  <a:pt x="64897" y="0"/>
                </a:lnTo>
                <a:close/>
              </a:path>
            </a:pathLst>
          </a:custGeom>
          <a:solidFill>
            <a:srgbClr val="000000"/>
          </a:solidFill>
        </p:spPr>
        <p:txBody>
          <a:bodyPr wrap="square" lIns="0" tIns="0" rIns="0" bIns="0" rtlCol="0"/>
          <a:lstStyle/>
          <a:p>
            <a:endParaRPr sz="1800"/>
          </a:p>
        </p:txBody>
      </p:sp>
      <p:sp>
        <p:nvSpPr>
          <p:cNvPr id="5" name="object 5"/>
          <p:cNvSpPr txBox="1"/>
          <p:nvPr/>
        </p:nvSpPr>
        <p:spPr>
          <a:xfrm>
            <a:off x="2059941" y="1628901"/>
            <a:ext cx="7310755" cy="3161030"/>
          </a:xfrm>
          <a:prstGeom prst="rect">
            <a:avLst/>
          </a:prstGeom>
        </p:spPr>
        <p:txBody>
          <a:bodyPr vert="horz" wrap="square" lIns="0" tIns="12065" rIns="0" bIns="0" rtlCol="0">
            <a:spAutoFit/>
          </a:bodyPr>
          <a:lstStyle/>
          <a:p>
            <a:pPr marL="286385" marR="6350" indent="-274320" algn="just">
              <a:lnSpc>
                <a:spcPct val="100000"/>
              </a:lnSpc>
              <a:spcBef>
                <a:spcPts val="95"/>
              </a:spcBef>
              <a:buClr>
                <a:srgbClr val="FD8537"/>
              </a:buClr>
              <a:buSzPct val="68181"/>
              <a:buFont typeface="Wingdings"/>
              <a:buChar char=""/>
              <a:tabLst>
                <a:tab pos="287020" algn="l"/>
              </a:tabLst>
            </a:pPr>
            <a:r>
              <a:rPr sz="2200" spc="105" dirty="0">
                <a:latin typeface="Cambria"/>
                <a:cs typeface="Cambria"/>
              </a:rPr>
              <a:t>Diagonal</a:t>
            </a:r>
            <a:r>
              <a:rPr sz="2200" spc="110" dirty="0">
                <a:latin typeface="Cambria"/>
                <a:cs typeface="Cambria"/>
              </a:rPr>
              <a:t> </a:t>
            </a:r>
            <a:r>
              <a:rPr sz="2200" spc="70" dirty="0">
                <a:latin typeface="Cambria"/>
                <a:cs typeface="Cambria"/>
              </a:rPr>
              <a:t>elements</a:t>
            </a:r>
            <a:r>
              <a:rPr sz="2200" spc="75" dirty="0">
                <a:latin typeface="Cambria"/>
                <a:cs typeface="Cambria"/>
              </a:rPr>
              <a:t> are</a:t>
            </a:r>
            <a:r>
              <a:rPr sz="2200" spc="80" dirty="0">
                <a:latin typeface="Cambria"/>
                <a:cs typeface="Cambria"/>
              </a:rPr>
              <a:t> </a:t>
            </a:r>
            <a:r>
              <a:rPr sz="2200" spc="85" dirty="0">
                <a:latin typeface="Cambria"/>
                <a:cs typeface="Cambria"/>
              </a:rPr>
              <a:t>said</a:t>
            </a:r>
            <a:r>
              <a:rPr sz="2200" spc="90" dirty="0">
                <a:latin typeface="Cambria"/>
                <a:cs typeface="Cambria"/>
              </a:rPr>
              <a:t> </a:t>
            </a:r>
            <a:r>
              <a:rPr sz="2200" spc="15" dirty="0">
                <a:latin typeface="Cambria"/>
                <a:cs typeface="Cambria"/>
              </a:rPr>
              <a:t>to</a:t>
            </a:r>
            <a:r>
              <a:rPr sz="2200" spc="20" dirty="0">
                <a:latin typeface="Cambria"/>
                <a:cs typeface="Cambria"/>
              </a:rPr>
              <a:t> </a:t>
            </a:r>
            <a:r>
              <a:rPr sz="2200" spc="65" dirty="0">
                <a:latin typeface="Cambria"/>
                <a:cs typeface="Cambria"/>
              </a:rPr>
              <a:t>constitute</a:t>
            </a:r>
            <a:r>
              <a:rPr sz="2200" spc="70" dirty="0">
                <a:latin typeface="Cambria"/>
                <a:cs typeface="Cambria"/>
              </a:rPr>
              <a:t> </a:t>
            </a:r>
            <a:r>
              <a:rPr sz="2200" spc="80" dirty="0">
                <a:latin typeface="Cambria"/>
                <a:cs typeface="Cambria"/>
              </a:rPr>
              <a:t>the</a:t>
            </a:r>
            <a:r>
              <a:rPr sz="2200" spc="85" dirty="0">
                <a:latin typeface="Cambria"/>
                <a:cs typeface="Cambria"/>
              </a:rPr>
              <a:t> </a:t>
            </a:r>
            <a:r>
              <a:rPr sz="2200" b="1" spc="150" dirty="0">
                <a:latin typeface="Cambria"/>
                <a:cs typeface="Cambria"/>
              </a:rPr>
              <a:t>main </a:t>
            </a:r>
            <a:r>
              <a:rPr sz="2200" b="1" spc="-470" dirty="0">
                <a:latin typeface="Cambria"/>
                <a:cs typeface="Cambria"/>
              </a:rPr>
              <a:t> </a:t>
            </a:r>
            <a:r>
              <a:rPr sz="2200" b="1" spc="145" dirty="0">
                <a:latin typeface="Cambria"/>
                <a:cs typeface="Cambria"/>
              </a:rPr>
              <a:t>diagonal</a:t>
            </a:r>
            <a:r>
              <a:rPr sz="2200" b="1" spc="150" dirty="0">
                <a:latin typeface="Cambria"/>
                <a:cs typeface="Cambria"/>
              </a:rPr>
              <a:t> </a:t>
            </a:r>
            <a:r>
              <a:rPr sz="2200" dirty="0">
                <a:latin typeface="Cambria"/>
                <a:cs typeface="Cambria"/>
              </a:rPr>
              <a:t>or</a:t>
            </a:r>
            <a:r>
              <a:rPr sz="2200" spc="5" dirty="0">
                <a:latin typeface="Cambria"/>
                <a:cs typeface="Cambria"/>
              </a:rPr>
              <a:t> </a:t>
            </a:r>
            <a:r>
              <a:rPr sz="2200" b="1" spc="140" dirty="0">
                <a:latin typeface="Cambria"/>
                <a:cs typeface="Cambria"/>
              </a:rPr>
              <a:t>principal</a:t>
            </a:r>
            <a:r>
              <a:rPr sz="2200" b="1" spc="145" dirty="0">
                <a:latin typeface="Cambria"/>
                <a:cs typeface="Cambria"/>
              </a:rPr>
              <a:t> diagonal</a:t>
            </a:r>
            <a:r>
              <a:rPr sz="2200" b="1" spc="150" dirty="0">
                <a:latin typeface="Cambria"/>
                <a:cs typeface="Cambria"/>
              </a:rPr>
              <a:t> </a:t>
            </a:r>
            <a:r>
              <a:rPr sz="2200" dirty="0">
                <a:latin typeface="Cambria"/>
                <a:cs typeface="Cambria"/>
              </a:rPr>
              <a:t>or</a:t>
            </a:r>
            <a:r>
              <a:rPr sz="2200" spc="5" dirty="0">
                <a:latin typeface="Cambria"/>
                <a:cs typeface="Cambria"/>
              </a:rPr>
              <a:t> </a:t>
            </a:r>
            <a:r>
              <a:rPr sz="2200" spc="75" dirty="0">
                <a:latin typeface="Cambria"/>
                <a:cs typeface="Cambria"/>
              </a:rPr>
              <a:t>simply</a:t>
            </a:r>
            <a:r>
              <a:rPr sz="2200" spc="80" dirty="0">
                <a:latin typeface="Cambria"/>
                <a:cs typeface="Cambria"/>
              </a:rPr>
              <a:t> </a:t>
            </a:r>
            <a:r>
              <a:rPr sz="2200" spc="145" dirty="0">
                <a:latin typeface="Cambria"/>
                <a:cs typeface="Cambria"/>
              </a:rPr>
              <a:t>a </a:t>
            </a:r>
            <a:r>
              <a:rPr sz="2200" spc="150" dirty="0">
                <a:latin typeface="Cambria"/>
                <a:cs typeface="Cambria"/>
              </a:rPr>
              <a:t> </a:t>
            </a:r>
            <a:r>
              <a:rPr sz="2200" b="1" spc="145" dirty="0">
                <a:latin typeface="Cambria"/>
                <a:cs typeface="Cambria"/>
              </a:rPr>
              <a:t>diagonal</a:t>
            </a:r>
            <a:r>
              <a:rPr sz="2200" spc="145" dirty="0">
                <a:latin typeface="Cambria"/>
                <a:cs typeface="Cambria"/>
              </a:rPr>
              <a:t>.</a:t>
            </a:r>
            <a:endParaRPr sz="2200">
              <a:latin typeface="Cambria"/>
              <a:cs typeface="Cambria"/>
            </a:endParaRPr>
          </a:p>
          <a:p>
            <a:pPr marL="286385" marR="5080" indent="-274320" algn="just">
              <a:lnSpc>
                <a:spcPct val="100000"/>
              </a:lnSpc>
              <a:spcBef>
                <a:spcPts val="605"/>
              </a:spcBef>
              <a:buClr>
                <a:srgbClr val="FD8537"/>
              </a:buClr>
              <a:buSzPct val="68181"/>
              <a:buFont typeface="Wingdings"/>
              <a:buChar char=""/>
              <a:tabLst>
                <a:tab pos="287020" algn="l"/>
              </a:tabLst>
            </a:pPr>
            <a:r>
              <a:rPr sz="2200" spc="100" dirty="0">
                <a:latin typeface="Cambria"/>
                <a:cs typeface="Cambria"/>
              </a:rPr>
              <a:t>The </a:t>
            </a:r>
            <a:r>
              <a:rPr sz="2200" spc="75" dirty="0">
                <a:latin typeface="Cambria"/>
                <a:cs typeface="Cambria"/>
              </a:rPr>
              <a:t>diagonals </a:t>
            </a:r>
            <a:r>
              <a:rPr sz="2200" spc="65" dirty="0">
                <a:latin typeface="Cambria"/>
                <a:cs typeface="Cambria"/>
              </a:rPr>
              <a:t>which </a:t>
            </a:r>
            <a:r>
              <a:rPr sz="2200" spc="55" dirty="0">
                <a:latin typeface="Cambria"/>
                <a:cs typeface="Cambria"/>
              </a:rPr>
              <a:t>lie </a:t>
            </a:r>
            <a:r>
              <a:rPr sz="2200" spc="20" dirty="0">
                <a:latin typeface="Cambria"/>
                <a:cs typeface="Cambria"/>
              </a:rPr>
              <a:t>on </a:t>
            </a:r>
            <a:r>
              <a:rPr sz="2200" spc="145" dirty="0">
                <a:latin typeface="Cambria"/>
                <a:cs typeface="Cambria"/>
              </a:rPr>
              <a:t>a </a:t>
            </a:r>
            <a:r>
              <a:rPr sz="2200" spc="75" dirty="0">
                <a:latin typeface="Cambria"/>
                <a:cs typeface="Cambria"/>
              </a:rPr>
              <a:t>line </a:t>
            </a:r>
            <a:r>
              <a:rPr sz="2200" spc="65" dirty="0">
                <a:latin typeface="Cambria"/>
                <a:cs typeface="Cambria"/>
              </a:rPr>
              <a:t>perpendicular </a:t>
            </a:r>
            <a:r>
              <a:rPr sz="2200" spc="15" dirty="0">
                <a:latin typeface="Cambria"/>
                <a:cs typeface="Cambria"/>
              </a:rPr>
              <a:t>to </a:t>
            </a:r>
            <a:r>
              <a:rPr sz="2200" spc="80" dirty="0">
                <a:latin typeface="Cambria"/>
                <a:cs typeface="Cambria"/>
              </a:rPr>
              <a:t>the </a:t>
            </a:r>
            <a:r>
              <a:rPr sz="2200" spc="85" dirty="0">
                <a:latin typeface="Cambria"/>
                <a:cs typeface="Cambria"/>
              </a:rPr>
              <a:t> </a:t>
            </a:r>
            <a:r>
              <a:rPr sz="2200" spc="75" dirty="0">
                <a:latin typeface="Cambria"/>
                <a:cs typeface="Cambria"/>
              </a:rPr>
              <a:t>diagonal</a:t>
            </a:r>
            <a:r>
              <a:rPr sz="2200" spc="135" dirty="0">
                <a:latin typeface="Cambria"/>
                <a:cs typeface="Cambria"/>
              </a:rPr>
              <a:t> </a:t>
            </a:r>
            <a:r>
              <a:rPr sz="2200" spc="75" dirty="0">
                <a:latin typeface="Cambria"/>
                <a:cs typeface="Cambria"/>
              </a:rPr>
              <a:t>are</a:t>
            </a:r>
            <a:r>
              <a:rPr sz="2200" spc="135" dirty="0">
                <a:latin typeface="Cambria"/>
                <a:cs typeface="Cambria"/>
              </a:rPr>
              <a:t> </a:t>
            </a:r>
            <a:r>
              <a:rPr sz="2200" spc="85" dirty="0">
                <a:latin typeface="Cambria"/>
                <a:cs typeface="Cambria"/>
              </a:rPr>
              <a:t>said</a:t>
            </a:r>
            <a:r>
              <a:rPr sz="2200" spc="120" dirty="0">
                <a:latin typeface="Cambria"/>
                <a:cs typeface="Cambria"/>
              </a:rPr>
              <a:t> </a:t>
            </a:r>
            <a:r>
              <a:rPr sz="2200" spc="15" dirty="0">
                <a:latin typeface="Cambria"/>
                <a:cs typeface="Cambria"/>
              </a:rPr>
              <a:t>to</a:t>
            </a:r>
            <a:r>
              <a:rPr sz="2200" spc="135" dirty="0">
                <a:latin typeface="Cambria"/>
                <a:cs typeface="Cambria"/>
              </a:rPr>
              <a:t> </a:t>
            </a:r>
            <a:r>
              <a:rPr sz="2200" spc="65" dirty="0">
                <a:latin typeface="Cambria"/>
                <a:cs typeface="Cambria"/>
              </a:rPr>
              <a:t>constitute</a:t>
            </a:r>
            <a:r>
              <a:rPr sz="2200" spc="130" dirty="0">
                <a:latin typeface="Cambria"/>
                <a:cs typeface="Cambria"/>
              </a:rPr>
              <a:t> </a:t>
            </a:r>
            <a:r>
              <a:rPr sz="2200" b="1" spc="135" dirty="0">
                <a:latin typeface="Cambria"/>
                <a:cs typeface="Cambria"/>
              </a:rPr>
              <a:t>secondary</a:t>
            </a:r>
            <a:r>
              <a:rPr sz="2200" b="1" spc="180" dirty="0">
                <a:latin typeface="Cambria"/>
                <a:cs typeface="Cambria"/>
              </a:rPr>
              <a:t> </a:t>
            </a:r>
            <a:r>
              <a:rPr sz="2200" b="1" spc="135" dirty="0">
                <a:latin typeface="Cambria"/>
                <a:cs typeface="Cambria"/>
              </a:rPr>
              <a:t>diagonal.</a:t>
            </a:r>
            <a:endParaRPr sz="2200">
              <a:latin typeface="Cambria"/>
              <a:cs typeface="Cambria"/>
            </a:endParaRPr>
          </a:p>
          <a:p>
            <a:pPr marL="1029335">
              <a:lnSpc>
                <a:spcPts val="2610"/>
              </a:lnSpc>
              <a:spcBef>
                <a:spcPts val="240"/>
              </a:spcBef>
              <a:tabLst>
                <a:tab pos="1461770" algn="l"/>
              </a:tabLst>
            </a:pPr>
            <a:r>
              <a:rPr sz="2200" spc="-5" dirty="0">
                <a:latin typeface="Cambria Math"/>
                <a:cs typeface="Cambria Math"/>
              </a:rPr>
              <a:t>1	2</a:t>
            </a:r>
            <a:endParaRPr sz="2200">
              <a:latin typeface="Cambria Math"/>
              <a:cs typeface="Cambria Math"/>
            </a:endParaRPr>
          </a:p>
          <a:p>
            <a:pPr marL="1029335">
              <a:lnSpc>
                <a:spcPts val="2610"/>
              </a:lnSpc>
              <a:tabLst>
                <a:tab pos="1461770" algn="l"/>
              </a:tabLst>
            </a:pPr>
            <a:r>
              <a:rPr sz="2200" spc="-5" dirty="0">
                <a:latin typeface="Cambria Math"/>
                <a:cs typeface="Cambria Math"/>
              </a:rPr>
              <a:t>3	4</a:t>
            </a:r>
            <a:endParaRPr sz="2200">
              <a:latin typeface="Cambria Math"/>
              <a:cs typeface="Cambria Math"/>
            </a:endParaRPr>
          </a:p>
          <a:p>
            <a:pPr marL="12700">
              <a:lnSpc>
                <a:spcPct val="100000"/>
              </a:lnSpc>
              <a:spcBef>
                <a:spcPts val="145"/>
              </a:spcBef>
              <a:tabLst>
                <a:tab pos="793115" algn="l"/>
                <a:tab pos="1600835" algn="l"/>
                <a:tab pos="2853690" algn="l"/>
                <a:tab pos="4016375" algn="l"/>
                <a:tab pos="4394835" algn="l"/>
                <a:tab pos="4695190" algn="l"/>
                <a:tab pos="5066665" algn="l"/>
                <a:tab pos="5367020" algn="l"/>
                <a:tab pos="6000750" algn="l"/>
              </a:tabLst>
            </a:pPr>
            <a:r>
              <a:rPr sz="2200" spc="105" dirty="0">
                <a:latin typeface="Cambria"/>
                <a:cs typeface="Cambria"/>
              </a:rPr>
              <a:t>Here	</a:t>
            </a:r>
            <a:r>
              <a:rPr sz="2200" spc="114" dirty="0">
                <a:latin typeface="Cambria"/>
                <a:cs typeface="Cambria"/>
              </a:rPr>
              <a:t>main	</a:t>
            </a:r>
            <a:r>
              <a:rPr sz="2200" spc="75" dirty="0">
                <a:latin typeface="Cambria"/>
                <a:cs typeface="Cambria"/>
              </a:rPr>
              <a:t>diagonal	</a:t>
            </a:r>
            <a:r>
              <a:rPr sz="2200" spc="55" dirty="0">
                <a:latin typeface="Cambria"/>
                <a:cs typeface="Cambria"/>
              </a:rPr>
              <a:t>consists	</a:t>
            </a:r>
            <a:r>
              <a:rPr sz="2200" dirty="0">
                <a:latin typeface="Cambria"/>
                <a:cs typeface="Cambria"/>
              </a:rPr>
              <a:t>of	1	</a:t>
            </a:r>
            <a:r>
              <a:rPr sz="2200" spc="275" dirty="0">
                <a:latin typeface="Cambria"/>
                <a:cs typeface="Cambria"/>
              </a:rPr>
              <a:t>&amp;	</a:t>
            </a:r>
            <a:r>
              <a:rPr sz="2200" dirty="0">
                <a:latin typeface="Cambria"/>
                <a:cs typeface="Cambria"/>
              </a:rPr>
              <a:t>4	</a:t>
            </a:r>
            <a:r>
              <a:rPr sz="2200" spc="100" dirty="0">
                <a:latin typeface="Cambria"/>
                <a:cs typeface="Cambria"/>
              </a:rPr>
              <a:t>and	</a:t>
            </a:r>
            <a:r>
              <a:rPr sz="2200" spc="50" dirty="0">
                <a:latin typeface="Cambria"/>
                <a:cs typeface="Cambria"/>
              </a:rPr>
              <a:t>secondary</a:t>
            </a:r>
            <a:endParaRPr sz="2200">
              <a:latin typeface="Cambria"/>
              <a:cs typeface="Cambria"/>
            </a:endParaRPr>
          </a:p>
          <a:p>
            <a:pPr marL="12700">
              <a:lnSpc>
                <a:spcPct val="100000"/>
              </a:lnSpc>
            </a:pPr>
            <a:r>
              <a:rPr sz="2200" spc="75" dirty="0">
                <a:latin typeface="Cambria"/>
                <a:cs typeface="Cambria"/>
              </a:rPr>
              <a:t>diagonal</a:t>
            </a:r>
            <a:r>
              <a:rPr sz="2200" spc="130" dirty="0">
                <a:latin typeface="Cambria"/>
                <a:cs typeface="Cambria"/>
              </a:rPr>
              <a:t> </a:t>
            </a:r>
            <a:r>
              <a:rPr sz="2200" spc="55" dirty="0">
                <a:latin typeface="Cambria"/>
                <a:cs typeface="Cambria"/>
              </a:rPr>
              <a:t>consists</a:t>
            </a:r>
            <a:r>
              <a:rPr sz="2200" spc="100" dirty="0">
                <a:latin typeface="Cambria"/>
                <a:cs typeface="Cambria"/>
              </a:rPr>
              <a:t> </a:t>
            </a:r>
            <a:r>
              <a:rPr sz="2200" spc="-5" dirty="0">
                <a:latin typeface="Cambria"/>
                <a:cs typeface="Cambria"/>
              </a:rPr>
              <a:t>of</a:t>
            </a:r>
            <a:r>
              <a:rPr sz="2200" spc="120" dirty="0">
                <a:latin typeface="Cambria"/>
                <a:cs typeface="Cambria"/>
              </a:rPr>
              <a:t> </a:t>
            </a:r>
            <a:r>
              <a:rPr sz="2200" dirty="0">
                <a:latin typeface="Cambria"/>
                <a:cs typeface="Cambria"/>
              </a:rPr>
              <a:t>2</a:t>
            </a:r>
            <a:r>
              <a:rPr sz="2200" spc="120" dirty="0">
                <a:latin typeface="Cambria"/>
                <a:cs typeface="Cambria"/>
              </a:rPr>
              <a:t> </a:t>
            </a:r>
            <a:r>
              <a:rPr sz="2200" spc="275" dirty="0">
                <a:latin typeface="Cambria"/>
                <a:cs typeface="Cambria"/>
              </a:rPr>
              <a:t>&amp;</a:t>
            </a:r>
            <a:r>
              <a:rPr sz="2200" spc="110" dirty="0">
                <a:latin typeface="Cambria"/>
                <a:cs typeface="Cambria"/>
              </a:rPr>
              <a:t> </a:t>
            </a:r>
            <a:r>
              <a:rPr sz="2200" dirty="0">
                <a:latin typeface="Cambria"/>
                <a:cs typeface="Cambria"/>
              </a:rPr>
              <a:t>3</a:t>
            </a:r>
            <a:endParaRPr sz="2200">
              <a:latin typeface="Cambria"/>
              <a:cs typeface="Cambria"/>
            </a:endParaRPr>
          </a:p>
        </p:txBody>
      </p:sp>
    </p:spTree>
    <p:extLst>
      <p:ext uri="{BB962C8B-B14F-4D97-AF65-F5344CB8AC3E}">
        <p14:creationId xmlns:p14="http://schemas.microsoft.com/office/powerpoint/2010/main" val="79977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518535" cy="482600"/>
          </a:xfrm>
          <a:prstGeom prst="rect">
            <a:avLst/>
          </a:prstGeom>
        </p:spPr>
        <p:txBody>
          <a:bodyPr vert="horz" wrap="square" lIns="0" tIns="12700" rIns="0" bIns="0" rtlCol="0">
            <a:spAutoFit/>
          </a:bodyPr>
          <a:lstStyle/>
          <a:p>
            <a:pPr marL="12700">
              <a:lnSpc>
                <a:spcPct val="100000"/>
              </a:lnSpc>
              <a:spcBef>
                <a:spcPts val="100"/>
              </a:spcBef>
            </a:pPr>
            <a:r>
              <a:rPr sz="3000" spc="285" dirty="0"/>
              <a:t>T</a:t>
            </a:r>
            <a:r>
              <a:rPr sz="2400" spc="285" dirty="0"/>
              <a:t>YPES</a:t>
            </a:r>
            <a:r>
              <a:rPr sz="2400" spc="280" dirty="0"/>
              <a:t> </a:t>
            </a:r>
            <a:r>
              <a:rPr sz="2400" spc="305" dirty="0"/>
              <a:t>OF</a:t>
            </a:r>
            <a:r>
              <a:rPr sz="2400" spc="280" dirty="0"/>
              <a:t> </a:t>
            </a:r>
            <a:r>
              <a:rPr sz="3000" spc="275" dirty="0"/>
              <a:t>M</a:t>
            </a:r>
            <a:r>
              <a:rPr sz="2400" spc="275" dirty="0"/>
              <a:t>ATRICES</a:t>
            </a:r>
            <a:endParaRPr sz="2400"/>
          </a:p>
        </p:txBody>
      </p:sp>
      <p:sp>
        <p:nvSpPr>
          <p:cNvPr id="3" name="object 3"/>
          <p:cNvSpPr txBox="1"/>
          <p:nvPr/>
        </p:nvSpPr>
        <p:spPr>
          <a:xfrm>
            <a:off x="2059940" y="1628903"/>
            <a:ext cx="6845934" cy="757555"/>
          </a:xfrm>
          <a:prstGeom prst="rect">
            <a:avLst/>
          </a:prstGeom>
        </p:spPr>
        <p:txBody>
          <a:bodyPr vert="horz" wrap="square" lIns="0" tIns="12700" rIns="0" bIns="0" rtlCol="0">
            <a:spAutoFit/>
          </a:bodyPr>
          <a:lstStyle/>
          <a:p>
            <a:pPr marL="286385" marR="5080" indent="-274320">
              <a:lnSpc>
                <a:spcPct val="100000"/>
              </a:lnSpc>
              <a:spcBef>
                <a:spcPts val="100"/>
              </a:spcBef>
              <a:buClr>
                <a:srgbClr val="FD8537"/>
              </a:buClr>
              <a:buSzPct val="68750"/>
              <a:buFont typeface="Wingdings"/>
              <a:buChar char=""/>
              <a:tabLst>
                <a:tab pos="287020" algn="l"/>
              </a:tabLst>
            </a:pPr>
            <a:r>
              <a:rPr sz="2400" spc="135" dirty="0">
                <a:latin typeface="Cambria"/>
                <a:cs typeface="Cambria"/>
              </a:rPr>
              <a:t>Scalar</a:t>
            </a:r>
            <a:r>
              <a:rPr sz="2400" spc="130" dirty="0">
                <a:latin typeface="Cambria"/>
                <a:cs typeface="Cambria"/>
              </a:rPr>
              <a:t> Matrix: </a:t>
            </a:r>
            <a:r>
              <a:rPr sz="2400" spc="85" dirty="0">
                <a:latin typeface="Cambria"/>
                <a:cs typeface="Cambria"/>
              </a:rPr>
              <a:t>It’s</a:t>
            </a:r>
            <a:r>
              <a:rPr sz="2400" spc="135" dirty="0">
                <a:latin typeface="Cambria"/>
                <a:cs typeface="Cambria"/>
              </a:rPr>
              <a:t> </a:t>
            </a:r>
            <a:r>
              <a:rPr sz="2400" spc="160" dirty="0">
                <a:latin typeface="Cambria"/>
                <a:cs typeface="Cambria"/>
              </a:rPr>
              <a:t>a</a:t>
            </a:r>
            <a:r>
              <a:rPr sz="2400" spc="130" dirty="0">
                <a:latin typeface="Cambria"/>
                <a:cs typeface="Cambria"/>
              </a:rPr>
              <a:t> </a:t>
            </a:r>
            <a:r>
              <a:rPr sz="2400" spc="80" dirty="0">
                <a:latin typeface="Cambria"/>
                <a:cs typeface="Cambria"/>
              </a:rPr>
              <a:t>diagonal</a:t>
            </a:r>
            <a:r>
              <a:rPr sz="2400" spc="135" dirty="0">
                <a:latin typeface="Cambria"/>
                <a:cs typeface="Cambria"/>
              </a:rPr>
              <a:t> </a:t>
            </a:r>
            <a:r>
              <a:rPr sz="2400" spc="110" dirty="0">
                <a:latin typeface="Cambria"/>
                <a:cs typeface="Cambria"/>
              </a:rPr>
              <a:t>matrix</a:t>
            </a:r>
            <a:r>
              <a:rPr sz="2400" spc="135" dirty="0">
                <a:latin typeface="Cambria"/>
                <a:cs typeface="Cambria"/>
              </a:rPr>
              <a:t> </a:t>
            </a:r>
            <a:r>
              <a:rPr sz="2400" spc="35" dirty="0">
                <a:latin typeface="Cambria"/>
                <a:cs typeface="Cambria"/>
              </a:rPr>
              <a:t>whose</a:t>
            </a:r>
            <a:r>
              <a:rPr sz="2400" spc="125" dirty="0">
                <a:latin typeface="Cambria"/>
                <a:cs typeface="Cambria"/>
              </a:rPr>
              <a:t> </a:t>
            </a:r>
            <a:r>
              <a:rPr sz="2400" spc="114" dirty="0">
                <a:latin typeface="Cambria"/>
                <a:cs typeface="Cambria"/>
              </a:rPr>
              <a:t>all </a:t>
            </a:r>
            <a:r>
              <a:rPr sz="2400" spc="-515" dirty="0">
                <a:latin typeface="Cambria"/>
                <a:cs typeface="Cambria"/>
              </a:rPr>
              <a:t> </a:t>
            </a:r>
            <a:r>
              <a:rPr sz="2400" spc="80" dirty="0">
                <a:latin typeface="Cambria"/>
                <a:cs typeface="Cambria"/>
              </a:rPr>
              <a:t>elements</a:t>
            </a:r>
            <a:r>
              <a:rPr sz="2400" spc="135" dirty="0">
                <a:latin typeface="Cambria"/>
                <a:cs typeface="Cambria"/>
              </a:rPr>
              <a:t> </a:t>
            </a:r>
            <a:r>
              <a:rPr sz="2400" spc="80" dirty="0">
                <a:latin typeface="Cambria"/>
                <a:cs typeface="Cambria"/>
              </a:rPr>
              <a:t>are</a:t>
            </a:r>
            <a:r>
              <a:rPr sz="2400" spc="135" dirty="0">
                <a:latin typeface="Cambria"/>
                <a:cs typeface="Cambria"/>
              </a:rPr>
              <a:t> </a:t>
            </a:r>
            <a:r>
              <a:rPr sz="2400" spc="100" dirty="0">
                <a:latin typeface="Cambria"/>
                <a:cs typeface="Cambria"/>
              </a:rPr>
              <a:t>equal.</a:t>
            </a:r>
            <a:endParaRPr sz="2400">
              <a:latin typeface="Cambria"/>
              <a:cs typeface="Cambria"/>
            </a:endParaRPr>
          </a:p>
        </p:txBody>
      </p:sp>
      <p:sp>
        <p:nvSpPr>
          <p:cNvPr id="4" name="object 4"/>
          <p:cNvSpPr/>
          <p:nvPr/>
        </p:nvSpPr>
        <p:spPr>
          <a:xfrm>
            <a:off x="4315079" y="3398520"/>
            <a:ext cx="81280" cy="13970"/>
          </a:xfrm>
          <a:custGeom>
            <a:avLst/>
            <a:gdLst/>
            <a:ahLst/>
            <a:cxnLst/>
            <a:rect l="l" t="t" r="r" b="b"/>
            <a:pathLst>
              <a:path w="81280" h="13970">
                <a:moveTo>
                  <a:pt x="0" y="13970"/>
                </a:moveTo>
                <a:lnTo>
                  <a:pt x="80898" y="13970"/>
                </a:lnTo>
                <a:lnTo>
                  <a:pt x="80898" y="0"/>
                </a:lnTo>
                <a:lnTo>
                  <a:pt x="0" y="0"/>
                </a:lnTo>
                <a:lnTo>
                  <a:pt x="0" y="13970"/>
                </a:lnTo>
                <a:close/>
              </a:path>
            </a:pathLst>
          </a:custGeom>
          <a:solidFill>
            <a:srgbClr val="000000"/>
          </a:solidFill>
        </p:spPr>
        <p:txBody>
          <a:bodyPr wrap="square" lIns="0" tIns="0" rIns="0" bIns="0" rtlCol="0"/>
          <a:lstStyle/>
          <a:p>
            <a:endParaRPr sz="1800"/>
          </a:p>
        </p:txBody>
      </p:sp>
      <p:graphicFrame>
        <p:nvGraphicFramePr>
          <p:cNvPr id="5" name="object 5"/>
          <p:cNvGraphicFramePr>
            <a:graphicFrameLocks noGrp="1"/>
          </p:cNvGraphicFramePr>
          <p:nvPr/>
        </p:nvGraphicFramePr>
        <p:xfrm>
          <a:off x="3104770" y="2466830"/>
          <a:ext cx="1261743" cy="1020106"/>
        </p:xfrm>
        <a:graphic>
          <a:graphicData uri="http://schemas.openxmlformats.org/drawingml/2006/table">
            <a:tbl>
              <a:tblPr firstRow="1" bandRow="1">
                <a:tableStyleId>{2D5ABB26-0587-4C30-8999-92F81FD0307C}</a:tableStyleId>
              </a:tblPr>
              <a:tblGrid>
                <a:gridCol w="393700">
                  <a:extLst>
                    <a:ext uri="{9D8B030D-6E8A-4147-A177-3AD203B41FA5}">
                      <a16:colId xmlns:a16="http://schemas.microsoft.com/office/drawing/2014/main" val="20000"/>
                    </a:ext>
                  </a:extLst>
                </a:gridCol>
                <a:gridCol w="473709">
                  <a:extLst>
                    <a:ext uri="{9D8B030D-6E8A-4147-A177-3AD203B41FA5}">
                      <a16:colId xmlns:a16="http://schemas.microsoft.com/office/drawing/2014/main" val="20001"/>
                    </a:ext>
                  </a:extLst>
                </a:gridCol>
                <a:gridCol w="394334">
                  <a:extLst>
                    <a:ext uri="{9D8B030D-6E8A-4147-A177-3AD203B41FA5}">
                      <a16:colId xmlns:a16="http://schemas.microsoft.com/office/drawing/2014/main" val="20002"/>
                    </a:ext>
                  </a:extLst>
                </a:gridCol>
              </a:tblGrid>
              <a:tr h="331618">
                <a:tc>
                  <a:txBody>
                    <a:bodyPr/>
                    <a:lstStyle/>
                    <a:p>
                      <a:pPr marL="72390">
                        <a:lnSpc>
                          <a:spcPts val="2350"/>
                        </a:lnSpc>
                      </a:pPr>
                      <a:r>
                        <a:rPr sz="2400" dirty="0">
                          <a:latin typeface="Cambria Math"/>
                          <a:cs typeface="Cambria Math"/>
                        </a:rPr>
                        <a:t>2</a:t>
                      </a:r>
                      <a:endParaRPr sz="2400">
                        <a:latin typeface="Cambria Math"/>
                        <a:cs typeface="Cambria Math"/>
                      </a:endParaRPr>
                    </a:p>
                  </a:txBody>
                  <a:tcPr marL="0" marR="0" marT="0" marB="0">
                    <a:lnL w="38100">
                      <a:solidFill>
                        <a:srgbClr val="000000"/>
                      </a:solidFill>
                      <a:prstDash val="solid"/>
                    </a:lnL>
                  </a:tcPr>
                </a:tc>
                <a:tc>
                  <a:txBody>
                    <a:bodyPr/>
                    <a:lstStyle/>
                    <a:p>
                      <a:pPr algn="ctr">
                        <a:lnSpc>
                          <a:spcPts val="2350"/>
                        </a:lnSpc>
                      </a:pPr>
                      <a:r>
                        <a:rPr sz="2400" dirty="0">
                          <a:latin typeface="Cambria Math"/>
                          <a:cs typeface="Cambria Math"/>
                        </a:rPr>
                        <a:t>0</a:t>
                      </a:r>
                      <a:endParaRPr sz="2400">
                        <a:latin typeface="Cambria Math"/>
                        <a:cs typeface="Cambria Math"/>
                      </a:endParaRPr>
                    </a:p>
                  </a:txBody>
                  <a:tcPr marL="0" marR="0" marT="0" marB="0"/>
                </a:tc>
                <a:tc>
                  <a:txBody>
                    <a:bodyPr/>
                    <a:lstStyle/>
                    <a:p>
                      <a:pPr marR="64769" algn="r">
                        <a:lnSpc>
                          <a:spcPts val="2350"/>
                        </a:lnSpc>
                      </a:pPr>
                      <a:r>
                        <a:rPr sz="2400" dirty="0">
                          <a:latin typeface="Cambria Math"/>
                          <a:cs typeface="Cambria Math"/>
                        </a:rPr>
                        <a:t>0</a:t>
                      </a:r>
                      <a:endParaRPr sz="2400">
                        <a:latin typeface="Cambria Math"/>
                        <a:cs typeface="Cambria Math"/>
                      </a:endParaRPr>
                    </a:p>
                  </a:txBody>
                  <a:tcPr marL="0" marR="0" marT="0" marB="0">
                    <a:lnR w="38100">
                      <a:solidFill>
                        <a:srgbClr val="000000"/>
                      </a:solidFill>
                      <a:prstDash val="solid"/>
                    </a:lnR>
                  </a:tcPr>
                </a:tc>
                <a:extLst>
                  <a:ext uri="{0D108BD9-81ED-4DB2-BD59-A6C34878D82A}">
                    <a16:rowId xmlns:a16="http://schemas.microsoft.com/office/drawing/2014/main" val="10000"/>
                  </a:ext>
                </a:extLst>
              </a:tr>
              <a:tr h="357505">
                <a:tc>
                  <a:txBody>
                    <a:bodyPr/>
                    <a:lstStyle/>
                    <a:p>
                      <a:pPr marL="72390">
                        <a:lnSpc>
                          <a:spcPts val="2560"/>
                        </a:lnSpc>
                      </a:pPr>
                      <a:r>
                        <a:rPr sz="2400" dirty="0">
                          <a:latin typeface="Cambria Math"/>
                          <a:cs typeface="Cambria Math"/>
                        </a:rPr>
                        <a:t>0</a:t>
                      </a:r>
                      <a:endParaRPr sz="2400">
                        <a:latin typeface="Cambria Math"/>
                        <a:cs typeface="Cambria Math"/>
                      </a:endParaRPr>
                    </a:p>
                  </a:txBody>
                  <a:tcPr marL="0" marR="0" marT="0" marB="0">
                    <a:lnL w="38100">
                      <a:solidFill>
                        <a:srgbClr val="000000"/>
                      </a:solidFill>
                      <a:prstDash val="solid"/>
                    </a:lnL>
                  </a:tcPr>
                </a:tc>
                <a:tc>
                  <a:txBody>
                    <a:bodyPr/>
                    <a:lstStyle/>
                    <a:p>
                      <a:pPr algn="ctr">
                        <a:lnSpc>
                          <a:spcPts val="2560"/>
                        </a:lnSpc>
                      </a:pPr>
                      <a:r>
                        <a:rPr sz="2400" dirty="0">
                          <a:latin typeface="Cambria Math"/>
                          <a:cs typeface="Cambria Math"/>
                        </a:rPr>
                        <a:t>2</a:t>
                      </a:r>
                      <a:endParaRPr sz="2400">
                        <a:latin typeface="Cambria Math"/>
                        <a:cs typeface="Cambria Math"/>
                      </a:endParaRPr>
                    </a:p>
                  </a:txBody>
                  <a:tcPr marL="0" marR="0" marT="0" marB="0"/>
                </a:tc>
                <a:tc>
                  <a:txBody>
                    <a:bodyPr/>
                    <a:lstStyle/>
                    <a:p>
                      <a:pPr marR="64769" algn="r">
                        <a:lnSpc>
                          <a:spcPts val="2560"/>
                        </a:lnSpc>
                      </a:pPr>
                      <a:r>
                        <a:rPr sz="2400" dirty="0">
                          <a:latin typeface="Cambria Math"/>
                          <a:cs typeface="Cambria Math"/>
                        </a:rPr>
                        <a:t>0</a:t>
                      </a:r>
                      <a:endParaRPr sz="2400">
                        <a:latin typeface="Cambria Math"/>
                        <a:cs typeface="Cambria Math"/>
                      </a:endParaRPr>
                    </a:p>
                  </a:txBody>
                  <a:tcPr marL="0" marR="0" marT="0" marB="0">
                    <a:lnR w="38100">
                      <a:solidFill>
                        <a:srgbClr val="000000"/>
                      </a:solidFill>
                      <a:prstDash val="solid"/>
                    </a:lnR>
                  </a:tcPr>
                </a:tc>
                <a:extLst>
                  <a:ext uri="{0D108BD9-81ED-4DB2-BD59-A6C34878D82A}">
                    <a16:rowId xmlns:a16="http://schemas.microsoft.com/office/drawing/2014/main" val="10001"/>
                  </a:ext>
                </a:extLst>
              </a:tr>
              <a:tr h="330983">
                <a:tc>
                  <a:txBody>
                    <a:bodyPr/>
                    <a:lstStyle/>
                    <a:p>
                      <a:pPr marL="72390">
                        <a:lnSpc>
                          <a:spcPts val="2505"/>
                        </a:lnSpc>
                      </a:pPr>
                      <a:r>
                        <a:rPr sz="2400" dirty="0">
                          <a:latin typeface="Cambria Math"/>
                          <a:cs typeface="Cambria Math"/>
                        </a:rPr>
                        <a:t>0</a:t>
                      </a:r>
                      <a:endParaRPr sz="2400">
                        <a:latin typeface="Cambria Math"/>
                        <a:cs typeface="Cambria Math"/>
                      </a:endParaRPr>
                    </a:p>
                  </a:txBody>
                  <a:tcPr marL="0" marR="0" marT="0" marB="0">
                    <a:lnL w="38100">
                      <a:solidFill>
                        <a:srgbClr val="000000"/>
                      </a:solidFill>
                      <a:prstDash val="solid"/>
                    </a:lnL>
                  </a:tcPr>
                </a:tc>
                <a:tc>
                  <a:txBody>
                    <a:bodyPr/>
                    <a:lstStyle/>
                    <a:p>
                      <a:pPr algn="ctr">
                        <a:lnSpc>
                          <a:spcPts val="2505"/>
                        </a:lnSpc>
                      </a:pPr>
                      <a:r>
                        <a:rPr sz="2400" dirty="0">
                          <a:latin typeface="Cambria Math"/>
                          <a:cs typeface="Cambria Math"/>
                        </a:rPr>
                        <a:t>0</a:t>
                      </a:r>
                      <a:endParaRPr sz="2400">
                        <a:latin typeface="Cambria Math"/>
                        <a:cs typeface="Cambria Math"/>
                      </a:endParaRPr>
                    </a:p>
                  </a:txBody>
                  <a:tcPr marL="0" marR="0" marT="0" marB="0"/>
                </a:tc>
                <a:tc>
                  <a:txBody>
                    <a:bodyPr/>
                    <a:lstStyle/>
                    <a:p>
                      <a:pPr marR="64769" algn="r">
                        <a:lnSpc>
                          <a:spcPts val="2505"/>
                        </a:lnSpc>
                      </a:pPr>
                      <a:r>
                        <a:rPr sz="2400" dirty="0">
                          <a:latin typeface="Cambria Math"/>
                          <a:cs typeface="Cambria Math"/>
                        </a:rPr>
                        <a:t>2</a:t>
                      </a:r>
                      <a:endParaRPr sz="2400">
                        <a:latin typeface="Cambria Math"/>
                        <a:cs typeface="Cambria Math"/>
                      </a:endParaRPr>
                    </a:p>
                  </a:txBody>
                  <a:tcPr marL="0" marR="0" marT="0" marB="0">
                    <a:lnR w="38100">
                      <a:solidFill>
                        <a:srgbClr val="000000"/>
                      </a:solidFill>
                      <a:prstDash val="solid"/>
                    </a:lnR>
                  </a:tcPr>
                </a:tc>
                <a:extLst>
                  <a:ext uri="{0D108BD9-81ED-4DB2-BD59-A6C34878D82A}">
                    <a16:rowId xmlns:a16="http://schemas.microsoft.com/office/drawing/2014/main" val="10002"/>
                  </a:ext>
                </a:extLst>
              </a:tr>
            </a:tbl>
          </a:graphicData>
        </a:graphic>
      </p:graphicFrame>
      <p:sp>
        <p:nvSpPr>
          <p:cNvPr id="6" name="object 6"/>
          <p:cNvSpPr/>
          <p:nvPr/>
        </p:nvSpPr>
        <p:spPr>
          <a:xfrm>
            <a:off x="4315079" y="2509520"/>
            <a:ext cx="81280" cy="13970"/>
          </a:xfrm>
          <a:custGeom>
            <a:avLst/>
            <a:gdLst/>
            <a:ahLst/>
            <a:cxnLst/>
            <a:rect l="l" t="t" r="r" b="b"/>
            <a:pathLst>
              <a:path w="81280" h="13969">
                <a:moveTo>
                  <a:pt x="0" y="13970"/>
                </a:moveTo>
                <a:lnTo>
                  <a:pt x="80898" y="13970"/>
                </a:lnTo>
                <a:lnTo>
                  <a:pt x="80898" y="0"/>
                </a:lnTo>
                <a:lnTo>
                  <a:pt x="0" y="0"/>
                </a:lnTo>
                <a:lnTo>
                  <a:pt x="0" y="13970"/>
                </a:lnTo>
                <a:close/>
              </a:path>
            </a:pathLst>
          </a:custGeom>
          <a:solidFill>
            <a:srgbClr val="000000"/>
          </a:solidFill>
        </p:spPr>
        <p:txBody>
          <a:bodyPr wrap="square" lIns="0" tIns="0" rIns="0" bIns="0" rtlCol="0"/>
          <a:lstStyle/>
          <a:p>
            <a:endParaRPr sz="1800"/>
          </a:p>
        </p:txBody>
      </p:sp>
      <p:sp>
        <p:nvSpPr>
          <p:cNvPr id="7" name="object 7"/>
          <p:cNvSpPr/>
          <p:nvPr/>
        </p:nvSpPr>
        <p:spPr>
          <a:xfrm>
            <a:off x="3104769" y="3398520"/>
            <a:ext cx="81280" cy="13970"/>
          </a:xfrm>
          <a:custGeom>
            <a:avLst/>
            <a:gdLst/>
            <a:ahLst/>
            <a:cxnLst/>
            <a:rect l="l" t="t" r="r" b="b"/>
            <a:pathLst>
              <a:path w="81280" h="13970">
                <a:moveTo>
                  <a:pt x="0" y="13970"/>
                </a:moveTo>
                <a:lnTo>
                  <a:pt x="81025" y="13970"/>
                </a:lnTo>
                <a:lnTo>
                  <a:pt x="81025" y="0"/>
                </a:lnTo>
                <a:lnTo>
                  <a:pt x="0" y="0"/>
                </a:lnTo>
                <a:lnTo>
                  <a:pt x="0" y="13970"/>
                </a:lnTo>
                <a:close/>
              </a:path>
            </a:pathLst>
          </a:custGeom>
          <a:solidFill>
            <a:srgbClr val="000000"/>
          </a:solidFill>
        </p:spPr>
        <p:txBody>
          <a:bodyPr wrap="square" lIns="0" tIns="0" rIns="0" bIns="0" rtlCol="0"/>
          <a:lstStyle/>
          <a:p>
            <a:endParaRPr sz="1800"/>
          </a:p>
        </p:txBody>
      </p:sp>
      <p:sp>
        <p:nvSpPr>
          <p:cNvPr id="8" name="object 8"/>
          <p:cNvSpPr/>
          <p:nvPr/>
        </p:nvSpPr>
        <p:spPr>
          <a:xfrm>
            <a:off x="3104769" y="2509520"/>
            <a:ext cx="81280" cy="13970"/>
          </a:xfrm>
          <a:custGeom>
            <a:avLst/>
            <a:gdLst/>
            <a:ahLst/>
            <a:cxnLst/>
            <a:rect l="l" t="t" r="r" b="b"/>
            <a:pathLst>
              <a:path w="81280" h="13969">
                <a:moveTo>
                  <a:pt x="0" y="13970"/>
                </a:moveTo>
                <a:lnTo>
                  <a:pt x="81025" y="13970"/>
                </a:lnTo>
                <a:lnTo>
                  <a:pt x="81025" y="0"/>
                </a:lnTo>
                <a:lnTo>
                  <a:pt x="0" y="0"/>
                </a:lnTo>
                <a:lnTo>
                  <a:pt x="0" y="13970"/>
                </a:lnTo>
                <a:close/>
              </a:path>
            </a:pathLst>
          </a:custGeom>
          <a:solidFill>
            <a:srgbClr val="000000"/>
          </a:solidFill>
        </p:spPr>
        <p:txBody>
          <a:bodyPr wrap="square" lIns="0" tIns="0" rIns="0" bIns="0" rtlCol="0"/>
          <a:lstStyle/>
          <a:p>
            <a:endParaRPr sz="1800"/>
          </a:p>
        </p:txBody>
      </p:sp>
      <p:sp>
        <p:nvSpPr>
          <p:cNvPr id="9" name="object 9"/>
          <p:cNvSpPr txBox="1"/>
          <p:nvPr/>
        </p:nvSpPr>
        <p:spPr>
          <a:xfrm>
            <a:off x="2034541" y="3923158"/>
            <a:ext cx="6873875" cy="1489075"/>
          </a:xfrm>
          <a:prstGeom prst="rect">
            <a:avLst/>
          </a:prstGeom>
        </p:spPr>
        <p:txBody>
          <a:bodyPr vert="horz" wrap="square" lIns="0" tIns="12700" rIns="0" bIns="0" rtlCol="0">
            <a:spAutoFit/>
          </a:bodyPr>
          <a:lstStyle/>
          <a:p>
            <a:pPr marL="311785" marR="30480" indent="-274320">
              <a:lnSpc>
                <a:spcPct val="100000"/>
              </a:lnSpc>
              <a:spcBef>
                <a:spcPts val="100"/>
              </a:spcBef>
              <a:buClr>
                <a:srgbClr val="FD8537"/>
              </a:buClr>
              <a:buSzPct val="68750"/>
              <a:buFont typeface="Wingdings"/>
              <a:buChar char=""/>
              <a:tabLst>
                <a:tab pos="312420" algn="l"/>
              </a:tabLst>
            </a:pPr>
            <a:r>
              <a:rPr sz="2400" spc="180" dirty="0">
                <a:latin typeface="Cambria"/>
                <a:cs typeface="Cambria"/>
              </a:rPr>
              <a:t>Unit</a:t>
            </a:r>
            <a:r>
              <a:rPr sz="2400" spc="114" dirty="0">
                <a:latin typeface="Cambria"/>
                <a:cs typeface="Cambria"/>
              </a:rPr>
              <a:t> </a:t>
            </a:r>
            <a:r>
              <a:rPr sz="2400" spc="130" dirty="0">
                <a:latin typeface="Cambria"/>
                <a:cs typeface="Cambria"/>
              </a:rPr>
              <a:t>Matrix:</a:t>
            </a:r>
            <a:r>
              <a:rPr sz="2400" spc="125" dirty="0">
                <a:latin typeface="Cambria"/>
                <a:cs typeface="Cambria"/>
              </a:rPr>
              <a:t> </a:t>
            </a:r>
            <a:r>
              <a:rPr sz="2400" spc="85" dirty="0">
                <a:latin typeface="Cambria"/>
                <a:cs typeface="Cambria"/>
              </a:rPr>
              <a:t>It’s</a:t>
            </a:r>
            <a:r>
              <a:rPr sz="2400" spc="135" dirty="0">
                <a:latin typeface="Cambria"/>
                <a:cs typeface="Cambria"/>
              </a:rPr>
              <a:t> </a:t>
            </a:r>
            <a:r>
              <a:rPr sz="2400" spc="160" dirty="0">
                <a:latin typeface="Cambria"/>
                <a:cs typeface="Cambria"/>
              </a:rPr>
              <a:t>a</a:t>
            </a:r>
            <a:r>
              <a:rPr sz="2400" spc="135" dirty="0">
                <a:latin typeface="Cambria"/>
                <a:cs typeface="Cambria"/>
              </a:rPr>
              <a:t> </a:t>
            </a:r>
            <a:r>
              <a:rPr sz="2400" spc="95" dirty="0">
                <a:latin typeface="Cambria"/>
                <a:cs typeface="Cambria"/>
              </a:rPr>
              <a:t>scalar</a:t>
            </a:r>
            <a:r>
              <a:rPr sz="2400" spc="120" dirty="0">
                <a:latin typeface="Cambria"/>
                <a:cs typeface="Cambria"/>
              </a:rPr>
              <a:t> </a:t>
            </a:r>
            <a:r>
              <a:rPr sz="2400" spc="110" dirty="0">
                <a:latin typeface="Cambria"/>
                <a:cs typeface="Cambria"/>
              </a:rPr>
              <a:t>matrix</a:t>
            </a:r>
            <a:r>
              <a:rPr sz="2400" spc="135" dirty="0">
                <a:latin typeface="Cambria"/>
                <a:cs typeface="Cambria"/>
              </a:rPr>
              <a:t> </a:t>
            </a:r>
            <a:r>
              <a:rPr sz="2400" spc="35" dirty="0">
                <a:latin typeface="Cambria"/>
                <a:cs typeface="Cambria"/>
              </a:rPr>
              <a:t>whose</a:t>
            </a:r>
            <a:r>
              <a:rPr sz="2400" spc="120" dirty="0">
                <a:latin typeface="Cambria"/>
                <a:cs typeface="Cambria"/>
              </a:rPr>
              <a:t> </a:t>
            </a:r>
            <a:r>
              <a:rPr sz="2400" spc="114" dirty="0">
                <a:latin typeface="Cambria"/>
                <a:cs typeface="Cambria"/>
              </a:rPr>
              <a:t>all </a:t>
            </a:r>
            <a:r>
              <a:rPr sz="2400" spc="120" dirty="0">
                <a:latin typeface="Cambria"/>
                <a:cs typeface="Cambria"/>
              </a:rPr>
              <a:t> </a:t>
            </a:r>
            <a:r>
              <a:rPr sz="2400" spc="80" dirty="0">
                <a:latin typeface="Cambria"/>
                <a:cs typeface="Cambria"/>
              </a:rPr>
              <a:t>diagonal</a:t>
            </a:r>
            <a:r>
              <a:rPr sz="2400" spc="130" dirty="0">
                <a:latin typeface="Cambria"/>
                <a:cs typeface="Cambria"/>
              </a:rPr>
              <a:t> </a:t>
            </a:r>
            <a:r>
              <a:rPr sz="2400" spc="80" dirty="0">
                <a:latin typeface="Cambria"/>
                <a:cs typeface="Cambria"/>
              </a:rPr>
              <a:t>elements</a:t>
            </a:r>
            <a:r>
              <a:rPr sz="2400" spc="120" dirty="0">
                <a:latin typeface="Cambria"/>
                <a:cs typeface="Cambria"/>
              </a:rPr>
              <a:t> </a:t>
            </a:r>
            <a:r>
              <a:rPr sz="2400" spc="80" dirty="0">
                <a:latin typeface="Cambria"/>
                <a:cs typeface="Cambria"/>
              </a:rPr>
              <a:t>are</a:t>
            </a:r>
            <a:r>
              <a:rPr sz="2400" spc="135" dirty="0">
                <a:latin typeface="Cambria"/>
                <a:cs typeface="Cambria"/>
              </a:rPr>
              <a:t> </a:t>
            </a:r>
            <a:r>
              <a:rPr sz="2400" spc="90" dirty="0">
                <a:latin typeface="Cambria"/>
                <a:cs typeface="Cambria"/>
              </a:rPr>
              <a:t>equal</a:t>
            </a:r>
            <a:r>
              <a:rPr sz="2400" spc="130" dirty="0">
                <a:latin typeface="Cambria"/>
                <a:cs typeface="Cambria"/>
              </a:rPr>
              <a:t> </a:t>
            </a:r>
            <a:r>
              <a:rPr sz="2400" spc="20" dirty="0">
                <a:latin typeface="Cambria"/>
                <a:cs typeface="Cambria"/>
              </a:rPr>
              <a:t>to</a:t>
            </a:r>
            <a:r>
              <a:rPr sz="2400" spc="135" dirty="0">
                <a:latin typeface="Cambria"/>
                <a:cs typeface="Cambria"/>
              </a:rPr>
              <a:t> </a:t>
            </a:r>
            <a:r>
              <a:rPr sz="2400" spc="120" dirty="0">
                <a:latin typeface="Cambria"/>
                <a:cs typeface="Cambria"/>
              </a:rPr>
              <a:t>unity.</a:t>
            </a:r>
            <a:r>
              <a:rPr sz="2400" spc="135" dirty="0">
                <a:latin typeface="Cambria"/>
                <a:cs typeface="Cambria"/>
              </a:rPr>
              <a:t> </a:t>
            </a:r>
            <a:r>
              <a:rPr sz="2400" spc="150" dirty="0">
                <a:latin typeface="Cambria"/>
                <a:cs typeface="Cambria"/>
              </a:rPr>
              <a:t>It</a:t>
            </a:r>
            <a:r>
              <a:rPr sz="2400" spc="140" dirty="0">
                <a:latin typeface="Cambria"/>
                <a:cs typeface="Cambria"/>
              </a:rPr>
              <a:t> </a:t>
            </a:r>
            <a:r>
              <a:rPr sz="2400" spc="80" dirty="0">
                <a:latin typeface="Cambria"/>
                <a:cs typeface="Cambria"/>
              </a:rPr>
              <a:t>is</a:t>
            </a:r>
            <a:r>
              <a:rPr sz="2400" spc="130" dirty="0">
                <a:latin typeface="Cambria"/>
                <a:cs typeface="Cambria"/>
              </a:rPr>
              <a:t> </a:t>
            </a:r>
            <a:r>
              <a:rPr sz="2400" spc="60" dirty="0">
                <a:latin typeface="Cambria"/>
                <a:cs typeface="Cambria"/>
              </a:rPr>
              <a:t>also </a:t>
            </a:r>
            <a:r>
              <a:rPr sz="2400" spc="-515" dirty="0">
                <a:latin typeface="Cambria"/>
                <a:cs typeface="Cambria"/>
              </a:rPr>
              <a:t> </a:t>
            </a:r>
            <a:r>
              <a:rPr sz="2400" spc="75" dirty="0">
                <a:latin typeface="Cambria"/>
                <a:cs typeface="Cambria"/>
              </a:rPr>
              <a:t>called</a:t>
            </a:r>
            <a:r>
              <a:rPr sz="2400" spc="114" dirty="0">
                <a:latin typeface="Cambria"/>
                <a:cs typeface="Cambria"/>
              </a:rPr>
              <a:t> </a:t>
            </a:r>
            <a:r>
              <a:rPr sz="2400" spc="160" dirty="0">
                <a:latin typeface="Cambria"/>
                <a:cs typeface="Cambria"/>
              </a:rPr>
              <a:t>a</a:t>
            </a:r>
            <a:r>
              <a:rPr sz="2400" spc="125" dirty="0">
                <a:latin typeface="Cambria"/>
                <a:cs typeface="Cambria"/>
              </a:rPr>
              <a:t> </a:t>
            </a:r>
            <a:r>
              <a:rPr sz="2400" spc="180" dirty="0">
                <a:latin typeface="Cambria"/>
                <a:cs typeface="Cambria"/>
              </a:rPr>
              <a:t>Unit</a:t>
            </a:r>
            <a:r>
              <a:rPr sz="2400" spc="135" dirty="0">
                <a:latin typeface="Cambria"/>
                <a:cs typeface="Cambria"/>
              </a:rPr>
              <a:t> </a:t>
            </a:r>
            <a:r>
              <a:rPr sz="2400" spc="145" dirty="0">
                <a:latin typeface="Cambria"/>
                <a:cs typeface="Cambria"/>
              </a:rPr>
              <a:t>Matrix</a:t>
            </a:r>
            <a:r>
              <a:rPr sz="2400" spc="105" dirty="0">
                <a:latin typeface="Cambria"/>
                <a:cs typeface="Cambria"/>
              </a:rPr>
              <a:t> </a:t>
            </a:r>
            <a:r>
              <a:rPr sz="2400" spc="-5" dirty="0">
                <a:latin typeface="Cambria"/>
                <a:cs typeface="Cambria"/>
              </a:rPr>
              <a:t>or</a:t>
            </a:r>
            <a:r>
              <a:rPr sz="2400" spc="135" dirty="0">
                <a:latin typeface="Cambria"/>
                <a:cs typeface="Cambria"/>
              </a:rPr>
              <a:t> </a:t>
            </a:r>
            <a:r>
              <a:rPr sz="2400" spc="95" dirty="0">
                <a:latin typeface="Cambria"/>
                <a:cs typeface="Cambria"/>
              </a:rPr>
              <a:t>Identity</a:t>
            </a:r>
            <a:r>
              <a:rPr sz="2400" spc="135" dirty="0">
                <a:latin typeface="Cambria"/>
                <a:cs typeface="Cambria"/>
              </a:rPr>
              <a:t> </a:t>
            </a:r>
            <a:r>
              <a:rPr sz="2400" spc="150" dirty="0">
                <a:latin typeface="Cambria"/>
                <a:cs typeface="Cambria"/>
              </a:rPr>
              <a:t>Matrix.</a:t>
            </a:r>
            <a:r>
              <a:rPr sz="2400" spc="110" dirty="0">
                <a:latin typeface="Cambria"/>
                <a:cs typeface="Cambria"/>
              </a:rPr>
              <a:t> </a:t>
            </a:r>
            <a:r>
              <a:rPr sz="2400" spc="155" dirty="0">
                <a:latin typeface="Cambria"/>
                <a:cs typeface="Cambria"/>
              </a:rPr>
              <a:t>It</a:t>
            </a:r>
            <a:r>
              <a:rPr sz="2400" spc="135" dirty="0">
                <a:latin typeface="Cambria"/>
                <a:cs typeface="Cambria"/>
              </a:rPr>
              <a:t> </a:t>
            </a:r>
            <a:r>
              <a:rPr sz="2400" spc="80" dirty="0">
                <a:latin typeface="Cambria"/>
                <a:cs typeface="Cambria"/>
              </a:rPr>
              <a:t>is </a:t>
            </a:r>
            <a:r>
              <a:rPr sz="2400" spc="85" dirty="0">
                <a:latin typeface="Cambria"/>
                <a:cs typeface="Cambria"/>
              </a:rPr>
              <a:t> </a:t>
            </a:r>
            <a:r>
              <a:rPr sz="2400" spc="40" dirty="0">
                <a:latin typeface="Cambria"/>
                <a:cs typeface="Cambria"/>
              </a:rPr>
              <a:t>denoted</a:t>
            </a:r>
            <a:r>
              <a:rPr sz="2400" spc="114" dirty="0">
                <a:latin typeface="Cambria"/>
                <a:cs typeface="Cambria"/>
              </a:rPr>
              <a:t> </a:t>
            </a:r>
            <a:r>
              <a:rPr sz="2400" spc="45" dirty="0">
                <a:latin typeface="Cambria"/>
                <a:cs typeface="Cambria"/>
              </a:rPr>
              <a:t>by</a:t>
            </a:r>
            <a:r>
              <a:rPr sz="2400" spc="135" dirty="0">
                <a:latin typeface="Cambria"/>
                <a:cs typeface="Cambria"/>
              </a:rPr>
              <a:t> </a:t>
            </a:r>
            <a:r>
              <a:rPr sz="2400" spc="150" dirty="0">
                <a:latin typeface="Cambria"/>
                <a:cs typeface="Cambria"/>
              </a:rPr>
              <a:t>I</a:t>
            </a:r>
            <a:r>
              <a:rPr sz="2400" spc="225" baseline="-20833" dirty="0">
                <a:latin typeface="Cambria"/>
                <a:cs typeface="Cambria"/>
              </a:rPr>
              <a:t>n</a:t>
            </a:r>
            <a:r>
              <a:rPr sz="2400" spc="150" dirty="0">
                <a:latin typeface="Cambria"/>
                <a:cs typeface="Cambria"/>
              </a:rPr>
              <a:t>.</a:t>
            </a:r>
            <a:endParaRPr sz="2400">
              <a:latin typeface="Cambria"/>
              <a:cs typeface="Cambria"/>
            </a:endParaRPr>
          </a:p>
        </p:txBody>
      </p:sp>
      <p:sp>
        <p:nvSpPr>
          <p:cNvPr id="10" name="object 10"/>
          <p:cNvSpPr/>
          <p:nvPr/>
        </p:nvSpPr>
        <p:spPr>
          <a:xfrm>
            <a:off x="4096005" y="6350000"/>
            <a:ext cx="67945" cy="12700"/>
          </a:xfrm>
          <a:custGeom>
            <a:avLst/>
            <a:gdLst/>
            <a:ahLst/>
            <a:cxnLst/>
            <a:rect l="l" t="t" r="r" b="b"/>
            <a:pathLst>
              <a:path w="67944" h="12700">
                <a:moveTo>
                  <a:pt x="0" y="12700"/>
                </a:moveTo>
                <a:lnTo>
                  <a:pt x="67563" y="12700"/>
                </a:lnTo>
                <a:lnTo>
                  <a:pt x="67563" y="0"/>
                </a:lnTo>
                <a:lnTo>
                  <a:pt x="0" y="0"/>
                </a:lnTo>
                <a:lnTo>
                  <a:pt x="0" y="12700"/>
                </a:lnTo>
                <a:close/>
              </a:path>
            </a:pathLst>
          </a:custGeom>
          <a:solidFill>
            <a:srgbClr val="000000"/>
          </a:solidFill>
        </p:spPr>
        <p:txBody>
          <a:bodyPr wrap="square" lIns="0" tIns="0" rIns="0" bIns="0" rtlCol="0"/>
          <a:lstStyle/>
          <a:p>
            <a:endParaRPr sz="1800"/>
          </a:p>
        </p:txBody>
      </p:sp>
      <p:graphicFrame>
        <p:nvGraphicFramePr>
          <p:cNvPr id="11" name="object 11"/>
          <p:cNvGraphicFramePr>
            <a:graphicFrameLocks noGrp="1"/>
          </p:cNvGraphicFramePr>
          <p:nvPr/>
        </p:nvGraphicFramePr>
        <p:xfrm>
          <a:off x="3085464" y="5575918"/>
          <a:ext cx="1052830" cy="849420"/>
        </p:xfrm>
        <a:graphic>
          <a:graphicData uri="http://schemas.openxmlformats.org/drawingml/2006/table">
            <a:tbl>
              <a:tblPr firstRow="1" bandRow="1">
                <a:tableStyleId>{2D5ABB26-0587-4C30-8999-92F81FD0307C}</a:tableStyleId>
              </a:tblPr>
              <a:tblGrid>
                <a:gridCol w="328295">
                  <a:extLst>
                    <a:ext uri="{9D8B030D-6E8A-4147-A177-3AD203B41FA5}">
                      <a16:colId xmlns:a16="http://schemas.microsoft.com/office/drawing/2014/main" val="20000"/>
                    </a:ext>
                  </a:extLst>
                </a:gridCol>
                <a:gridCol w="395605">
                  <a:extLst>
                    <a:ext uri="{9D8B030D-6E8A-4147-A177-3AD203B41FA5}">
                      <a16:colId xmlns:a16="http://schemas.microsoft.com/office/drawing/2014/main" val="20001"/>
                    </a:ext>
                  </a:extLst>
                </a:gridCol>
                <a:gridCol w="328930">
                  <a:extLst>
                    <a:ext uri="{9D8B030D-6E8A-4147-A177-3AD203B41FA5}">
                      <a16:colId xmlns:a16="http://schemas.microsoft.com/office/drawing/2014/main" val="20002"/>
                    </a:ext>
                  </a:extLst>
                </a:gridCol>
              </a:tblGrid>
              <a:tr h="275968">
                <a:tc>
                  <a:txBody>
                    <a:bodyPr/>
                    <a:lstStyle/>
                    <a:p>
                      <a:pPr marL="59055">
                        <a:lnSpc>
                          <a:spcPts val="1960"/>
                        </a:lnSpc>
                      </a:pPr>
                      <a:r>
                        <a:rPr sz="2000" dirty="0">
                          <a:latin typeface="Cambria Math"/>
                          <a:cs typeface="Cambria Math"/>
                        </a:rPr>
                        <a:t>1</a:t>
                      </a:r>
                      <a:endParaRPr sz="2000">
                        <a:latin typeface="Cambria Math"/>
                        <a:cs typeface="Cambria Math"/>
                      </a:endParaRPr>
                    </a:p>
                  </a:txBody>
                  <a:tcPr marL="0" marR="0" marT="0" marB="0">
                    <a:lnL w="28575">
                      <a:solidFill>
                        <a:srgbClr val="000000"/>
                      </a:solidFill>
                      <a:prstDash val="solid"/>
                    </a:lnL>
                  </a:tcPr>
                </a:tc>
                <a:tc>
                  <a:txBody>
                    <a:bodyPr/>
                    <a:lstStyle/>
                    <a:p>
                      <a:pPr marR="118745" algn="r">
                        <a:lnSpc>
                          <a:spcPts val="1960"/>
                        </a:lnSpc>
                      </a:pPr>
                      <a:r>
                        <a:rPr sz="2000" dirty="0">
                          <a:latin typeface="Cambria Math"/>
                          <a:cs typeface="Cambria Math"/>
                        </a:rPr>
                        <a:t>0</a:t>
                      </a:r>
                      <a:endParaRPr sz="2000">
                        <a:latin typeface="Cambria Math"/>
                        <a:cs typeface="Cambria Math"/>
                      </a:endParaRPr>
                    </a:p>
                  </a:txBody>
                  <a:tcPr marL="0" marR="0" marT="0" marB="0"/>
                </a:tc>
                <a:tc>
                  <a:txBody>
                    <a:bodyPr/>
                    <a:lstStyle/>
                    <a:p>
                      <a:pPr marR="52705" algn="r">
                        <a:lnSpc>
                          <a:spcPts val="1960"/>
                        </a:lnSpc>
                      </a:pPr>
                      <a:r>
                        <a:rPr sz="2000" dirty="0">
                          <a:latin typeface="Cambria Math"/>
                          <a:cs typeface="Cambria Math"/>
                        </a:rPr>
                        <a:t>0</a:t>
                      </a:r>
                      <a:endParaRPr sz="2000">
                        <a:latin typeface="Cambria Math"/>
                        <a:cs typeface="Cambria Math"/>
                      </a:endParaRPr>
                    </a:p>
                  </a:txBody>
                  <a:tcPr marL="0" marR="0" marT="0" marB="0">
                    <a:lnR w="28575">
                      <a:solidFill>
                        <a:srgbClr val="000000"/>
                      </a:solidFill>
                      <a:prstDash val="solid"/>
                    </a:lnR>
                  </a:tcPr>
                </a:tc>
                <a:extLst>
                  <a:ext uri="{0D108BD9-81ED-4DB2-BD59-A6C34878D82A}">
                    <a16:rowId xmlns:a16="http://schemas.microsoft.com/office/drawing/2014/main" val="10000"/>
                  </a:ext>
                </a:extLst>
              </a:tr>
              <a:tr h="297332">
                <a:tc>
                  <a:txBody>
                    <a:bodyPr/>
                    <a:lstStyle/>
                    <a:p>
                      <a:pPr marL="59055">
                        <a:lnSpc>
                          <a:spcPts val="2130"/>
                        </a:lnSpc>
                      </a:pPr>
                      <a:r>
                        <a:rPr sz="2000" dirty="0">
                          <a:latin typeface="Cambria Math"/>
                          <a:cs typeface="Cambria Math"/>
                        </a:rPr>
                        <a:t>0</a:t>
                      </a:r>
                      <a:endParaRPr sz="2000">
                        <a:latin typeface="Cambria Math"/>
                        <a:cs typeface="Cambria Math"/>
                      </a:endParaRPr>
                    </a:p>
                  </a:txBody>
                  <a:tcPr marL="0" marR="0" marT="0" marB="0">
                    <a:lnL w="28575">
                      <a:solidFill>
                        <a:srgbClr val="000000"/>
                      </a:solidFill>
                      <a:prstDash val="solid"/>
                    </a:lnL>
                  </a:tcPr>
                </a:tc>
                <a:tc>
                  <a:txBody>
                    <a:bodyPr/>
                    <a:lstStyle/>
                    <a:p>
                      <a:pPr marR="118745" algn="r">
                        <a:lnSpc>
                          <a:spcPts val="2130"/>
                        </a:lnSpc>
                      </a:pPr>
                      <a:r>
                        <a:rPr sz="2000" dirty="0">
                          <a:latin typeface="Cambria Math"/>
                          <a:cs typeface="Cambria Math"/>
                        </a:rPr>
                        <a:t>1</a:t>
                      </a:r>
                      <a:endParaRPr sz="2000">
                        <a:latin typeface="Cambria Math"/>
                        <a:cs typeface="Cambria Math"/>
                      </a:endParaRPr>
                    </a:p>
                  </a:txBody>
                  <a:tcPr marL="0" marR="0" marT="0" marB="0"/>
                </a:tc>
                <a:tc>
                  <a:txBody>
                    <a:bodyPr/>
                    <a:lstStyle/>
                    <a:p>
                      <a:pPr marR="52705" algn="r">
                        <a:lnSpc>
                          <a:spcPts val="2130"/>
                        </a:lnSpc>
                      </a:pPr>
                      <a:r>
                        <a:rPr sz="2000" dirty="0">
                          <a:latin typeface="Cambria Math"/>
                          <a:cs typeface="Cambria Math"/>
                        </a:rPr>
                        <a:t>0</a:t>
                      </a:r>
                      <a:endParaRPr sz="2000">
                        <a:latin typeface="Cambria Math"/>
                        <a:cs typeface="Cambria Math"/>
                      </a:endParaRPr>
                    </a:p>
                  </a:txBody>
                  <a:tcPr marL="0" marR="0" marT="0" marB="0">
                    <a:lnR w="28575">
                      <a:solidFill>
                        <a:srgbClr val="000000"/>
                      </a:solidFill>
                      <a:prstDash val="solid"/>
                    </a:lnR>
                  </a:tcPr>
                </a:tc>
                <a:extLst>
                  <a:ext uri="{0D108BD9-81ED-4DB2-BD59-A6C34878D82A}">
                    <a16:rowId xmlns:a16="http://schemas.microsoft.com/office/drawing/2014/main" val="10001"/>
                  </a:ext>
                </a:extLst>
              </a:tr>
              <a:tr h="276120">
                <a:tc>
                  <a:txBody>
                    <a:bodyPr/>
                    <a:lstStyle/>
                    <a:p>
                      <a:pPr marL="59055">
                        <a:lnSpc>
                          <a:spcPts val="2075"/>
                        </a:lnSpc>
                      </a:pPr>
                      <a:r>
                        <a:rPr sz="2000" dirty="0">
                          <a:latin typeface="Cambria Math"/>
                          <a:cs typeface="Cambria Math"/>
                        </a:rPr>
                        <a:t>0</a:t>
                      </a:r>
                      <a:endParaRPr sz="2000">
                        <a:latin typeface="Cambria Math"/>
                        <a:cs typeface="Cambria Math"/>
                      </a:endParaRPr>
                    </a:p>
                  </a:txBody>
                  <a:tcPr marL="0" marR="0" marT="0" marB="0">
                    <a:lnL w="28575">
                      <a:solidFill>
                        <a:srgbClr val="000000"/>
                      </a:solidFill>
                      <a:prstDash val="solid"/>
                    </a:lnL>
                  </a:tcPr>
                </a:tc>
                <a:tc>
                  <a:txBody>
                    <a:bodyPr/>
                    <a:lstStyle/>
                    <a:p>
                      <a:pPr marR="118745" algn="r">
                        <a:lnSpc>
                          <a:spcPts val="2075"/>
                        </a:lnSpc>
                      </a:pPr>
                      <a:r>
                        <a:rPr sz="2000" dirty="0">
                          <a:latin typeface="Cambria Math"/>
                          <a:cs typeface="Cambria Math"/>
                        </a:rPr>
                        <a:t>0</a:t>
                      </a:r>
                      <a:endParaRPr sz="2000">
                        <a:latin typeface="Cambria Math"/>
                        <a:cs typeface="Cambria Math"/>
                      </a:endParaRPr>
                    </a:p>
                  </a:txBody>
                  <a:tcPr marL="0" marR="0" marT="0" marB="0"/>
                </a:tc>
                <a:tc>
                  <a:txBody>
                    <a:bodyPr/>
                    <a:lstStyle/>
                    <a:p>
                      <a:pPr marR="52705" algn="r">
                        <a:lnSpc>
                          <a:spcPts val="2075"/>
                        </a:lnSpc>
                      </a:pPr>
                      <a:r>
                        <a:rPr sz="2000" dirty="0">
                          <a:latin typeface="Cambria Math"/>
                          <a:cs typeface="Cambria Math"/>
                        </a:rPr>
                        <a:t>1</a:t>
                      </a:r>
                      <a:endParaRPr sz="2000">
                        <a:latin typeface="Cambria Math"/>
                        <a:cs typeface="Cambria Math"/>
                      </a:endParaRPr>
                    </a:p>
                  </a:txBody>
                  <a:tcPr marL="0" marR="0" marT="0" marB="0">
                    <a:lnR w="28575">
                      <a:solidFill>
                        <a:srgbClr val="000000"/>
                      </a:solidFill>
                      <a:prstDash val="solid"/>
                    </a:lnR>
                  </a:tcPr>
                </a:tc>
                <a:extLst>
                  <a:ext uri="{0D108BD9-81ED-4DB2-BD59-A6C34878D82A}">
                    <a16:rowId xmlns:a16="http://schemas.microsoft.com/office/drawing/2014/main" val="10002"/>
                  </a:ext>
                </a:extLst>
              </a:tr>
            </a:tbl>
          </a:graphicData>
        </a:graphic>
      </p:graphicFrame>
      <p:sp>
        <p:nvSpPr>
          <p:cNvPr id="12" name="object 12"/>
          <p:cNvSpPr/>
          <p:nvPr/>
        </p:nvSpPr>
        <p:spPr>
          <a:xfrm>
            <a:off x="4096005" y="5608320"/>
            <a:ext cx="67945" cy="11430"/>
          </a:xfrm>
          <a:custGeom>
            <a:avLst/>
            <a:gdLst/>
            <a:ahLst/>
            <a:cxnLst/>
            <a:rect l="l" t="t" r="r" b="b"/>
            <a:pathLst>
              <a:path w="67944" h="11429">
                <a:moveTo>
                  <a:pt x="0" y="11429"/>
                </a:moveTo>
                <a:lnTo>
                  <a:pt x="67563" y="11429"/>
                </a:lnTo>
                <a:lnTo>
                  <a:pt x="67563" y="0"/>
                </a:lnTo>
                <a:lnTo>
                  <a:pt x="0" y="0"/>
                </a:lnTo>
                <a:lnTo>
                  <a:pt x="0" y="11429"/>
                </a:lnTo>
                <a:close/>
              </a:path>
            </a:pathLst>
          </a:custGeom>
          <a:solidFill>
            <a:srgbClr val="000000"/>
          </a:solidFill>
        </p:spPr>
        <p:txBody>
          <a:bodyPr wrap="square" lIns="0" tIns="0" rIns="0" bIns="0" rtlCol="0"/>
          <a:lstStyle/>
          <a:p>
            <a:endParaRPr sz="1800"/>
          </a:p>
        </p:txBody>
      </p:sp>
      <p:sp>
        <p:nvSpPr>
          <p:cNvPr id="13" name="object 13"/>
          <p:cNvSpPr/>
          <p:nvPr/>
        </p:nvSpPr>
        <p:spPr>
          <a:xfrm>
            <a:off x="3085465" y="6350000"/>
            <a:ext cx="67945" cy="12700"/>
          </a:xfrm>
          <a:custGeom>
            <a:avLst/>
            <a:gdLst/>
            <a:ahLst/>
            <a:cxnLst/>
            <a:rect l="l" t="t" r="r" b="b"/>
            <a:pathLst>
              <a:path w="67944" h="12700">
                <a:moveTo>
                  <a:pt x="0" y="12700"/>
                </a:moveTo>
                <a:lnTo>
                  <a:pt x="67564" y="12700"/>
                </a:lnTo>
                <a:lnTo>
                  <a:pt x="67564" y="0"/>
                </a:lnTo>
                <a:lnTo>
                  <a:pt x="0" y="0"/>
                </a:lnTo>
                <a:lnTo>
                  <a:pt x="0" y="12700"/>
                </a:lnTo>
                <a:close/>
              </a:path>
            </a:pathLst>
          </a:custGeom>
          <a:solidFill>
            <a:srgbClr val="000000"/>
          </a:solidFill>
        </p:spPr>
        <p:txBody>
          <a:bodyPr wrap="square" lIns="0" tIns="0" rIns="0" bIns="0" rtlCol="0"/>
          <a:lstStyle/>
          <a:p>
            <a:endParaRPr sz="1800"/>
          </a:p>
        </p:txBody>
      </p:sp>
      <p:sp>
        <p:nvSpPr>
          <p:cNvPr id="14" name="object 14"/>
          <p:cNvSpPr/>
          <p:nvPr/>
        </p:nvSpPr>
        <p:spPr>
          <a:xfrm>
            <a:off x="3085465" y="5608320"/>
            <a:ext cx="67945" cy="11430"/>
          </a:xfrm>
          <a:custGeom>
            <a:avLst/>
            <a:gdLst/>
            <a:ahLst/>
            <a:cxnLst/>
            <a:rect l="l" t="t" r="r" b="b"/>
            <a:pathLst>
              <a:path w="67944" h="11429">
                <a:moveTo>
                  <a:pt x="0" y="11429"/>
                </a:moveTo>
                <a:lnTo>
                  <a:pt x="67564" y="11429"/>
                </a:lnTo>
                <a:lnTo>
                  <a:pt x="67564" y="0"/>
                </a:lnTo>
                <a:lnTo>
                  <a:pt x="0" y="0"/>
                </a:lnTo>
                <a:lnTo>
                  <a:pt x="0" y="11429"/>
                </a:lnTo>
                <a:close/>
              </a:path>
            </a:pathLst>
          </a:custGeom>
          <a:solidFill>
            <a:srgbClr val="000000"/>
          </a:solidFill>
        </p:spPr>
        <p:txBody>
          <a:bodyPr wrap="square" lIns="0" tIns="0" rIns="0" bIns="0" rtlCol="0"/>
          <a:lstStyle/>
          <a:p>
            <a:endParaRPr sz="1800"/>
          </a:p>
        </p:txBody>
      </p:sp>
    </p:spTree>
    <p:extLst>
      <p:ext uri="{BB962C8B-B14F-4D97-AF65-F5344CB8AC3E}">
        <p14:creationId xmlns:p14="http://schemas.microsoft.com/office/powerpoint/2010/main" val="274424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518535" cy="482600"/>
          </a:xfrm>
          <a:prstGeom prst="rect">
            <a:avLst/>
          </a:prstGeom>
        </p:spPr>
        <p:txBody>
          <a:bodyPr vert="horz" wrap="square" lIns="0" tIns="12700" rIns="0" bIns="0" rtlCol="0">
            <a:spAutoFit/>
          </a:bodyPr>
          <a:lstStyle/>
          <a:p>
            <a:pPr marL="12700">
              <a:lnSpc>
                <a:spcPct val="100000"/>
              </a:lnSpc>
              <a:spcBef>
                <a:spcPts val="100"/>
              </a:spcBef>
            </a:pPr>
            <a:r>
              <a:rPr sz="3000" spc="285" dirty="0"/>
              <a:t>T</a:t>
            </a:r>
            <a:r>
              <a:rPr sz="2400" spc="285" dirty="0"/>
              <a:t>YPES</a:t>
            </a:r>
            <a:r>
              <a:rPr sz="2400" spc="280" dirty="0"/>
              <a:t> </a:t>
            </a:r>
            <a:r>
              <a:rPr sz="2400" spc="305" dirty="0"/>
              <a:t>OF</a:t>
            </a:r>
            <a:r>
              <a:rPr sz="2400" spc="280" dirty="0"/>
              <a:t> </a:t>
            </a:r>
            <a:r>
              <a:rPr sz="3000" spc="275" dirty="0"/>
              <a:t>M</a:t>
            </a:r>
            <a:r>
              <a:rPr sz="2400" spc="275" dirty="0"/>
              <a:t>ATRICES</a:t>
            </a:r>
            <a:endParaRPr sz="2400"/>
          </a:p>
        </p:txBody>
      </p:sp>
      <p:sp>
        <p:nvSpPr>
          <p:cNvPr id="3" name="object 3"/>
          <p:cNvSpPr txBox="1"/>
          <p:nvPr/>
        </p:nvSpPr>
        <p:spPr>
          <a:xfrm>
            <a:off x="2059941" y="1628903"/>
            <a:ext cx="6932295" cy="1123315"/>
          </a:xfrm>
          <a:prstGeom prst="rect">
            <a:avLst/>
          </a:prstGeom>
        </p:spPr>
        <p:txBody>
          <a:bodyPr vert="horz" wrap="square" lIns="0" tIns="12700" rIns="0" bIns="0" rtlCol="0">
            <a:spAutoFit/>
          </a:bodyPr>
          <a:lstStyle/>
          <a:p>
            <a:pPr marL="286385" marR="5080" indent="-274320">
              <a:lnSpc>
                <a:spcPct val="100000"/>
              </a:lnSpc>
              <a:spcBef>
                <a:spcPts val="100"/>
              </a:spcBef>
              <a:buClr>
                <a:srgbClr val="FD8537"/>
              </a:buClr>
              <a:buSzPct val="68750"/>
              <a:buFont typeface="Wingdings"/>
              <a:buChar char=""/>
              <a:tabLst>
                <a:tab pos="287020" algn="l"/>
              </a:tabLst>
            </a:pPr>
            <a:r>
              <a:rPr sz="2400" spc="114" dirty="0">
                <a:latin typeface="Cambria"/>
                <a:cs typeface="Cambria"/>
              </a:rPr>
              <a:t>Triangular</a:t>
            </a:r>
            <a:r>
              <a:rPr sz="2400" spc="130" dirty="0">
                <a:latin typeface="Cambria"/>
                <a:cs typeface="Cambria"/>
              </a:rPr>
              <a:t> Matrix:</a:t>
            </a:r>
            <a:r>
              <a:rPr sz="2400" spc="110" dirty="0">
                <a:latin typeface="Cambria"/>
                <a:cs typeface="Cambria"/>
              </a:rPr>
              <a:t> </a:t>
            </a:r>
            <a:r>
              <a:rPr sz="2400" spc="130" dirty="0">
                <a:latin typeface="Cambria"/>
                <a:cs typeface="Cambria"/>
              </a:rPr>
              <a:t>If</a:t>
            </a:r>
            <a:r>
              <a:rPr sz="2400" spc="135" dirty="0">
                <a:latin typeface="Cambria"/>
                <a:cs typeface="Cambria"/>
              </a:rPr>
              <a:t> </a:t>
            </a:r>
            <a:r>
              <a:rPr sz="2400" spc="55" dirty="0">
                <a:latin typeface="Cambria"/>
                <a:cs typeface="Cambria"/>
              </a:rPr>
              <a:t>every</a:t>
            </a:r>
            <a:r>
              <a:rPr sz="2400" spc="130" dirty="0">
                <a:latin typeface="Cambria"/>
                <a:cs typeface="Cambria"/>
              </a:rPr>
              <a:t> </a:t>
            </a:r>
            <a:r>
              <a:rPr sz="2400" spc="80" dirty="0">
                <a:latin typeface="Cambria"/>
                <a:cs typeface="Cambria"/>
              </a:rPr>
              <a:t>element</a:t>
            </a:r>
            <a:r>
              <a:rPr sz="2400" spc="135" dirty="0">
                <a:latin typeface="Cambria"/>
                <a:cs typeface="Cambria"/>
              </a:rPr>
              <a:t> </a:t>
            </a:r>
            <a:r>
              <a:rPr sz="2400" spc="35" dirty="0">
                <a:latin typeface="Cambria"/>
                <a:cs typeface="Cambria"/>
              </a:rPr>
              <a:t>above</a:t>
            </a:r>
            <a:r>
              <a:rPr sz="2400" spc="135" dirty="0">
                <a:latin typeface="Cambria"/>
                <a:cs typeface="Cambria"/>
              </a:rPr>
              <a:t> </a:t>
            </a:r>
            <a:r>
              <a:rPr sz="2400" spc="-5" dirty="0">
                <a:latin typeface="Cambria"/>
                <a:cs typeface="Cambria"/>
              </a:rPr>
              <a:t>or </a:t>
            </a:r>
            <a:r>
              <a:rPr sz="2400" dirty="0">
                <a:latin typeface="Cambria"/>
                <a:cs typeface="Cambria"/>
              </a:rPr>
              <a:t> </a:t>
            </a:r>
            <a:r>
              <a:rPr sz="2400" spc="10" dirty="0">
                <a:latin typeface="Cambria"/>
                <a:cs typeface="Cambria"/>
              </a:rPr>
              <a:t>below</a:t>
            </a:r>
            <a:r>
              <a:rPr sz="2400" spc="125" dirty="0">
                <a:latin typeface="Cambria"/>
                <a:cs typeface="Cambria"/>
              </a:rPr>
              <a:t> </a:t>
            </a:r>
            <a:r>
              <a:rPr sz="2400" spc="90" dirty="0">
                <a:latin typeface="Cambria"/>
                <a:cs typeface="Cambria"/>
              </a:rPr>
              <a:t>the</a:t>
            </a:r>
            <a:r>
              <a:rPr sz="2400" spc="140" dirty="0">
                <a:latin typeface="Cambria"/>
                <a:cs typeface="Cambria"/>
              </a:rPr>
              <a:t> </a:t>
            </a:r>
            <a:r>
              <a:rPr sz="2400" spc="85" dirty="0">
                <a:latin typeface="Cambria"/>
                <a:cs typeface="Cambria"/>
              </a:rPr>
              <a:t>diagonal</a:t>
            </a:r>
            <a:r>
              <a:rPr sz="2400" spc="120" dirty="0">
                <a:latin typeface="Cambria"/>
                <a:cs typeface="Cambria"/>
              </a:rPr>
              <a:t> </a:t>
            </a:r>
            <a:r>
              <a:rPr sz="2400" spc="80" dirty="0">
                <a:latin typeface="Cambria"/>
                <a:cs typeface="Cambria"/>
              </a:rPr>
              <a:t>is</a:t>
            </a:r>
            <a:r>
              <a:rPr sz="2400" spc="140" dirty="0">
                <a:latin typeface="Cambria"/>
                <a:cs typeface="Cambria"/>
              </a:rPr>
              <a:t> </a:t>
            </a:r>
            <a:r>
              <a:rPr sz="2400" spc="50" dirty="0">
                <a:latin typeface="Cambria"/>
                <a:cs typeface="Cambria"/>
              </a:rPr>
              <a:t>zero,</a:t>
            </a:r>
            <a:r>
              <a:rPr sz="2400" spc="130" dirty="0">
                <a:latin typeface="Cambria"/>
                <a:cs typeface="Cambria"/>
              </a:rPr>
              <a:t> </a:t>
            </a:r>
            <a:r>
              <a:rPr sz="2400" spc="90" dirty="0">
                <a:latin typeface="Cambria"/>
                <a:cs typeface="Cambria"/>
              </a:rPr>
              <a:t>the</a:t>
            </a:r>
            <a:r>
              <a:rPr sz="2400" spc="135" dirty="0">
                <a:latin typeface="Cambria"/>
                <a:cs typeface="Cambria"/>
              </a:rPr>
              <a:t> </a:t>
            </a:r>
            <a:r>
              <a:rPr sz="2400" spc="110" dirty="0">
                <a:latin typeface="Cambria"/>
                <a:cs typeface="Cambria"/>
              </a:rPr>
              <a:t>matrix</a:t>
            </a:r>
            <a:r>
              <a:rPr sz="2400" spc="140" dirty="0">
                <a:latin typeface="Cambria"/>
                <a:cs typeface="Cambria"/>
              </a:rPr>
              <a:t> </a:t>
            </a:r>
            <a:r>
              <a:rPr sz="2400" spc="80" dirty="0">
                <a:latin typeface="Cambria"/>
                <a:cs typeface="Cambria"/>
              </a:rPr>
              <a:t>is</a:t>
            </a:r>
            <a:r>
              <a:rPr sz="2400" spc="135" dirty="0">
                <a:latin typeface="Cambria"/>
                <a:cs typeface="Cambria"/>
              </a:rPr>
              <a:t> </a:t>
            </a:r>
            <a:r>
              <a:rPr sz="2400" spc="90" dirty="0">
                <a:latin typeface="Cambria"/>
                <a:cs typeface="Cambria"/>
              </a:rPr>
              <a:t>said</a:t>
            </a:r>
            <a:r>
              <a:rPr sz="2400" spc="125" dirty="0">
                <a:latin typeface="Cambria"/>
                <a:cs typeface="Cambria"/>
              </a:rPr>
              <a:t> </a:t>
            </a:r>
            <a:r>
              <a:rPr sz="2400" spc="15" dirty="0">
                <a:latin typeface="Cambria"/>
                <a:cs typeface="Cambria"/>
              </a:rPr>
              <a:t>to </a:t>
            </a:r>
            <a:r>
              <a:rPr sz="2400" spc="-515" dirty="0">
                <a:latin typeface="Cambria"/>
                <a:cs typeface="Cambria"/>
              </a:rPr>
              <a:t> </a:t>
            </a:r>
            <a:r>
              <a:rPr sz="2400" spc="20" dirty="0">
                <a:latin typeface="Cambria"/>
                <a:cs typeface="Cambria"/>
              </a:rPr>
              <a:t>be</a:t>
            </a:r>
            <a:r>
              <a:rPr sz="2400" spc="130" dirty="0">
                <a:latin typeface="Cambria"/>
                <a:cs typeface="Cambria"/>
              </a:rPr>
              <a:t> </a:t>
            </a:r>
            <a:r>
              <a:rPr sz="2400" spc="160" dirty="0">
                <a:latin typeface="Cambria"/>
                <a:cs typeface="Cambria"/>
              </a:rPr>
              <a:t>a</a:t>
            </a:r>
            <a:r>
              <a:rPr sz="2400" spc="130" dirty="0">
                <a:latin typeface="Cambria"/>
                <a:cs typeface="Cambria"/>
              </a:rPr>
              <a:t> </a:t>
            </a:r>
            <a:r>
              <a:rPr sz="2400" spc="110" dirty="0">
                <a:latin typeface="Cambria"/>
                <a:cs typeface="Cambria"/>
              </a:rPr>
              <a:t>triangular</a:t>
            </a:r>
            <a:r>
              <a:rPr sz="2400" spc="130" dirty="0">
                <a:latin typeface="Cambria"/>
                <a:cs typeface="Cambria"/>
              </a:rPr>
              <a:t> </a:t>
            </a:r>
            <a:r>
              <a:rPr sz="2400" spc="120" dirty="0">
                <a:latin typeface="Cambria"/>
                <a:cs typeface="Cambria"/>
              </a:rPr>
              <a:t>matrix.</a:t>
            </a:r>
            <a:endParaRPr sz="2400">
              <a:latin typeface="Cambria"/>
              <a:cs typeface="Cambria"/>
            </a:endParaRPr>
          </a:p>
        </p:txBody>
      </p:sp>
      <p:sp>
        <p:nvSpPr>
          <p:cNvPr id="4" name="object 4"/>
          <p:cNvSpPr/>
          <p:nvPr/>
        </p:nvSpPr>
        <p:spPr>
          <a:xfrm>
            <a:off x="4096005" y="2948939"/>
            <a:ext cx="67945" cy="754380"/>
          </a:xfrm>
          <a:custGeom>
            <a:avLst/>
            <a:gdLst/>
            <a:ahLst/>
            <a:cxnLst/>
            <a:rect l="l" t="t" r="r" b="b"/>
            <a:pathLst>
              <a:path w="67944" h="754379">
                <a:moveTo>
                  <a:pt x="67564" y="0"/>
                </a:moveTo>
                <a:lnTo>
                  <a:pt x="0" y="0"/>
                </a:lnTo>
                <a:lnTo>
                  <a:pt x="0" y="11430"/>
                </a:lnTo>
                <a:lnTo>
                  <a:pt x="42037" y="11430"/>
                </a:lnTo>
                <a:lnTo>
                  <a:pt x="42037" y="741680"/>
                </a:lnTo>
                <a:lnTo>
                  <a:pt x="0" y="741680"/>
                </a:lnTo>
                <a:lnTo>
                  <a:pt x="0" y="754380"/>
                </a:lnTo>
                <a:lnTo>
                  <a:pt x="67564" y="754380"/>
                </a:lnTo>
                <a:lnTo>
                  <a:pt x="67564" y="741680"/>
                </a:lnTo>
                <a:lnTo>
                  <a:pt x="67564" y="11430"/>
                </a:lnTo>
                <a:lnTo>
                  <a:pt x="67564" y="0"/>
                </a:lnTo>
                <a:close/>
              </a:path>
            </a:pathLst>
          </a:custGeom>
          <a:solidFill>
            <a:srgbClr val="000000"/>
          </a:solidFill>
        </p:spPr>
        <p:txBody>
          <a:bodyPr wrap="square" lIns="0" tIns="0" rIns="0" bIns="0" rtlCol="0"/>
          <a:lstStyle/>
          <a:p>
            <a:endParaRPr sz="1800"/>
          </a:p>
        </p:txBody>
      </p:sp>
      <p:sp>
        <p:nvSpPr>
          <p:cNvPr id="5" name="object 5"/>
          <p:cNvSpPr/>
          <p:nvPr/>
        </p:nvSpPr>
        <p:spPr>
          <a:xfrm>
            <a:off x="3085466" y="2948939"/>
            <a:ext cx="67945" cy="754380"/>
          </a:xfrm>
          <a:custGeom>
            <a:avLst/>
            <a:gdLst/>
            <a:ahLst/>
            <a:cxnLst/>
            <a:rect l="l" t="t" r="r" b="b"/>
            <a:pathLst>
              <a:path w="67944" h="754379">
                <a:moveTo>
                  <a:pt x="67564" y="0"/>
                </a:moveTo>
                <a:lnTo>
                  <a:pt x="0" y="0"/>
                </a:lnTo>
                <a:lnTo>
                  <a:pt x="0" y="11430"/>
                </a:lnTo>
                <a:lnTo>
                  <a:pt x="0" y="741680"/>
                </a:lnTo>
                <a:lnTo>
                  <a:pt x="0" y="754380"/>
                </a:lnTo>
                <a:lnTo>
                  <a:pt x="67564" y="754380"/>
                </a:lnTo>
                <a:lnTo>
                  <a:pt x="67564" y="741680"/>
                </a:lnTo>
                <a:lnTo>
                  <a:pt x="25654" y="741680"/>
                </a:lnTo>
                <a:lnTo>
                  <a:pt x="25654" y="11430"/>
                </a:lnTo>
                <a:lnTo>
                  <a:pt x="67564" y="11430"/>
                </a:lnTo>
                <a:lnTo>
                  <a:pt x="67564" y="0"/>
                </a:lnTo>
                <a:close/>
              </a:path>
            </a:pathLst>
          </a:custGeom>
          <a:solidFill>
            <a:srgbClr val="000000"/>
          </a:solidFill>
        </p:spPr>
        <p:txBody>
          <a:bodyPr wrap="square" lIns="0" tIns="0" rIns="0" bIns="0" rtlCol="0"/>
          <a:lstStyle/>
          <a:p>
            <a:endParaRPr sz="1800"/>
          </a:p>
        </p:txBody>
      </p:sp>
      <p:sp>
        <p:nvSpPr>
          <p:cNvPr id="6" name="object 6"/>
          <p:cNvSpPr txBox="1"/>
          <p:nvPr/>
        </p:nvSpPr>
        <p:spPr>
          <a:xfrm>
            <a:off x="3145282" y="2846958"/>
            <a:ext cx="957580" cy="925830"/>
          </a:xfrm>
          <a:prstGeom prst="rect">
            <a:avLst/>
          </a:prstGeom>
        </p:spPr>
        <p:txBody>
          <a:bodyPr vert="horz" wrap="square" lIns="0" tIns="13335" rIns="0" bIns="0" rtlCol="0">
            <a:spAutoFit/>
          </a:bodyPr>
          <a:lstStyle/>
          <a:p>
            <a:pPr marL="12700">
              <a:lnSpc>
                <a:spcPts val="2370"/>
              </a:lnSpc>
              <a:spcBef>
                <a:spcPts val="105"/>
              </a:spcBef>
              <a:tabLst>
                <a:tab pos="408305" algn="l"/>
                <a:tab pos="803275" algn="l"/>
              </a:tabLst>
            </a:pPr>
            <a:r>
              <a:rPr sz="2000" dirty="0">
                <a:latin typeface="Cambria Math"/>
                <a:cs typeface="Cambria Math"/>
              </a:rPr>
              <a:t>1	4	3</a:t>
            </a:r>
            <a:endParaRPr sz="2000">
              <a:latin typeface="Cambria Math"/>
              <a:cs typeface="Cambria Math"/>
            </a:endParaRPr>
          </a:p>
          <a:p>
            <a:pPr marL="12700">
              <a:lnSpc>
                <a:spcPts val="2340"/>
              </a:lnSpc>
              <a:tabLst>
                <a:tab pos="408305" algn="l"/>
                <a:tab pos="803275" algn="l"/>
              </a:tabLst>
            </a:pPr>
            <a:r>
              <a:rPr sz="2000" dirty="0">
                <a:latin typeface="Cambria Math"/>
                <a:cs typeface="Cambria Math"/>
              </a:rPr>
              <a:t>0	2	1</a:t>
            </a:r>
            <a:endParaRPr sz="2000">
              <a:latin typeface="Cambria Math"/>
              <a:cs typeface="Cambria Math"/>
            </a:endParaRPr>
          </a:p>
          <a:p>
            <a:pPr marL="12700">
              <a:lnSpc>
                <a:spcPts val="2370"/>
              </a:lnSpc>
              <a:tabLst>
                <a:tab pos="408305" algn="l"/>
                <a:tab pos="803275" algn="l"/>
              </a:tabLst>
            </a:pPr>
            <a:r>
              <a:rPr sz="2000" dirty="0">
                <a:latin typeface="Cambria Math"/>
                <a:cs typeface="Cambria Math"/>
              </a:rPr>
              <a:t>0	0	3</a:t>
            </a:r>
            <a:endParaRPr sz="2000">
              <a:latin typeface="Cambria Math"/>
              <a:cs typeface="Cambria Math"/>
            </a:endParaRPr>
          </a:p>
        </p:txBody>
      </p:sp>
      <p:sp>
        <p:nvSpPr>
          <p:cNvPr id="7" name="object 7"/>
          <p:cNvSpPr txBox="1"/>
          <p:nvPr/>
        </p:nvSpPr>
        <p:spPr>
          <a:xfrm>
            <a:off x="4803776" y="3120009"/>
            <a:ext cx="3147695" cy="345440"/>
          </a:xfrm>
          <a:prstGeom prst="rect">
            <a:avLst/>
          </a:prstGeom>
        </p:spPr>
        <p:txBody>
          <a:bodyPr vert="horz" wrap="square" lIns="0" tIns="12700" rIns="0" bIns="0" rtlCol="0">
            <a:spAutoFit/>
          </a:bodyPr>
          <a:lstStyle/>
          <a:p>
            <a:pPr marL="12700">
              <a:lnSpc>
                <a:spcPct val="100000"/>
              </a:lnSpc>
              <a:spcBef>
                <a:spcPts val="100"/>
              </a:spcBef>
            </a:pPr>
            <a:r>
              <a:rPr sz="2100" spc="100" dirty="0">
                <a:latin typeface="Cambria"/>
                <a:cs typeface="Cambria"/>
              </a:rPr>
              <a:t>Upper</a:t>
            </a:r>
            <a:r>
              <a:rPr sz="2100" spc="80" dirty="0">
                <a:latin typeface="Cambria"/>
                <a:cs typeface="Cambria"/>
              </a:rPr>
              <a:t> </a:t>
            </a:r>
            <a:r>
              <a:rPr sz="2100" spc="105" dirty="0">
                <a:latin typeface="Cambria"/>
                <a:cs typeface="Cambria"/>
              </a:rPr>
              <a:t>Triangular</a:t>
            </a:r>
            <a:r>
              <a:rPr sz="2100" spc="100" dirty="0">
                <a:latin typeface="Cambria"/>
                <a:cs typeface="Cambria"/>
              </a:rPr>
              <a:t> </a:t>
            </a:r>
            <a:r>
              <a:rPr sz="2100" spc="125" dirty="0">
                <a:latin typeface="Cambria"/>
                <a:cs typeface="Cambria"/>
              </a:rPr>
              <a:t>Matrix</a:t>
            </a:r>
            <a:endParaRPr sz="2100">
              <a:latin typeface="Cambria"/>
              <a:cs typeface="Cambria"/>
            </a:endParaRPr>
          </a:p>
        </p:txBody>
      </p:sp>
      <p:sp>
        <p:nvSpPr>
          <p:cNvPr id="8" name="object 8"/>
          <p:cNvSpPr/>
          <p:nvPr/>
        </p:nvSpPr>
        <p:spPr>
          <a:xfrm>
            <a:off x="4286505" y="4300219"/>
            <a:ext cx="67945" cy="754380"/>
          </a:xfrm>
          <a:custGeom>
            <a:avLst/>
            <a:gdLst/>
            <a:ahLst/>
            <a:cxnLst/>
            <a:rect l="l" t="t" r="r" b="b"/>
            <a:pathLst>
              <a:path w="67944" h="754379">
                <a:moveTo>
                  <a:pt x="67564" y="0"/>
                </a:moveTo>
                <a:lnTo>
                  <a:pt x="0" y="0"/>
                </a:lnTo>
                <a:lnTo>
                  <a:pt x="0" y="12700"/>
                </a:lnTo>
                <a:lnTo>
                  <a:pt x="42037" y="12700"/>
                </a:lnTo>
                <a:lnTo>
                  <a:pt x="42037" y="742950"/>
                </a:lnTo>
                <a:lnTo>
                  <a:pt x="0" y="742950"/>
                </a:lnTo>
                <a:lnTo>
                  <a:pt x="0" y="754380"/>
                </a:lnTo>
                <a:lnTo>
                  <a:pt x="67564" y="754380"/>
                </a:lnTo>
                <a:lnTo>
                  <a:pt x="67564" y="742950"/>
                </a:lnTo>
                <a:lnTo>
                  <a:pt x="67564" y="12700"/>
                </a:lnTo>
                <a:lnTo>
                  <a:pt x="67564" y="0"/>
                </a:lnTo>
                <a:close/>
              </a:path>
            </a:pathLst>
          </a:custGeom>
          <a:solidFill>
            <a:srgbClr val="000000"/>
          </a:solidFill>
        </p:spPr>
        <p:txBody>
          <a:bodyPr wrap="square" lIns="0" tIns="0" rIns="0" bIns="0" rtlCol="0"/>
          <a:lstStyle/>
          <a:p>
            <a:endParaRPr sz="1800"/>
          </a:p>
        </p:txBody>
      </p:sp>
      <p:sp>
        <p:nvSpPr>
          <p:cNvPr id="9" name="object 9"/>
          <p:cNvSpPr/>
          <p:nvPr/>
        </p:nvSpPr>
        <p:spPr>
          <a:xfrm>
            <a:off x="3085466" y="4300219"/>
            <a:ext cx="67945" cy="754380"/>
          </a:xfrm>
          <a:custGeom>
            <a:avLst/>
            <a:gdLst/>
            <a:ahLst/>
            <a:cxnLst/>
            <a:rect l="l" t="t" r="r" b="b"/>
            <a:pathLst>
              <a:path w="67944" h="754379">
                <a:moveTo>
                  <a:pt x="67564" y="0"/>
                </a:moveTo>
                <a:lnTo>
                  <a:pt x="0" y="0"/>
                </a:lnTo>
                <a:lnTo>
                  <a:pt x="0" y="12700"/>
                </a:lnTo>
                <a:lnTo>
                  <a:pt x="0" y="742950"/>
                </a:lnTo>
                <a:lnTo>
                  <a:pt x="0" y="754380"/>
                </a:lnTo>
                <a:lnTo>
                  <a:pt x="67564" y="754380"/>
                </a:lnTo>
                <a:lnTo>
                  <a:pt x="67564" y="742950"/>
                </a:lnTo>
                <a:lnTo>
                  <a:pt x="25654" y="742950"/>
                </a:lnTo>
                <a:lnTo>
                  <a:pt x="25654" y="12700"/>
                </a:lnTo>
                <a:lnTo>
                  <a:pt x="67564" y="12700"/>
                </a:lnTo>
                <a:lnTo>
                  <a:pt x="67564" y="0"/>
                </a:lnTo>
                <a:close/>
              </a:path>
            </a:pathLst>
          </a:custGeom>
          <a:solidFill>
            <a:srgbClr val="000000"/>
          </a:solidFill>
        </p:spPr>
        <p:txBody>
          <a:bodyPr wrap="square" lIns="0" tIns="0" rIns="0" bIns="0" rtlCol="0"/>
          <a:lstStyle/>
          <a:p>
            <a:endParaRPr sz="1800"/>
          </a:p>
        </p:txBody>
      </p:sp>
      <p:sp>
        <p:nvSpPr>
          <p:cNvPr id="10" name="object 10"/>
          <p:cNvSpPr txBox="1"/>
          <p:nvPr/>
        </p:nvSpPr>
        <p:spPr>
          <a:xfrm>
            <a:off x="3145282" y="4199001"/>
            <a:ext cx="1148080" cy="925830"/>
          </a:xfrm>
          <a:prstGeom prst="rect">
            <a:avLst/>
          </a:prstGeom>
        </p:spPr>
        <p:txBody>
          <a:bodyPr vert="horz" wrap="square" lIns="0" tIns="12700" rIns="0" bIns="0" rtlCol="0">
            <a:spAutoFit/>
          </a:bodyPr>
          <a:lstStyle/>
          <a:p>
            <a:pPr marL="12700">
              <a:lnSpc>
                <a:spcPts val="2370"/>
              </a:lnSpc>
              <a:spcBef>
                <a:spcPts val="100"/>
              </a:spcBef>
              <a:tabLst>
                <a:tab pos="502920" algn="l"/>
                <a:tab pos="993775" algn="l"/>
              </a:tabLst>
            </a:pPr>
            <a:r>
              <a:rPr sz="2000" dirty="0">
                <a:latin typeface="Cambria Math"/>
                <a:cs typeface="Cambria Math"/>
              </a:rPr>
              <a:t>1	0	0</a:t>
            </a:r>
            <a:endParaRPr sz="2000">
              <a:latin typeface="Cambria Math"/>
              <a:cs typeface="Cambria Math"/>
            </a:endParaRPr>
          </a:p>
          <a:p>
            <a:pPr marL="12700">
              <a:lnSpc>
                <a:spcPts val="2340"/>
              </a:lnSpc>
              <a:tabLst>
                <a:tab pos="502920" algn="l"/>
                <a:tab pos="993775" algn="l"/>
              </a:tabLst>
            </a:pPr>
            <a:r>
              <a:rPr sz="2000" dirty="0">
                <a:latin typeface="Cambria Math"/>
                <a:cs typeface="Cambria Math"/>
              </a:rPr>
              <a:t>3	2	0</a:t>
            </a:r>
            <a:endParaRPr sz="2000">
              <a:latin typeface="Cambria Math"/>
              <a:cs typeface="Cambria Math"/>
            </a:endParaRPr>
          </a:p>
          <a:p>
            <a:pPr marL="12700">
              <a:lnSpc>
                <a:spcPts val="2370"/>
              </a:lnSpc>
              <a:tabLst>
                <a:tab pos="408305" algn="l"/>
                <a:tab pos="993775" algn="l"/>
              </a:tabLst>
            </a:pPr>
            <a:r>
              <a:rPr sz="2000" dirty="0">
                <a:latin typeface="Cambria Math"/>
                <a:cs typeface="Cambria Math"/>
              </a:rPr>
              <a:t>5	−6	3</a:t>
            </a:r>
            <a:endParaRPr sz="2000">
              <a:latin typeface="Cambria Math"/>
              <a:cs typeface="Cambria Math"/>
            </a:endParaRPr>
          </a:p>
        </p:txBody>
      </p:sp>
      <p:sp>
        <p:nvSpPr>
          <p:cNvPr id="11" name="object 11"/>
          <p:cNvSpPr txBox="1"/>
          <p:nvPr/>
        </p:nvSpPr>
        <p:spPr>
          <a:xfrm>
            <a:off x="4803776" y="4472178"/>
            <a:ext cx="3143885" cy="345440"/>
          </a:xfrm>
          <a:prstGeom prst="rect">
            <a:avLst/>
          </a:prstGeom>
        </p:spPr>
        <p:txBody>
          <a:bodyPr vert="horz" wrap="square" lIns="0" tIns="12700" rIns="0" bIns="0" rtlCol="0">
            <a:spAutoFit/>
          </a:bodyPr>
          <a:lstStyle/>
          <a:p>
            <a:pPr marL="12700">
              <a:lnSpc>
                <a:spcPct val="100000"/>
              </a:lnSpc>
              <a:spcBef>
                <a:spcPts val="100"/>
              </a:spcBef>
            </a:pPr>
            <a:r>
              <a:rPr sz="2100" spc="60" dirty="0">
                <a:latin typeface="Cambria"/>
                <a:cs typeface="Cambria"/>
              </a:rPr>
              <a:t>Lower</a:t>
            </a:r>
            <a:r>
              <a:rPr sz="2100" spc="80" dirty="0">
                <a:latin typeface="Cambria"/>
                <a:cs typeface="Cambria"/>
              </a:rPr>
              <a:t> </a:t>
            </a:r>
            <a:r>
              <a:rPr sz="2100" spc="105" dirty="0">
                <a:latin typeface="Cambria"/>
                <a:cs typeface="Cambria"/>
              </a:rPr>
              <a:t>Triangular</a:t>
            </a:r>
            <a:r>
              <a:rPr sz="2100" spc="100" dirty="0">
                <a:latin typeface="Cambria"/>
                <a:cs typeface="Cambria"/>
              </a:rPr>
              <a:t> </a:t>
            </a:r>
            <a:r>
              <a:rPr sz="2100" spc="125" dirty="0">
                <a:latin typeface="Cambria"/>
                <a:cs typeface="Cambria"/>
              </a:rPr>
              <a:t>Matrix</a:t>
            </a:r>
            <a:endParaRPr sz="2100">
              <a:latin typeface="Cambria"/>
              <a:cs typeface="Cambria"/>
            </a:endParaRPr>
          </a:p>
        </p:txBody>
      </p:sp>
    </p:spTree>
    <p:extLst>
      <p:ext uri="{BB962C8B-B14F-4D97-AF65-F5344CB8AC3E}">
        <p14:creationId xmlns:p14="http://schemas.microsoft.com/office/powerpoint/2010/main" val="415459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896239"/>
            <a:ext cx="3481704" cy="482600"/>
          </a:xfrm>
          <a:prstGeom prst="rect">
            <a:avLst/>
          </a:prstGeom>
        </p:spPr>
        <p:txBody>
          <a:bodyPr vert="horz" wrap="square" lIns="0" tIns="12700" rIns="0" bIns="0" rtlCol="0">
            <a:spAutoFit/>
          </a:bodyPr>
          <a:lstStyle/>
          <a:p>
            <a:pPr marL="12700">
              <a:lnSpc>
                <a:spcPct val="100000"/>
              </a:lnSpc>
              <a:spcBef>
                <a:spcPts val="100"/>
              </a:spcBef>
            </a:pPr>
            <a:r>
              <a:rPr sz="3000" spc="280" dirty="0"/>
              <a:t>T</a:t>
            </a:r>
            <a:r>
              <a:rPr sz="2400" spc="280" dirty="0"/>
              <a:t>RACE</a:t>
            </a:r>
            <a:r>
              <a:rPr sz="2400" spc="320" dirty="0"/>
              <a:t> </a:t>
            </a:r>
            <a:r>
              <a:rPr sz="2400" spc="305" dirty="0"/>
              <a:t>OF</a:t>
            </a:r>
            <a:r>
              <a:rPr sz="2400" spc="270" dirty="0"/>
              <a:t> </a:t>
            </a:r>
            <a:r>
              <a:rPr sz="2400" spc="235" dirty="0"/>
              <a:t>A</a:t>
            </a:r>
            <a:r>
              <a:rPr sz="2400" spc="295" dirty="0"/>
              <a:t> </a:t>
            </a:r>
            <a:r>
              <a:rPr sz="3000" spc="250" dirty="0"/>
              <a:t>M</a:t>
            </a:r>
            <a:r>
              <a:rPr sz="2400" spc="250" dirty="0"/>
              <a:t>ATRIX</a:t>
            </a:r>
            <a:endParaRPr sz="2400"/>
          </a:p>
        </p:txBody>
      </p:sp>
      <p:sp>
        <p:nvSpPr>
          <p:cNvPr id="3" name="object 3"/>
          <p:cNvSpPr txBox="1"/>
          <p:nvPr/>
        </p:nvSpPr>
        <p:spPr>
          <a:xfrm>
            <a:off x="2059940" y="1628903"/>
            <a:ext cx="7167880" cy="1123315"/>
          </a:xfrm>
          <a:prstGeom prst="rect">
            <a:avLst/>
          </a:prstGeom>
        </p:spPr>
        <p:txBody>
          <a:bodyPr vert="horz" wrap="square" lIns="0" tIns="12700" rIns="0" bIns="0" rtlCol="0">
            <a:spAutoFit/>
          </a:bodyPr>
          <a:lstStyle/>
          <a:p>
            <a:pPr marL="286385" marR="5080" indent="-274320" algn="just">
              <a:lnSpc>
                <a:spcPct val="100000"/>
              </a:lnSpc>
              <a:spcBef>
                <a:spcPts val="100"/>
              </a:spcBef>
              <a:buClr>
                <a:srgbClr val="FD8537"/>
              </a:buClr>
              <a:buSzPct val="68750"/>
              <a:buFont typeface="Wingdings"/>
              <a:buChar char=""/>
              <a:tabLst>
                <a:tab pos="287020" algn="l"/>
              </a:tabLst>
            </a:pPr>
            <a:r>
              <a:rPr sz="2400" spc="160" dirty="0">
                <a:latin typeface="Cambria"/>
                <a:cs typeface="Cambria"/>
              </a:rPr>
              <a:t>In a </a:t>
            </a:r>
            <a:r>
              <a:rPr sz="2400" spc="80" dirty="0">
                <a:latin typeface="Cambria"/>
                <a:cs typeface="Cambria"/>
              </a:rPr>
              <a:t>square </a:t>
            </a:r>
            <a:r>
              <a:rPr sz="2400" spc="110" dirty="0">
                <a:latin typeface="Cambria"/>
                <a:cs typeface="Cambria"/>
              </a:rPr>
              <a:t>matrix </a:t>
            </a:r>
            <a:r>
              <a:rPr sz="2400" spc="200" dirty="0">
                <a:latin typeface="Cambria"/>
                <a:cs typeface="Cambria"/>
              </a:rPr>
              <a:t>A, </a:t>
            </a:r>
            <a:r>
              <a:rPr sz="2400" spc="90" dirty="0">
                <a:latin typeface="Cambria"/>
                <a:cs typeface="Cambria"/>
              </a:rPr>
              <a:t>the </a:t>
            </a:r>
            <a:r>
              <a:rPr sz="2400" spc="114" dirty="0">
                <a:latin typeface="Cambria"/>
                <a:cs typeface="Cambria"/>
              </a:rPr>
              <a:t>sum </a:t>
            </a:r>
            <a:r>
              <a:rPr sz="2400" spc="-5" dirty="0">
                <a:latin typeface="Cambria"/>
                <a:cs typeface="Cambria"/>
              </a:rPr>
              <a:t>of </a:t>
            </a:r>
            <a:r>
              <a:rPr sz="2400" spc="120" dirty="0">
                <a:latin typeface="Cambria"/>
                <a:cs typeface="Cambria"/>
              </a:rPr>
              <a:t>all </a:t>
            </a:r>
            <a:r>
              <a:rPr sz="2400" spc="90" dirty="0">
                <a:latin typeface="Cambria"/>
                <a:cs typeface="Cambria"/>
              </a:rPr>
              <a:t>the </a:t>
            </a:r>
            <a:r>
              <a:rPr sz="2400" spc="85" dirty="0">
                <a:latin typeface="Cambria"/>
                <a:cs typeface="Cambria"/>
              </a:rPr>
              <a:t>diagonal </a:t>
            </a:r>
            <a:r>
              <a:rPr sz="2400" spc="-515" dirty="0">
                <a:latin typeface="Cambria"/>
                <a:cs typeface="Cambria"/>
              </a:rPr>
              <a:t> </a:t>
            </a:r>
            <a:r>
              <a:rPr sz="2400" spc="80" dirty="0">
                <a:latin typeface="Cambria"/>
                <a:cs typeface="Cambria"/>
              </a:rPr>
              <a:t>elements is </a:t>
            </a:r>
            <a:r>
              <a:rPr sz="2400" spc="75" dirty="0">
                <a:latin typeface="Cambria"/>
                <a:cs typeface="Cambria"/>
              </a:rPr>
              <a:t>called </a:t>
            </a:r>
            <a:r>
              <a:rPr sz="2400" spc="90" dirty="0">
                <a:latin typeface="Cambria"/>
                <a:cs typeface="Cambria"/>
              </a:rPr>
              <a:t>the </a:t>
            </a:r>
            <a:r>
              <a:rPr sz="2400" spc="70" dirty="0">
                <a:latin typeface="Cambria"/>
                <a:cs typeface="Cambria"/>
              </a:rPr>
              <a:t>trace </a:t>
            </a:r>
            <a:r>
              <a:rPr sz="2400" spc="-5" dirty="0">
                <a:latin typeface="Cambria"/>
                <a:cs typeface="Cambria"/>
              </a:rPr>
              <a:t>of </a:t>
            </a:r>
            <a:r>
              <a:rPr sz="2400" spc="200" dirty="0">
                <a:latin typeface="Cambria"/>
                <a:cs typeface="Cambria"/>
              </a:rPr>
              <a:t>A. </a:t>
            </a:r>
            <a:r>
              <a:rPr sz="2400" spc="155" dirty="0">
                <a:latin typeface="Cambria"/>
                <a:cs typeface="Cambria"/>
              </a:rPr>
              <a:t>It </a:t>
            </a:r>
            <a:r>
              <a:rPr sz="2400" spc="80" dirty="0">
                <a:latin typeface="Cambria"/>
                <a:cs typeface="Cambria"/>
              </a:rPr>
              <a:t>is </a:t>
            </a:r>
            <a:r>
              <a:rPr sz="2400" spc="40" dirty="0">
                <a:latin typeface="Cambria"/>
                <a:cs typeface="Cambria"/>
              </a:rPr>
              <a:t>denoted </a:t>
            </a:r>
            <a:r>
              <a:rPr sz="2400" spc="45" dirty="0">
                <a:latin typeface="Cambria"/>
                <a:cs typeface="Cambria"/>
              </a:rPr>
              <a:t>by </a:t>
            </a:r>
            <a:r>
              <a:rPr sz="2400" spc="50" dirty="0">
                <a:latin typeface="Cambria"/>
                <a:cs typeface="Cambria"/>
              </a:rPr>
              <a:t> </a:t>
            </a:r>
            <a:r>
              <a:rPr sz="2400" spc="95" dirty="0">
                <a:latin typeface="Cambria"/>
                <a:cs typeface="Cambria"/>
              </a:rPr>
              <a:t>tr</a:t>
            </a:r>
            <a:r>
              <a:rPr sz="2400" spc="130" dirty="0">
                <a:latin typeface="Cambria"/>
                <a:cs typeface="Cambria"/>
              </a:rPr>
              <a:t> </a:t>
            </a:r>
            <a:r>
              <a:rPr sz="2400" spc="195" dirty="0">
                <a:latin typeface="Cambria"/>
                <a:cs typeface="Cambria"/>
              </a:rPr>
              <a:t>A.</a:t>
            </a:r>
            <a:endParaRPr sz="2400">
              <a:latin typeface="Cambria"/>
              <a:cs typeface="Cambria"/>
            </a:endParaRPr>
          </a:p>
        </p:txBody>
      </p:sp>
      <p:sp>
        <p:nvSpPr>
          <p:cNvPr id="4" name="object 4"/>
          <p:cNvSpPr txBox="1"/>
          <p:nvPr/>
        </p:nvSpPr>
        <p:spPr>
          <a:xfrm>
            <a:off x="2426005" y="3153536"/>
            <a:ext cx="1483995" cy="345440"/>
          </a:xfrm>
          <a:prstGeom prst="rect">
            <a:avLst/>
          </a:prstGeom>
        </p:spPr>
        <p:txBody>
          <a:bodyPr vert="horz" wrap="square" lIns="0" tIns="12700" rIns="0" bIns="0" rtlCol="0">
            <a:spAutoFit/>
          </a:bodyPr>
          <a:lstStyle/>
          <a:p>
            <a:pPr marL="287020" indent="-274320">
              <a:lnSpc>
                <a:spcPct val="100000"/>
              </a:lnSpc>
              <a:spcBef>
                <a:spcPts val="100"/>
              </a:spcBef>
              <a:buClr>
                <a:srgbClr val="FD8537"/>
              </a:buClr>
              <a:buSzPct val="78571"/>
              <a:buFont typeface="Segoe UI Symbol"/>
              <a:buChar char="⚫"/>
              <a:tabLst>
                <a:tab pos="286385" algn="l"/>
                <a:tab pos="287020" algn="l"/>
              </a:tabLst>
            </a:pPr>
            <a:r>
              <a:rPr sz="2100" spc="145" dirty="0">
                <a:latin typeface="Cambria"/>
                <a:cs typeface="Cambria"/>
              </a:rPr>
              <a:t>Ex:</a:t>
            </a:r>
            <a:r>
              <a:rPr sz="2100" spc="95" dirty="0">
                <a:latin typeface="Cambria"/>
                <a:cs typeface="Cambria"/>
              </a:rPr>
              <a:t> </a:t>
            </a:r>
            <a:r>
              <a:rPr sz="2100" spc="114" dirty="0">
                <a:latin typeface="Cambria"/>
                <a:cs typeface="Cambria"/>
              </a:rPr>
              <a:t>If</a:t>
            </a:r>
            <a:r>
              <a:rPr sz="2100" spc="95" dirty="0">
                <a:latin typeface="Cambria"/>
                <a:cs typeface="Cambria"/>
              </a:rPr>
              <a:t> </a:t>
            </a:r>
            <a:r>
              <a:rPr sz="2100" spc="204" dirty="0">
                <a:latin typeface="Cambria"/>
                <a:cs typeface="Cambria"/>
              </a:rPr>
              <a:t>A</a:t>
            </a:r>
            <a:r>
              <a:rPr sz="2100" spc="95" dirty="0">
                <a:latin typeface="Cambria"/>
                <a:cs typeface="Cambria"/>
              </a:rPr>
              <a:t> </a:t>
            </a:r>
            <a:r>
              <a:rPr sz="2100" spc="105" dirty="0">
                <a:latin typeface="Cambria"/>
                <a:cs typeface="Cambria"/>
              </a:rPr>
              <a:t>=</a:t>
            </a:r>
            <a:endParaRPr sz="2100">
              <a:latin typeface="Cambria"/>
              <a:cs typeface="Cambria"/>
            </a:endParaRPr>
          </a:p>
        </p:txBody>
      </p:sp>
      <p:sp>
        <p:nvSpPr>
          <p:cNvPr id="5" name="object 5"/>
          <p:cNvSpPr/>
          <p:nvPr/>
        </p:nvSpPr>
        <p:spPr>
          <a:xfrm>
            <a:off x="5060950" y="2960369"/>
            <a:ext cx="71120" cy="791210"/>
          </a:xfrm>
          <a:custGeom>
            <a:avLst/>
            <a:gdLst/>
            <a:ahLst/>
            <a:cxnLst/>
            <a:rect l="l" t="t" r="r" b="b"/>
            <a:pathLst>
              <a:path w="71120" h="791210">
                <a:moveTo>
                  <a:pt x="70866" y="0"/>
                </a:moveTo>
                <a:lnTo>
                  <a:pt x="0" y="0"/>
                </a:lnTo>
                <a:lnTo>
                  <a:pt x="0" y="12700"/>
                </a:lnTo>
                <a:lnTo>
                  <a:pt x="44069" y="12700"/>
                </a:lnTo>
                <a:lnTo>
                  <a:pt x="44069" y="778510"/>
                </a:lnTo>
                <a:lnTo>
                  <a:pt x="0" y="778510"/>
                </a:lnTo>
                <a:lnTo>
                  <a:pt x="0" y="791210"/>
                </a:lnTo>
                <a:lnTo>
                  <a:pt x="70866" y="791210"/>
                </a:lnTo>
                <a:lnTo>
                  <a:pt x="70866" y="778510"/>
                </a:lnTo>
                <a:lnTo>
                  <a:pt x="70866" y="12700"/>
                </a:lnTo>
                <a:lnTo>
                  <a:pt x="70866" y="0"/>
                </a:lnTo>
                <a:close/>
              </a:path>
            </a:pathLst>
          </a:custGeom>
          <a:solidFill>
            <a:srgbClr val="000000"/>
          </a:solidFill>
        </p:spPr>
        <p:txBody>
          <a:bodyPr wrap="square" lIns="0" tIns="0" rIns="0" bIns="0" rtlCol="0"/>
          <a:lstStyle/>
          <a:p>
            <a:endParaRPr sz="1800"/>
          </a:p>
        </p:txBody>
      </p:sp>
      <p:sp>
        <p:nvSpPr>
          <p:cNvPr id="6" name="object 6"/>
          <p:cNvSpPr/>
          <p:nvPr/>
        </p:nvSpPr>
        <p:spPr>
          <a:xfrm>
            <a:off x="4001262" y="2960369"/>
            <a:ext cx="71120" cy="791210"/>
          </a:xfrm>
          <a:custGeom>
            <a:avLst/>
            <a:gdLst/>
            <a:ahLst/>
            <a:cxnLst/>
            <a:rect l="l" t="t" r="r" b="b"/>
            <a:pathLst>
              <a:path w="71119" h="791210">
                <a:moveTo>
                  <a:pt x="70866" y="0"/>
                </a:moveTo>
                <a:lnTo>
                  <a:pt x="0" y="0"/>
                </a:lnTo>
                <a:lnTo>
                  <a:pt x="0" y="12700"/>
                </a:lnTo>
                <a:lnTo>
                  <a:pt x="0" y="778510"/>
                </a:lnTo>
                <a:lnTo>
                  <a:pt x="0" y="791210"/>
                </a:lnTo>
                <a:lnTo>
                  <a:pt x="70866" y="791210"/>
                </a:lnTo>
                <a:lnTo>
                  <a:pt x="70866" y="778510"/>
                </a:lnTo>
                <a:lnTo>
                  <a:pt x="26797" y="778510"/>
                </a:lnTo>
                <a:lnTo>
                  <a:pt x="26797" y="12700"/>
                </a:lnTo>
                <a:lnTo>
                  <a:pt x="70866" y="12700"/>
                </a:lnTo>
                <a:lnTo>
                  <a:pt x="70866" y="0"/>
                </a:lnTo>
                <a:close/>
              </a:path>
            </a:pathLst>
          </a:custGeom>
          <a:solidFill>
            <a:srgbClr val="000000"/>
          </a:solidFill>
        </p:spPr>
        <p:txBody>
          <a:bodyPr wrap="square" lIns="0" tIns="0" rIns="0" bIns="0" rtlCol="0"/>
          <a:lstStyle/>
          <a:p>
            <a:endParaRPr sz="1800"/>
          </a:p>
        </p:txBody>
      </p:sp>
      <p:sp>
        <p:nvSpPr>
          <p:cNvPr id="7" name="object 7"/>
          <p:cNvSpPr txBox="1"/>
          <p:nvPr/>
        </p:nvSpPr>
        <p:spPr>
          <a:xfrm>
            <a:off x="5521578" y="3153536"/>
            <a:ext cx="2051050" cy="345440"/>
          </a:xfrm>
          <a:prstGeom prst="rect">
            <a:avLst/>
          </a:prstGeom>
        </p:spPr>
        <p:txBody>
          <a:bodyPr vert="horz" wrap="square" lIns="0" tIns="12700" rIns="0" bIns="0" rtlCol="0">
            <a:spAutoFit/>
          </a:bodyPr>
          <a:lstStyle/>
          <a:p>
            <a:pPr marL="12700">
              <a:lnSpc>
                <a:spcPct val="100000"/>
              </a:lnSpc>
              <a:spcBef>
                <a:spcPts val="100"/>
              </a:spcBef>
            </a:pPr>
            <a:r>
              <a:rPr sz="2100" spc="80" dirty="0">
                <a:latin typeface="Cambria"/>
                <a:cs typeface="Cambria"/>
              </a:rPr>
              <a:t>tr</a:t>
            </a:r>
            <a:r>
              <a:rPr sz="2100" spc="110" dirty="0">
                <a:latin typeface="Cambria"/>
                <a:cs typeface="Cambria"/>
              </a:rPr>
              <a:t> </a:t>
            </a:r>
            <a:r>
              <a:rPr sz="2100" spc="204" dirty="0">
                <a:latin typeface="Cambria"/>
                <a:cs typeface="Cambria"/>
              </a:rPr>
              <a:t>A</a:t>
            </a:r>
            <a:r>
              <a:rPr sz="2100" spc="105" dirty="0">
                <a:latin typeface="Cambria"/>
                <a:cs typeface="Cambria"/>
              </a:rPr>
              <a:t> =</a:t>
            </a:r>
            <a:r>
              <a:rPr sz="2100" spc="110" dirty="0">
                <a:latin typeface="Cambria"/>
                <a:cs typeface="Cambria"/>
              </a:rPr>
              <a:t> </a:t>
            </a:r>
            <a:r>
              <a:rPr sz="2100" spc="40" dirty="0">
                <a:latin typeface="Cambria"/>
                <a:cs typeface="Cambria"/>
              </a:rPr>
              <a:t>1+4+1</a:t>
            </a:r>
            <a:r>
              <a:rPr sz="2100" spc="95" dirty="0">
                <a:latin typeface="Cambria"/>
                <a:cs typeface="Cambria"/>
              </a:rPr>
              <a:t> </a:t>
            </a:r>
            <a:r>
              <a:rPr sz="2100" spc="105" dirty="0">
                <a:latin typeface="Cambria"/>
                <a:cs typeface="Cambria"/>
              </a:rPr>
              <a:t>=</a:t>
            </a:r>
            <a:r>
              <a:rPr sz="2100" spc="114" dirty="0">
                <a:latin typeface="Cambria"/>
                <a:cs typeface="Cambria"/>
              </a:rPr>
              <a:t> </a:t>
            </a:r>
            <a:r>
              <a:rPr sz="2100" spc="5" dirty="0">
                <a:latin typeface="Cambria"/>
                <a:cs typeface="Cambria"/>
              </a:rPr>
              <a:t>6</a:t>
            </a:r>
            <a:endParaRPr sz="2100">
              <a:latin typeface="Cambria"/>
              <a:cs typeface="Cambria"/>
            </a:endParaRPr>
          </a:p>
        </p:txBody>
      </p:sp>
      <p:sp>
        <p:nvSpPr>
          <p:cNvPr id="8" name="object 8"/>
          <p:cNvSpPr txBox="1"/>
          <p:nvPr/>
        </p:nvSpPr>
        <p:spPr>
          <a:xfrm>
            <a:off x="2426004" y="3949065"/>
            <a:ext cx="1483360" cy="345440"/>
          </a:xfrm>
          <a:prstGeom prst="rect">
            <a:avLst/>
          </a:prstGeom>
        </p:spPr>
        <p:txBody>
          <a:bodyPr vert="horz" wrap="square" lIns="0" tIns="12700" rIns="0" bIns="0" rtlCol="0">
            <a:spAutoFit/>
          </a:bodyPr>
          <a:lstStyle/>
          <a:p>
            <a:pPr marL="287020" indent="-274320">
              <a:lnSpc>
                <a:spcPct val="100000"/>
              </a:lnSpc>
              <a:spcBef>
                <a:spcPts val="100"/>
              </a:spcBef>
              <a:buClr>
                <a:srgbClr val="FD8537"/>
              </a:buClr>
              <a:buSzPct val="78571"/>
              <a:buFont typeface="Segoe UI Symbol"/>
              <a:buChar char="⚫"/>
              <a:tabLst>
                <a:tab pos="286385" algn="l"/>
                <a:tab pos="287020" algn="l"/>
              </a:tabLst>
            </a:pPr>
            <a:r>
              <a:rPr sz="2100" spc="145" dirty="0">
                <a:latin typeface="Cambria"/>
                <a:cs typeface="Cambria"/>
              </a:rPr>
              <a:t>Ex:</a:t>
            </a:r>
            <a:r>
              <a:rPr sz="2100" spc="90" dirty="0">
                <a:latin typeface="Cambria"/>
                <a:cs typeface="Cambria"/>
              </a:rPr>
              <a:t> </a:t>
            </a:r>
            <a:r>
              <a:rPr sz="2100" spc="114" dirty="0">
                <a:latin typeface="Cambria"/>
                <a:cs typeface="Cambria"/>
              </a:rPr>
              <a:t>If</a:t>
            </a:r>
            <a:r>
              <a:rPr sz="2100" spc="95" dirty="0">
                <a:latin typeface="Cambria"/>
                <a:cs typeface="Cambria"/>
              </a:rPr>
              <a:t> </a:t>
            </a:r>
            <a:r>
              <a:rPr sz="2100" spc="229" dirty="0">
                <a:latin typeface="Cambria"/>
                <a:cs typeface="Cambria"/>
              </a:rPr>
              <a:t>B</a:t>
            </a:r>
            <a:r>
              <a:rPr sz="2100" spc="95" dirty="0">
                <a:latin typeface="Cambria"/>
                <a:cs typeface="Cambria"/>
              </a:rPr>
              <a:t> </a:t>
            </a:r>
            <a:r>
              <a:rPr sz="2100" spc="105" dirty="0">
                <a:latin typeface="Cambria"/>
                <a:cs typeface="Cambria"/>
              </a:rPr>
              <a:t>=</a:t>
            </a:r>
            <a:endParaRPr sz="2100">
              <a:latin typeface="Cambria"/>
              <a:cs typeface="Cambria"/>
            </a:endParaRPr>
          </a:p>
        </p:txBody>
      </p:sp>
      <p:sp>
        <p:nvSpPr>
          <p:cNvPr id="9" name="object 9"/>
          <p:cNvSpPr/>
          <p:nvPr/>
        </p:nvSpPr>
        <p:spPr>
          <a:xfrm>
            <a:off x="4711954" y="3934459"/>
            <a:ext cx="62230" cy="436880"/>
          </a:xfrm>
          <a:custGeom>
            <a:avLst/>
            <a:gdLst/>
            <a:ahLst/>
            <a:cxnLst/>
            <a:rect l="l" t="t" r="r" b="b"/>
            <a:pathLst>
              <a:path w="62230" h="436879">
                <a:moveTo>
                  <a:pt x="61976" y="0"/>
                </a:moveTo>
                <a:lnTo>
                  <a:pt x="0" y="0"/>
                </a:lnTo>
                <a:lnTo>
                  <a:pt x="0" y="11430"/>
                </a:lnTo>
                <a:lnTo>
                  <a:pt x="37973" y="11430"/>
                </a:lnTo>
                <a:lnTo>
                  <a:pt x="37973" y="425450"/>
                </a:lnTo>
                <a:lnTo>
                  <a:pt x="0" y="425450"/>
                </a:lnTo>
                <a:lnTo>
                  <a:pt x="0" y="436880"/>
                </a:lnTo>
                <a:lnTo>
                  <a:pt x="61976" y="436880"/>
                </a:lnTo>
                <a:lnTo>
                  <a:pt x="61976" y="425450"/>
                </a:lnTo>
                <a:lnTo>
                  <a:pt x="61976" y="11430"/>
                </a:lnTo>
                <a:lnTo>
                  <a:pt x="61976" y="0"/>
                </a:lnTo>
                <a:close/>
              </a:path>
            </a:pathLst>
          </a:custGeom>
          <a:solidFill>
            <a:srgbClr val="000000"/>
          </a:solidFill>
        </p:spPr>
        <p:txBody>
          <a:bodyPr wrap="square" lIns="0" tIns="0" rIns="0" bIns="0" rtlCol="0"/>
          <a:lstStyle/>
          <a:p>
            <a:endParaRPr sz="1800"/>
          </a:p>
        </p:txBody>
      </p:sp>
      <p:sp>
        <p:nvSpPr>
          <p:cNvPr id="10" name="object 10"/>
          <p:cNvSpPr/>
          <p:nvPr/>
        </p:nvSpPr>
        <p:spPr>
          <a:xfrm>
            <a:off x="4075811" y="3934459"/>
            <a:ext cx="62230" cy="436880"/>
          </a:xfrm>
          <a:custGeom>
            <a:avLst/>
            <a:gdLst/>
            <a:ahLst/>
            <a:cxnLst/>
            <a:rect l="l" t="t" r="r" b="b"/>
            <a:pathLst>
              <a:path w="62230" h="436879">
                <a:moveTo>
                  <a:pt x="61976" y="0"/>
                </a:moveTo>
                <a:lnTo>
                  <a:pt x="0" y="0"/>
                </a:lnTo>
                <a:lnTo>
                  <a:pt x="0" y="11430"/>
                </a:lnTo>
                <a:lnTo>
                  <a:pt x="0" y="425450"/>
                </a:lnTo>
                <a:lnTo>
                  <a:pt x="0" y="436880"/>
                </a:lnTo>
                <a:lnTo>
                  <a:pt x="61976" y="436880"/>
                </a:lnTo>
                <a:lnTo>
                  <a:pt x="61976" y="425450"/>
                </a:lnTo>
                <a:lnTo>
                  <a:pt x="24003" y="425450"/>
                </a:lnTo>
                <a:lnTo>
                  <a:pt x="24003" y="11430"/>
                </a:lnTo>
                <a:lnTo>
                  <a:pt x="61976" y="11430"/>
                </a:lnTo>
                <a:lnTo>
                  <a:pt x="61976" y="0"/>
                </a:lnTo>
                <a:close/>
              </a:path>
            </a:pathLst>
          </a:custGeom>
          <a:solidFill>
            <a:srgbClr val="000000"/>
          </a:solidFill>
        </p:spPr>
        <p:txBody>
          <a:bodyPr wrap="square" lIns="0" tIns="0" rIns="0" bIns="0" rtlCol="0"/>
          <a:lstStyle/>
          <a:p>
            <a:endParaRPr sz="1800"/>
          </a:p>
        </p:txBody>
      </p:sp>
      <p:sp>
        <p:nvSpPr>
          <p:cNvPr id="11" name="object 11"/>
          <p:cNvSpPr txBox="1"/>
          <p:nvPr/>
        </p:nvSpPr>
        <p:spPr>
          <a:xfrm>
            <a:off x="4065778" y="2853055"/>
            <a:ext cx="1002665" cy="1610995"/>
          </a:xfrm>
          <a:prstGeom prst="rect">
            <a:avLst/>
          </a:prstGeom>
        </p:spPr>
        <p:txBody>
          <a:bodyPr vert="horz" wrap="square" lIns="0" tIns="12700" rIns="0" bIns="0" rtlCol="0">
            <a:spAutoFit/>
          </a:bodyPr>
          <a:lstStyle/>
          <a:p>
            <a:pPr marL="12700">
              <a:lnSpc>
                <a:spcPts val="2490"/>
              </a:lnSpc>
              <a:spcBef>
                <a:spcPts val="100"/>
              </a:spcBef>
              <a:tabLst>
                <a:tab pos="427355" algn="l"/>
                <a:tab pos="842010" algn="l"/>
              </a:tabLst>
            </a:pPr>
            <a:r>
              <a:rPr sz="2100" dirty="0">
                <a:latin typeface="Cambria Math"/>
                <a:cs typeface="Cambria Math"/>
              </a:rPr>
              <a:t>1	2	3</a:t>
            </a:r>
            <a:endParaRPr sz="2100">
              <a:latin typeface="Cambria Math"/>
              <a:cs typeface="Cambria Math"/>
            </a:endParaRPr>
          </a:p>
          <a:p>
            <a:pPr marL="12700">
              <a:lnSpc>
                <a:spcPts val="2465"/>
              </a:lnSpc>
              <a:tabLst>
                <a:tab pos="427355" algn="l"/>
                <a:tab pos="842010" algn="l"/>
              </a:tabLst>
            </a:pPr>
            <a:r>
              <a:rPr sz="2100" dirty="0">
                <a:latin typeface="Cambria Math"/>
                <a:cs typeface="Cambria Math"/>
              </a:rPr>
              <a:t>0	4	5</a:t>
            </a:r>
            <a:endParaRPr sz="2100">
              <a:latin typeface="Cambria Math"/>
              <a:cs typeface="Cambria Math"/>
            </a:endParaRPr>
          </a:p>
          <a:p>
            <a:pPr marL="12700">
              <a:lnSpc>
                <a:spcPts val="2495"/>
              </a:lnSpc>
              <a:tabLst>
                <a:tab pos="427355" algn="l"/>
                <a:tab pos="842010" algn="l"/>
              </a:tabLst>
            </a:pPr>
            <a:r>
              <a:rPr sz="2100" dirty="0">
                <a:latin typeface="Cambria Math"/>
                <a:cs typeface="Cambria Math"/>
              </a:rPr>
              <a:t>7	6	1</a:t>
            </a:r>
            <a:endParaRPr sz="2100">
              <a:latin typeface="Cambria Math"/>
              <a:cs typeface="Cambria Math"/>
            </a:endParaRPr>
          </a:p>
          <a:p>
            <a:pPr marL="78105">
              <a:lnSpc>
                <a:spcPts val="2490"/>
              </a:lnSpc>
              <a:spcBef>
                <a:spcPts val="45"/>
              </a:spcBef>
              <a:tabLst>
                <a:tab pos="492759" algn="l"/>
              </a:tabLst>
            </a:pPr>
            <a:r>
              <a:rPr sz="2100" dirty="0">
                <a:latin typeface="Cambria Math"/>
                <a:cs typeface="Cambria Math"/>
              </a:rPr>
              <a:t>1	2</a:t>
            </a:r>
            <a:endParaRPr sz="2100">
              <a:latin typeface="Cambria Math"/>
              <a:cs typeface="Cambria Math"/>
            </a:endParaRPr>
          </a:p>
          <a:p>
            <a:pPr marL="78105">
              <a:lnSpc>
                <a:spcPts val="2490"/>
              </a:lnSpc>
              <a:tabLst>
                <a:tab pos="492759" algn="l"/>
              </a:tabLst>
            </a:pPr>
            <a:r>
              <a:rPr sz="2100" dirty="0">
                <a:latin typeface="Cambria Math"/>
                <a:cs typeface="Cambria Math"/>
              </a:rPr>
              <a:t>3	4</a:t>
            </a:r>
            <a:endParaRPr sz="2100">
              <a:latin typeface="Cambria Math"/>
              <a:cs typeface="Cambria Math"/>
            </a:endParaRPr>
          </a:p>
        </p:txBody>
      </p:sp>
      <p:sp>
        <p:nvSpPr>
          <p:cNvPr id="12" name="object 12"/>
          <p:cNvSpPr txBox="1"/>
          <p:nvPr/>
        </p:nvSpPr>
        <p:spPr>
          <a:xfrm>
            <a:off x="5538343" y="3949065"/>
            <a:ext cx="1741805" cy="345440"/>
          </a:xfrm>
          <a:prstGeom prst="rect">
            <a:avLst/>
          </a:prstGeom>
        </p:spPr>
        <p:txBody>
          <a:bodyPr vert="horz" wrap="square" lIns="0" tIns="12700" rIns="0" bIns="0" rtlCol="0">
            <a:spAutoFit/>
          </a:bodyPr>
          <a:lstStyle/>
          <a:p>
            <a:pPr marL="12700">
              <a:lnSpc>
                <a:spcPct val="100000"/>
              </a:lnSpc>
              <a:spcBef>
                <a:spcPts val="100"/>
              </a:spcBef>
            </a:pPr>
            <a:r>
              <a:rPr sz="2100" spc="80" dirty="0">
                <a:latin typeface="Cambria"/>
                <a:cs typeface="Cambria"/>
              </a:rPr>
              <a:t>tr</a:t>
            </a:r>
            <a:r>
              <a:rPr sz="2100" spc="100" dirty="0">
                <a:latin typeface="Cambria"/>
                <a:cs typeface="Cambria"/>
              </a:rPr>
              <a:t> </a:t>
            </a:r>
            <a:r>
              <a:rPr sz="2100" spc="229" dirty="0">
                <a:latin typeface="Cambria"/>
                <a:cs typeface="Cambria"/>
              </a:rPr>
              <a:t>B</a:t>
            </a:r>
            <a:r>
              <a:rPr sz="2100" spc="105" dirty="0">
                <a:latin typeface="Cambria"/>
                <a:cs typeface="Cambria"/>
              </a:rPr>
              <a:t> =</a:t>
            </a:r>
            <a:r>
              <a:rPr sz="2100" spc="114" dirty="0">
                <a:latin typeface="Cambria"/>
                <a:cs typeface="Cambria"/>
              </a:rPr>
              <a:t> </a:t>
            </a:r>
            <a:r>
              <a:rPr sz="2100" spc="35" dirty="0">
                <a:latin typeface="Cambria"/>
                <a:cs typeface="Cambria"/>
              </a:rPr>
              <a:t>1+4</a:t>
            </a:r>
            <a:r>
              <a:rPr sz="2100" spc="95" dirty="0">
                <a:latin typeface="Cambria"/>
                <a:cs typeface="Cambria"/>
              </a:rPr>
              <a:t> </a:t>
            </a:r>
            <a:r>
              <a:rPr sz="2100" spc="105" dirty="0">
                <a:latin typeface="Cambria"/>
                <a:cs typeface="Cambria"/>
              </a:rPr>
              <a:t>=</a:t>
            </a:r>
            <a:r>
              <a:rPr sz="2100" spc="110" dirty="0">
                <a:latin typeface="Cambria"/>
                <a:cs typeface="Cambria"/>
              </a:rPr>
              <a:t> </a:t>
            </a:r>
            <a:r>
              <a:rPr sz="2100" spc="5" dirty="0">
                <a:latin typeface="Cambria"/>
                <a:cs typeface="Cambria"/>
              </a:rPr>
              <a:t>5</a:t>
            </a:r>
            <a:endParaRPr sz="2100">
              <a:latin typeface="Cambria"/>
              <a:cs typeface="Cambria"/>
            </a:endParaRPr>
          </a:p>
        </p:txBody>
      </p:sp>
    </p:spTree>
    <p:extLst>
      <p:ext uri="{BB962C8B-B14F-4D97-AF65-F5344CB8AC3E}">
        <p14:creationId xmlns:p14="http://schemas.microsoft.com/office/powerpoint/2010/main" val="418351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896239"/>
            <a:ext cx="4331970" cy="482600"/>
          </a:xfrm>
          <a:prstGeom prst="rect">
            <a:avLst/>
          </a:prstGeom>
        </p:spPr>
        <p:txBody>
          <a:bodyPr vert="horz" wrap="square" lIns="0" tIns="12700" rIns="0" bIns="0" rtlCol="0">
            <a:spAutoFit/>
          </a:bodyPr>
          <a:lstStyle/>
          <a:p>
            <a:pPr marL="12700">
              <a:lnSpc>
                <a:spcPct val="100000"/>
              </a:lnSpc>
              <a:spcBef>
                <a:spcPts val="100"/>
              </a:spcBef>
            </a:pPr>
            <a:r>
              <a:rPr sz="3000" spc="280" dirty="0"/>
              <a:t>T</a:t>
            </a:r>
            <a:r>
              <a:rPr sz="2400" spc="280" dirty="0"/>
              <a:t>RANSPOSE</a:t>
            </a:r>
            <a:r>
              <a:rPr sz="2400" spc="300" dirty="0"/>
              <a:t> </a:t>
            </a:r>
            <a:r>
              <a:rPr sz="2400" spc="305" dirty="0"/>
              <a:t>OF</a:t>
            </a:r>
            <a:r>
              <a:rPr sz="2400" spc="275" dirty="0"/>
              <a:t> </a:t>
            </a:r>
            <a:r>
              <a:rPr sz="2400" spc="235" dirty="0"/>
              <a:t>A</a:t>
            </a:r>
            <a:r>
              <a:rPr sz="2400" spc="295" dirty="0"/>
              <a:t> </a:t>
            </a:r>
            <a:r>
              <a:rPr sz="3000" spc="250" dirty="0"/>
              <a:t>M</a:t>
            </a:r>
            <a:r>
              <a:rPr sz="2400" spc="250" dirty="0"/>
              <a:t>ATRIX</a:t>
            </a:r>
            <a:endParaRPr sz="2400"/>
          </a:p>
        </p:txBody>
      </p:sp>
      <p:sp>
        <p:nvSpPr>
          <p:cNvPr id="3" name="object 3"/>
          <p:cNvSpPr txBox="1"/>
          <p:nvPr/>
        </p:nvSpPr>
        <p:spPr>
          <a:xfrm>
            <a:off x="9843261" y="5872074"/>
            <a:ext cx="229870" cy="228268"/>
          </a:xfrm>
          <a:prstGeom prst="rect">
            <a:avLst/>
          </a:prstGeom>
        </p:spPr>
        <p:txBody>
          <a:bodyPr vert="horz" wrap="square" lIns="0" tIns="12700" rIns="0" bIns="0" rtlCol="0">
            <a:spAutoFit/>
          </a:bodyPr>
          <a:lstStyle/>
          <a:p>
            <a:pPr marL="12700">
              <a:lnSpc>
                <a:spcPct val="100000"/>
              </a:lnSpc>
              <a:spcBef>
                <a:spcPts val="100"/>
              </a:spcBef>
            </a:pPr>
            <a:r>
              <a:rPr sz="1400" b="1" spc="-30" dirty="0">
                <a:solidFill>
                  <a:srgbClr val="FFFFFF"/>
                </a:solidFill>
                <a:latin typeface="Cambria"/>
                <a:cs typeface="Cambria"/>
              </a:rPr>
              <a:t>34</a:t>
            </a:r>
            <a:endParaRPr sz="1400">
              <a:latin typeface="Cambria"/>
              <a:cs typeface="Cambria"/>
            </a:endParaRPr>
          </a:p>
        </p:txBody>
      </p:sp>
      <p:sp>
        <p:nvSpPr>
          <p:cNvPr id="4" name="object 4"/>
          <p:cNvSpPr txBox="1"/>
          <p:nvPr/>
        </p:nvSpPr>
        <p:spPr>
          <a:xfrm>
            <a:off x="2275840" y="1673479"/>
            <a:ext cx="7298690" cy="1299210"/>
          </a:xfrm>
          <a:prstGeom prst="rect">
            <a:avLst/>
          </a:prstGeom>
        </p:spPr>
        <p:txBody>
          <a:bodyPr vert="horz" wrap="square" lIns="0" tIns="15240" rIns="0" bIns="0" rtlCol="0">
            <a:spAutoFit/>
          </a:bodyPr>
          <a:lstStyle/>
          <a:p>
            <a:pPr marL="25400" marR="17780">
              <a:lnSpc>
                <a:spcPct val="99300"/>
              </a:lnSpc>
              <a:spcBef>
                <a:spcPts val="120"/>
              </a:spcBef>
              <a:buClr>
                <a:srgbClr val="565F6C"/>
              </a:buClr>
              <a:buSzPct val="96428"/>
              <a:buFont typeface="Wingdings"/>
              <a:buChar char=""/>
              <a:tabLst>
                <a:tab pos="188595" algn="l"/>
                <a:tab pos="4433570" algn="l"/>
              </a:tabLst>
            </a:pPr>
            <a:r>
              <a:rPr sz="2800" spc="130" dirty="0">
                <a:latin typeface="Cambria"/>
                <a:cs typeface="Cambria"/>
              </a:rPr>
              <a:t>The</a:t>
            </a:r>
            <a:r>
              <a:rPr sz="2800" spc="155" dirty="0">
                <a:latin typeface="Cambria"/>
                <a:cs typeface="Cambria"/>
              </a:rPr>
              <a:t> </a:t>
            </a:r>
            <a:r>
              <a:rPr sz="2800" spc="130" dirty="0">
                <a:latin typeface="Cambria"/>
                <a:cs typeface="Cambria"/>
              </a:rPr>
              <a:t>matrix</a:t>
            </a:r>
            <a:r>
              <a:rPr sz="2800" spc="170" dirty="0">
                <a:latin typeface="Cambria"/>
                <a:cs typeface="Cambria"/>
              </a:rPr>
              <a:t> </a:t>
            </a:r>
            <a:r>
              <a:rPr sz="2800" spc="70" dirty="0">
                <a:latin typeface="Cambria"/>
                <a:cs typeface="Cambria"/>
              </a:rPr>
              <a:t>obtained</a:t>
            </a:r>
            <a:r>
              <a:rPr sz="2800" spc="175" dirty="0">
                <a:latin typeface="Cambria"/>
                <a:cs typeface="Cambria"/>
              </a:rPr>
              <a:t> </a:t>
            </a:r>
            <a:r>
              <a:rPr sz="2800" spc="50" dirty="0">
                <a:latin typeface="Cambria"/>
                <a:cs typeface="Cambria"/>
              </a:rPr>
              <a:t>by</a:t>
            </a:r>
            <a:r>
              <a:rPr sz="2800" spc="160" dirty="0">
                <a:latin typeface="Cambria"/>
                <a:cs typeface="Cambria"/>
              </a:rPr>
              <a:t> </a:t>
            </a:r>
            <a:r>
              <a:rPr sz="2800" spc="114" dirty="0">
                <a:latin typeface="Cambria"/>
                <a:cs typeface="Cambria"/>
              </a:rPr>
              <a:t>interchanging</a:t>
            </a:r>
            <a:r>
              <a:rPr sz="2800" spc="200" dirty="0">
                <a:latin typeface="Cambria"/>
                <a:cs typeface="Cambria"/>
              </a:rPr>
              <a:t> </a:t>
            </a:r>
            <a:r>
              <a:rPr sz="2800" spc="105" dirty="0">
                <a:latin typeface="Cambria"/>
                <a:cs typeface="Cambria"/>
              </a:rPr>
              <a:t>the </a:t>
            </a:r>
            <a:r>
              <a:rPr sz="2800" spc="110" dirty="0">
                <a:latin typeface="Cambria"/>
                <a:cs typeface="Cambria"/>
              </a:rPr>
              <a:t> </a:t>
            </a:r>
            <a:r>
              <a:rPr sz="2800" spc="20" dirty="0">
                <a:latin typeface="Cambria"/>
                <a:cs typeface="Cambria"/>
              </a:rPr>
              <a:t>rows</a:t>
            </a:r>
            <a:r>
              <a:rPr sz="2800" spc="155" dirty="0">
                <a:latin typeface="Cambria"/>
                <a:cs typeface="Cambria"/>
              </a:rPr>
              <a:t> </a:t>
            </a:r>
            <a:r>
              <a:rPr sz="2800" spc="130" dirty="0">
                <a:latin typeface="Cambria"/>
                <a:cs typeface="Cambria"/>
              </a:rPr>
              <a:t>and</a:t>
            </a:r>
            <a:r>
              <a:rPr sz="2800" spc="170" dirty="0">
                <a:latin typeface="Cambria"/>
                <a:cs typeface="Cambria"/>
              </a:rPr>
              <a:t> </a:t>
            </a:r>
            <a:r>
              <a:rPr sz="2800" spc="80" dirty="0">
                <a:latin typeface="Cambria"/>
                <a:cs typeface="Cambria"/>
              </a:rPr>
              <a:t>columns</a:t>
            </a:r>
            <a:r>
              <a:rPr sz="2800" spc="185" dirty="0">
                <a:latin typeface="Cambria"/>
                <a:cs typeface="Cambria"/>
              </a:rPr>
              <a:t> </a:t>
            </a:r>
            <a:r>
              <a:rPr sz="2800" spc="-5" dirty="0">
                <a:latin typeface="Cambria"/>
                <a:cs typeface="Cambria"/>
              </a:rPr>
              <a:t>of</a:t>
            </a:r>
            <a:r>
              <a:rPr sz="2800" spc="165" dirty="0">
                <a:latin typeface="Cambria"/>
                <a:cs typeface="Cambria"/>
              </a:rPr>
              <a:t> </a:t>
            </a:r>
            <a:r>
              <a:rPr sz="2800" spc="185" dirty="0">
                <a:latin typeface="Cambria"/>
                <a:cs typeface="Cambria"/>
              </a:rPr>
              <a:t>a</a:t>
            </a:r>
            <a:r>
              <a:rPr sz="2800" spc="155" dirty="0">
                <a:latin typeface="Cambria"/>
                <a:cs typeface="Cambria"/>
              </a:rPr>
              <a:t> </a:t>
            </a:r>
            <a:r>
              <a:rPr sz="2800" spc="135" dirty="0">
                <a:latin typeface="Cambria"/>
                <a:cs typeface="Cambria"/>
              </a:rPr>
              <a:t>matrix</a:t>
            </a:r>
            <a:r>
              <a:rPr sz="2800" spc="140" dirty="0">
                <a:latin typeface="Cambria"/>
                <a:cs typeface="Cambria"/>
              </a:rPr>
              <a:t> </a:t>
            </a:r>
            <a:r>
              <a:rPr sz="2800" i="1" spc="-5" dirty="0">
                <a:solidFill>
                  <a:srgbClr val="0000FF"/>
                </a:solidFill>
                <a:latin typeface="Times New Roman"/>
                <a:cs typeface="Times New Roman"/>
              </a:rPr>
              <a:t>A</a:t>
            </a:r>
            <a:r>
              <a:rPr sz="2800" i="1" spc="70" dirty="0">
                <a:solidFill>
                  <a:srgbClr val="0000FF"/>
                </a:solidFill>
                <a:latin typeface="Times New Roman"/>
                <a:cs typeface="Times New Roman"/>
              </a:rPr>
              <a:t> </a:t>
            </a:r>
            <a:r>
              <a:rPr sz="2800" spc="95" dirty="0">
                <a:latin typeface="Cambria"/>
                <a:cs typeface="Cambria"/>
              </a:rPr>
              <a:t>is</a:t>
            </a:r>
            <a:r>
              <a:rPr sz="2800" spc="165" dirty="0">
                <a:latin typeface="Cambria"/>
                <a:cs typeface="Cambria"/>
              </a:rPr>
              <a:t> </a:t>
            </a:r>
            <a:r>
              <a:rPr sz="2800" spc="85" dirty="0">
                <a:latin typeface="Cambria"/>
                <a:cs typeface="Cambria"/>
              </a:rPr>
              <a:t>called</a:t>
            </a:r>
            <a:r>
              <a:rPr sz="2800" spc="190" dirty="0">
                <a:latin typeface="Cambria"/>
                <a:cs typeface="Cambria"/>
              </a:rPr>
              <a:t> </a:t>
            </a:r>
            <a:r>
              <a:rPr sz="2800" spc="105" dirty="0">
                <a:latin typeface="Cambria"/>
                <a:cs typeface="Cambria"/>
              </a:rPr>
              <a:t>the </a:t>
            </a:r>
            <a:r>
              <a:rPr sz="2800" spc="-600" dirty="0">
                <a:latin typeface="Cambria"/>
                <a:cs typeface="Cambria"/>
              </a:rPr>
              <a:t> </a:t>
            </a:r>
            <a:r>
              <a:rPr sz="2800" spc="80" dirty="0">
                <a:latin typeface="Cambria"/>
                <a:cs typeface="Cambria"/>
              </a:rPr>
              <a:t>transpose</a:t>
            </a:r>
            <a:r>
              <a:rPr sz="2800" spc="200" dirty="0">
                <a:latin typeface="Cambria"/>
                <a:cs typeface="Cambria"/>
              </a:rPr>
              <a:t> </a:t>
            </a:r>
            <a:r>
              <a:rPr sz="2800" dirty="0">
                <a:latin typeface="Cambria"/>
                <a:cs typeface="Cambria"/>
              </a:rPr>
              <a:t>of</a:t>
            </a:r>
            <a:r>
              <a:rPr sz="2800" spc="170" dirty="0">
                <a:latin typeface="Cambria"/>
                <a:cs typeface="Cambria"/>
              </a:rPr>
              <a:t> </a:t>
            </a:r>
            <a:r>
              <a:rPr sz="2800" i="1" spc="-5" dirty="0">
                <a:solidFill>
                  <a:srgbClr val="0000FF"/>
                </a:solidFill>
                <a:latin typeface="Times New Roman"/>
                <a:cs typeface="Times New Roman"/>
              </a:rPr>
              <a:t>A</a:t>
            </a:r>
            <a:r>
              <a:rPr sz="2800" i="1" spc="100" dirty="0">
                <a:solidFill>
                  <a:srgbClr val="0000FF"/>
                </a:solidFill>
                <a:latin typeface="Times New Roman"/>
                <a:cs typeface="Times New Roman"/>
              </a:rPr>
              <a:t> </a:t>
            </a:r>
            <a:r>
              <a:rPr sz="2800" spc="60" dirty="0">
                <a:latin typeface="Cambria"/>
                <a:cs typeface="Cambria"/>
              </a:rPr>
              <a:t>(written</a:t>
            </a:r>
            <a:r>
              <a:rPr sz="2800" spc="190" dirty="0">
                <a:latin typeface="Cambria"/>
                <a:cs typeface="Cambria"/>
              </a:rPr>
              <a:t> </a:t>
            </a:r>
            <a:r>
              <a:rPr sz="2800" spc="135" dirty="0">
                <a:latin typeface="Cambria"/>
                <a:cs typeface="Cambria"/>
              </a:rPr>
              <a:t>as	</a:t>
            </a:r>
            <a:r>
              <a:rPr sz="2800" i="1" spc="-55" dirty="0">
                <a:solidFill>
                  <a:srgbClr val="0000FF"/>
                </a:solidFill>
                <a:latin typeface="Times New Roman"/>
                <a:cs typeface="Times New Roman"/>
              </a:rPr>
              <a:t>A</a:t>
            </a:r>
            <a:r>
              <a:rPr sz="2775" i="1" spc="-82" baseline="25525" dirty="0">
                <a:solidFill>
                  <a:srgbClr val="0000FF"/>
                </a:solidFill>
                <a:latin typeface="Times New Roman"/>
                <a:cs typeface="Times New Roman"/>
              </a:rPr>
              <a:t>T</a:t>
            </a:r>
            <a:r>
              <a:rPr sz="2775" i="1" spc="-52" baseline="25525" dirty="0">
                <a:solidFill>
                  <a:srgbClr val="0000FF"/>
                </a:solidFill>
                <a:latin typeface="Times New Roman"/>
                <a:cs typeface="Times New Roman"/>
              </a:rPr>
              <a:t> </a:t>
            </a:r>
            <a:r>
              <a:rPr sz="2800" i="1" dirty="0">
                <a:solidFill>
                  <a:srgbClr val="0000FF"/>
                </a:solidFill>
                <a:latin typeface="Times New Roman"/>
                <a:cs typeface="Times New Roman"/>
              </a:rPr>
              <a:t>or</a:t>
            </a:r>
            <a:r>
              <a:rPr sz="2800" i="1" spc="-60" dirty="0">
                <a:solidFill>
                  <a:srgbClr val="0000FF"/>
                </a:solidFill>
                <a:latin typeface="Times New Roman"/>
                <a:cs typeface="Times New Roman"/>
              </a:rPr>
              <a:t> </a:t>
            </a:r>
            <a:r>
              <a:rPr sz="2800" i="1" spc="-5" dirty="0">
                <a:solidFill>
                  <a:srgbClr val="0000FF"/>
                </a:solidFill>
                <a:latin typeface="Times New Roman"/>
                <a:cs typeface="Times New Roman"/>
              </a:rPr>
              <a:t>A`</a:t>
            </a:r>
            <a:r>
              <a:rPr sz="2800" i="1" spc="10" dirty="0">
                <a:solidFill>
                  <a:srgbClr val="0000FF"/>
                </a:solidFill>
                <a:latin typeface="Times New Roman"/>
                <a:cs typeface="Times New Roman"/>
              </a:rPr>
              <a:t> </a:t>
            </a:r>
            <a:r>
              <a:rPr sz="2800" spc="35" dirty="0">
                <a:latin typeface="Cambria"/>
                <a:cs typeface="Cambria"/>
              </a:rPr>
              <a:t>).</a:t>
            </a:r>
            <a:endParaRPr sz="2800">
              <a:latin typeface="Cambria"/>
              <a:cs typeface="Cambria"/>
            </a:endParaRPr>
          </a:p>
        </p:txBody>
      </p:sp>
      <p:sp>
        <p:nvSpPr>
          <p:cNvPr id="5" name="object 5"/>
          <p:cNvSpPr txBox="1"/>
          <p:nvPr/>
        </p:nvSpPr>
        <p:spPr>
          <a:xfrm>
            <a:off x="2288540" y="3863721"/>
            <a:ext cx="3443604" cy="452120"/>
          </a:xfrm>
          <a:prstGeom prst="rect">
            <a:avLst/>
          </a:prstGeom>
        </p:spPr>
        <p:txBody>
          <a:bodyPr vert="horz" wrap="square" lIns="0" tIns="12065" rIns="0" bIns="0" rtlCol="0">
            <a:spAutoFit/>
          </a:bodyPr>
          <a:lstStyle/>
          <a:p>
            <a:pPr marL="12700">
              <a:lnSpc>
                <a:spcPct val="100000"/>
              </a:lnSpc>
              <a:spcBef>
                <a:spcPts val="95"/>
              </a:spcBef>
            </a:pPr>
            <a:r>
              <a:rPr sz="2800" spc="130" dirty="0">
                <a:solidFill>
                  <a:srgbClr val="996633"/>
                </a:solidFill>
                <a:latin typeface="Cambria"/>
                <a:cs typeface="Cambria"/>
              </a:rPr>
              <a:t>The</a:t>
            </a:r>
            <a:r>
              <a:rPr sz="2800" spc="145" dirty="0">
                <a:solidFill>
                  <a:srgbClr val="996633"/>
                </a:solidFill>
                <a:latin typeface="Cambria"/>
                <a:cs typeface="Cambria"/>
              </a:rPr>
              <a:t> </a:t>
            </a:r>
            <a:r>
              <a:rPr sz="2800" spc="80" dirty="0">
                <a:solidFill>
                  <a:srgbClr val="996633"/>
                </a:solidFill>
                <a:latin typeface="Cambria"/>
                <a:cs typeface="Cambria"/>
              </a:rPr>
              <a:t>transpose</a:t>
            </a:r>
            <a:r>
              <a:rPr sz="2800" spc="165" dirty="0">
                <a:solidFill>
                  <a:srgbClr val="996633"/>
                </a:solidFill>
                <a:latin typeface="Cambria"/>
                <a:cs typeface="Cambria"/>
              </a:rPr>
              <a:t> </a:t>
            </a:r>
            <a:r>
              <a:rPr sz="2800" dirty="0">
                <a:solidFill>
                  <a:srgbClr val="996633"/>
                </a:solidFill>
                <a:latin typeface="Cambria"/>
                <a:cs typeface="Cambria"/>
              </a:rPr>
              <a:t>of</a:t>
            </a:r>
            <a:r>
              <a:rPr sz="2800" spc="135" dirty="0">
                <a:solidFill>
                  <a:srgbClr val="996633"/>
                </a:solidFill>
                <a:latin typeface="Cambria"/>
                <a:cs typeface="Cambria"/>
              </a:rPr>
              <a:t> </a:t>
            </a:r>
            <a:r>
              <a:rPr sz="2800" i="1" spc="-5" dirty="0">
                <a:solidFill>
                  <a:srgbClr val="996633"/>
                </a:solidFill>
                <a:latin typeface="Times New Roman"/>
                <a:cs typeface="Times New Roman"/>
              </a:rPr>
              <a:t>A</a:t>
            </a:r>
            <a:r>
              <a:rPr sz="2800" i="1" spc="65" dirty="0">
                <a:solidFill>
                  <a:srgbClr val="996633"/>
                </a:solidFill>
                <a:latin typeface="Times New Roman"/>
                <a:cs typeface="Times New Roman"/>
              </a:rPr>
              <a:t> </a:t>
            </a:r>
            <a:r>
              <a:rPr sz="2800" spc="95" dirty="0">
                <a:solidFill>
                  <a:srgbClr val="996633"/>
                </a:solidFill>
                <a:latin typeface="Cambria"/>
                <a:cs typeface="Cambria"/>
              </a:rPr>
              <a:t>is</a:t>
            </a:r>
            <a:endParaRPr sz="2800">
              <a:latin typeface="Cambria"/>
              <a:cs typeface="Cambria"/>
            </a:endParaRPr>
          </a:p>
        </p:txBody>
      </p:sp>
      <p:sp>
        <p:nvSpPr>
          <p:cNvPr id="6" name="object 6"/>
          <p:cNvSpPr txBox="1"/>
          <p:nvPr/>
        </p:nvSpPr>
        <p:spPr>
          <a:xfrm>
            <a:off x="4912395" y="2956145"/>
            <a:ext cx="685800" cy="863600"/>
          </a:xfrm>
          <a:prstGeom prst="rect">
            <a:avLst/>
          </a:prstGeom>
        </p:spPr>
        <p:txBody>
          <a:bodyPr vert="horz" wrap="square" lIns="0" tIns="95885" rIns="0" bIns="0" rtlCol="0">
            <a:spAutoFit/>
          </a:bodyPr>
          <a:lstStyle/>
          <a:p>
            <a:pPr marL="14604">
              <a:lnSpc>
                <a:spcPct val="100000"/>
              </a:lnSpc>
              <a:spcBef>
                <a:spcPts val="755"/>
              </a:spcBef>
              <a:tabLst>
                <a:tab pos="416559" algn="l"/>
              </a:tabLst>
            </a:pPr>
            <a:r>
              <a:rPr sz="2200" spc="-5" dirty="0">
                <a:solidFill>
                  <a:srgbClr val="7E3E3E"/>
                </a:solidFill>
                <a:latin typeface="Times New Roman"/>
                <a:cs typeface="Times New Roman"/>
              </a:rPr>
              <a:t>2	</a:t>
            </a:r>
            <a:r>
              <a:rPr sz="2200" spc="65" dirty="0">
                <a:solidFill>
                  <a:srgbClr val="7E3E3E"/>
                </a:solidFill>
                <a:latin typeface="Times New Roman"/>
                <a:cs typeface="Times New Roman"/>
              </a:rPr>
              <a:t>3</a:t>
            </a:r>
            <a:r>
              <a:rPr sz="3300" spc="-7" baseline="-3787" dirty="0">
                <a:solidFill>
                  <a:srgbClr val="7E3E3E"/>
                </a:solidFill>
                <a:latin typeface="Symbol"/>
                <a:cs typeface="Symbol"/>
              </a:rPr>
              <a:t></a:t>
            </a:r>
            <a:endParaRPr sz="3300" baseline="-3787">
              <a:latin typeface="Symbol"/>
              <a:cs typeface="Symbol"/>
            </a:endParaRPr>
          </a:p>
          <a:p>
            <a:pPr marL="12700">
              <a:lnSpc>
                <a:spcPct val="100000"/>
              </a:lnSpc>
              <a:spcBef>
                <a:spcPts val="660"/>
              </a:spcBef>
            </a:pPr>
            <a:r>
              <a:rPr sz="2200" spc="-5" dirty="0">
                <a:solidFill>
                  <a:srgbClr val="7E3E3E"/>
                </a:solidFill>
                <a:latin typeface="Times New Roman"/>
                <a:cs typeface="Times New Roman"/>
              </a:rPr>
              <a:t>5</a:t>
            </a:r>
            <a:endParaRPr sz="2200">
              <a:latin typeface="Times New Roman"/>
              <a:cs typeface="Times New Roman"/>
            </a:endParaRPr>
          </a:p>
        </p:txBody>
      </p:sp>
      <p:sp>
        <p:nvSpPr>
          <p:cNvPr id="7" name="object 7"/>
          <p:cNvSpPr txBox="1"/>
          <p:nvPr/>
        </p:nvSpPr>
        <p:spPr>
          <a:xfrm>
            <a:off x="4365222" y="3329504"/>
            <a:ext cx="335915" cy="360680"/>
          </a:xfrm>
          <a:prstGeom prst="rect">
            <a:avLst/>
          </a:prstGeom>
        </p:spPr>
        <p:txBody>
          <a:bodyPr vert="horz" wrap="square" lIns="0" tIns="12065" rIns="0" bIns="0" rtlCol="0">
            <a:spAutoFit/>
          </a:bodyPr>
          <a:lstStyle/>
          <a:p>
            <a:pPr marL="38100">
              <a:lnSpc>
                <a:spcPct val="100000"/>
              </a:lnSpc>
              <a:spcBef>
                <a:spcPts val="95"/>
              </a:spcBef>
            </a:pPr>
            <a:r>
              <a:rPr sz="2200" spc="45" dirty="0">
                <a:solidFill>
                  <a:srgbClr val="7E3E3E"/>
                </a:solidFill>
                <a:latin typeface="Symbol"/>
                <a:cs typeface="Symbol"/>
              </a:rPr>
              <a:t></a:t>
            </a:r>
            <a:r>
              <a:rPr sz="3300" spc="67" baseline="-25252" dirty="0">
                <a:solidFill>
                  <a:srgbClr val="7E3E3E"/>
                </a:solidFill>
                <a:latin typeface="Times New Roman"/>
                <a:cs typeface="Times New Roman"/>
              </a:rPr>
              <a:t>4</a:t>
            </a:r>
            <a:endParaRPr sz="3300" baseline="-25252">
              <a:latin typeface="Times New Roman"/>
              <a:cs typeface="Times New Roman"/>
            </a:endParaRPr>
          </a:p>
        </p:txBody>
      </p:sp>
      <p:sp>
        <p:nvSpPr>
          <p:cNvPr id="8" name="object 8"/>
          <p:cNvSpPr txBox="1"/>
          <p:nvPr/>
        </p:nvSpPr>
        <p:spPr>
          <a:xfrm>
            <a:off x="5289047" y="3329504"/>
            <a:ext cx="334645" cy="360680"/>
          </a:xfrm>
          <a:prstGeom prst="rect">
            <a:avLst/>
          </a:prstGeom>
        </p:spPr>
        <p:txBody>
          <a:bodyPr vert="horz" wrap="square" lIns="0" tIns="12065" rIns="0" bIns="0" rtlCol="0">
            <a:spAutoFit/>
          </a:bodyPr>
          <a:lstStyle/>
          <a:p>
            <a:pPr marL="38100">
              <a:lnSpc>
                <a:spcPct val="100000"/>
              </a:lnSpc>
              <a:spcBef>
                <a:spcPts val="95"/>
              </a:spcBef>
            </a:pPr>
            <a:r>
              <a:rPr sz="3300" spc="60" baseline="-25252" dirty="0">
                <a:solidFill>
                  <a:srgbClr val="7E3E3E"/>
                </a:solidFill>
                <a:latin typeface="Times New Roman"/>
                <a:cs typeface="Times New Roman"/>
              </a:rPr>
              <a:t>6</a:t>
            </a:r>
            <a:r>
              <a:rPr sz="2200" spc="40" dirty="0">
                <a:solidFill>
                  <a:srgbClr val="7E3E3E"/>
                </a:solidFill>
                <a:latin typeface="Symbol"/>
                <a:cs typeface="Symbol"/>
              </a:rPr>
              <a:t></a:t>
            </a:r>
            <a:endParaRPr sz="2200">
              <a:latin typeface="Symbol"/>
              <a:cs typeface="Symbol"/>
            </a:endParaRPr>
          </a:p>
        </p:txBody>
      </p:sp>
      <p:sp>
        <p:nvSpPr>
          <p:cNvPr id="9" name="object 9"/>
          <p:cNvSpPr txBox="1"/>
          <p:nvPr/>
        </p:nvSpPr>
        <p:spPr>
          <a:xfrm>
            <a:off x="4390621" y="3524429"/>
            <a:ext cx="1207770" cy="360680"/>
          </a:xfrm>
          <a:prstGeom prst="rect">
            <a:avLst/>
          </a:prstGeom>
        </p:spPr>
        <p:txBody>
          <a:bodyPr vert="horz" wrap="square" lIns="0" tIns="12065" rIns="0" bIns="0" rtlCol="0">
            <a:spAutoFit/>
          </a:bodyPr>
          <a:lstStyle/>
          <a:p>
            <a:pPr marL="12700">
              <a:lnSpc>
                <a:spcPct val="100000"/>
              </a:lnSpc>
              <a:spcBef>
                <a:spcPts val="95"/>
              </a:spcBef>
              <a:tabLst>
                <a:tab pos="1087120" algn="l"/>
              </a:tabLst>
            </a:pPr>
            <a:r>
              <a:rPr sz="2200" spc="-5" dirty="0">
                <a:solidFill>
                  <a:srgbClr val="7E3E3E"/>
                </a:solidFill>
                <a:latin typeface="Symbol"/>
                <a:cs typeface="Symbol"/>
              </a:rPr>
              <a:t></a:t>
            </a:r>
            <a:r>
              <a:rPr sz="2200" spc="-5" dirty="0">
                <a:solidFill>
                  <a:srgbClr val="7E3E3E"/>
                </a:solidFill>
                <a:latin typeface="Times New Roman"/>
                <a:cs typeface="Times New Roman"/>
              </a:rPr>
              <a:t>	</a:t>
            </a:r>
            <a:r>
              <a:rPr sz="2200" spc="-5" dirty="0">
                <a:solidFill>
                  <a:srgbClr val="7E3E3E"/>
                </a:solidFill>
                <a:latin typeface="Symbol"/>
                <a:cs typeface="Symbol"/>
              </a:rPr>
              <a:t></a:t>
            </a:r>
            <a:endParaRPr sz="2200">
              <a:latin typeface="Symbol"/>
              <a:cs typeface="Symbol"/>
            </a:endParaRPr>
          </a:p>
        </p:txBody>
      </p:sp>
      <p:sp>
        <p:nvSpPr>
          <p:cNvPr id="10" name="object 10"/>
          <p:cNvSpPr txBox="1"/>
          <p:nvPr/>
        </p:nvSpPr>
        <p:spPr>
          <a:xfrm>
            <a:off x="2263141" y="3229432"/>
            <a:ext cx="2433955" cy="452120"/>
          </a:xfrm>
          <a:prstGeom prst="rect">
            <a:avLst/>
          </a:prstGeom>
        </p:spPr>
        <p:txBody>
          <a:bodyPr vert="horz" wrap="square" lIns="0" tIns="12065" rIns="0" bIns="0" rtlCol="0">
            <a:spAutoFit/>
          </a:bodyPr>
          <a:lstStyle/>
          <a:p>
            <a:pPr marL="38100">
              <a:lnSpc>
                <a:spcPct val="100000"/>
              </a:lnSpc>
              <a:spcBef>
                <a:spcPts val="95"/>
              </a:spcBef>
            </a:pPr>
            <a:r>
              <a:rPr sz="2800" spc="140" dirty="0">
                <a:solidFill>
                  <a:srgbClr val="996633"/>
                </a:solidFill>
                <a:latin typeface="Cambria"/>
                <a:cs typeface="Cambria"/>
              </a:rPr>
              <a:t>Example:</a:t>
            </a:r>
            <a:r>
              <a:rPr sz="2800" spc="95" dirty="0">
                <a:solidFill>
                  <a:srgbClr val="996633"/>
                </a:solidFill>
                <a:latin typeface="Cambria"/>
                <a:cs typeface="Cambria"/>
              </a:rPr>
              <a:t> </a:t>
            </a:r>
            <a:r>
              <a:rPr sz="3300" i="1" baseline="12626" dirty="0">
                <a:solidFill>
                  <a:srgbClr val="7E3E3E"/>
                </a:solidFill>
                <a:latin typeface="Times New Roman"/>
                <a:cs typeface="Times New Roman"/>
              </a:rPr>
              <a:t>A</a:t>
            </a:r>
            <a:r>
              <a:rPr sz="3300" i="1" spc="-172" baseline="12626" dirty="0">
                <a:solidFill>
                  <a:srgbClr val="7E3E3E"/>
                </a:solidFill>
                <a:latin typeface="Times New Roman"/>
                <a:cs typeface="Times New Roman"/>
              </a:rPr>
              <a:t> </a:t>
            </a:r>
            <a:r>
              <a:rPr sz="3300" baseline="12626" dirty="0">
                <a:solidFill>
                  <a:srgbClr val="7E3E3E"/>
                </a:solidFill>
                <a:latin typeface="Symbol"/>
                <a:cs typeface="Symbol"/>
              </a:rPr>
              <a:t></a:t>
            </a:r>
            <a:r>
              <a:rPr sz="3300" spc="-22" baseline="12626" dirty="0">
                <a:solidFill>
                  <a:srgbClr val="7E3E3E"/>
                </a:solidFill>
                <a:latin typeface="Times New Roman"/>
                <a:cs typeface="Times New Roman"/>
              </a:rPr>
              <a:t> </a:t>
            </a:r>
            <a:r>
              <a:rPr sz="3300" spc="44" baseline="47979" dirty="0">
                <a:solidFill>
                  <a:srgbClr val="7E3E3E"/>
                </a:solidFill>
                <a:latin typeface="Symbol"/>
                <a:cs typeface="Symbol"/>
              </a:rPr>
              <a:t></a:t>
            </a:r>
            <a:r>
              <a:rPr sz="3300" spc="44" baseline="53030" dirty="0">
                <a:solidFill>
                  <a:srgbClr val="7E3E3E"/>
                </a:solidFill>
                <a:latin typeface="Times New Roman"/>
                <a:cs typeface="Times New Roman"/>
              </a:rPr>
              <a:t>1</a:t>
            </a:r>
            <a:endParaRPr sz="3300" baseline="53030">
              <a:latin typeface="Times New Roman"/>
              <a:cs typeface="Times New Roman"/>
            </a:endParaRPr>
          </a:p>
        </p:txBody>
      </p:sp>
      <p:sp>
        <p:nvSpPr>
          <p:cNvPr id="11" name="object 11"/>
          <p:cNvSpPr txBox="1"/>
          <p:nvPr/>
        </p:nvSpPr>
        <p:spPr>
          <a:xfrm>
            <a:off x="6535859" y="3500182"/>
            <a:ext cx="804545" cy="361950"/>
          </a:xfrm>
          <a:prstGeom prst="rect">
            <a:avLst/>
          </a:prstGeom>
        </p:spPr>
        <p:txBody>
          <a:bodyPr vert="horz" wrap="square" lIns="0" tIns="13335" rIns="0" bIns="0" rtlCol="0">
            <a:spAutoFit/>
          </a:bodyPr>
          <a:lstStyle/>
          <a:p>
            <a:pPr marL="12700">
              <a:lnSpc>
                <a:spcPct val="100000"/>
              </a:lnSpc>
              <a:spcBef>
                <a:spcPts val="105"/>
              </a:spcBef>
              <a:tabLst>
                <a:tab pos="533400" algn="l"/>
              </a:tabLst>
            </a:pPr>
            <a:r>
              <a:rPr sz="3300" spc="82" baseline="-3787" dirty="0">
                <a:solidFill>
                  <a:srgbClr val="7E3E3E"/>
                </a:solidFill>
                <a:latin typeface="Symbol"/>
                <a:cs typeface="Symbol"/>
              </a:rPr>
              <a:t></a:t>
            </a:r>
            <a:r>
              <a:rPr sz="2200" spc="5" dirty="0">
                <a:solidFill>
                  <a:srgbClr val="7E3E3E"/>
                </a:solidFill>
                <a:latin typeface="Times New Roman"/>
                <a:cs typeface="Times New Roman"/>
              </a:rPr>
              <a:t>1</a:t>
            </a:r>
            <a:r>
              <a:rPr sz="2200" dirty="0">
                <a:solidFill>
                  <a:srgbClr val="7E3E3E"/>
                </a:solidFill>
                <a:latin typeface="Times New Roman"/>
                <a:cs typeface="Times New Roman"/>
              </a:rPr>
              <a:t>	</a:t>
            </a:r>
            <a:r>
              <a:rPr sz="2200" spc="75" dirty="0">
                <a:solidFill>
                  <a:srgbClr val="7E3E3E"/>
                </a:solidFill>
                <a:latin typeface="Times New Roman"/>
                <a:cs typeface="Times New Roman"/>
              </a:rPr>
              <a:t>4</a:t>
            </a:r>
            <a:r>
              <a:rPr sz="3300" baseline="-3787" dirty="0">
                <a:solidFill>
                  <a:srgbClr val="7E3E3E"/>
                </a:solidFill>
                <a:latin typeface="Symbol"/>
                <a:cs typeface="Symbol"/>
              </a:rPr>
              <a:t></a:t>
            </a:r>
            <a:endParaRPr sz="3300" baseline="-3787">
              <a:latin typeface="Symbol"/>
              <a:cs typeface="Symbol"/>
            </a:endParaRPr>
          </a:p>
        </p:txBody>
      </p:sp>
      <p:sp>
        <p:nvSpPr>
          <p:cNvPr id="12" name="object 12"/>
          <p:cNvSpPr txBox="1"/>
          <p:nvPr/>
        </p:nvSpPr>
        <p:spPr>
          <a:xfrm>
            <a:off x="7028981" y="3790929"/>
            <a:ext cx="336550" cy="361950"/>
          </a:xfrm>
          <a:prstGeom prst="rect">
            <a:avLst/>
          </a:prstGeom>
        </p:spPr>
        <p:txBody>
          <a:bodyPr vert="horz" wrap="square" lIns="0" tIns="13335" rIns="0" bIns="0" rtlCol="0">
            <a:spAutoFit/>
          </a:bodyPr>
          <a:lstStyle/>
          <a:p>
            <a:pPr marL="38100">
              <a:lnSpc>
                <a:spcPct val="100000"/>
              </a:lnSpc>
              <a:spcBef>
                <a:spcPts val="105"/>
              </a:spcBef>
            </a:pPr>
            <a:r>
              <a:rPr sz="3300" spc="67" baseline="-25252" dirty="0">
                <a:solidFill>
                  <a:srgbClr val="7E3E3E"/>
                </a:solidFill>
                <a:latin typeface="Times New Roman"/>
                <a:cs typeface="Times New Roman"/>
              </a:rPr>
              <a:t>5</a:t>
            </a:r>
            <a:r>
              <a:rPr sz="2200" spc="45" dirty="0">
                <a:solidFill>
                  <a:srgbClr val="7E3E3E"/>
                </a:solidFill>
                <a:latin typeface="Symbol"/>
                <a:cs typeface="Symbol"/>
              </a:rPr>
              <a:t></a:t>
            </a:r>
            <a:endParaRPr sz="2200">
              <a:latin typeface="Symbol"/>
              <a:cs typeface="Symbol"/>
            </a:endParaRPr>
          </a:p>
        </p:txBody>
      </p:sp>
      <p:sp>
        <p:nvSpPr>
          <p:cNvPr id="13" name="object 13"/>
          <p:cNvSpPr txBox="1"/>
          <p:nvPr/>
        </p:nvSpPr>
        <p:spPr>
          <a:xfrm>
            <a:off x="6287569" y="3920852"/>
            <a:ext cx="558800" cy="361950"/>
          </a:xfrm>
          <a:prstGeom prst="rect">
            <a:avLst/>
          </a:prstGeom>
        </p:spPr>
        <p:txBody>
          <a:bodyPr vert="horz" wrap="square" lIns="0" tIns="13335" rIns="0" bIns="0" rtlCol="0">
            <a:spAutoFit/>
          </a:bodyPr>
          <a:lstStyle/>
          <a:p>
            <a:pPr marL="38100">
              <a:lnSpc>
                <a:spcPct val="100000"/>
              </a:lnSpc>
              <a:spcBef>
                <a:spcPts val="105"/>
              </a:spcBef>
            </a:pPr>
            <a:r>
              <a:rPr sz="2200" spc="5" dirty="0">
                <a:solidFill>
                  <a:srgbClr val="7E3E3E"/>
                </a:solidFill>
                <a:latin typeface="Symbol"/>
                <a:cs typeface="Symbol"/>
              </a:rPr>
              <a:t></a:t>
            </a:r>
            <a:r>
              <a:rPr sz="2200" spc="-75" dirty="0">
                <a:solidFill>
                  <a:srgbClr val="7E3E3E"/>
                </a:solidFill>
                <a:latin typeface="Times New Roman"/>
                <a:cs typeface="Times New Roman"/>
              </a:rPr>
              <a:t> </a:t>
            </a:r>
            <a:r>
              <a:rPr sz="3300" spc="67" baseline="25252" dirty="0">
                <a:solidFill>
                  <a:srgbClr val="7E3E3E"/>
                </a:solidFill>
                <a:latin typeface="Symbol"/>
                <a:cs typeface="Symbol"/>
              </a:rPr>
              <a:t></a:t>
            </a:r>
            <a:r>
              <a:rPr sz="2200" spc="45" dirty="0">
                <a:solidFill>
                  <a:srgbClr val="7E3E3E"/>
                </a:solidFill>
                <a:latin typeface="Times New Roman"/>
                <a:cs typeface="Times New Roman"/>
              </a:rPr>
              <a:t>2</a:t>
            </a:r>
            <a:endParaRPr sz="2200">
              <a:latin typeface="Times New Roman"/>
              <a:cs typeface="Times New Roman"/>
            </a:endParaRPr>
          </a:p>
        </p:txBody>
      </p:sp>
      <p:sp>
        <p:nvSpPr>
          <p:cNvPr id="14" name="object 14"/>
          <p:cNvSpPr txBox="1"/>
          <p:nvPr/>
        </p:nvSpPr>
        <p:spPr>
          <a:xfrm>
            <a:off x="6497758" y="4059353"/>
            <a:ext cx="880744" cy="631190"/>
          </a:xfrm>
          <a:prstGeom prst="rect">
            <a:avLst/>
          </a:prstGeom>
        </p:spPr>
        <p:txBody>
          <a:bodyPr vert="horz" wrap="square" lIns="0" tIns="13335" rIns="0" bIns="0" rtlCol="0">
            <a:spAutoFit/>
          </a:bodyPr>
          <a:lstStyle/>
          <a:p>
            <a:pPr marL="50800">
              <a:lnSpc>
                <a:spcPts val="2380"/>
              </a:lnSpc>
              <a:spcBef>
                <a:spcPts val="105"/>
              </a:spcBef>
              <a:tabLst>
                <a:tab pos="721360" algn="l"/>
              </a:tabLst>
            </a:pPr>
            <a:r>
              <a:rPr sz="2200" dirty="0">
                <a:solidFill>
                  <a:srgbClr val="7E3E3E"/>
                </a:solidFill>
                <a:latin typeface="Symbol"/>
                <a:cs typeface="Symbol"/>
              </a:rPr>
              <a:t></a:t>
            </a:r>
            <a:r>
              <a:rPr sz="2200" dirty="0">
                <a:solidFill>
                  <a:srgbClr val="7E3E3E"/>
                </a:solidFill>
                <a:latin typeface="Times New Roman"/>
                <a:cs typeface="Times New Roman"/>
              </a:rPr>
              <a:t>	</a:t>
            </a:r>
            <a:r>
              <a:rPr sz="2200" dirty="0">
                <a:solidFill>
                  <a:srgbClr val="7E3E3E"/>
                </a:solidFill>
                <a:latin typeface="Symbol"/>
                <a:cs typeface="Symbol"/>
              </a:rPr>
              <a:t></a:t>
            </a:r>
            <a:endParaRPr sz="2200">
              <a:latin typeface="Symbol"/>
              <a:cs typeface="Symbol"/>
            </a:endParaRPr>
          </a:p>
          <a:p>
            <a:pPr marL="50800">
              <a:lnSpc>
                <a:spcPts val="2380"/>
              </a:lnSpc>
              <a:tabLst>
                <a:tab pos="568960" algn="l"/>
              </a:tabLst>
            </a:pPr>
            <a:r>
              <a:rPr sz="2200" spc="-254" dirty="0">
                <a:solidFill>
                  <a:srgbClr val="7E3E3E"/>
                </a:solidFill>
                <a:latin typeface="Symbol"/>
                <a:cs typeface="Symbol"/>
              </a:rPr>
              <a:t></a:t>
            </a:r>
            <a:r>
              <a:rPr sz="3300" spc="-382" baseline="-17676" dirty="0">
                <a:solidFill>
                  <a:srgbClr val="7E3E3E"/>
                </a:solidFill>
                <a:latin typeface="Symbol"/>
                <a:cs typeface="Symbol"/>
              </a:rPr>
              <a:t></a:t>
            </a:r>
            <a:r>
              <a:rPr sz="3300" spc="-382" baseline="-2525" dirty="0">
                <a:solidFill>
                  <a:srgbClr val="7E3E3E"/>
                </a:solidFill>
                <a:latin typeface="Times New Roman"/>
                <a:cs typeface="Times New Roman"/>
              </a:rPr>
              <a:t>3	</a:t>
            </a:r>
            <a:r>
              <a:rPr sz="3300" spc="-375" baseline="-2525" dirty="0">
                <a:solidFill>
                  <a:srgbClr val="7E3E3E"/>
                </a:solidFill>
                <a:latin typeface="Times New Roman"/>
                <a:cs typeface="Times New Roman"/>
              </a:rPr>
              <a:t>6</a:t>
            </a:r>
            <a:r>
              <a:rPr sz="2200" spc="-250" dirty="0">
                <a:solidFill>
                  <a:srgbClr val="7E3E3E"/>
                </a:solidFill>
                <a:latin typeface="Symbol"/>
                <a:cs typeface="Symbol"/>
              </a:rPr>
              <a:t></a:t>
            </a:r>
            <a:r>
              <a:rPr sz="3300" spc="-375" baseline="-17676" dirty="0">
                <a:solidFill>
                  <a:srgbClr val="7E3E3E"/>
                </a:solidFill>
                <a:latin typeface="Symbol"/>
                <a:cs typeface="Symbol"/>
              </a:rPr>
              <a:t></a:t>
            </a:r>
            <a:endParaRPr sz="3300" baseline="-17676">
              <a:latin typeface="Symbol"/>
              <a:cs typeface="Symbol"/>
            </a:endParaRPr>
          </a:p>
        </p:txBody>
      </p:sp>
      <p:sp>
        <p:nvSpPr>
          <p:cNvPr id="15" name="object 15"/>
          <p:cNvSpPr txBox="1"/>
          <p:nvPr/>
        </p:nvSpPr>
        <p:spPr>
          <a:xfrm>
            <a:off x="5922042" y="3794939"/>
            <a:ext cx="328930" cy="361950"/>
          </a:xfrm>
          <a:prstGeom prst="rect">
            <a:avLst/>
          </a:prstGeom>
        </p:spPr>
        <p:txBody>
          <a:bodyPr vert="horz" wrap="square" lIns="0" tIns="13335" rIns="0" bIns="0" rtlCol="0">
            <a:spAutoFit/>
          </a:bodyPr>
          <a:lstStyle/>
          <a:p>
            <a:pPr marL="38100">
              <a:lnSpc>
                <a:spcPct val="100000"/>
              </a:lnSpc>
              <a:spcBef>
                <a:spcPts val="105"/>
              </a:spcBef>
            </a:pPr>
            <a:r>
              <a:rPr sz="3300" i="1" spc="-44" baseline="-25252" dirty="0">
                <a:solidFill>
                  <a:srgbClr val="7E3E3E"/>
                </a:solidFill>
                <a:latin typeface="Times New Roman"/>
                <a:cs typeface="Times New Roman"/>
              </a:rPr>
              <a:t>A</a:t>
            </a:r>
            <a:r>
              <a:rPr sz="1250" i="1" spc="-30" dirty="0">
                <a:solidFill>
                  <a:srgbClr val="7E3E3E"/>
                </a:solidFill>
                <a:latin typeface="Times New Roman"/>
                <a:cs typeface="Times New Roman"/>
              </a:rPr>
              <a:t>T</a:t>
            </a:r>
            <a:endParaRPr sz="1250">
              <a:latin typeface="Times New Roman"/>
              <a:cs typeface="Times New Roman"/>
            </a:endParaRPr>
          </a:p>
        </p:txBody>
      </p:sp>
      <p:sp>
        <p:nvSpPr>
          <p:cNvPr id="16" name="object 16"/>
          <p:cNvSpPr txBox="1"/>
          <p:nvPr/>
        </p:nvSpPr>
        <p:spPr>
          <a:xfrm>
            <a:off x="2263140" y="4900422"/>
            <a:ext cx="7328534" cy="878205"/>
          </a:xfrm>
          <a:prstGeom prst="rect">
            <a:avLst/>
          </a:prstGeom>
        </p:spPr>
        <p:txBody>
          <a:bodyPr vert="horz" wrap="square" lIns="0" tIns="12065" rIns="0" bIns="0" rtlCol="0">
            <a:spAutoFit/>
          </a:bodyPr>
          <a:lstStyle/>
          <a:p>
            <a:pPr marL="38100" marR="30480">
              <a:lnSpc>
                <a:spcPct val="100000"/>
              </a:lnSpc>
              <a:spcBef>
                <a:spcPts val="95"/>
              </a:spcBef>
              <a:buClr>
                <a:srgbClr val="565F6C"/>
              </a:buClr>
              <a:buSzPct val="96428"/>
              <a:buFont typeface="Wingdings"/>
              <a:buChar char=""/>
              <a:tabLst>
                <a:tab pos="201295" algn="l"/>
              </a:tabLst>
            </a:pPr>
            <a:r>
              <a:rPr sz="2800" spc="114" dirty="0">
                <a:latin typeface="Cambria"/>
                <a:cs typeface="Cambria"/>
              </a:rPr>
              <a:t>For</a:t>
            </a:r>
            <a:r>
              <a:rPr sz="2800" spc="155" dirty="0">
                <a:latin typeface="Cambria"/>
                <a:cs typeface="Cambria"/>
              </a:rPr>
              <a:t> </a:t>
            </a:r>
            <a:r>
              <a:rPr sz="2800" spc="185" dirty="0">
                <a:latin typeface="Cambria"/>
                <a:cs typeface="Cambria"/>
              </a:rPr>
              <a:t>a</a:t>
            </a:r>
            <a:r>
              <a:rPr sz="2800" spc="160" dirty="0">
                <a:latin typeface="Cambria"/>
                <a:cs typeface="Cambria"/>
              </a:rPr>
              <a:t> </a:t>
            </a:r>
            <a:r>
              <a:rPr sz="2800" spc="130" dirty="0">
                <a:latin typeface="Cambria"/>
                <a:cs typeface="Cambria"/>
              </a:rPr>
              <a:t>matrix</a:t>
            </a:r>
            <a:r>
              <a:rPr sz="2800" spc="160" dirty="0">
                <a:latin typeface="Cambria"/>
                <a:cs typeface="Cambria"/>
              </a:rPr>
              <a:t> </a:t>
            </a:r>
            <a:r>
              <a:rPr sz="2800" i="1" spc="-5" dirty="0">
                <a:solidFill>
                  <a:srgbClr val="0000FF"/>
                </a:solidFill>
                <a:latin typeface="Times New Roman"/>
                <a:cs typeface="Times New Roman"/>
              </a:rPr>
              <a:t>A</a:t>
            </a:r>
            <a:r>
              <a:rPr sz="2800" i="1" spc="-50"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5" dirty="0">
                <a:solidFill>
                  <a:srgbClr val="0000FF"/>
                </a:solidFill>
                <a:latin typeface="Times New Roman"/>
                <a:cs typeface="Times New Roman"/>
              </a:rPr>
              <a:t> </a:t>
            </a:r>
            <a:r>
              <a:rPr sz="2800" spc="25" dirty="0">
                <a:solidFill>
                  <a:srgbClr val="0000FF"/>
                </a:solidFill>
                <a:latin typeface="Times New Roman"/>
                <a:cs typeface="Times New Roman"/>
              </a:rPr>
              <a:t>[</a:t>
            </a:r>
            <a:r>
              <a:rPr sz="2800" i="1" spc="25" dirty="0">
                <a:solidFill>
                  <a:srgbClr val="0000FF"/>
                </a:solidFill>
                <a:latin typeface="Times New Roman"/>
                <a:cs typeface="Times New Roman"/>
              </a:rPr>
              <a:t>a</a:t>
            </a:r>
            <a:r>
              <a:rPr sz="2775" i="1" spc="37" baseline="-21021" dirty="0">
                <a:solidFill>
                  <a:srgbClr val="0000FF"/>
                </a:solidFill>
                <a:latin typeface="Times New Roman"/>
                <a:cs typeface="Times New Roman"/>
              </a:rPr>
              <a:t>ij</a:t>
            </a:r>
            <a:r>
              <a:rPr sz="2800" spc="25" dirty="0">
                <a:solidFill>
                  <a:srgbClr val="0000FF"/>
                </a:solidFill>
                <a:latin typeface="Times New Roman"/>
                <a:cs typeface="Times New Roman"/>
              </a:rPr>
              <a:t>]</a:t>
            </a:r>
            <a:r>
              <a:rPr sz="2800" spc="25" dirty="0">
                <a:latin typeface="Cambria"/>
                <a:cs typeface="Cambria"/>
              </a:rPr>
              <a:t>,</a:t>
            </a:r>
            <a:r>
              <a:rPr sz="2800" spc="175" dirty="0">
                <a:latin typeface="Cambria"/>
                <a:cs typeface="Cambria"/>
              </a:rPr>
              <a:t> </a:t>
            </a:r>
            <a:r>
              <a:rPr sz="2800" spc="110" dirty="0">
                <a:latin typeface="Cambria"/>
                <a:cs typeface="Cambria"/>
              </a:rPr>
              <a:t>its</a:t>
            </a:r>
            <a:r>
              <a:rPr sz="2800" spc="175" dirty="0">
                <a:latin typeface="Cambria"/>
                <a:cs typeface="Cambria"/>
              </a:rPr>
              <a:t> </a:t>
            </a:r>
            <a:r>
              <a:rPr sz="2800" spc="80" dirty="0">
                <a:latin typeface="Cambria"/>
                <a:cs typeface="Cambria"/>
              </a:rPr>
              <a:t>transpose</a:t>
            </a:r>
            <a:r>
              <a:rPr sz="2800" spc="160" dirty="0">
                <a:latin typeface="Cambria"/>
                <a:cs typeface="Cambria"/>
              </a:rPr>
              <a:t> </a:t>
            </a:r>
            <a:r>
              <a:rPr sz="2800" i="1" spc="-55" dirty="0">
                <a:solidFill>
                  <a:srgbClr val="0000FF"/>
                </a:solidFill>
                <a:latin typeface="Times New Roman"/>
                <a:cs typeface="Times New Roman"/>
              </a:rPr>
              <a:t>A</a:t>
            </a:r>
            <a:r>
              <a:rPr sz="2775" i="1" spc="-82" baseline="25525" dirty="0">
                <a:solidFill>
                  <a:srgbClr val="0000FF"/>
                </a:solidFill>
                <a:latin typeface="Times New Roman"/>
                <a:cs typeface="Times New Roman"/>
              </a:rPr>
              <a:t>T</a:t>
            </a:r>
            <a:r>
              <a:rPr sz="2775" i="1" spc="7" baseline="25525" dirty="0">
                <a:solidFill>
                  <a:srgbClr val="0000FF"/>
                </a:solidFill>
                <a:latin typeface="Times New Roman"/>
                <a:cs typeface="Times New Roman"/>
              </a:rPr>
              <a:t> </a:t>
            </a:r>
            <a:r>
              <a:rPr sz="2800" spc="-5" dirty="0">
                <a:solidFill>
                  <a:srgbClr val="0000FF"/>
                </a:solidFill>
                <a:latin typeface="Times New Roman"/>
                <a:cs typeface="Times New Roman"/>
              </a:rPr>
              <a:t>= </a:t>
            </a:r>
            <a:r>
              <a:rPr sz="2800" spc="30" dirty="0">
                <a:solidFill>
                  <a:srgbClr val="0000FF"/>
                </a:solidFill>
                <a:latin typeface="Times New Roman"/>
                <a:cs typeface="Times New Roman"/>
              </a:rPr>
              <a:t>[</a:t>
            </a:r>
            <a:r>
              <a:rPr sz="2800" i="1" spc="30" dirty="0">
                <a:solidFill>
                  <a:srgbClr val="0000FF"/>
                </a:solidFill>
                <a:latin typeface="Times New Roman"/>
                <a:cs typeface="Times New Roman"/>
              </a:rPr>
              <a:t>b</a:t>
            </a:r>
            <a:r>
              <a:rPr sz="2775" i="1" spc="44" baseline="-21021" dirty="0">
                <a:solidFill>
                  <a:srgbClr val="0000FF"/>
                </a:solidFill>
                <a:latin typeface="Times New Roman"/>
                <a:cs typeface="Times New Roman"/>
              </a:rPr>
              <a:t>ij</a:t>
            </a:r>
            <a:r>
              <a:rPr sz="2800" spc="30" dirty="0">
                <a:solidFill>
                  <a:srgbClr val="0000FF"/>
                </a:solidFill>
                <a:latin typeface="Times New Roman"/>
                <a:cs typeface="Times New Roman"/>
              </a:rPr>
              <a:t>]</a:t>
            </a:r>
            <a:r>
              <a:rPr sz="2800" spc="30" dirty="0">
                <a:latin typeface="Cambria"/>
                <a:cs typeface="Cambria"/>
              </a:rPr>
              <a:t>, </a:t>
            </a:r>
            <a:r>
              <a:rPr sz="2800" spc="-600" dirty="0">
                <a:latin typeface="Cambria"/>
                <a:cs typeface="Cambria"/>
              </a:rPr>
              <a:t> </a:t>
            </a:r>
            <a:r>
              <a:rPr sz="2800" spc="60" dirty="0">
                <a:latin typeface="Cambria"/>
                <a:cs typeface="Cambria"/>
              </a:rPr>
              <a:t>where</a:t>
            </a:r>
            <a:r>
              <a:rPr sz="2800" spc="155" dirty="0">
                <a:latin typeface="Cambria"/>
                <a:cs typeface="Cambria"/>
              </a:rPr>
              <a:t> </a:t>
            </a:r>
            <a:r>
              <a:rPr sz="2800" i="1" dirty="0">
                <a:solidFill>
                  <a:srgbClr val="0000FF"/>
                </a:solidFill>
                <a:latin typeface="Times New Roman"/>
                <a:cs typeface="Times New Roman"/>
              </a:rPr>
              <a:t>b</a:t>
            </a:r>
            <a:r>
              <a:rPr sz="2775" i="1" baseline="-21021" dirty="0">
                <a:solidFill>
                  <a:srgbClr val="0000FF"/>
                </a:solidFill>
                <a:latin typeface="Times New Roman"/>
                <a:cs typeface="Times New Roman"/>
              </a:rPr>
              <a:t>ij</a:t>
            </a:r>
            <a:r>
              <a:rPr sz="2775" i="1" spc="450" baseline="-21021"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10" dirty="0">
                <a:solidFill>
                  <a:srgbClr val="0000FF"/>
                </a:solidFill>
                <a:latin typeface="Times New Roman"/>
                <a:cs typeface="Times New Roman"/>
              </a:rPr>
              <a:t> </a:t>
            </a:r>
            <a:r>
              <a:rPr sz="2800" i="1" spc="50" dirty="0">
                <a:solidFill>
                  <a:srgbClr val="0000FF"/>
                </a:solidFill>
                <a:latin typeface="Times New Roman"/>
                <a:cs typeface="Times New Roman"/>
              </a:rPr>
              <a:t>a</a:t>
            </a:r>
            <a:r>
              <a:rPr sz="2775" i="1" spc="75" baseline="-21021" dirty="0">
                <a:solidFill>
                  <a:srgbClr val="0000FF"/>
                </a:solidFill>
                <a:latin typeface="Times New Roman"/>
                <a:cs typeface="Times New Roman"/>
              </a:rPr>
              <a:t>ji</a:t>
            </a:r>
            <a:r>
              <a:rPr sz="2800" spc="50" dirty="0">
                <a:latin typeface="Cambria"/>
                <a:cs typeface="Cambria"/>
              </a:rPr>
              <a:t>.</a:t>
            </a:r>
            <a:endParaRPr sz="2800">
              <a:latin typeface="Cambria"/>
              <a:cs typeface="Cambria"/>
            </a:endParaRPr>
          </a:p>
        </p:txBody>
      </p:sp>
    </p:spTree>
    <p:extLst>
      <p:ext uri="{BB962C8B-B14F-4D97-AF65-F5344CB8AC3E}">
        <p14:creationId xmlns:p14="http://schemas.microsoft.com/office/powerpoint/2010/main" val="162326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438735"/>
            <a:ext cx="5685790" cy="940435"/>
          </a:xfrm>
          <a:prstGeom prst="rect">
            <a:avLst/>
          </a:prstGeom>
        </p:spPr>
        <p:txBody>
          <a:bodyPr vert="horz" wrap="square" lIns="0" tIns="12700" rIns="0" bIns="0" rtlCol="0">
            <a:spAutoFit/>
          </a:bodyPr>
          <a:lstStyle/>
          <a:p>
            <a:pPr marL="12700" marR="5080">
              <a:lnSpc>
                <a:spcPct val="100000"/>
              </a:lnSpc>
              <a:spcBef>
                <a:spcPts val="100"/>
              </a:spcBef>
            </a:pPr>
            <a:r>
              <a:rPr sz="3000" spc="290" dirty="0"/>
              <a:t>S</a:t>
            </a:r>
            <a:r>
              <a:rPr sz="2400" spc="290" dirty="0"/>
              <a:t>YMMETRIC</a:t>
            </a:r>
            <a:r>
              <a:rPr sz="2400" spc="320" dirty="0"/>
              <a:t> </a:t>
            </a:r>
            <a:r>
              <a:rPr sz="3000" spc="380" dirty="0"/>
              <a:t>&amp;</a:t>
            </a:r>
            <a:r>
              <a:rPr sz="3000" spc="160" dirty="0"/>
              <a:t> </a:t>
            </a:r>
            <a:r>
              <a:rPr sz="3000" spc="315" dirty="0"/>
              <a:t>S</a:t>
            </a:r>
            <a:r>
              <a:rPr sz="2400" spc="315" dirty="0"/>
              <a:t>KEW</a:t>
            </a:r>
            <a:r>
              <a:rPr sz="2400" spc="290" dirty="0"/>
              <a:t> </a:t>
            </a:r>
            <a:r>
              <a:rPr sz="3000" spc="290" dirty="0"/>
              <a:t>S</a:t>
            </a:r>
            <a:r>
              <a:rPr sz="2400" spc="290" dirty="0"/>
              <a:t>YMMETRIC </a:t>
            </a:r>
            <a:r>
              <a:rPr sz="2400" spc="-509" dirty="0"/>
              <a:t> </a:t>
            </a:r>
            <a:r>
              <a:rPr sz="3000" spc="275" dirty="0"/>
              <a:t>M</a:t>
            </a:r>
            <a:r>
              <a:rPr sz="2400" spc="275" dirty="0"/>
              <a:t>ATRICES</a:t>
            </a:r>
            <a:endParaRPr sz="2400"/>
          </a:p>
        </p:txBody>
      </p:sp>
      <p:sp>
        <p:nvSpPr>
          <p:cNvPr id="3" name="object 3"/>
          <p:cNvSpPr txBox="1"/>
          <p:nvPr/>
        </p:nvSpPr>
        <p:spPr>
          <a:xfrm>
            <a:off x="9843261" y="5872074"/>
            <a:ext cx="229870" cy="228268"/>
          </a:xfrm>
          <a:prstGeom prst="rect">
            <a:avLst/>
          </a:prstGeom>
        </p:spPr>
        <p:txBody>
          <a:bodyPr vert="horz" wrap="square" lIns="0" tIns="12700" rIns="0" bIns="0" rtlCol="0">
            <a:spAutoFit/>
          </a:bodyPr>
          <a:lstStyle/>
          <a:p>
            <a:pPr marL="12700">
              <a:lnSpc>
                <a:spcPct val="100000"/>
              </a:lnSpc>
              <a:spcBef>
                <a:spcPts val="100"/>
              </a:spcBef>
            </a:pPr>
            <a:r>
              <a:rPr sz="1400" b="1" spc="-30" dirty="0">
                <a:solidFill>
                  <a:srgbClr val="FFFFFF"/>
                </a:solidFill>
                <a:latin typeface="Cambria"/>
                <a:cs typeface="Cambria"/>
              </a:rPr>
              <a:t>36</a:t>
            </a:r>
            <a:endParaRPr sz="1400">
              <a:latin typeface="Cambria"/>
              <a:cs typeface="Cambria"/>
            </a:endParaRPr>
          </a:p>
        </p:txBody>
      </p:sp>
      <p:sp>
        <p:nvSpPr>
          <p:cNvPr id="4" name="object 4"/>
          <p:cNvSpPr txBox="1"/>
          <p:nvPr/>
        </p:nvSpPr>
        <p:spPr>
          <a:xfrm>
            <a:off x="2263141" y="1667382"/>
            <a:ext cx="8093075" cy="452120"/>
          </a:xfrm>
          <a:prstGeom prst="rect">
            <a:avLst/>
          </a:prstGeom>
        </p:spPr>
        <p:txBody>
          <a:bodyPr vert="horz" wrap="square" lIns="0" tIns="12065" rIns="0" bIns="0" rtlCol="0">
            <a:spAutoFit/>
          </a:bodyPr>
          <a:lstStyle/>
          <a:p>
            <a:pPr marL="200660" indent="-163195">
              <a:lnSpc>
                <a:spcPct val="100000"/>
              </a:lnSpc>
              <a:spcBef>
                <a:spcPts val="95"/>
              </a:spcBef>
              <a:buClr>
                <a:srgbClr val="565F6C"/>
              </a:buClr>
              <a:buSzPct val="96428"/>
              <a:buFont typeface="Wingdings"/>
              <a:buChar char=""/>
              <a:tabLst>
                <a:tab pos="201295" algn="l"/>
              </a:tabLst>
            </a:pPr>
            <a:r>
              <a:rPr sz="2800" spc="270" dirty="0">
                <a:latin typeface="Cambria"/>
                <a:cs typeface="Cambria"/>
              </a:rPr>
              <a:t>A</a:t>
            </a:r>
            <a:r>
              <a:rPr sz="2800" spc="155" dirty="0">
                <a:latin typeface="Cambria"/>
                <a:cs typeface="Cambria"/>
              </a:rPr>
              <a:t> </a:t>
            </a:r>
            <a:r>
              <a:rPr sz="2800" spc="130" dirty="0">
                <a:latin typeface="Cambria"/>
                <a:cs typeface="Cambria"/>
              </a:rPr>
              <a:t>matrix</a:t>
            </a:r>
            <a:r>
              <a:rPr sz="2800" spc="165" dirty="0">
                <a:latin typeface="Cambria"/>
                <a:cs typeface="Cambria"/>
              </a:rPr>
              <a:t> </a:t>
            </a:r>
            <a:r>
              <a:rPr sz="2800" i="1" spc="-5" dirty="0">
                <a:solidFill>
                  <a:srgbClr val="0000FF"/>
                </a:solidFill>
                <a:latin typeface="Times New Roman"/>
                <a:cs typeface="Times New Roman"/>
              </a:rPr>
              <a:t>A</a:t>
            </a:r>
            <a:r>
              <a:rPr sz="2800" i="1" spc="80" dirty="0">
                <a:solidFill>
                  <a:srgbClr val="0000FF"/>
                </a:solidFill>
                <a:latin typeface="Times New Roman"/>
                <a:cs typeface="Times New Roman"/>
              </a:rPr>
              <a:t> </a:t>
            </a:r>
            <a:r>
              <a:rPr sz="2800" spc="105" dirty="0">
                <a:latin typeface="Cambria"/>
                <a:cs typeface="Cambria"/>
              </a:rPr>
              <a:t>such</a:t>
            </a:r>
            <a:r>
              <a:rPr sz="2800" spc="180" dirty="0">
                <a:latin typeface="Cambria"/>
                <a:cs typeface="Cambria"/>
              </a:rPr>
              <a:t> </a:t>
            </a:r>
            <a:r>
              <a:rPr sz="2800" spc="155" dirty="0">
                <a:latin typeface="Cambria"/>
                <a:cs typeface="Cambria"/>
              </a:rPr>
              <a:t>that </a:t>
            </a:r>
            <a:r>
              <a:rPr sz="2800" i="1" spc="-55" dirty="0">
                <a:solidFill>
                  <a:srgbClr val="0000FF"/>
                </a:solidFill>
                <a:latin typeface="Times New Roman"/>
                <a:cs typeface="Times New Roman"/>
              </a:rPr>
              <a:t>A</a:t>
            </a:r>
            <a:r>
              <a:rPr sz="2775" i="1" spc="-82" baseline="25525" dirty="0">
                <a:solidFill>
                  <a:srgbClr val="0000FF"/>
                </a:solidFill>
                <a:latin typeface="Times New Roman"/>
                <a:cs typeface="Times New Roman"/>
              </a:rPr>
              <a:t>T</a:t>
            </a:r>
            <a:r>
              <a:rPr sz="2775" i="1" spc="480"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50" dirty="0">
                <a:solidFill>
                  <a:srgbClr val="0000FF"/>
                </a:solidFill>
                <a:latin typeface="Times New Roman"/>
                <a:cs typeface="Times New Roman"/>
              </a:rPr>
              <a:t> </a:t>
            </a:r>
            <a:r>
              <a:rPr sz="2800" i="1" spc="-5" dirty="0">
                <a:solidFill>
                  <a:srgbClr val="0000FF"/>
                </a:solidFill>
                <a:latin typeface="Times New Roman"/>
                <a:cs typeface="Times New Roman"/>
              </a:rPr>
              <a:t>A</a:t>
            </a:r>
            <a:r>
              <a:rPr sz="2800" i="1" spc="-50" dirty="0">
                <a:solidFill>
                  <a:srgbClr val="0000FF"/>
                </a:solidFill>
                <a:latin typeface="Times New Roman"/>
                <a:cs typeface="Times New Roman"/>
              </a:rPr>
              <a:t> </a:t>
            </a:r>
            <a:r>
              <a:rPr sz="2800" spc="95" dirty="0">
                <a:latin typeface="Cambria"/>
                <a:cs typeface="Cambria"/>
              </a:rPr>
              <a:t>is</a:t>
            </a:r>
            <a:r>
              <a:rPr sz="2800" spc="170" dirty="0">
                <a:latin typeface="Cambria"/>
                <a:cs typeface="Cambria"/>
              </a:rPr>
              <a:t> </a:t>
            </a:r>
            <a:r>
              <a:rPr sz="2800" spc="85" dirty="0">
                <a:latin typeface="Cambria"/>
                <a:cs typeface="Cambria"/>
              </a:rPr>
              <a:t>called</a:t>
            </a:r>
            <a:r>
              <a:rPr sz="2800" spc="195" dirty="0">
                <a:latin typeface="Cambria"/>
                <a:cs typeface="Cambria"/>
              </a:rPr>
              <a:t> </a:t>
            </a:r>
            <a:r>
              <a:rPr sz="2800" spc="100" dirty="0">
                <a:latin typeface="Cambria"/>
                <a:cs typeface="Cambria"/>
              </a:rPr>
              <a:t>symmetric,</a:t>
            </a:r>
            <a:endParaRPr sz="2800">
              <a:latin typeface="Cambria"/>
              <a:cs typeface="Cambria"/>
            </a:endParaRPr>
          </a:p>
        </p:txBody>
      </p:sp>
      <p:sp>
        <p:nvSpPr>
          <p:cNvPr id="5" name="object 5"/>
          <p:cNvSpPr txBox="1"/>
          <p:nvPr/>
        </p:nvSpPr>
        <p:spPr>
          <a:xfrm>
            <a:off x="2263141" y="1879961"/>
            <a:ext cx="5563235" cy="1306195"/>
          </a:xfrm>
          <a:prstGeom prst="rect">
            <a:avLst/>
          </a:prstGeom>
        </p:spPr>
        <p:txBody>
          <a:bodyPr vert="horz" wrap="square" lIns="0" tIns="226695" rIns="0" bIns="0" rtlCol="0">
            <a:spAutoFit/>
          </a:bodyPr>
          <a:lstStyle/>
          <a:p>
            <a:pPr marL="38100">
              <a:lnSpc>
                <a:spcPct val="100000"/>
              </a:lnSpc>
              <a:spcBef>
                <a:spcPts val="1785"/>
              </a:spcBef>
            </a:pPr>
            <a:r>
              <a:rPr sz="2800" spc="145" dirty="0">
                <a:latin typeface="Cambria"/>
                <a:cs typeface="Cambria"/>
              </a:rPr>
              <a:t>i.e., </a:t>
            </a:r>
            <a:r>
              <a:rPr sz="2800" i="1" dirty="0">
                <a:solidFill>
                  <a:srgbClr val="0000FF"/>
                </a:solidFill>
                <a:latin typeface="Times New Roman"/>
                <a:cs typeface="Times New Roman"/>
              </a:rPr>
              <a:t>a</a:t>
            </a:r>
            <a:r>
              <a:rPr sz="2775" i="1" baseline="-21021" dirty="0">
                <a:solidFill>
                  <a:srgbClr val="0000FF"/>
                </a:solidFill>
                <a:latin typeface="Times New Roman"/>
                <a:cs typeface="Times New Roman"/>
              </a:rPr>
              <a:t>ji</a:t>
            </a:r>
            <a:r>
              <a:rPr sz="2775" i="1" spc="-22" baseline="-21021" dirty="0">
                <a:solidFill>
                  <a:srgbClr val="0000FF"/>
                </a:solidFill>
                <a:latin typeface="Times New Roman"/>
                <a:cs typeface="Times New Roman"/>
              </a:rPr>
              <a:t> </a:t>
            </a:r>
            <a:r>
              <a:rPr sz="2800" i="1" spc="-5" dirty="0">
                <a:solidFill>
                  <a:srgbClr val="0000FF"/>
                </a:solidFill>
                <a:latin typeface="Times New Roman"/>
                <a:cs typeface="Times New Roman"/>
              </a:rPr>
              <a:t>= </a:t>
            </a:r>
            <a:r>
              <a:rPr sz="2800" i="1" dirty="0">
                <a:solidFill>
                  <a:srgbClr val="0000FF"/>
                </a:solidFill>
                <a:latin typeface="Times New Roman"/>
                <a:cs typeface="Times New Roman"/>
              </a:rPr>
              <a:t>a</a:t>
            </a:r>
            <a:r>
              <a:rPr sz="2775" i="1" baseline="-21021" dirty="0">
                <a:solidFill>
                  <a:srgbClr val="0000FF"/>
                </a:solidFill>
                <a:latin typeface="Times New Roman"/>
                <a:cs typeface="Times New Roman"/>
              </a:rPr>
              <a:t>ij</a:t>
            </a:r>
            <a:r>
              <a:rPr sz="2775" i="1" spc="330" baseline="-21021" dirty="0">
                <a:solidFill>
                  <a:srgbClr val="0000FF"/>
                </a:solidFill>
                <a:latin typeface="Times New Roman"/>
                <a:cs typeface="Times New Roman"/>
              </a:rPr>
              <a:t> </a:t>
            </a:r>
            <a:r>
              <a:rPr sz="2800" spc="30" dirty="0">
                <a:latin typeface="Cambria"/>
                <a:cs typeface="Cambria"/>
              </a:rPr>
              <a:t>for</a:t>
            </a:r>
            <a:r>
              <a:rPr sz="2800" spc="140" dirty="0">
                <a:latin typeface="Cambria"/>
                <a:cs typeface="Cambria"/>
              </a:rPr>
              <a:t> all</a:t>
            </a:r>
            <a:r>
              <a:rPr sz="2800" spc="170" dirty="0">
                <a:latin typeface="Cambria"/>
                <a:cs typeface="Cambria"/>
              </a:rPr>
              <a:t> </a:t>
            </a:r>
            <a:r>
              <a:rPr sz="2800" i="1" spc="-5" dirty="0">
                <a:solidFill>
                  <a:srgbClr val="0000FF"/>
                </a:solidFill>
                <a:latin typeface="Times New Roman"/>
                <a:cs typeface="Times New Roman"/>
              </a:rPr>
              <a:t>i</a:t>
            </a:r>
            <a:r>
              <a:rPr sz="2800" i="1" spc="65" dirty="0">
                <a:solidFill>
                  <a:srgbClr val="0000FF"/>
                </a:solidFill>
                <a:latin typeface="Times New Roman"/>
                <a:cs typeface="Times New Roman"/>
              </a:rPr>
              <a:t> </a:t>
            </a:r>
            <a:r>
              <a:rPr sz="2800" spc="125" dirty="0">
                <a:latin typeface="Cambria"/>
                <a:cs typeface="Cambria"/>
              </a:rPr>
              <a:t>and</a:t>
            </a:r>
            <a:r>
              <a:rPr sz="2800" spc="170" dirty="0">
                <a:latin typeface="Cambria"/>
                <a:cs typeface="Cambria"/>
              </a:rPr>
              <a:t> </a:t>
            </a:r>
            <a:r>
              <a:rPr sz="2800" i="1" spc="100" dirty="0">
                <a:solidFill>
                  <a:srgbClr val="0000FF"/>
                </a:solidFill>
                <a:latin typeface="Times New Roman"/>
                <a:cs typeface="Times New Roman"/>
              </a:rPr>
              <a:t>j</a:t>
            </a:r>
            <a:r>
              <a:rPr sz="2800" spc="100" dirty="0">
                <a:latin typeface="Cambria"/>
                <a:cs typeface="Cambria"/>
              </a:rPr>
              <a:t>.</a:t>
            </a:r>
            <a:endParaRPr sz="2800">
              <a:latin typeface="Cambria"/>
              <a:cs typeface="Cambria"/>
            </a:endParaRPr>
          </a:p>
          <a:p>
            <a:pPr marL="200660" indent="-163195">
              <a:lnSpc>
                <a:spcPct val="100000"/>
              </a:lnSpc>
              <a:spcBef>
                <a:spcPts val="1680"/>
              </a:spcBef>
              <a:buClr>
                <a:srgbClr val="565F6C"/>
              </a:buClr>
              <a:buSzPct val="96428"/>
              <a:buFont typeface="Wingdings"/>
              <a:buChar char=""/>
              <a:tabLst>
                <a:tab pos="201295" algn="l"/>
              </a:tabLst>
            </a:pPr>
            <a:r>
              <a:rPr sz="2800" i="1" spc="-5" dirty="0">
                <a:solidFill>
                  <a:srgbClr val="0000FF"/>
                </a:solidFill>
                <a:latin typeface="Times New Roman"/>
                <a:cs typeface="Times New Roman"/>
              </a:rPr>
              <a:t>A</a:t>
            </a:r>
            <a:r>
              <a:rPr sz="2800" i="1" spc="6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50" dirty="0">
                <a:solidFill>
                  <a:srgbClr val="0000FF"/>
                </a:solidFill>
                <a:latin typeface="Times New Roman"/>
                <a:cs typeface="Times New Roman"/>
              </a:rPr>
              <a:t> </a:t>
            </a:r>
            <a:r>
              <a:rPr sz="2800" i="1" spc="-60" dirty="0">
                <a:solidFill>
                  <a:srgbClr val="0000FF"/>
                </a:solidFill>
                <a:latin typeface="Times New Roman"/>
                <a:cs typeface="Times New Roman"/>
              </a:rPr>
              <a:t>A</a:t>
            </a:r>
            <a:r>
              <a:rPr sz="2775" i="1" spc="-89" baseline="25525" dirty="0">
                <a:solidFill>
                  <a:srgbClr val="0000FF"/>
                </a:solidFill>
                <a:latin typeface="Times New Roman"/>
                <a:cs typeface="Times New Roman"/>
              </a:rPr>
              <a:t>T</a:t>
            </a:r>
            <a:r>
              <a:rPr sz="2775" i="1" spc="465" baseline="25525" dirty="0">
                <a:solidFill>
                  <a:srgbClr val="0000FF"/>
                </a:solidFill>
                <a:latin typeface="Times New Roman"/>
                <a:cs typeface="Times New Roman"/>
              </a:rPr>
              <a:t> </a:t>
            </a:r>
            <a:r>
              <a:rPr sz="2800" spc="130" dirty="0">
                <a:latin typeface="Cambria"/>
                <a:cs typeface="Cambria"/>
              </a:rPr>
              <a:t>must</a:t>
            </a:r>
            <a:r>
              <a:rPr sz="2800" spc="155" dirty="0">
                <a:latin typeface="Cambria"/>
                <a:cs typeface="Cambria"/>
              </a:rPr>
              <a:t> </a:t>
            </a:r>
            <a:r>
              <a:rPr sz="2800" spc="25" dirty="0">
                <a:latin typeface="Cambria"/>
                <a:cs typeface="Cambria"/>
              </a:rPr>
              <a:t>be</a:t>
            </a:r>
            <a:r>
              <a:rPr sz="2800" spc="155" dirty="0">
                <a:latin typeface="Cambria"/>
                <a:cs typeface="Cambria"/>
              </a:rPr>
              <a:t> </a:t>
            </a:r>
            <a:r>
              <a:rPr sz="2800" spc="105" dirty="0">
                <a:latin typeface="Cambria"/>
                <a:cs typeface="Cambria"/>
              </a:rPr>
              <a:t>symmetric.</a:t>
            </a:r>
            <a:r>
              <a:rPr sz="2800" spc="145" dirty="0">
                <a:latin typeface="Cambria"/>
                <a:cs typeface="Cambria"/>
              </a:rPr>
              <a:t> </a:t>
            </a:r>
            <a:r>
              <a:rPr sz="2800" spc="120" dirty="0">
                <a:latin typeface="Cambria"/>
                <a:cs typeface="Cambria"/>
              </a:rPr>
              <a:t>Why?</a:t>
            </a:r>
            <a:endParaRPr sz="2800">
              <a:latin typeface="Cambria"/>
              <a:cs typeface="Cambria"/>
            </a:endParaRPr>
          </a:p>
        </p:txBody>
      </p:sp>
      <p:sp>
        <p:nvSpPr>
          <p:cNvPr id="6" name="object 6"/>
          <p:cNvSpPr txBox="1"/>
          <p:nvPr/>
        </p:nvSpPr>
        <p:spPr>
          <a:xfrm>
            <a:off x="5439244" y="3625088"/>
            <a:ext cx="2828290" cy="452120"/>
          </a:xfrm>
          <a:prstGeom prst="rect">
            <a:avLst/>
          </a:prstGeom>
        </p:spPr>
        <p:txBody>
          <a:bodyPr vert="horz" wrap="square" lIns="0" tIns="12065" rIns="0" bIns="0" rtlCol="0">
            <a:spAutoFit/>
          </a:bodyPr>
          <a:lstStyle/>
          <a:p>
            <a:pPr marL="38100">
              <a:lnSpc>
                <a:spcPct val="100000"/>
              </a:lnSpc>
              <a:spcBef>
                <a:spcPts val="95"/>
              </a:spcBef>
              <a:tabLst>
                <a:tab pos="583565" algn="l"/>
              </a:tabLst>
            </a:pPr>
            <a:r>
              <a:rPr sz="3300" spc="22" baseline="13888" dirty="0">
                <a:solidFill>
                  <a:srgbClr val="7E3E3E"/>
                </a:solidFill>
                <a:latin typeface="Symbol"/>
                <a:cs typeface="Symbol"/>
              </a:rPr>
              <a:t></a:t>
            </a:r>
            <a:r>
              <a:rPr sz="3300" spc="22" baseline="13888" dirty="0">
                <a:solidFill>
                  <a:srgbClr val="7E3E3E"/>
                </a:solidFill>
                <a:latin typeface="Times New Roman"/>
                <a:cs typeface="Times New Roman"/>
              </a:rPr>
              <a:t>5</a:t>
            </a:r>
            <a:r>
              <a:rPr sz="3300" spc="22" baseline="39141" dirty="0">
                <a:solidFill>
                  <a:srgbClr val="7E3E3E"/>
                </a:solidFill>
                <a:latin typeface="Symbol"/>
                <a:cs typeface="Symbol"/>
              </a:rPr>
              <a:t></a:t>
            </a:r>
            <a:r>
              <a:rPr sz="3300" spc="22" baseline="39141" dirty="0">
                <a:solidFill>
                  <a:srgbClr val="7E3E3E"/>
                </a:solidFill>
                <a:latin typeface="Times New Roman"/>
                <a:cs typeface="Times New Roman"/>
              </a:rPr>
              <a:t>	</a:t>
            </a:r>
            <a:r>
              <a:rPr sz="2800" spc="95" dirty="0">
                <a:solidFill>
                  <a:srgbClr val="996633"/>
                </a:solidFill>
                <a:latin typeface="Cambria"/>
                <a:cs typeface="Cambria"/>
              </a:rPr>
              <a:t>is</a:t>
            </a:r>
            <a:r>
              <a:rPr sz="2800" spc="140" dirty="0">
                <a:solidFill>
                  <a:srgbClr val="996633"/>
                </a:solidFill>
                <a:latin typeface="Cambria"/>
                <a:cs typeface="Cambria"/>
              </a:rPr>
              <a:t> </a:t>
            </a:r>
            <a:r>
              <a:rPr sz="2800" spc="100" dirty="0">
                <a:solidFill>
                  <a:srgbClr val="996633"/>
                </a:solidFill>
                <a:latin typeface="Cambria"/>
                <a:cs typeface="Cambria"/>
              </a:rPr>
              <a:t>symmetric.</a:t>
            </a:r>
            <a:endParaRPr sz="2800">
              <a:latin typeface="Cambria"/>
              <a:cs typeface="Cambria"/>
            </a:endParaRPr>
          </a:p>
        </p:txBody>
      </p:sp>
      <p:sp>
        <p:nvSpPr>
          <p:cNvPr id="7" name="object 7"/>
          <p:cNvSpPr txBox="1"/>
          <p:nvPr/>
        </p:nvSpPr>
        <p:spPr>
          <a:xfrm>
            <a:off x="4389182" y="3127656"/>
            <a:ext cx="1508125" cy="1286510"/>
          </a:xfrm>
          <a:prstGeom prst="rect">
            <a:avLst/>
          </a:prstGeom>
        </p:spPr>
        <p:txBody>
          <a:bodyPr vert="horz" wrap="square" lIns="0" tIns="97155" rIns="0" bIns="0" rtlCol="0">
            <a:spAutoFit/>
          </a:bodyPr>
          <a:lstStyle/>
          <a:p>
            <a:pPr algn="ctr">
              <a:lnSpc>
                <a:spcPct val="100000"/>
              </a:lnSpc>
              <a:spcBef>
                <a:spcPts val="765"/>
              </a:spcBef>
              <a:tabLst>
                <a:tab pos="596900" algn="l"/>
                <a:tab pos="1148715" algn="l"/>
              </a:tabLst>
            </a:pPr>
            <a:r>
              <a:rPr sz="3300" spc="44" baseline="-3787" dirty="0">
                <a:solidFill>
                  <a:srgbClr val="7E3E3E"/>
                </a:solidFill>
                <a:latin typeface="Symbol"/>
                <a:cs typeface="Symbol"/>
              </a:rPr>
              <a:t></a:t>
            </a:r>
            <a:r>
              <a:rPr sz="2200" spc="30" dirty="0">
                <a:solidFill>
                  <a:srgbClr val="7E3E3E"/>
                </a:solidFill>
                <a:latin typeface="Times New Roman"/>
                <a:cs typeface="Times New Roman"/>
              </a:rPr>
              <a:t>1	</a:t>
            </a:r>
            <a:r>
              <a:rPr sz="2200" dirty="0">
                <a:solidFill>
                  <a:srgbClr val="7E3E3E"/>
                </a:solidFill>
                <a:latin typeface="Times New Roman"/>
                <a:cs typeface="Times New Roman"/>
              </a:rPr>
              <a:t>2	3</a:t>
            </a:r>
            <a:r>
              <a:rPr sz="2200" spc="50" dirty="0">
                <a:solidFill>
                  <a:srgbClr val="7E3E3E"/>
                </a:solidFill>
                <a:latin typeface="Times New Roman"/>
                <a:cs typeface="Times New Roman"/>
              </a:rPr>
              <a:t> </a:t>
            </a:r>
            <a:r>
              <a:rPr sz="3300" baseline="-3787" dirty="0">
                <a:solidFill>
                  <a:srgbClr val="7E3E3E"/>
                </a:solidFill>
                <a:latin typeface="Symbol"/>
                <a:cs typeface="Symbol"/>
              </a:rPr>
              <a:t></a:t>
            </a:r>
            <a:endParaRPr sz="3300" baseline="-3787">
              <a:latin typeface="Symbol"/>
              <a:cs typeface="Symbol"/>
            </a:endParaRPr>
          </a:p>
          <a:p>
            <a:pPr marR="139065" algn="ctr">
              <a:lnSpc>
                <a:spcPct val="100000"/>
              </a:lnSpc>
              <a:spcBef>
                <a:spcPts val="670"/>
              </a:spcBef>
            </a:pPr>
            <a:r>
              <a:rPr sz="2200" dirty="0">
                <a:solidFill>
                  <a:srgbClr val="7E3E3E"/>
                </a:solidFill>
                <a:latin typeface="Times New Roman"/>
                <a:cs typeface="Times New Roman"/>
              </a:rPr>
              <a:t>4</a:t>
            </a:r>
            <a:endParaRPr sz="2200">
              <a:latin typeface="Times New Roman"/>
              <a:cs typeface="Times New Roman"/>
            </a:endParaRPr>
          </a:p>
          <a:p>
            <a:pPr marR="134620" algn="ctr">
              <a:lnSpc>
                <a:spcPct val="100000"/>
              </a:lnSpc>
              <a:spcBef>
                <a:spcPts val="670"/>
              </a:spcBef>
            </a:pPr>
            <a:r>
              <a:rPr sz="2200" dirty="0">
                <a:solidFill>
                  <a:srgbClr val="7E3E3E"/>
                </a:solidFill>
                <a:latin typeface="Symbol"/>
                <a:cs typeface="Symbol"/>
              </a:rPr>
              <a:t></a:t>
            </a:r>
            <a:r>
              <a:rPr sz="2200" dirty="0">
                <a:solidFill>
                  <a:srgbClr val="7E3E3E"/>
                </a:solidFill>
                <a:latin typeface="Times New Roman"/>
                <a:cs typeface="Times New Roman"/>
              </a:rPr>
              <a:t>5</a:t>
            </a:r>
            <a:endParaRPr sz="2200">
              <a:latin typeface="Times New Roman"/>
              <a:cs typeface="Times New Roman"/>
            </a:endParaRPr>
          </a:p>
        </p:txBody>
      </p:sp>
      <p:sp>
        <p:nvSpPr>
          <p:cNvPr id="8" name="object 8"/>
          <p:cNvSpPr txBox="1"/>
          <p:nvPr/>
        </p:nvSpPr>
        <p:spPr>
          <a:xfrm>
            <a:off x="4363781" y="3770429"/>
            <a:ext cx="336550" cy="630555"/>
          </a:xfrm>
          <a:prstGeom prst="rect">
            <a:avLst/>
          </a:prstGeom>
        </p:spPr>
        <p:txBody>
          <a:bodyPr vert="horz" wrap="square" lIns="0" tIns="13335" rIns="0" bIns="0" rtlCol="0">
            <a:spAutoFit/>
          </a:bodyPr>
          <a:lstStyle/>
          <a:p>
            <a:pPr marL="38100">
              <a:lnSpc>
                <a:spcPts val="2375"/>
              </a:lnSpc>
              <a:spcBef>
                <a:spcPts val="105"/>
              </a:spcBef>
            </a:pPr>
            <a:r>
              <a:rPr sz="2200" dirty="0">
                <a:solidFill>
                  <a:srgbClr val="7E3E3E"/>
                </a:solidFill>
                <a:latin typeface="Symbol"/>
                <a:cs typeface="Symbol"/>
              </a:rPr>
              <a:t></a:t>
            </a:r>
            <a:endParaRPr sz="2200">
              <a:latin typeface="Symbol"/>
              <a:cs typeface="Symbol"/>
            </a:endParaRPr>
          </a:p>
          <a:p>
            <a:pPr marL="38100">
              <a:lnSpc>
                <a:spcPts val="2375"/>
              </a:lnSpc>
            </a:pPr>
            <a:r>
              <a:rPr sz="2200" spc="-250" dirty="0">
                <a:solidFill>
                  <a:srgbClr val="7E3E3E"/>
                </a:solidFill>
                <a:latin typeface="Symbol"/>
                <a:cs typeface="Symbol"/>
              </a:rPr>
              <a:t></a:t>
            </a:r>
            <a:r>
              <a:rPr sz="3300" spc="-375" baseline="-17676" dirty="0">
                <a:solidFill>
                  <a:srgbClr val="7E3E3E"/>
                </a:solidFill>
                <a:latin typeface="Symbol"/>
                <a:cs typeface="Symbol"/>
              </a:rPr>
              <a:t></a:t>
            </a:r>
            <a:r>
              <a:rPr sz="3300" spc="-375" baseline="-2525" dirty="0">
                <a:solidFill>
                  <a:srgbClr val="7E3E3E"/>
                </a:solidFill>
                <a:latin typeface="Times New Roman"/>
                <a:cs typeface="Times New Roman"/>
              </a:rPr>
              <a:t>3</a:t>
            </a:r>
            <a:endParaRPr sz="3300" baseline="-2525">
              <a:latin typeface="Times New Roman"/>
              <a:cs typeface="Times New Roman"/>
            </a:endParaRPr>
          </a:p>
        </p:txBody>
      </p:sp>
      <p:sp>
        <p:nvSpPr>
          <p:cNvPr id="9" name="object 9"/>
          <p:cNvSpPr txBox="1"/>
          <p:nvPr/>
        </p:nvSpPr>
        <p:spPr>
          <a:xfrm>
            <a:off x="5511392" y="3770429"/>
            <a:ext cx="411480" cy="630555"/>
          </a:xfrm>
          <a:prstGeom prst="rect">
            <a:avLst/>
          </a:prstGeom>
        </p:spPr>
        <p:txBody>
          <a:bodyPr vert="horz" wrap="square" lIns="0" tIns="13335" rIns="0" bIns="0" rtlCol="0">
            <a:spAutoFit/>
          </a:bodyPr>
          <a:lstStyle/>
          <a:p>
            <a:pPr marL="265430">
              <a:lnSpc>
                <a:spcPts val="2375"/>
              </a:lnSpc>
              <a:spcBef>
                <a:spcPts val="105"/>
              </a:spcBef>
            </a:pPr>
            <a:r>
              <a:rPr sz="2200" dirty="0">
                <a:solidFill>
                  <a:srgbClr val="7E3E3E"/>
                </a:solidFill>
                <a:latin typeface="Symbol"/>
                <a:cs typeface="Symbol"/>
              </a:rPr>
              <a:t></a:t>
            </a:r>
            <a:endParaRPr sz="2200">
              <a:latin typeface="Symbol"/>
              <a:cs typeface="Symbol"/>
            </a:endParaRPr>
          </a:p>
          <a:p>
            <a:pPr marL="38100">
              <a:lnSpc>
                <a:spcPts val="2375"/>
              </a:lnSpc>
            </a:pPr>
            <a:r>
              <a:rPr sz="3300" baseline="-2525" dirty="0">
                <a:solidFill>
                  <a:srgbClr val="7E3E3E"/>
                </a:solidFill>
                <a:latin typeface="Times New Roman"/>
                <a:cs typeface="Times New Roman"/>
              </a:rPr>
              <a:t>6</a:t>
            </a:r>
            <a:r>
              <a:rPr sz="3300" spc="104" baseline="-2525" dirty="0">
                <a:solidFill>
                  <a:srgbClr val="7E3E3E"/>
                </a:solidFill>
                <a:latin typeface="Times New Roman"/>
                <a:cs typeface="Times New Roman"/>
              </a:rPr>
              <a:t> </a:t>
            </a:r>
            <a:r>
              <a:rPr sz="2200" spc="-425" dirty="0">
                <a:solidFill>
                  <a:srgbClr val="7E3E3E"/>
                </a:solidFill>
                <a:latin typeface="Symbol"/>
                <a:cs typeface="Symbol"/>
              </a:rPr>
              <a:t></a:t>
            </a:r>
            <a:r>
              <a:rPr sz="3300" spc="-637" baseline="-17676" dirty="0">
                <a:solidFill>
                  <a:srgbClr val="7E3E3E"/>
                </a:solidFill>
                <a:latin typeface="Symbol"/>
                <a:cs typeface="Symbol"/>
              </a:rPr>
              <a:t></a:t>
            </a:r>
            <a:endParaRPr sz="3300" baseline="-17676">
              <a:latin typeface="Symbol"/>
              <a:cs typeface="Symbol"/>
            </a:endParaRPr>
          </a:p>
        </p:txBody>
      </p:sp>
      <p:sp>
        <p:nvSpPr>
          <p:cNvPr id="10" name="object 10"/>
          <p:cNvSpPr txBox="1"/>
          <p:nvPr/>
        </p:nvSpPr>
        <p:spPr>
          <a:xfrm>
            <a:off x="2263140" y="3625088"/>
            <a:ext cx="2437130" cy="452120"/>
          </a:xfrm>
          <a:prstGeom prst="rect">
            <a:avLst/>
          </a:prstGeom>
        </p:spPr>
        <p:txBody>
          <a:bodyPr vert="horz" wrap="square" lIns="0" tIns="12065" rIns="0" bIns="0" rtlCol="0">
            <a:spAutoFit/>
          </a:bodyPr>
          <a:lstStyle/>
          <a:p>
            <a:pPr marL="38100">
              <a:lnSpc>
                <a:spcPct val="100000"/>
              </a:lnSpc>
              <a:spcBef>
                <a:spcPts val="95"/>
              </a:spcBef>
            </a:pPr>
            <a:r>
              <a:rPr sz="2800" spc="140" dirty="0">
                <a:solidFill>
                  <a:srgbClr val="996633"/>
                </a:solidFill>
                <a:latin typeface="Cambria"/>
                <a:cs typeface="Cambria"/>
              </a:rPr>
              <a:t>Example:</a:t>
            </a:r>
            <a:r>
              <a:rPr sz="2800" spc="95" dirty="0">
                <a:solidFill>
                  <a:srgbClr val="996633"/>
                </a:solidFill>
                <a:latin typeface="Cambria"/>
                <a:cs typeface="Cambria"/>
              </a:rPr>
              <a:t> </a:t>
            </a:r>
            <a:r>
              <a:rPr sz="3300" i="1" baseline="13888" dirty="0">
                <a:solidFill>
                  <a:srgbClr val="7E3E3E"/>
                </a:solidFill>
                <a:latin typeface="Times New Roman"/>
                <a:cs typeface="Times New Roman"/>
              </a:rPr>
              <a:t>A</a:t>
            </a:r>
            <a:r>
              <a:rPr sz="3300" i="1" spc="-187" baseline="13888" dirty="0">
                <a:solidFill>
                  <a:srgbClr val="7E3E3E"/>
                </a:solidFill>
                <a:latin typeface="Times New Roman"/>
                <a:cs typeface="Times New Roman"/>
              </a:rPr>
              <a:t> </a:t>
            </a:r>
            <a:r>
              <a:rPr sz="3300" baseline="13888" dirty="0">
                <a:solidFill>
                  <a:srgbClr val="7E3E3E"/>
                </a:solidFill>
                <a:latin typeface="Symbol"/>
                <a:cs typeface="Symbol"/>
              </a:rPr>
              <a:t></a:t>
            </a:r>
            <a:r>
              <a:rPr sz="3300" spc="-37" baseline="13888" dirty="0">
                <a:solidFill>
                  <a:srgbClr val="7E3E3E"/>
                </a:solidFill>
                <a:latin typeface="Times New Roman"/>
                <a:cs typeface="Times New Roman"/>
              </a:rPr>
              <a:t> </a:t>
            </a:r>
            <a:r>
              <a:rPr sz="3300" spc="75" baseline="39141" dirty="0">
                <a:solidFill>
                  <a:srgbClr val="7E3E3E"/>
                </a:solidFill>
                <a:latin typeface="Symbol"/>
                <a:cs typeface="Symbol"/>
              </a:rPr>
              <a:t></a:t>
            </a:r>
            <a:r>
              <a:rPr sz="3300" spc="75" baseline="13888" dirty="0">
                <a:solidFill>
                  <a:srgbClr val="7E3E3E"/>
                </a:solidFill>
                <a:latin typeface="Times New Roman"/>
                <a:cs typeface="Times New Roman"/>
              </a:rPr>
              <a:t>2</a:t>
            </a:r>
            <a:endParaRPr sz="3300" baseline="13888">
              <a:latin typeface="Times New Roman"/>
              <a:cs typeface="Times New Roman"/>
            </a:endParaRPr>
          </a:p>
        </p:txBody>
      </p:sp>
      <p:sp>
        <p:nvSpPr>
          <p:cNvPr id="11" name="object 11"/>
          <p:cNvSpPr txBox="1"/>
          <p:nvPr/>
        </p:nvSpPr>
        <p:spPr>
          <a:xfrm>
            <a:off x="2263141" y="4671822"/>
            <a:ext cx="7336155" cy="1518920"/>
          </a:xfrm>
          <a:prstGeom prst="rect">
            <a:avLst/>
          </a:prstGeom>
        </p:spPr>
        <p:txBody>
          <a:bodyPr vert="horz" wrap="square" lIns="0" tIns="12065" rIns="0" bIns="0" rtlCol="0">
            <a:spAutoFit/>
          </a:bodyPr>
          <a:lstStyle/>
          <a:p>
            <a:pPr marL="38100" marR="30480">
              <a:lnSpc>
                <a:spcPct val="100000"/>
              </a:lnSpc>
              <a:spcBef>
                <a:spcPts val="95"/>
              </a:spcBef>
              <a:buClr>
                <a:srgbClr val="565F6C"/>
              </a:buClr>
              <a:buSzPct val="96428"/>
              <a:buFont typeface="Wingdings"/>
              <a:buChar char=""/>
              <a:tabLst>
                <a:tab pos="201295" algn="l"/>
              </a:tabLst>
            </a:pPr>
            <a:r>
              <a:rPr sz="2800" spc="270" dirty="0">
                <a:latin typeface="Cambria"/>
                <a:cs typeface="Cambria"/>
              </a:rPr>
              <a:t>A</a:t>
            </a:r>
            <a:r>
              <a:rPr sz="2800" spc="150" dirty="0">
                <a:latin typeface="Cambria"/>
                <a:cs typeface="Cambria"/>
              </a:rPr>
              <a:t> </a:t>
            </a:r>
            <a:r>
              <a:rPr sz="2800" spc="130" dirty="0">
                <a:latin typeface="Cambria"/>
                <a:cs typeface="Cambria"/>
              </a:rPr>
              <a:t>matrix</a:t>
            </a:r>
            <a:r>
              <a:rPr sz="2800" spc="165" dirty="0">
                <a:latin typeface="Cambria"/>
                <a:cs typeface="Cambria"/>
              </a:rPr>
              <a:t> </a:t>
            </a:r>
            <a:r>
              <a:rPr sz="2800" i="1" spc="-5" dirty="0">
                <a:solidFill>
                  <a:srgbClr val="0000FF"/>
                </a:solidFill>
                <a:latin typeface="Times New Roman"/>
                <a:cs typeface="Times New Roman"/>
              </a:rPr>
              <a:t>A</a:t>
            </a:r>
            <a:r>
              <a:rPr sz="2800" i="1" spc="75" dirty="0">
                <a:solidFill>
                  <a:srgbClr val="0000FF"/>
                </a:solidFill>
                <a:latin typeface="Times New Roman"/>
                <a:cs typeface="Times New Roman"/>
              </a:rPr>
              <a:t> </a:t>
            </a:r>
            <a:r>
              <a:rPr sz="2800" spc="105" dirty="0">
                <a:latin typeface="Cambria"/>
                <a:cs typeface="Cambria"/>
              </a:rPr>
              <a:t>such</a:t>
            </a:r>
            <a:r>
              <a:rPr sz="2800" spc="180" dirty="0">
                <a:latin typeface="Cambria"/>
                <a:cs typeface="Cambria"/>
              </a:rPr>
              <a:t> </a:t>
            </a:r>
            <a:r>
              <a:rPr sz="2800" spc="155" dirty="0">
                <a:latin typeface="Cambria"/>
                <a:cs typeface="Cambria"/>
              </a:rPr>
              <a:t>that </a:t>
            </a:r>
            <a:r>
              <a:rPr sz="2800" i="1" spc="-55" dirty="0">
                <a:solidFill>
                  <a:srgbClr val="0000FF"/>
                </a:solidFill>
                <a:latin typeface="Times New Roman"/>
                <a:cs typeface="Times New Roman"/>
              </a:rPr>
              <a:t>A</a:t>
            </a:r>
            <a:r>
              <a:rPr sz="2775" i="1" spc="-82" baseline="25525" dirty="0">
                <a:solidFill>
                  <a:srgbClr val="0000FF"/>
                </a:solidFill>
                <a:latin typeface="Times New Roman"/>
                <a:cs typeface="Times New Roman"/>
              </a:rPr>
              <a:t>T</a:t>
            </a:r>
            <a:r>
              <a:rPr sz="2775" i="1" spc="472"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10" dirty="0">
                <a:solidFill>
                  <a:srgbClr val="0000FF"/>
                </a:solidFill>
                <a:latin typeface="Times New Roman"/>
                <a:cs typeface="Times New Roman"/>
              </a:rPr>
              <a:t> </a:t>
            </a:r>
            <a:r>
              <a:rPr sz="2800" i="1" spc="-5" dirty="0">
                <a:solidFill>
                  <a:srgbClr val="0000FF"/>
                </a:solidFill>
                <a:latin typeface="Times New Roman"/>
                <a:cs typeface="Times New Roman"/>
              </a:rPr>
              <a:t>-A</a:t>
            </a:r>
            <a:r>
              <a:rPr sz="2800" i="1" spc="-45" dirty="0">
                <a:solidFill>
                  <a:srgbClr val="0000FF"/>
                </a:solidFill>
                <a:latin typeface="Times New Roman"/>
                <a:cs typeface="Times New Roman"/>
              </a:rPr>
              <a:t> </a:t>
            </a:r>
            <a:r>
              <a:rPr sz="2800" spc="95" dirty="0">
                <a:latin typeface="Cambria"/>
                <a:cs typeface="Cambria"/>
              </a:rPr>
              <a:t>is</a:t>
            </a:r>
            <a:r>
              <a:rPr sz="2800" spc="170" dirty="0">
                <a:latin typeface="Cambria"/>
                <a:cs typeface="Cambria"/>
              </a:rPr>
              <a:t> </a:t>
            </a:r>
            <a:r>
              <a:rPr sz="2800" spc="85" dirty="0">
                <a:latin typeface="Cambria"/>
                <a:cs typeface="Cambria"/>
              </a:rPr>
              <a:t>called</a:t>
            </a:r>
            <a:r>
              <a:rPr sz="2800" spc="185" dirty="0">
                <a:latin typeface="Cambria"/>
                <a:cs typeface="Cambria"/>
              </a:rPr>
              <a:t> </a:t>
            </a:r>
            <a:r>
              <a:rPr sz="2800" spc="60" dirty="0">
                <a:latin typeface="Cambria"/>
                <a:cs typeface="Cambria"/>
              </a:rPr>
              <a:t>skew- </a:t>
            </a:r>
            <a:r>
              <a:rPr sz="2800" spc="-600" dirty="0">
                <a:latin typeface="Cambria"/>
                <a:cs typeface="Cambria"/>
              </a:rPr>
              <a:t> </a:t>
            </a:r>
            <a:r>
              <a:rPr sz="2800" spc="105" dirty="0">
                <a:latin typeface="Cambria"/>
                <a:cs typeface="Cambria"/>
              </a:rPr>
              <a:t>symmetric,</a:t>
            </a:r>
            <a:r>
              <a:rPr sz="2800" spc="165" dirty="0">
                <a:latin typeface="Cambria"/>
                <a:cs typeface="Cambria"/>
              </a:rPr>
              <a:t> </a:t>
            </a:r>
            <a:r>
              <a:rPr sz="2800" spc="145" dirty="0">
                <a:latin typeface="Cambria"/>
                <a:cs typeface="Cambria"/>
              </a:rPr>
              <a:t>i.e.,</a:t>
            </a:r>
            <a:r>
              <a:rPr sz="2800" spc="150" dirty="0">
                <a:latin typeface="Cambria"/>
                <a:cs typeface="Cambria"/>
              </a:rPr>
              <a:t> </a:t>
            </a:r>
            <a:r>
              <a:rPr sz="2800" i="1" dirty="0">
                <a:solidFill>
                  <a:srgbClr val="0000FF"/>
                </a:solidFill>
                <a:latin typeface="Times New Roman"/>
                <a:cs typeface="Times New Roman"/>
              </a:rPr>
              <a:t>a</a:t>
            </a:r>
            <a:r>
              <a:rPr sz="2775" i="1" baseline="-21021" dirty="0">
                <a:solidFill>
                  <a:srgbClr val="0000FF"/>
                </a:solidFill>
                <a:latin typeface="Times New Roman"/>
                <a:cs typeface="Times New Roman"/>
              </a:rPr>
              <a:t>ji</a:t>
            </a:r>
            <a:r>
              <a:rPr sz="2775" i="1" spc="-37" baseline="-21021"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5" dirty="0">
                <a:solidFill>
                  <a:srgbClr val="0000FF"/>
                </a:solidFill>
                <a:latin typeface="Times New Roman"/>
                <a:cs typeface="Times New Roman"/>
              </a:rPr>
              <a:t> </a:t>
            </a:r>
            <a:r>
              <a:rPr sz="2800" i="1" dirty="0">
                <a:solidFill>
                  <a:srgbClr val="0000FF"/>
                </a:solidFill>
                <a:latin typeface="Times New Roman"/>
                <a:cs typeface="Times New Roman"/>
              </a:rPr>
              <a:t>-a</a:t>
            </a:r>
            <a:r>
              <a:rPr sz="2775" i="1" baseline="-21021" dirty="0">
                <a:solidFill>
                  <a:srgbClr val="0000FF"/>
                </a:solidFill>
                <a:latin typeface="Times New Roman"/>
                <a:cs typeface="Times New Roman"/>
              </a:rPr>
              <a:t>ij</a:t>
            </a:r>
            <a:r>
              <a:rPr sz="2775" i="1" spc="322" baseline="-21021" dirty="0">
                <a:solidFill>
                  <a:srgbClr val="0000FF"/>
                </a:solidFill>
                <a:latin typeface="Times New Roman"/>
                <a:cs typeface="Times New Roman"/>
              </a:rPr>
              <a:t> </a:t>
            </a:r>
            <a:r>
              <a:rPr sz="2800" spc="25" dirty="0">
                <a:latin typeface="Cambria"/>
                <a:cs typeface="Cambria"/>
              </a:rPr>
              <a:t>for</a:t>
            </a:r>
            <a:r>
              <a:rPr sz="2800" spc="155" dirty="0">
                <a:latin typeface="Cambria"/>
                <a:cs typeface="Cambria"/>
              </a:rPr>
              <a:t> </a:t>
            </a:r>
            <a:r>
              <a:rPr sz="2800" spc="135" dirty="0">
                <a:latin typeface="Cambria"/>
                <a:cs typeface="Cambria"/>
              </a:rPr>
              <a:t>all</a:t>
            </a:r>
            <a:r>
              <a:rPr sz="2800" spc="180" dirty="0">
                <a:latin typeface="Cambria"/>
                <a:cs typeface="Cambria"/>
              </a:rPr>
              <a:t> </a:t>
            </a:r>
            <a:r>
              <a:rPr sz="2800" i="1" spc="-5" dirty="0">
                <a:solidFill>
                  <a:srgbClr val="0000FF"/>
                </a:solidFill>
                <a:latin typeface="Times New Roman"/>
                <a:cs typeface="Times New Roman"/>
              </a:rPr>
              <a:t>i</a:t>
            </a:r>
            <a:r>
              <a:rPr sz="2800" i="1" spc="70" dirty="0">
                <a:solidFill>
                  <a:srgbClr val="0000FF"/>
                </a:solidFill>
                <a:latin typeface="Times New Roman"/>
                <a:cs typeface="Times New Roman"/>
              </a:rPr>
              <a:t> </a:t>
            </a:r>
            <a:r>
              <a:rPr sz="2800" spc="125" dirty="0">
                <a:latin typeface="Cambria"/>
                <a:cs typeface="Cambria"/>
              </a:rPr>
              <a:t>and</a:t>
            </a:r>
            <a:r>
              <a:rPr sz="2800" spc="180" dirty="0">
                <a:latin typeface="Cambria"/>
                <a:cs typeface="Cambria"/>
              </a:rPr>
              <a:t> </a:t>
            </a:r>
            <a:r>
              <a:rPr sz="2800" i="1" spc="100" dirty="0">
                <a:solidFill>
                  <a:srgbClr val="0000FF"/>
                </a:solidFill>
                <a:latin typeface="Times New Roman"/>
                <a:cs typeface="Times New Roman"/>
              </a:rPr>
              <a:t>j</a:t>
            </a:r>
            <a:r>
              <a:rPr sz="2800" spc="100" dirty="0">
                <a:latin typeface="Cambria"/>
                <a:cs typeface="Cambria"/>
              </a:rPr>
              <a:t>.</a:t>
            </a:r>
            <a:endParaRPr sz="2800">
              <a:latin typeface="Cambria"/>
              <a:cs typeface="Cambria"/>
            </a:endParaRPr>
          </a:p>
          <a:p>
            <a:pPr marL="200660" indent="-163195">
              <a:lnSpc>
                <a:spcPct val="100000"/>
              </a:lnSpc>
              <a:spcBef>
                <a:spcPts val="1680"/>
              </a:spcBef>
              <a:buClr>
                <a:srgbClr val="565F6C"/>
              </a:buClr>
              <a:buSzPct val="96428"/>
              <a:buFont typeface="Wingdings"/>
              <a:buChar char=""/>
              <a:tabLst>
                <a:tab pos="201295" algn="l"/>
              </a:tabLst>
            </a:pPr>
            <a:r>
              <a:rPr sz="2800" i="1" spc="-5" dirty="0">
                <a:solidFill>
                  <a:srgbClr val="0000FF"/>
                </a:solidFill>
                <a:latin typeface="Times New Roman"/>
                <a:cs typeface="Times New Roman"/>
              </a:rPr>
              <a:t>A</a:t>
            </a:r>
            <a:r>
              <a:rPr sz="2800" i="1" spc="70"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45" dirty="0">
                <a:solidFill>
                  <a:srgbClr val="0000FF"/>
                </a:solidFill>
                <a:latin typeface="Times New Roman"/>
                <a:cs typeface="Times New Roman"/>
              </a:rPr>
              <a:t> </a:t>
            </a:r>
            <a:r>
              <a:rPr sz="2800" i="1" spc="-55" dirty="0">
                <a:solidFill>
                  <a:srgbClr val="0000FF"/>
                </a:solidFill>
                <a:latin typeface="Times New Roman"/>
                <a:cs typeface="Times New Roman"/>
              </a:rPr>
              <a:t>A</a:t>
            </a:r>
            <a:r>
              <a:rPr sz="2775" i="1" spc="-82" baseline="25525" dirty="0">
                <a:solidFill>
                  <a:srgbClr val="0000FF"/>
                </a:solidFill>
                <a:latin typeface="Times New Roman"/>
                <a:cs typeface="Times New Roman"/>
              </a:rPr>
              <a:t>T</a:t>
            </a:r>
            <a:r>
              <a:rPr sz="2775" i="1" spc="472" baseline="25525" dirty="0">
                <a:solidFill>
                  <a:srgbClr val="0000FF"/>
                </a:solidFill>
                <a:latin typeface="Times New Roman"/>
                <a:cs typeface="Times New Roman"/>
              </a:rPr>
              <a:t> </a:t>
            </a:r>
            <a:r>
              <a:rPr sz="2800" spc="130" dirty="0">
                <a:latin typeface="Cambria"/>
                <a:cs typeface="Cambria"/>
              </a:rPr>
              <a:t>must</a:t>
            </a:r>
            <a:r>
              <a:rPr sz="2800" spc="160" dirty="0">
                <a:latin typeface="Cambria"/>
                <a:cs typeface="Cambria"/>
              </a:rPr>
              <a:t> </a:t>
            </a:r>
            <a:r>
              <a:rPr sz="2800" spc="25" dirty="0">
                <a:latin typeface="Cambria"/>
                <a:cs typeface="Cambria"/>
              </a:rPr>
              <a:t>be</a:t>
            </a:r>
            <a:r>
              <a:rPr sz="2800" spc="160" dirty="0">
                <a:latin typeface="Cambria"/>
                <a:cs typeface="Cambria"/>
              </a:rPr>
              <a:t> </a:t>
            </a:r>
            <a:r>
              <a:rPr sz="2800" spc="90" dirty="0">
                <a:latin typeface="Cambria"/>
                <a:cs typeface="Cambria"/>
              </a:rPr>
              <a:t>skew-symmetric.</a:t>
            </a:r>
            <a:r>
              <a:rPr sz="2800" spc="165" dirty="0">
                <a:latin typeface="Cambria"/>
                <a:cs typeface="Cambria"/>
              </a:rPr>
              <a:t> </a:t>
            </a:r>
            <a:r>
              <a:rPr sz="2800" spc="114" dirty="0">
                <a:latin typeface="Cambria"/>
                <a:cs typeface="Cambria"/>
              </a:rPr>
              <a:t>Why?</a:t>
            </a:r>
            <a:endParaRPr sz="2800">
              <a:latin typeface="Cambria"/>
              <a:cs typeface="Cambria"/>
            </a:endParaRPr>
          </a:p>
        </p:txBody>
      </p:sp>
    </p:spTree>
    <p:extLst>
      <p:ext uri="{BB962C8B-B14F-4D97-AF65-F5344CB8AC3E}">
        <p14:creationId xmlns:p14="http://schemas.microsoft.com/office/powerpoint/2010/main" val="319269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8541" y="857758"/>
            <a:ext cx="3736975" cy="574040"/>
          </a:xfrm>
          <a:prstGeom prst="rect">
            <a:avLst/>
          </a:prstGeom>
        </p:spPr>
        <p:txBody>
          <a:bodyPr vert="horz" wrap="square" lIns="0" tIns="12700" rIns="0" bIns="0" rtlCol="0">
            <a:spAutoFit/>
          </a:bodyPr>
          <a:lstStyle/>
          <a:p>
            <a:pPr marL="12700">
              <a:lnSpc>
                <a:spcPct val="100000"/>
              </a:lnSpc>
              <a:spcBef>
                <a:spcPts val="100"/>
              </a:spcBef>
            </a:pPr>
            <a:r>
              <a:rPr sz="3600" spc="85" dirty="0"/>
              <a:t>1.5</a:t>
            </a:r>
            <a:r>
              <a:rPr sz="3600" spc="160" dirty="0"/>
              <a:t> </a:t>
            </a:r>
            <a:r>
              <a:rPr sz="3600" spc="170" dirty="0"/>
              <a:t>Determinants</a:t>
            </a:r>
            <a:endParaRPr sz="3600"/>
          </a:p>
        </p:txBody>
      </p:sp>
      <p:sp>
        <p:nvSpPr>
          <p:cNvPr id="3" name="object 3"/>
          <p:cNvSpPr txBox="1"/>
          <p:nvPr/>
        </p:nvSpPr>
        <p:spPr>
          <a:xfrm>
            <a:off x="2364740" y="2475737"/>
            <a:ext cx="3930015" cy="452120"/>
          </a:xfrm>
          <a:prstGeom prst="rect">
            <a:avLst/>
          </a:prstGeom>
        </p:spPr>
        <p:txBody>
          <a:bodyPr vert="horz" wrap="square" lIns="0" tIns="12065" rIns="0" bIns="0" rtlCol="0">
            <a:spAutoFit/>
          </a:bodyPr>
          <a:lstStyle/>
          <a:p>
            <a:pPr marL="12700">
              <a:lnSpc>
                <a:spcPct val="100000"/>
              </a:lnSpc>
              <a:spcBef>
                <a:spcPts val="95"/>
              </a:spcBef>
            </a:pPr>
            <a:r>
              <a:rPr sz="2800" spc="105" dirty="0">
                <a:latin typeface="Cambria"/>
                <a:cs typeface="Cambria"/>
              </a:rPr>
              <a:t>Consider</a:t>
            </a:r>
            <a:r>
              <a:rPr sz="2800" spc="170" dirty="0">
                <a:latin typeface="Cambria"/>
                <a:cs typeface="Cambria"/>
              </a:rPr>
              <a:t> </a:t>
            </a:r>
            <a:r>
              <a:rPr sz="2800" spc="185" dirty="0">
                <a:latin typeface="Cambria"/>
                <a:cs typeface="Cambria"/>
              </a:rPr>
              <a:t>a</a:t>
            </a:r>
            <a:r>
              <a:rPr sz="2800" spc="150" dirty="0">
                <a:latin typeface="Cambria"/>
                <a:cs typeface="Cambria"/>
              </a:rPr>
              <a:t> </a:t>
            </a:r>
            <a:r>
              <a:rPr sz="2800" spc="-5" dirty="0">
                <a:solidFill>
                  <a:srgbClr val="0000FF"/>
                </a:solidFill>
                <a:latin typeface="Times New Roman"/>
                <a:cs typeface="Times New Roman"/>
              </a:rPr>
              <a:t>2 </a:t>
            </a:r>
            <a:r>
              <a:rPr sz="2800" spc="-5" dirty="0">
                <a:solidFill>
                  <a:srgbClr val="0000FF"/>
                </a:solidFill>
                <a:latin typeface="Symbol"/>
                <a:cs typeface="Symbol"/>
              </a:rPr>
              <a:t></a:t>
            </a:r>
            <a:r>
              <a:rPr sz="2800" spc="-10" dirty="0">
                <a:solidFill>
                  <a:srgbClr val="0000FF"/>
                </a:solidFill>
                <a:latin typeface="Times New Roman"/>
                <a:cs typeface="Times New Roman"/>
              </a:rPr>
              <a:t> </a:t>
            </a:r>
            <a:r>
              <a:rPr sz="2800" spc="-5" dirty="0">
                <a:solidFill>
                  <a:srgbClr val="0000FF"/>
                </a:solidFill>
                <a:latin typeface="Times New Roman"/>
                <a:cs typeface="Times New Roman"/>
              </a:rPr>
              <a:t>2</a:t>
            </a:r>
            <a:r>
              <a:rPr sz="2800" spc="75" dirty="0">
                <a:solidFill>
                  <a:srgbClr val="0000FF"/>
                </a:solidFill>
                <a:latin typeface="Times New Roman"/>
                <a:cs typeface="Times New Roman"/>
              </a:rPr>
              <a:t> </a:t>
            </a:r>
            <a:r>
              <a:rPr sz="2800" spc="114" dirty="0">
                <a:latin typeface="Cambria"/>
                <a:cs typeface="Cambria"/>
              </a:rPr>
              <a:t>matrix:</a:t>
            </a:r>
            <a:endParaRPr sz="2800">
              <a:latin typeface="Cambria"/>
              <a:cs typeface="Cambria"/>
            </a:endParaRPr>
          </a:p>
        </p:txBody>
      </p:sp>
      <p:sp>
        <p:nvSpPr>
          <p:cNvPr id="4" name="object 4"/>
          <p:cNvSpPr txBox="1"/>
          <p:nvPr/>
        </p:nvSpPr>
        <p:spPr>
          <a:xfrm>
            <a:off x="7636814" y="2719555"/>
            <a:ext cx="166370" cy="361950"/>
          </a:xfrm>
          <a:prstGeom prst="rect">
            <a:avLst/>
          </a:prstGeom>
        </p:spPr>
        <p:txBody>
          <a:bodyPr vert="horz" wrap="square" lIns="0" tIns="13335" rIns="0" bIns="0" rtlCol="0">
            <a:spAutoFit/>
          </a:bodyPr>
          <a:lstStyle/>
          <a:p>
            <a:pPr marL="12700">
              <a:lnSpc>
                <a:spcPct val="100000"/>
              </a:lnSpc>
              <a:spcBef>
                <a:spcPts val="105"/>
              </a:spcBef>
            </a:pPr>
            <a:r>
              <a:rPr sz="2200" i="1" spc="5" dirty="0">
                <a:solidFill>
                  <a:srgbClr val="0000FF"/>
                </a:solidFill>
                <a:latin typeface="Times New Roman"/>
                <a:cs typeface="Times New Roman"/>
              </a:rPr>
              <a:t>a</a:t>
            </a:r>
            <a:endParaRPr sz="2200">
              <a:latin typeface="Times New Roman"/>
              <a:cs typeface="Times New Roman"/>
            </a:endParaRPr>
          </a:p>
        </p:txBody>
      </p:sp>
      <p:sp>
        <p:nvSpPr>
          <p:cNvPr id="5" name="object 5"/>
          <p:cNvSpPr txBox="1"/>
          <p:nvPr/>
        </p:nvSpPr>
        <p:spPr>
          <a:xfrm>
            <a:off x="6897489" y="2588427"/>
            <a:ext cx="337185" cy="361950"/>
          </a:xfrm>
          <a:prstGeom prst="rect">
            <a:avLst/>
          </a:prstGeom>
        </p:spPr>
        <p:txBody>
          <a:bodyPr vert="horz" wrap="square" lIns="0" tIns="13335" rIns="0" bIns="0" rtlCol="0">
            <a:spAutoFit/>
          </a:bodyPr>
          <a:lstStyle/>
          <a:p>
            <a:pPr marL="38100">
              <a:lnSpc>
                <a:spcPct val="100000"/>
              </a:lnSpc>
              <a:spcBef>
                <a:spcPts val="105"/>
              </a:spcBef>
            </a:pPr>
            <a:r>
              <a:rPr sz="2200" spc="50" dirty="0">
                <a:solidFill>
                  <a:srgbClr val="0000FF"/>
                </a:solidFill>
                <a:latin typeface="Symbol"/>
                <a:cs typeface="Symbol"/>
              </a:rPr>
              <a:t></a:t>
            </a:r>
            <a:r>
              <a:rPr sz="3300" i="1" spc="75" baseline="-26515" dirty="0">
                <a:solidFill>
                  <a:srgbClr val="0000FF"/>
                </a:solidFill>
                <a:latin typeface="Times New Roman"/>
                <a:cs typeface="Times New Roman"/>
              </a:rPr>
              <a:t>a</a:t>
            </a:r>
            <a:endParaRPr sz="3300" baseline="-26515">
              <a:latin typeface="Times New Roman"/>
              <a:cs typeface="Times New Roman"/>
            </a:endParaRPr>
          </a:p>
        </p:txBody>
      </p:sp>
      <p:sp>
        <p:nvSpPr>
          <p:cNvPr id="6" name="object 6"/>
          <p:cNvSpPr txBox="1"/>
          <p:nvPr/>
        </p:nvSpPr>
        <p:spPr>
          <a:xfrm>
            <a:off x="7990237" y="2588427"/>
            <a:ext cx="133985" cy="361950"/>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0000FF"/>
                </a:solidFill>
                <a:latin typeface="Symbol"/>
                <a:cs typeface="Symbol"/>
              </a:rPr>
              <a:t></a:t>
            </a:r>
            <a:endParaRPr sz="2200">
              <a:latin typeface="Symbol"/>
              <a:cs typeface="Symbol"/>
            </a:endParaRPr>
          </a:p>
        </p:txBody>
      </p:sp>
      <p:sp>
        <p:nvSpPr>
          <p:cNvPr id="7" name="object 7"/>
          <p:cNvSpPr txBox="1"/>
          <p:nvPr/>
        </p:nvSpPr>
        <p:spPr>
          <a:xfrm>
            <a:off x="6401725" y="2286797"/>
            <a:ext cx="1772920" cy="866775"/>
          </a:xfrm>
          <a:prstGeom prst="rect">
            <a:avLst/>
          </a:prstGeom>
        </p:spPr>
        <p:txBody>
          <a:bodyPr vert="horz" wrap="square" lIns="0" tIns="97790" rIns="0" bIns="0" rtlCol="0">
            <a:spAutoFit/>
          </a:bodyPr>
          <a:lstStyle/>
          <a:p>
            <a:pPr marL="63500">
              <a:lnSpc>
                <a:spcPct val="100000"/>
              </a:lnSpc>
              <a:spcBef>
                <a:spcPts val="770"/>
              </a:spcBef>
              <a:tabLst>
                <a:tab pos="1256665" algn="l"/>
              </a:tabLst>
            </a:pPr>
            <a:r>
              <a:rPr sz="3300" i="1" spc="15" baseline="-26515" dirty="0">
                <a:solidFill>
                  <a:srgbClr val="0000FF"/>
                </a:solidFill>
                <a:latin typeface="Times New Roman"/>
                <a:cs typeface="Times New Roman"/>
              </a:rPr>
              <a:t>A</a:t>
            </a:r>
            <a:r>
              <a:rPr sz="3300" i="1" spc="-60" baseline="-26515" dirty="0">
                <a:solidFill>
                  <a:srgbClr val="0000FF"/>
                </a:solidFill>
                <a:latin typeface="Times New Roman"/>
                <a:cs typeface="Times New Roman"/>
              </a:rPr>
              <a:t> </a:t>
            </a:r>
            <a:r>
              <a:rPr sz="3300" spc="7" baseline="-26515" dirty="0">
                <a:solidFill>
                  <a:srgbClr val="0000FF"/>
                </a:solidFill>
                <a:latin typeface="Symbol"/>
                <a:cs typeface="Symbol"/>
              </a:rPr>
              <a:t></a:t>
            </a:r>
            <a:r>
              <a:rPr sz="3300" spc="104" baseline="-26515" dirty="0">
                <a:solidFill>
                  <a:srgbClr val="0000FF"/>
                </a:solidFill>
                <a:latin typeface="Times New Roman"/>
                <a:cs typeface="Times New Roman"/>
              </a:rPr>
              <a:t> </a:t>
            </a:r>
            <a:r>
              <a:rPr sz="3300" spc="15" baseline="10101" dirty="0">
                <a:solidFill>
                  <a:srgbClr val="0000FF"/>
                </a:solidFill>
                <a:latin typeface="Symbol"/>
                <a:cs typeface="Symbol"/>
              </a:rPr>
              <a:t></a:t>
            </a:r>
            <a:r>
              <a:rPr sz="3300" i="1" spc="15" baseline="13888" dirty="0">
                <a:solidFill>
                  <a:srgbClr val="0000FF"/>
                </a:solidFill>
                <a:latin typeface="Times New Roman"/>
                <a:cs typeface="Times New Roman"/>
              </a:rPr>
              <a:t>a</a:t>
            </a:r>
            <a:r>
              <a:rPr sz="1250" spc="10" dirty="0">
                <a:solidFill>
                  <a:srgbClr val="0000FF"/>
                </a:solidFill>
                <a:latin typeface="Times New Roman"/>
                <a:cs typeface="Times New Roman"/>
              </a:rPr>
              <a:t>11	</a:t>
            </a:r>
            <a:r>
              <a:rPr sz="3300" i="1" spc="-60" baseline="13888" dirty="0">
                <a:solidFill>
                  <a:srgbClr val="0000FF"/>
                </a:solidFill>
                <a:latin typeface="Times New Roman"/>
                <a:cs typeface="Times New Roman"/>
              </a:rPr>
              <a:t>a</a:t>
            </a:r>
            <a:r>
              <a:rPr sz="1250" spc="-40" dirty="0">
                <a:solidFill>
                  <a:srgbClr val="0000FF"/>
                </a:solidFill>
                <a:latin typeface="Times New Roman"/>
                <a:cs typeface="Times New Roman"/>
              </a:rPr>
              <a:t>12</a:t>
            </a:r>
            <a:r>
              <a:rPr sz="1250" spc="65" dirty="0">
                <a:solidFill>
                  <a:srgbClr val="0000FF"/>
                </a:solidFill>
                <a:latin typeface="Times New Roman"/>
                <a:cs typeface="Times New Roman"/>
              </a:rPr>
              <a:t> </a:t>
            </a:r>
            <a:r>
              <a:rPr sz="3300" spc="7" baseline="10101" dirty="0">
                <a:solidFill>
                  <a:srgbClr val="0000FF"/>
                </a:solidFill>
                <a:latin typeface="Symbol"/>
                <a:cs typeface="Symbol"/>
              </a:rPr>
              <a:t></a:t>
            </a:r>
            <a:endParaRPr sz="3300" baseline="10101">
              <a:latin typeface="Symbol"/>
              <a:cs typeface="Symbol"/>
            </a:endParaRPr>
          </a:p>
          <a:p>
            <a:pPr marL="533400">
              <a:lnSpc>
                <a:spcPct val="100000"/>
              </a:lnSpc>
              <a:spcBef>
                <a:spcPts val="670"/>
              </a:spcBef>
              <a:tabLst>
                <a:tab pos="793750" algn="l"/>
                <a:tab pos="1387475" algn="l"/>
              </a:tabLst>
            </a:pPr>
            <a:r>
              <a:rPr sz="2200" spc="5" dirty="0">
                <a:solidFill>
                  <a:srgbClr val="0000FF"/>
                </a:solidFill>
                <a:latin typeface="Symbol"/>
                <a:cs typeface="Symbol"/>
              </a:rPr>
              <a:t></a:t>
            </a:r>
            <a:r>
              <a:rPr sz="2200" spc="5" dirty="0">
                <a:solidFill>
                  <a:srgbClr val="0000FF"/>
                </a:solidFill>
                <a:latin typeface="Times New Roman"/>
                <a:cs typeface="Times New Roman"/>
              </a:rPr>
              <a:t>	</a:t>
            </a:r>
            <a:r>
              <a:rPr sz="1250" spc="15" dirty="0">
                <a:solidFill>
                  <a:srgbClr val="0000FF"/>
                </a:solidFill>
                <a:latin typeface="Times New Roman"/>
                <a:cs typeface="Times New Roman"/>
              </a:rPr>
              <a:t>21	22</a:t>
            </a:r>
            <a:r>
              <a:rPr sz="1250" spc="-15" dirty="0">
                <a:solidFill>
                  <a:srgbClr val="0000FF"/>
                </a:solidFill>
                <a:latin typeface="Times New Roman"/>
                <a:cs typeface="Times New Roman"/>
              </a:rPr>
              <a:t> </a:t>
            </a:r>
            <a:r>
              <a:rPr sz="2200" spc="5" dirty="0">
                <a:solidFill>
                  <a:srgbClr val="0000FF"/>
                </a:solidFill>
                <a:latin typeface="Symbol"/>
                <a:cs typeface="Symbol"/>
              </a:rPr>
              <a:t></a:t>
            </a:r>
            <a:endParaRPr sz="2200">
              <a:latin typeface="Symbol"/>
              <a:cs typeface="Symbol"/>
            </a:endParaRPr>
          </a:p>
        </p:txBody>
      </p:sp>
      <p:sp>
        <p:nvSpPr>
          <p:cNvPr id="8" name="object 8"/>
          <p:cNvSpPr txBox="1"/>
          <p:nvPr/>
        </p:nvSpPr>
        <p:spPr>
          <a:xfrm>
            <a:off x="2288540" y="1625853"/>
            <a:ext cx="2452370"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565F6C"/>
                </a:solidFill>
                <a:latin typeface="Cambria"/>
                <a:cs typeface="Cambria"/>
              </a:rPr>
              <a:t>Determinant </a:t>
            </a:r>
            <a:r>
              <a:rPr sz="1800" spc="-5" dirty="0">
                <a:solidFill>
                  <a:srgbClr val="565F6C"/>
                </a:solidFill>
                <a:latin typeface="Cambria"/>
                <a:cs typeface="Cambria"/>
              </a:rPr>
              <a:t>of</a:t>
            </a:r>
            <a:r>
              <a:rPr sz="1800" spc="85" dirty="0">
                <a:solidFill>
                  <a:srgbClr val="565F6C"/>
                </a:solidFill>
                <a:latin typeface="Cambria"/>
                <a:cs typeface="Cambria"/>
              </a:rPr>
              <a:t> </a:t>
            </a:r>
            <a:r>
              <a:rPr sz="1800" spc="20" dirty="0">
                <a:solidFill>
                  <a:srgbClr val="565F6C"/>
                </a:solidFill>
                <a:latin typeface="Cambria"/>
                <a:cs typeface="Cambria"/>
              </a:rPr>
              <a:t>order</a:t>
            </a:r>
            <a:r>
              <a:rPr sz="1800" spc="95" dirty="0">
                <a:solidFill>
                  <a:srgbClr val="565F6C"/>
                </a:solidFill>
                <a:latin typeface="Cambria"/>
                <a:cs typeface="Cambria"/>
              </a:rPr>
              <a:t> </a:t>
            </a:r>
            <a:r>
              <a:rPr sz="1800" dirty="0">
                <a:solidFill>
                  <a:srgbClr val="565F6C"/>
                </a:solidFill>
                <a:latin typeface="Times New Roman"/>
                <a:cs typeface="Times New Roman"/>
              </a:rPr>
              <a:t>2</a:t>
            </a:r>
            <a:endParaRPr sz="1800">
              <a:latin typeface="Times New Roman"/>
              <a:cs typeface="Times New Roman"/>
            </a:endParaRPr>
          </a:p>
        </p:txBody>
      </p:sp>
      <p:sp>
        <p:nvSpPr>
          <p:cNvPr id="9" name="object 9"/>
          <p:cNvSpPr txBox="1"/>
          <p:nvPr/>
        </p:nvSpPr>
        <p:spPr>
          <a:xfrm>
            <a:off x="2339340" y="3680841"/>
            <a:ext cx="7270115" cy="849015"/>
          </a:xfrm>
          <a:prstGeom prst="rect">
            <a:avLst/>
          </a:prstGeom>
        </p:spPr>
        <p:txBody>
          <a:bodyPr vert="horz" wrap="square" lIns="0" tIns="5715" rIns="0" bIns="0" rtlCol="0">
            <a:spAutoFit/>
          </a:bodyPr>
          <a:lstStyle/>
          <a:p>
            <a:pPr marL="38100" marR="30480">
              <a:lnSpc>
                <a:spcPct val="101400"/>
              </a:lnSpc>
              <a:spcBef>
                <a:spcPts val="45"/>
              </a:spcBef>
              <a:buClr>
                <a:srgbClr val="565F6C"/>
              </a:buClr>
              <a:buSzPct val="96428"/>
              <a:buFont typeface="Wingdings"/>
              <a:buChar char=""/>
              <a:tabLst>
                <a:tab pos="201295" algn="l"/>
                <a:tab pos="4725035" algn="l"/>
              </a:tabLst>
            </a:pPr>
            <a:r>
              <a:rPr sz="2800" spc="130" dirty="0">
                <a:latin typeface="Cambria"/>
                <a:cs typeface="Cambria"/>
              </a:rPr>
              <a:t>Determinant</a:t>
            </a:r>
            <a:r>
              <a:rPr sz="2800" spc="225" dirty="0">
                <a:latin typeface="Cambria"/>
                <a:cs typeface="Cambria"/>
              </a:rPr>
              <a:t> </a:t>
            </a:r>
            <a:r>
              <a:rPr sz="2800" dirty="0">
                <a:latin typeface="Cambria"/>
                <a:cs typeface="Cambria"/>
              </a:rPr>
              <a:t>of</a:t>
            </a:r>
            <a:r>
              <a:rPr sz="2800" spc="200" dirty="0">
                <a:latin typeface="Cambria"/>
                <a:cs typeface="Cambria"/>
              </a:rPr>
              <a:t> </a:t>
            </a:r>
            <a:r>
              <a:rPr sz="2800" i="1" spc="95" dirty="0">
                <a:solidFill>
                  <a:srgbClr val="0000FF"/>
                </a:solidFill>
                <a:latin typeface="Times New Roman"/>
                <a:cs typeface="Times New Roman"/>
              </a:rPr>
              <a:t>A</a:t>
            </a:r>
            <a:r>
              <a:rPr sz="2800" spc="95" dirty="0">
                <a:latin typeface="Cambria"/>
                <a:cs typeface="Cambria"/>
              </a:rPr>
              <a:t>,</a:t>
            </a:r>
            <a:r>
              <a:rPr sz="2800" spc="204" dirty="0">
                <a:latin typeface="Cambria"/>
                <a:cs typeface="Cambria"/>
              </a:rPr>
              <a:t> </a:t>
            </a:r>
            <a:r>
              <a:rPr sz="2800" spc="55" dirty="0">
                <a:latin typeface="Cambria"/>
                <a:cs typeface="Cambria"/>
              </a:rPr>
              <a:t>denoted	</a:t>
            </a:r>
            <a:r>
              <a:rPr sz="3750" spc="-7" baseline="10000" dirty="0">
                <a:solidFill>
                  <a:srgbClr val="0000FF"/>
                </a:solidFill>
                <a:latin typeface="Times New Roman"/>
                <a:cs typeface="Times New Roman"/>
              </a:rPr>
              <a:t>|</a:t>
            </a:r>
            <a:r>
              <a:rPr sz="3750" spc="195" baseline="10000" dirty="0">
                <a:solidFill>
                  <a:srgbClr val="0000FF"/>
                </a:solidFill>
                <a:latin typeface="Times New Roman"/>
                <a:cs typeface="Times New Roman"/>
              </a:rPr>
              <a:t> </a:t>
            </a:r>
            <a:r>
              <a:rPr sz="3750" i="1" spc="-60" baseline="10000" dirty="0">
                <a:solidFill>
                  <a:srgbClr val="0000FF"/>
                </a:solidFill>
                <a:latin typeface="Times New Roman"/>
                <a:cs typeface="Times New Roman"/>
              </a:rPr>
              <a:t>A</a:t>
            </a:r>
            <a:r>
              <a:rPr sz="2800" spc="-40" dirty="0">
                <a:latin typeface="Cambria"/>
                <a:cs typeface="Cambria"/>
              </a:rPr>
              <a:t>,</a:t>
            </a:r>
            <a:r>
              <a:rPr sz="3750" spc="-60" baseline="10000" dirty="0">
                <a:solidFill>
                  <a:srgbClr val="0000FF"/>
                </a:solidFill>
                <a:latin typeface="Times New Roman"/>
                <a:cs typeface="Times New Roman"/>
              </a:rPr>
              <a:t>|</a:t>
            </a:r>
            <a:r>
              <a:rPr sz="3750" spc="-120" baseline="10000" dirty="0">
                <a:solidFill>
                  <a:srgbClr val="0000FF"/>
                </a:solidFill>
                <a:latin typeface="Times New Roman"/>
                <a:cs typeface="Times New Roman"/>
              </a:rPr>
              <a:t> </a:t>
            </a:r>
            <a:r>
              <a:rPr sz="2800" spc="85" dirty="0">
                <a:latin typeface="Cambria"/>
                <a:cs typeface="Cambria"/>
              </a:rPr>
              <a:t>is</a:t>
            </a:r>
            <a:r>
              <a:rPr sz="2800" spc="160" dirty="0">
                <a:latin typeface="Cambria"/>
                <a:cs typeface="Cambria"/>
              </a:rPr>
              <a:t> </a:t>
            </a:r>
            <a:r>
              <a:rPr sz="2800" spc="185" dirty="0">
                <a:latin typeface="Cambria"/>
                <a:cs typeface="Cambria"/>
              </a:rPr>
              <a:t>a</a:t>
            </a:r>
            <a:r>
              <a:rPr sz="2800" spc="145" dirty="0">
                <a:solidFill>
                  <a:srgbClr val="565F6C"/>
                </a:solidFill>
                <a:latin typeface="Cambria"/>
                <a:cs typeface="Cambria"/>
              </a:rPr>
              <a:t> </a:t>
            </a:r>
            <a:r>
              <a:rPr sz="2800" u="heavy" spc="100" dirty="0">
                <a:solidFill>
                  <a:srgbClr val="565F6C"/>
                </a:solidFill>
                <a:uFill>
                  <a:solidFill>
                    <a:srgbClr val="565F6C"/>
                  </a:solidFill>
                </a:uFill>
                <a:latin typeface="Cambria"/>
                <a:cs typeface="Cambria"/>
              </a:rPr>
              <a:t>number </a:t>
            </a:r>
            <a:r>
              <a:rPr sz="2800" spc="-600" dirty="0">
                <a:solidFill>
                  <a:srgbClr val="565F6C"/>
                </a:solidFill>
                <a:latin typeface="Cambria"/>
                <a:cs typeface="Cambria"/>
              </a:rPr>
              <a:t> </a:t>
            </a:r>
            <a:r>
              <a:rPr sz="2800" spc="125" dirty="0">
                <a:latin typeface="Cambria"/>
                <a:cs typeface="Cambria"/>
              </a:rPr>
              <a:t>and</a:t>
            </a:r>
            <a:r>
              <a:rPr sz="2800" spc="170" dirty="0">
                <a:latin typeface="Cambria"/>
                <a:cs typeface="Cambria"/>
              </a:rPr>
              <a:t> </a:t>
            </a:r>
            <a:r>
              <a:rPr sz="2800" spc="110" dirty="0">
                <a:latin typeface="Cambria"/>
                <a:cs typeface="Cambria"/>
              </a:rPr>
              <a:t>can</a:t>
            </a:r>
            <a:r>
              <a:rPr sz="2800" spc="160" dirty="0">
                <a:latin typeface="Cambria"/>
                <a:cs typeface="Cambria"/>
              </a:rPr>
              <a:t> </a:t>
            </a:r>
            <a:r>
              <a:rPr sz="2800" spc="30" dirty="0">
                <a:latin typeface="Cambria"/>
                <a:cs typeface="Cambria"/>
              </a:rPr>
              <a:t>be</a:t>
            </a:r>
            <a:r>
              <a:rPr sz="2800" spc="165" dirty="0">
                <a:latin typeface="Cambria"/>
                <a:cs typeface="Cambria"/>
              </a:rPr>
              <a:t> </a:t>
            </a:r>
            <a:r>
              <a:rPr sz="2800" spc="110" dirty="0">
                <a:latin typeface="Cambria"/>
                <a:cs typeface="Cambria"/>
              </a:rPr>
              <a:t>evaluated</a:t>
            </a:r>
            <a:r>
              <a:rPr sz="2800" spc="170" dirty="0">
                <a:latin typeface="Cambria"/>
                <a:cs typeface="Cambria"/>
              </a:rPr>
              <a:t> </a:t>
            </a:r>
            <a:r>
              <a:rPr sz="2800" spc="50" dirty="0">
                <a:latin typeface="Cambria"/>
                <a:cs typeface="Cambria"/>
              </a:rPr>
              <a:t>by</a:t>
            </a:r>
            <a:endParaRPr sz="2800">
              <a:latin typeface="Cambria"/>
              <a:cs typeface="Cambria"/>
            </a:endParaRPr>
          </a:p>
        </p:txBody>
      </p:sp>
      <p:sp>
        <p:nvSpPr>
          <p:cNvPr id="10" name="object 10"/>
          <p:cNvSpPr/>
          <p:nvPr/>
        </p:nvSpPr>
        <p:spPr>
          <a:xfrm>
            <a:off x="4816672" y="4769520"/>
            <a:ext cx="0" cy="867410"/>
          </a:xfrm>
          <a:custGeom>
            <a:avLst/>
            <a:gdLst/>
            <a:ahLst/>
            <a:cxnLst/>
            <a:rect l="l" t="t" r="r" b="b"/>
            <a:pathLst>
              <a:path h="867410">
                <a:moveTo>
                  <a:pt x="0" y="0"/>
                </a:moveTo>
                <a:lnTo>
                  <a:pt x="0" y="867016"/>
                </a:lnTo>
              </a:path>
            </a:pathLst>
          </a:custGeom>
          <a:ln w="15852">
            <a:solidFill>
              <a:srgbClr val="0000FF"/>
            </a:solidFill>
          </a:ln>
        </p:spPr>
        <p:txBody>
          <a:bodyPr wrap="square" lIns="0" tIns="0" rIns="0" bIns="0" rtlCol="0"/>
          <a:lstStyle/>
          <a:p>
            <a:endParaRPr sz="1800"/>
          </a:p>
        </p:txBody>
      </p:sp>
      <p:sp>
        <p:nvSpPr>
          <p:cNvPr id="11" name="object 11"/>
          <p:cNvSpPr/>
          <p:nvPr/>
        </p:nvSpPr>
        <p:spPr>
          <a:xfrm>
            <a:off x="5956718" y="4769520"/>
            <a:ext cx="0" cy="867410"/>
          </a:xfrm>
          <a:custGeom>
            <a:avLst/>
            <a:gdLst/>
            <a:ahLst/>
            <a:cxnLst/>
            <a:rect l="l" t="t" r="r" b="b"/>
            <a:pathLst>
              <a:path h="867410">
                <a:moveTo>
                  <a:pt x="0" y="0"/>
                </a:moveTo>
                <a:lnTo>
                  <a:pt x="0" y="867016"/>
                </a:lnTo>
              </a:path>
            </a:pathLst>
          </a:custGeom>
          <a:ln w="15852">
            <a:solidFill>
              <a:srgbClr val="0000FF"/>
            </a:solidFill>
          </a:ln>
        </p:spPr>
        <p:txBody>
          <a:bodyPr wrap="square" lIns="0" tIns="0" rIns="0" bIns="0" rtlCol="0"/>
          <a:lstStyle/>
          <a:p>
            <a:endParaRPr sz="1800"/>
          </a:p>
        </p:txBody>
      </p:sp>
      <p:sp>
        <p:nvSpPr>
          <p:cNvPr id="12" name="object 12"/>
          <p:cNvSpPr txBox="1"/>
          <p:nvPr/>
        </p:nvSpPr>
        <p:spPr>
          <a:xfrm>
            <a:off x="6026578" y="5031489"/>
            <a:ext cx="2075180" cy="413384"/>
          </a:xfrm>
          <a:prstGeom prst="rect">
            <a:avLst/>
          </a:prstGeom>
        </p:spPr>
        <p:txBody>
          <a:bodyPr vert="horz" wrap="square" lIns="0" tIns="11430" rIns="0" bIns="0" rtlCol="0">
            <a:spAutoFit/>
          </a:bodyPr>
          <a:lstStyle/>
          <a:p>
            <a:pPr marL="38100">
              <a:lnSpc>
                <a:spcPct val="100000"/>
              </a:lnSpc>
              <a:spcBef>
                <a:spcPts val="90"/>
              </a:spcBef>
            </a:pPr>
            <a:r>
              <a:rPr sz="3825" spc="15" baseline="14161" dirty="0">
                <a:solidFill>
                  <a:srgbClr val="0000FF"/>
                </a:solidFill>
                <a:latin typeface="Symbol"/>
                <a:cs typeface="Symbol"/>
              </a:rPr>
              <a:t></a:t>
            </a:r>
            <a:r>
              <a:rPr sz="3825" spc="30" baseline="14161" dirty="0">
                <a:solidFill>
                  <a:srgbClr val="0000FF"/>
                </a:solidFill>
                <a:latin typeface="Times New Roman"/>
                <a:cs typeface="Times New Roman"/>
              </a:rPr>
              <a:t> </a:t>
            </a:r>
            <a:r>
              <a:rPr sz="3825" i="1" spc="-262" baseline="14161" dirty="0">
                <a:solidFill>
                  <a:srgbClr val="0000FF"/>
                </a:solidFill>
                <a:latin typeface="Times New Roman"/>
                <a:cs typeface="Times New Roman"/>
              </a:rPr>
              <a:t>a</a:t>
            </a:r>
            <a:r>
              <a:rPr sz="1450" dirty="0">
                <a:solidFill>
                  <a:srgbClr val="0000FF"/>
                </a:solidFill>
                <a:latin typeface="Times New Roman"/>
                <a:cs typeface="Times New Roman"/>
              </a:rPr>
              <a:t>1</a:t>
            </a:r>
            <a:r>
              <a:rPr sz="1450" spc="95" dirty="0">
                <a:solidFill>
                  <a:srgbClr val="0000FF"/>
                </a:solidFill>
                <a:latin typeface="Times New Roman"/>
                <a:cs typeface="Times New Roman"/>
              </a:rPr>
              <a:t>1</a:t>
            </a:r>
            <a:r>
              <a:rPr sz="3825" i="1" spc="-22" baseline="14161" dirty="0">
                <a:solidFill>
                  <a:srgbClr val="0000FF"/>
                </a:solidFill>
                <a:latin typeface="Times New Roman"/>
                <a:cs typeface="Times New Roman"/>
              </a:rPr>
              <a:t>a</a:t>
            </a:r>
            <a:r>
              <a:rPr sz="1450" dirty="0">
                <a:solidFill>
                  <a:srgbClr val="0000FF"/>
                </a:solidFill>
                <a:latin typeface="Times New Roman"/>
                <a:cs typeface="Times New Roman"/>
              </a:rPr>
              <a:t>2</a:t>
            </a:r>
            <a:r>
              <a:rPr sz="1450" spc="15" dirty="0">
                <a:solidFill>
                  <a:srgbClr val="0000FF"/>
                </a:solidFill>
                <a:latin typeface="Times New Roman"/>
                <a:cs typeface="Times New Roman"/>
              </a:rPr>
              <a:t>2</a:t>
            </a:r>
            <a:r>
              <a:rPr sz="1450" dirty="0">
                <a:solidFill>
                  <a:srgbClr val="0000FF"/>
                </a:solidFill>
                <a:latin typeface="Times New Roman"/>
                <a:cs typeface="Times New Roman"/>
              </a:rPr>
              <a:t> </a:t>
            </a:r>
            <a:r>
              <a:rPr sz="1450" spc="105" dirty="0">
                <a:solidFill>
                  <a:srgbClr val="0000FF"/>
                </a:solidFill>
                <a:latin typeface="Times New Roman"/>
                <a:cs typeface="Times New Roman"/>
              </a:rPr>
              <a:t> </a:t>
            </a:r>
            <a:r>
              <a:rPr sz="3825" spc="15" baseline="14161" dirty="0">
                <a:solidFill>
                  <a:srgbClr val="0000FF"/>
                </a:solidFill>
                <a:latin typeface="Symbol"/>
                <a:cs typeface="Symbol"/>
              </a:rPr>
              <a:t></a:t>
            </a:r>
            <a:r>
              <a:rPr sz="3825" spc="-209" baseline="14161" dirty="0">
                <a:solidFill>
                  <a:srgbClr val="0000FF"/>
                </a:solidFill>
                <a:latin typeface="Times New Roman"/>
                <a:cs typeface="Times New Roman"/>
              </a:rPr>
              <a:t> </a:t>
            </a:r>
            <a:r>
              <a:rPr sz="3825" i="1" spc="-270" baseline="14161" dirty="0">
                <a:solidFill>
                  <a:srgbClr val="0000FF"/>
                </a:solidFill>
                <a:latin typeface="Times New Roman"/>
                <a:cs typeface="Times New Roman"/>
              </a:rPr>
              <a:t>a</a:t>
            </a:r>
            <a:r>
              <a:rPr sz="1450" dirty="0">
                <a:solidFill>
                  <a:srgbClr val="0000FF"/>
                </a:solidFill>
                <a:latin typeface="Times New Roman"/>
                <a:cs typeface="Times New Roman"/>
              </a:rPr>
              <a:t>1</a:t>
            </a:r>
            <a:r>
              <a:rPr sz="1450" spc="15" dirty="0">
                <a:solidFill>
                  <a:srgbClr val="0000FF"/>
                </a:solidFill>
                <a:latin typeface="Times New Roman"/>
                <a:cs typeface="Times New Roman"/>
              </a:rPr>
              <a:t>2</a:t>
            </a:r>
            <a:r>
              <a:rPr sz="1450" spc="-165" dirty="0">
                <a:solidFill>
                  <a:srgbClr val="0000FF"/>
                </a:solidFill>
                <a:latin typeface="Times New Roman"/>
                <a:cs typeface="Times New Roman"/>
              </a:rPr>
              <a:t> </a:t>
            </a:r>
            <a:r>
              <a:rPr sz="3825" i="1" spc="-30" baseline="14161" dirty="0">
                <a:solidFill>
                  <a:srgbClr val="0000FF"/>
                </a:solidFill>
                <a:latin typeface="Times New Roman"/>
                <a:cs typeface="Times New Roman"/>
              </a:rPr>
              <a:t>a</a:t>
            </a:r>
            <a:r>
              <a:rPr sz="1450" dirty="0">
                <a:solidFill>
                  <a:srgbClr val="0000FF"/>
                </a:solidFill>
                <a:latin typeface="Times New Roman"/>
                <a:cs typeface="Times New Roman"/>
              </a:rPr>
              <a:t>2</a:t>
            </a:r>
            <a:r>
              <a:rPr sz="1450" spc="15" dirty="0">
                <a:solidFill>
                  <a:srgbClr val="0000FF"/>
                </a:solidFill>
                <a:latin typeface="Times New Roman"/>
                <a:cs typeface="Times New Roman"/>
              </a:rPr>
              <a:t>1</a:t>
            </a:r>
            <a:endParaRPr sz="1450">
              <a:latin typeface="Times New Roman"/>
              <a:cs typeface="Times New Roman"/>
            </a:endParaRPr>
          </a:p>
        </p:txBody>
      </p:sp>
      <p:sp>
        <p:nvSpPr>
          <p:cNvPr id="13" name="object 13"/>
          <p:cNvSpPr txBox="1"/>
          <p:nvPr/>
        </p:nvSpPr>
        <p:spPr>
          <a:xfrm>
            <a:off x="5004129" y="5411360"/>
            <a:ext cx="213360" cy="238527"/>
          </a:xfrm>
          <a:prstGeom prst="rect">
            <a:avLst/>
          </a:prstGeom>
        </p:spPr>
        <p:txBody>
          <a:bodyPr vert="horz" wrap="square" lIns="0" tIns="15240" rIns="0" bIns="0" rtlCol="0">
            <a:spAutoFit/>
          </a:bodyPr>
          <a:lstStyle/>
          <a:p>
            <a:pPr marL="12700">
              <a:lnSpc>
                <a:spcPct val="100000"/>
              </a:lnSpc>
              <a:spcBef>
                <a:spcPts val="120"/>
              </a:spcBef>
            </a:pPr>
            <a:r>
              <a:rPr sz="1450" dirty="0">
                <a:solidFill>
                  <a:srgbClr val="0000FF"/>
                </a:solidFill>
                <a:latin typeface="Times New Roman"/>
                <a:cs typeface="Times New Roman"/>
              </a:rPr>
              <a:t>2</a:t>
            </a:r>
            <a:r>
              <a:rPr sz="1450" spc="15" dirty="0">
                <a:solidFill>
                  <a:srgbClr val="0000FF"/>
                </a:solidFill>
                <a:latin typeface="Times New Roman"/>
                <a:cs typeface="Times New Roman"/>
              </a:rPr>
              <a:t>1</a:t>
            </a:r>
            <a:endParaRPr sz="1450">
              <a:latin typeface="Times New Roman"/>
              <a:cs typeface="Times New Roman"/>
            </a:endParaRPr>
          </a:p>
        </p:txBody>
      </p:sp>
      <p:sp>
        <p:nvSpPr>
          <p:cNvPr id="14" name="object 14"/>
          <p:cNvSpPr txBox="1"/>
          <p:nvPr/>
        </p:nvSpPr>
        <p:spPr>
          <a:xfrm>
            <a:off x="5510318" y="4790877"/>
            <a:ext cx="414020" cy="870585"/>
          </a:xfrm>
          <a:prstGeom prst="rect">
            <a:avLst/>
          </a:prstGeom>
        </p:spPr>
        <p:txBody>
          <a:bodyPr vert="horz" wrap="square" lIns="0" tIns="11430" rIns="0" bIns="0" rtlCol="0">
            <a:spAutoFit/>
          </a:bodyPr>
          <a:lstStyle/>
          <a:p>
            <a:pPr marL="38100">
              <a:lnSpc>
                <a:spcPct val="100000"/>
              </a:lnSpc>
              <a:spcBef>
                <a:spcPts val="90"/>
              </a:spcBef>
            </a:pPr>
            <a:r>
              <a:rPr sz="3825" i="1" spc="-82" baseline="14161" dirty="0">
                <a:solidFill>
                  <a:srgbClr val="0000FF"/>
                </a:solidFill>
                <a:latin typeface="Times New Roman"/>
                <a:cs typeface="Times New Roman"/>
              </a:rPr>
              <a:t>a</a:t>
            </a:r>
            <a:r>
              <a:rPr sz="1450" spc="-55" dirty="0">
                <a:solidFill>
                  <a:srgbClr val="0000FF"/>
                </a:solidFill>
                <a:latin typeface="Times New Roman"/>
                <a:cs typeface="Times New Roman"/>
              </a:rPr>
              <a:t>12</a:t>
            </a:r>
            <a:endParaRPr sz="1450">
              <a:latin typeface="Times New Roman"/>
              <a:cs typeface="Times New Roman"/>
            </a:endParaRPr>
          </a:p>
          <a:p>
            <a:pPr marL="187325">
              <a:lnSpc>
                <a:spcPct val="100000"/>
              </a:lnSpc>
              <a:spcBef>
                <a:spcPts val="1855"/>
              </a:spcBef>
            </a:pPr>
            <a:r>
              <a:rPr sz="1450" spc="10" dirty="0">
                <a:solidFill>
                  <a:srgbClr val="0000FF"/>
                </a:solidFill>
                <a:latin typeface="Times New Roman"/>
                <a:cs typeface="Times New Roman"/>
              </a:rPr>
              <a:t>22</a:t>
            </a:r>
            <a:endParaRPr sz="1450">
              <a:latin typeface="Times New Roman"/>
              <a:cs typeface="Times New Roman"/>
            </a:endParaRPr>
          </a:p>
        </p:txBody>
      </p:sp>
      <p:sp>
        <p:nvSpPr>
          <p:cNvPr id="15" name="object 15"/>
          <p:cNvSpPr txBox="1"/>
          <p:nvPr/>
        </p:nvSpPr>
        <p:spPr>
          <a:xfrm>
            <a:off x="4843625" y="5192348"/>
            <a:ext cx="871219" cy="413384"/>
          </a:xfrm>
          <a:prstGeom prst="rect">
            <a:avLst/>
          </a:prstGeom>
        </p:spPr>
        <p:txBody>
          <a:bodyPr vert="horz" wrap="square" lIns="0" tIns="11430" rIns="0" bIns="0" rtlCol="0">
            <a:spAutoFit/>
          </a:bodyPr>
          <a:lstStyle/>
          <a:p>
            <a:pPr marL="12700">
              <a:lnSpc>
                <a:spcPct val="100000"/>
              </a:lnSpc>
              <a:spcBef>
                <a:spcPts val="90"/>
              </a:spcBef>
              <a:tabLst>
                <a:tab pos="694690" algn="l"/>
              </a:tabLst>
            </a:pPr>
            <a:r>
              <a:rPr sz="2550" i="1" spc="5" dirty="0">
                <a:solidFill>
                  <a:srgbClr val="0000FF"/>
                </a:solidFill>
                <a:latin typeface="Times New Roman"/>
                <a:cs typeface="Times New Roman"/>
              </a:rPr>
              <a:t>a	a</a:t>
            </a:r>
            <a:endParaRPr sz="2550">
              <a:latin typeface="Times New Roman"/>
              <a:cs typeface="Times New Roman"/>
            </a:endParaRPr>
          </a:p>
        </p:txBody>
      </p:sp>
      <p:sp>
        <p:nvSpPr>
          <p:cNvPr id="16" name="object 16"/>
          <p:cNvSpPr txBox="1"/>
          <p:nvPr/>
        </p:nvSpPr>
        <p:spPr>
          <a:xfrm>
            <a:off x="4028900" y="4947807"/>
            <a:ext cx="1203960" cy="413384"/>
          </a:xfrm>
          <a:prstGeom prst="rect">
            <a:avLst/>
          </a:prstGeom>
        </p:spPr>
        <p:txBody>
          <a:bodyPr vert="horz" wrap="square" lIns="0" tIns="11430" rIns="0" bIns="0" rtlCol="0">
            <a:spAutoFit/>
          </a:bodyPr>
          <a:lstStyle/>
          <a:p>
            <a:pPr marL="38100">
              <a:lnSpc>
                <a:spcPct val="100000"/>
              </a:lnSpc>
              <a:spcBef>
                <a:spcPts val="90"/>
              </a:spcBef>
              <a:tabLst>
                <a:tab pos="836930" algn="l"/>
              </a:tabLst>
            </a:pPr>
            <a:r>
              <a:rPr sz="2550" dirty="0">
                <a:solidFill>
                  <a:srgbClr val="0000FF"/>
                </a:solidFill>
                <a:latin typeface="Times New Roman"/>
                <a:cs typeface="Times New Roman"/>
              </a:rPr>
              <a:t>|</a:t>
            </a:r>
            <a:r>
              <a:rPr sz="2550" spc="120" dirty="0">
                <a:solidFill>
                  <a:srgbClr val="0000FF"/>
                </a:solidFill>
                <a:latin typeface="Times New Roman"/>
                <a:cs typeface="Times New Roman"/>
              </a:rPr>
              <a:t> </a:t>
            </a:r>
            <a:r>
              <a:rPr sz="2550" i="1" spc="10" dirty="0">
                <a:solidFill>
                  <a:srgbClr val="0000FF"/>
                </a:solidFill>
                <a:latin typeface="Times New Roman"/>
                <a:cs typeface="Times New Roman"/>
              </a:rPr>
              <a:t>A</a:t>
            </a:r>
            <a:r>
              <a:rPr sz="2550" i="1" spc="-225" dirty="0">
                <a:solidFill>
                  <a:srgbClr val="0000FF"/>
                </a:solidFill>
                <a:latin typeface="Times New Roman"/>
                <a:cs typeface="Times New Roman"/>
              </a:rPr>
              <a:t> </a:t>
            </a:r>
            <a:r>
              <a:rPr sz="2550" spc="-15" dirty="0">
                <a:solidFill>
                  <a:srgbClr val="0000FF"/>
                </a:solidFill>
                <a:latin typeface="Times New Roman"/>
                <a:cs typeface="Times New Roman"/>
              </a:rPr>
              <a:t>|</a:t>
            </a:r>
            <a:r>
              <a:rPr sz="2550" spc="-15" dirty="0">
                <a:solidFill>
                  <a:srgbClr val="0000FF"/>
                </a:solidFill>
                <a:latin typeface="Symbol"/>
                <a:cs typeface="Symbol"/>
              </a:rPr>
              <a:t></a:t>
            </a:r>
            <a:r>
              <a:rPr sz="2550" spc="-15" dirty="0">
                <a:solidFill>
                  <a:srgbClr val="0000FF"/>
                </a:solidFill>
                <a:latin typeface="Times New Roman"/>
                <a:cs typeface="Times New Roman"/>
              </a:rPr>
              <a:t>	</a:t>
            </a:r>
            <a:r>
              <a:rPr sz="3825" i="1" spc="-75" baseline="41394" dirty="0">
                <a:solidFill>
                  <a:srgbClr val="0000FF"/>
                </a:solidFill>
                <a:latin typeface="Times New Roman"/>
                <a:cs typeface="Times New Roman"/>
              </a:rPr>
              <a:t>a</a:t>
            </a:r>
            <a:r>
              <a:rPr sz="2175" spc="-75" baseline="47892" dirty="0">
                <a:solidFill>
                  <a:srgbClr val="0000FF"/>
                </a:solidFill>
                <a:latin typeface="Times New Roman"/>
                <a:cs typeface="Times New Roman"/>
              </a:rPr>
              <a:t>11</a:t>
            </a:r>
            <a:endParaRPr sz="2175" baseline="47892">
              <a:latin typeface="Times New Roman"/>
              <a:cs typeface="Times New Roman"/>
            </a:endParaRPr>
          </a:p>
        </p:txBody>
      </p:sp>
    </p:spTree>
    <p:extLst>
      <p:ext uri="{BB962C8B-B14F-4D97-AF65-F5344CB8AC3E}">
        <p14:creationId xmlns:p14="http://schemas.microsoft.com/office/powerpoint/2010/main" val="3253941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20845" y="2940722"/>
            <a:ext cx="1186815" cy="945515"/>
            <a:chOff x="3196844" y="2940721"/>
            <a:chExt cx="1186815" cy="945515"/>
          </a:xfrm>
        </p:grpSpPr>
        <p:sp>
          <p:nvSpPr>
            <p:cNvPr id="3" name="object 3"/>
            <p:cNvSpPr/>
            <p:nvPr/>
          </p:nvSpPr>
          <p:spPr>
            <a:xfrm>
              <a:off x="3196844" y="3042665"/>
              <a:ext cx="1150620" cy="843915"/>
            </a:xfrm>
            <a:custGeom>
              <a:avLst/>
              <a:gdLst/>
              <a:ahLst/>
              <a:cxnLst/>
              <a:rect l="l" t="t" r="r" b="b"/>
              <a:pathLst>
                <a:path w="1150620" h="843914">
                  <a:moveTo>
                    <a:pt x="1150366" y="10414"/>
                  </a:moveTo>
                  <a:lnTo>
                    <a:pt x="1142746" y="254"/>
                  </a:lnTo>
                  <a:lnTo>
                    <a:pt x="602132" y="396722"/>
                  </a:lnTo>
                  <a:lnTo>
                    <a:pt x="7112" y="0"/>
                  </a:lnTo>
                  <a:lnTo>
                    <a:pt x="0" y="10668"/>
                  </a:lnTo>
                  <a:lnTo>
                    <a:pt x="591185" y="404749"/>
                  </a:lnTo>
                  <a:lnTo>
                    <a:pt x="61239" y="793394"/>
                  </a:lnTo>
                  <a:lnTo>
                    <a:pt x="42418" y="767715"/>
                  </a:lnTo>
                  <a:lnTo>
                    <a:pt x="3556" y="843534"/>
                  </a:lnTo>
                  <a:lnTo>
                    <a:pt x="87503" y="829183"/>
                  </a:lnTo>
                  <a:lnTo>
                    <a:pt x="74269" y="811149"/>
                  </a:lnTo>
                  <a:lnTo>
                    <a:pt x="68770" y="803656"/>
                  </a:lnTo>
                  <a:lnTo>
                    <a:pt x="602437" y="412267"/>
                  </a:lnTo>
                  <a:lnTo>
                    <a:pt x="1079627" y="730338"/>
                  </a:lnTo>
                  <a:lnTo>
                    <a:pt x="1061974" y="756793"/>
                  </a:lnTo>
                  <a:lnTo>
                    <a:pt x="1146556" y="767334"/>
                  </a:lnTo>
                  <a:lnTo>
                    <a:pt x="1129398" y="737362"/>
                  </a:lnTo>
                  <a:lnTo>
                    <a:pt x="1104265" y="693420"/>
                  </a:lnTo>
                  <a:lnTo>
                    <a:pt x="1086675" y="719759"/>
                  </a:lnTo>
                  <a:lnTo>
                    <a:pt x="613397" y="404228"/>
                  </a:lnTo>
                  <a:lnTo>
                    <a:pt x="1150366" y="10414"/>
                  </a:lnTo>
                  <a:close/>
                </a:path>
              </a:pathLst>
            </a:custGeom>
            <a:solidFill>
              <a:srgbClr val="FF3300"/>
            </a:solidFill>
          </p:spPr>
          <p:txBody>
            <a:bodyPr wrap="square" lIns="0" tIns="0" rIns="0" bIns="0" rtlCol="0"/>
            <a:lstStyle/>
            <a:p>
              <a:endParaRPr sz="1800"/>
            </a:p>
          </p:txBody>
        </p:sp>
        <p:sp>
          <p:nvSpPr>
            <p:cNvPr id="4" name="object 4"/>
            <p:cNvSpPr/>
            <p:nvPr/>
          </p:nvSpPr>
          <p:spPr>
            <a:xfrm>
              <a:off x="3234850" y="2940721"/>
              <a:ext cx="1141095" cy="866775"/>
            </a:xfrm>
            <a:custGeom>
              <a:avLst/>
              <a:gdLst/>
              <a:ahLst/>
              <a:cxnLst/>
              <a:rect l="l" t="t" r="r" b="b"/>
              <a:pathLst>
                <a:path w="1141095" h="866775">
                  <a:moveTo>
                    <a:pt x="0" y="0"/>
                  </a:moveTo>
                  <a:lnTo>
                    <a:pt x="0" y="866362"/>
                  </a:lnTo>
                </a:path>
                <a:path w="1141095" h="866775">
                  <a:moveTo>
                    <a:pt x="1140646" y="0"/>
                  </a:moveTo>
                  <a:lnTo>
                    <a:pt x="1140646" y="866362"/>
                  </a:lnTo>
                </a:path>
              </a:pathLst>
            </a:custGeom>
            <a:ln w="15766">
              <a:solidFill>
                <a:srgbClr val="0000FF"/>
              </a:solidFill>
            </a:ln>
          </p:spPr>
          <p:txBody>
            <a:bodyPr wrap="square" lIns="0" tIns="0" rIns="0" bIns="0" rtlCol="0"/>
            <a:lstStyle/>
            <a:p>
              <a:endParaRPr sz="1800"/>
            </a:p>
          </p:txBody>
        </p:sp>
      </p:grpSp>
      <p:sp>
        <p:nvSpPr>
          <p:cNvPr id="5" name="object 5"/>
          <p:cNvSpPr txBox="1"/>
          <p:nvPr/>
        </p:nvSpPr>
        <p:spPr>
          <a:xfrm>
            <a:off x="5970307" y="3202054"/>
            <a:ext cx="2270760" cy="413384"/>
          </a:xfrm>
          <a:prstGeom prst="rect">
            <a:avLst/>
          </a:prstGeom>
        </p:spPr>
        <p:txBody>
          <a:bodyPr vert="horz" wrap="square" lIns="0" tIns="11430" rIns="0" bIns="0" rtlCol="0">
            <a:spAutoFit/>
          </a:bodyPr>
          <a:lstStyle/>
          <a:p>
            <a:pPr marL="38100">
              <a:lnSpc>
                <a:spcPct val="100000"/>
              </a:lnSpc>
              <a:spcBef>
                <a:spcPts val="90"/>
              </a:spcBef>
            </a:pPr>
            <a:r>
              <a:rPr sz="3825" spc="7" baseline="14161" dirty="0">
                <a:solidFill>
                  <a:srgbClr val="0000FF"/>
                </a:solidFill>
                <a:latin typeface="Symbol"/>
                <a:cs typeface="Symbol"/>
              </a:rPr>
              <a:t></a:t>
            </a:r>
            <a:r>
              <a:rPr sz="3825" spc="22" baseline="14161" dirty="0">
                <a:solidFill>
                  <a:srgbClr val="0000FF"/>
                </a:solidFill>
                <a:latin typeface="Times New Roman"/>
                <a:cs typeface="Times New Roman"/>
              </a:rPr>
              <a:t> </a:t>
            </a:r>
            <a:r>
              <a:rPr sz="3825" spc="150" baseline="14161" dirty="0">
                <a:solidFill>
                  <a:srgbClr val="FF0000"/>
                </a:solidFill>
                <a:latin typeface="Symbol"/>
                <a:cs typeface="Symbol"/>
              </a:rPr>
              <a:t></a:t>
            </a:r>
            <a:r>
              <a:rPr sz="3825" i="1" spc="-254" baseline="14161" dirty="0">
                <a:solidFill>
                  <a:srgbClr val="0000FF"/>
                </a:solidFill>
                <a:latin typeface="Times New Roman"/>
                <a:cs typeface="Times New Roman"/>
              </a:rPr>
              <a:t>a</a:t>
            </a:r>
            <a:r>
              <a:rPr sz="1450" spc="10" dirty="0">
                <a:solidFill>
                  <a:srgbClr val="0000FF"/>
                </a:solidFill>
                <a:latin typeface="Times New Roman"/>
                <a:cs typeface="Times New Roman"/>
              </a:rPr>
              <a:t>1</a:t>
            </a:r>
            <a:r>
              <a:rPr sz="1450" spc="85" dirty="0">
                <a:solidFill>
                  <a:srgbClr val="0000FF"/>
                </a:solidFill>
                <a:latin typeface="Times New Roman"/>
                <a:cs typeface="Times New Roman"/>
              </a:rPr>
              <a:t>1</a:t>
            </a:r>
            <a:r>
              <a:rPr sz="3825" i="1" spc="-7" baseline="14161" dirty="0">
                <a:solidFill>
                  <a:srgbClr val="0000FF"/>
                </a:solidFill>
                <a:latin typeface="Times New Roman"/>
                <a:cs typeface="Times New Roman"/>
              </a:rPr>
              <a:t>a</a:t>
            </a:r>
            <a:r>
              <a:rPr sz="1450" spc="10" dirty="0">
                <a:solidFill>
                  <a:srgbClr val="0000FF"/>
                </a:solidFill>
                <a:latin typeface="Times New Roman"/>
                <a:cs typeface="Times New Roman"/>
              </a:rPr>
              <a:t>2</a:t>
            </a:r>
            <a:r>
              <a:rPr sz="1450" spc="15" dirty="0">
                <a:solidFill>
                  <a:srgbClr val="0000FF"/>
                </a:solidFill>
                <a:latin typeface="Times New Roman"/>
                <a:cs typeface="Times New Roman"/>
              </a:rPr>
              <a:t>2</a:t>
            </a:r>
            <a:r>
              <a:rPr sz="1450" dirty="0">
                <a:solidFill>
                  <a:srgbClr val="0000FF"/>
                </a:solidFill>
                <a:latin typeface="Times New Roman"/>
                <a:cs typeface="Times New Roman"/>
              </a:rPr>
              <a:t> </a:t>
            </a:r>
            <a:r>
              <a:rPr sz="1450" spc="105" dirty="0">
                <a:solidFill>
                  <a:srgbClr val="0000FF"/>
                </a:solidFill>
                <a:latin typeface="Times New Roman"/>
                <a:cs typeface="Times New Roman"/>
              </a:rPr>
              <a:t> </a:t>
            </a:r>
            <a:r>
              <a:rPr sz="3825" spc="7" baseline="14161" dirty="0">
                <a:solidFill>
                  <a:srgbClr val="FF0000"/>
                </a:solidFill>
                <a:latin typeface="Symbol"/>
                <a:cs typeface="Symbol"/>
              </a:rPr>
              <a:t></a:t>
            </a:r>
            <a:r>
              <a:rPr sz="3825" spc="-225" baseline="14161" dirty="0">
                <a:solidFill>
                  <a:srgbClr val="FF0000"/>
                </a:solidFill>
                <a:latin typeface="Times New Roman"/>
                <a:cs typeface="Times New Roman"/>
              </a:rPr>
              <a:t> </a:t>
            </a:r>
            <a:r>
              <a:rPr sz="3825" i="1" spc="-240" baseline="14161" dirty="0">
                <a:solidFill>
                  <a:srgbClr val="0000FF"/>
                </a:solidFill>
                <a:latin typeface="Times New Roman"/>
                <a:cs typeface="Times New Roman"/>
              </a:rPr>
              <a:t>a</a:t>
            </a:r>
            <a:r>
              <a:rPr sz="1450" spc="10" dirty="0">
                <a:solidFill>
                  <a:srgbClr val="0000FF"/>
                </a:solidFill>
                <a:latin typeface="Times New Roman"/>
                <a:cs typeface="Times New Roman"/>
              </a:rPr>
              <a:t>1</a:t>
            </a:r>
            <a:r>
              <a:rPr sz="1450" spc="15" dirty="0">
                <a:solidFill>
                  <a:srgbClr val="0000FF"/>
                </a:solidFill>
                <a:latin typeface="Times New Roman"/>
                <a:cs typeface="Times New Roman"/>
              </a:rPr>
              <a:t>2</a:t>
            </a:r>
            <a:r>
              <a:rPr sz="1450" spc="-185" dirty="0">
                <a:solidFill>
                  <a:srgbClr val="0000FF"/>
                </a:solidFill>
                <a:latin typeface="Times New Roman"/>
                <a:cs typeface="Times New Roman"/>
              </a:rPr>
              <a:t> </a:t>
            </a:r>
            <a:r>
              <a:rPr sz="3825" i="1" spc="7" baseline="14161" dirty="0">
                <a:solidFill>
                  <a:srgbClr val="0000FF"/>
                </a:solidFill>
                <a:latin typeface="Times New Roman"/>
                <a:cs typeface="Times New Roman"/>
              </a:rPr>
              <a:t>a</a:t>
            </a:r>
            <a:r>
              <a:rPr sz="1450" spc="10" dirty="0">
                <a:solidFill>
                  <a:srgbClr val="0000FF"/>
                </a:solidFill>
                <a:latin typeface="Times New Roman"/>
                <a:cs typeface="Times New Roman"/>
              </a:rPr>
              <a:t>2</a:t>
            </a:r>
            <a:r>
              <a:rPr sz="1450" spc="15" dirty="0">
                <a:solidFill>
                  <a:srgbClr val="0000FF"/>
                </a:solidFill>
                <a:latin typeface="Times New Roman"/>
                <a:cs typeface="Times New Roman"/>
              </a:rPr>
              <a:t>1</a:t>
            </a:r>
            <a:endParaRPr sz="1450">
              <a:latin typeface="Times New Roman"/>
              <a:cs typeface="Times New Roman"/>
            </a:endParaRPr>
          </a:p>
        </p:txBody>
      </p:sp>
      <p:sp>
        <p:nvSpPr>
          <p:cNvPr id="6" name="object 6"/>
          <p:cNvSpPr txBox="1"/>
          <p:nvPr/>
        </p:nvSpPr>
        <p:spPr>
          <a:xfrm>
            <a:off x="4946157" y="3581906"/>
            <a:ext cx="213995" cy="238527"/>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0000FF"/>
                </a:solidFill>
                <a:latin typeface="Times New Roman"/>
                <a:cs typeface="Times New Roman"/>
              </a:rPr>
              <a:t>2</a:t>
            </a:r>
            <a:r>
              <a:rPr sz="1450" spc="15" dirty="0">
                <a:solidFill>
                  <a:srgbClr val="0000FF"/>
                </a:solidFill>
                <a:latin typeface="Times New Roman"/>
                <a:cs typeface="Times New Roman"/>
              </a:rPr>
              <a:t>1</a:t>
            </a:r>
            <a:endParaRPr sz="1450">
              <a:latin typeface="Times New Roman"/>
              <a:cs typeface="Times New Roman"/>
            </a:endParaRPr>
          </a:p>
        </p:txBody>
      </p:sp>
      <p:sp>
        <p:nvSpPr>
          <p:cNvPr id="7" name="object 7"/>
          <p:cNvSpPr txBox="1"/>
          <p:nvPr/>
        </p:nvSpPr>
        <p:spPr>
          <a:xfrm>
            <a:off x="5452817" y="2961415"/>
            <a:ext cx="415925" cy="870585"/>
          </a:xfrm>
          <a:prstGeom prst="rect">
            <a:avLst/>
          </a:prstGeom>
        </p:spPr>
        <p:txBody>
          <a:bodyPr vert="horz" wrap="square" lIns="0" tIns="11430" rIns="0" bIns="0" rtlCol="0">
            <a:spAutoFit/>
          </a:bodyPr>
          <a:lstStyle/>
          <a:p>
            <a:pPr marL="38100">
              <a:lnSpc>
                <a:spcPct val="100000"/>
              </a:lnSpc>
              <a:spcBef>
                <a:spcPts val="90"/>
              </a:spcBef>
            </a:pPr>
            <a:r>
              <a:rPr sz="3825" i="1" spc="-67" baseline="14161" dirty="0">
                <a:solidFill>
                  <a:srgbClr val="0000FF"/>
                </a:solidFill>
                <a:latin typeface="Times New Roman"/>
                <a:cs typeface="Times New Roman"/>
              </a:rPr>
              <a:t>a</a:t>
            </a:r>
            <a:r>
              <a:rPr sz="1450" spc="-45" dirty="0">
                <a:solidFill>
                  <a:srgbClr val="0000FF"/>
                </a:solidFill>
                <a:latin typeface="Times New Roman"/>
                <a:cs typeface="Times New Roman"/>
              </a:rPr>
              <a:t>12</a:t>
            </a:r>
            <a:endParaRPr sz="1450">
              <a:latin typeface="Times New Roman"/>
              <a:cs typeface="Times New Roman"/>
            </a:endParaRPr>
          </a:p>
          <a:p>
            <a:pPr marL="188595">
              <a:lnSpc>
                <a:spcPct val="100000"/>
              </a:lnSpc>
              <a:spcBef>
                <a:spcPts val="1855"/>
              </a:spcBef>
            </a:pPr>
            <a:r>
              <a:rPr sz="1450" spc="15" dirty="0">
                <a:solidFill>
                  <a:srgbClr val="0000FF"/>
                </a:solidFill>
                <a:latin typeface="Times New Roman"/>
                <a:cs typeface="Times New Roman"/>
              </a:rPr>
              <a:t>22</a:t>
            </a:r>
            <a:endParaRPr sz="1450">
              <a:latin typeface="Times New Roman"/>
              <a:cs typeface="Times New Roman"/>
            </a:endParaRPr>
          </a:p>
        </p:txBody>
      </p:sp>
      <p:sp>
        <p:nvSpPr>
          <p:cNvPr id="8" name="object 8"/>
          <p:cNvSpPr txBox="1"/>
          <p:nvPr/>
        </p:nvSpPr>
        <p:spPr>
          <a:xfrm>
            <a:off x="4785751" y="3362894"/>
            <a:ext cx="871219" cy="413384"/>
          </a:xfrm>
          <a:prstGeom prst="rect">
            <a:avLst/>
          </a:prstGeom>
        </p:spPr>
        <p:txBody>
          <a:bodyPr vert="horz" wrap="square" lIns="0" tIns="11430" rIns="0" bIns="0" rtlCol="0">
            <a:spAutoFit/>
          </a:bodyPr>
          <a:lstStyle/>
          <a:p>
            <a:pPr marL="12700">
              <a:lnSpc>
                <a:spcPct val="100000"/>
              </a:lnSpc>
              <a:spcBef>
                <a:spcPts val="90"/>
              </a:spcBef>
              <a:tabLst>
                <a:tab pos="694690" algn="l"/>
              </a:tabLst>
            </a:pPr>
            <a:r>
              <a:rPr sz="2550" i="1" spc="5" dirty="0">
                <a:solidFill>
                  <a:srgbClr val="0000FF"/>
                </a:solidFill>
                <a:latin typeface="Times New Roman"/>
                <a:cs typeface="Times New Roman"/>
              </a:rPr>
              <a:t>a	a</a:t>
            </a:r>
            <a:endParaRPr sz="2550">
              <a:latin typeface="Times New Roman"/>
              <a:cs typeface="Times New Roman"/>
            </a:endParaRPr>
          </a:p>
        </p:txBody>
      </p:sp>
      <p:sp>
        <p:nvSpPr>
          <p:cNvPr id="9" name="object 9"/>
          <p:cNvSpPr txBox="1"/>
          <p:nvPr/>
        </p:nvSpPr>
        <p:spPr>
          <a:xfrm>
            <a:off x="3970209" y="3119007"/>
            <a:ext cx="1205230" cy="413384"/>
          </a:xfrm>
          <a:prstGeom prst="rect">
            <a:avLst/>
          </a:prstGeom>
        </p:spPr>
        <p:txBody>
          <a:bodyPr vert="horz" wrap="square" lIns="0" tIns="11430" rIns="0" bIns="0" rtlCol="0">
            <a:spAutoFit/>
          </a:bodyPr>
          <a:lstStyle/>
          <a:p>
            <a:pPr marL="38100">
              <a:lnSpc>
                <a:spcPct val="100000"/>
              </a:lnSpc>
              <a:spcBef>
                <a:spcPts val="90"/>
              </a:spcBef>
              <a:tabLst>
                <a:tab pos="837565" algn="l"/>
              </a:tabLst>
            </a:pPr>
            <a:r>
              <a:rPr sz="2550" dirty="0">
                <a:solidFill>
                  <a:srgbClr val="0000FF"/>
                </a:solidFill>
                <a:latin typeface="Times New Roman"/>
                <a:cs typeface="Times New Roman"/>
              </a:rPr>
              <a:t>|</a:t>
            </a:r>
            <a:r>
              <a:rPr sz="2550" spc="120" dirty="0">
                <a:solidFill>
                  <a:srgbClr val="0000FF"/>
                </a:solidFill>
                <a:latin typeface="Times New Roman"/>
                <a:cs typeface="Times New Roman"/>
              </a:rPr>
              <a:t> </a:t>
            </a:r>
            <a:r>
              <a:rPr sz="2550" i="1" spc="10" dirty="0">
                <a:solidFill>
                  <a:srgbClr val="0000FF"/>
                </a:solidFill>
                <a:latin typeface="Times New Roman"/>
                <a:cs typeface="Times New Roman"/>
              </a:rPr>
              <a:t>A</a:t>
            </a:r>
            <a:r>
              <a:rPr sz="2550" i="1" spc="-220" dirty="0">
                <a:solidFill>
                  <a:srgbClr val="0000FF"/>
                </a:solidFill>
                <a:latin typeface="Times New Roman"/>
                <a:cs typeface="Times New Roman"/>
              </a:rPr>
              <a:t> </a:t>
            </a:r>
            <a:r>
              <a:rPr sz="2550" spc="-15" dirty="0">
                <a:solidFill>
                  <a:srgbClr val="0000FF"/>
                </a:solidFill>
                <a:latin typeface="Times New Roman"/>
                <a:cs typeface="Times New Roman"/>
              </a:rPr>
              <a:t>|</a:t>
            </a:r>
            <a:r>
              <a:rPr sz="2550" spc="-15" dirty="0">
                <a:solidFill>
                  <a:srgbClr val="0000FF"/>
                </a:solidFill>
                <a:latin typeface="Symbol"/>
                <a:cs typeface="Symbol"/>
              </a:rPr>
              <a:t></a:t>
            </a:r>
            <a:r>
              <a:rPr sz="2550" spc="-15" dirty="0">
                <a:solidFill>
                  <a:srgbClr val="0000FF"/>
                </a:solidFill>
                <a:latin typeface="Times New Roman"/>
                <a:cs typeface="Times New Roman"/>
              </a:rPr>
              <a:t>	</a:t>
            </a:r>
            <a:r>
              <a:rPr sz="3825" i="1" spc="-75" baseline="41394" dirty="0">
                <a:solidFill>
                  <a:srgbClr val="0000FF"/>
                </a:solidFill>
                <a:latin typeface="Times New Roman"/>
                <a:cs typeface="Times New Roman"/>
              </a:rPr>
              <a:t>a</a:t>
            </a:r>
            <a:r>
              <a:rPr sz="2175" spc="-75" baseline="47892" dirty="0">
                <a:solidFill>
                  <a:srgbClr val="0000FF"/>
                </a:solidFill>
                <a:latin typeface="Times New Roman"/>
                <a:cs typeface="Times New Roman"/>
              </a:rPr>
              <a:t>11</a:t>
            </a:r>
            <a:endParaRPr sz="2175" baseline="47892">
              <a:latin typeface="Times New Roman"/>
              <a:cs typeface="Times New Roman"/>
            </a:endParaRPr>
          </a:p>
        </p:txBody>
      </p:sp>
      <p:sp>
        <p:nvSpPr>
          <p:cNvPr id="10" name="object 10"/>
          <p:cNvSpPr txBox="1"/>
          <p:nvPr/>
        </p:nvSpPr>
        <p:spPr>
          <a:xfrm>
            <a:off x="2288540" y="1625853"/>
            <a:ext cx="2452370"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565F6C"/>
                </a:solidFill>
                <a:latin typeface="Cambria"/>
                <a:cs typeface="Cambria"/>
              </a:rPr>
              <a:t>Determinant </a:t>
            </a:r>
            <a:r>
              <a:rPr sz="1800" spc="-5" dirty="0">
                <a:solidFill>
                  <a:srgbClr val="565F6C"/>
                </a:solidFill>
                <a:latin typeface="Cambria"/>
                <a:cs typeface="Cambria"/>
              </a:rPr>
              <a:t>of</a:t>
            </a:r>
            <a:r>
              <a:rPr sz="1800" spc="85" dirty="0">
                <a:solidFill>
                  <a:srgbClr val="565F6C"/>
                </a:solidFill>
                <a:latin typeface="Cambria"/>
                <a:cs typeface="Cambria"/>
              </a:rPr>
              <a:t> </a:t>
            </a:r>
            <a:r>
              <a:rPr sz="1800" spc="20" dirty="0">
                <a:solidFill>
                  <a:srgbClr val="565F6C"/>
                </a:solidFill>
                <a:latin typeface="Cambria"/>
                <a:cs typeface="Cambria"/>
              </a:rPr>
              <a:t>order</a:t>
            </a:r>
            <a:r>
              <a:rPr sz="1800" spc="95" dirty="0">
                <a:solidFill>
                  <a:srgbClr val="565F6C"/>
                </a:solidFill>
                <a:latin typeface="Cambria"/>
                <a:cs typeface="Cambria"/>
              </a:rPr>
              <a:t> </a:t>
            </a:r>
            <a:r>
              <a:rPr sz="1800" dirty="0">
                <a:solidFill>
                  <a:srgbClr val="565F6C"/>
                </a:solidFill>
                <a:latin typeface="Times New Roman"/>
                <a:cs typeface="Times New Roman"/>
              </a:rPr>
              <a:t>2</a:t>
            </a:r>
            <a:endParaRPr sz="1800">
              <a:latin typeface="Times New Roman"/>
              <a:cs typeface="Times New Roman"/>
            </a:endParaRPr>
          </a:p>
        </p:txBody>
      </p:sp>
      <p:sp>
        <p:nvSpPr>
          <p:cNvPr id="11" name="object 11"/>
          <p:cNvSpPr txBox="1"/>
          <p:nvPr/>
        </p:nvSpPr>
        <p:spPr>
          <a:xfrm>
            <a:off x="2288540" y="2315082"/>
            <a:ext cx="6167120" cy="452120"/>
          </a:xfrm>
          <a:prstGeom prst="rect">
            <a:avLst/>
          </a:prstGeom>
        </p:spPr>
        <p:txBody>
          <a:bodyPr vert="horz" wrap="square" lIns="0" tIns="12065" rIns="0" bIns="0" rtlCol="0">
            <a:spAutoFit/>
          </a:bodyPr>
          <a:lstStyle/>
          <a:p>
            <a:pPr marL="175260" indent="-163195">
              <a:lnSpc>
                <a:spcPct val="100000"/>
              </a:lnSpc>
              <a:spcBef>
                <a:spcPts val="95"/>
              </a:spcBef>
              <a:buClr>
                <a:srgbClr val="565F6C"/>
              </a:buClr>
              <a:buSzPct val="96428"/>
              <a:buFont typeface="Wingdings"/>
              <a:buChar char=""/>
              <a:tabLst>
                <a:tab pos="175895" algn="l"/>
              </a:tabLst>
            </a:pPr>
            <a:r>
              <a:rPr sz="2800" spc="100" dirty="0">
                <a:latin typeface="Cambria"/>
                <a:cs typeface="Cambria"/>
              </a:rPr>
              <a:t>easy</a:t>
            </a:r>
            <a:r>
              <a:rPr sz="2800" spc="155" dirty="0">
                <a:latin typeface="Cambria"/>
                <a:cs typeface="Cambria"/>
              </a:rPr>
              <a:t> </a:t>
            </a:r>
            <a:r>
              <a:rPr sz="2800" spc="25" dirty="0">
                <a:latin typeface="Cambria"/>
                <a:cs typeface="Cambria"/>
              </a:rPr>
              <a:t>to</a:t>
            </a:r>
            <a:r>
              <a:rPr sz="2800" spc="155" dirty="0">
                <a:latin typeface="Cambria"/>
                <a:cs typeface="Cambria"/>
              </a:rPr>
              <a:t> </a:t>
            </a:r>
            <a:r>
              <a:rPr sz="2800" spc="75" dirty="0">
                <a:latin typeface="Cambria"/>
                <a:cs typeface="Cambria"/>
              </a:rPr>
              <a:t>remember</a:t>
            </a:r>
            <a:r>
              <a:rPr sz="2800" spc="145" dirty="0">
                <a:latin typeface="Cambria"/>
                <a:cs typeface="Cambria"/>
              </a:rPr>
              <a:t> </a:t>
            </a:r>
            <a:r>
              <a:rPr sz="2800" spc="-15" dirty="0">
                <a:latin typeface="Cambria"/>
                <a:cs typeface="Cambria"/>
              </a:rPr>
              <a:t>(for</a:t>
            </a:r>
            <a:r>
              <a:rPr sz="2800" spc="160" dirty="0">
                <a:latin typeface="Cambria"/>
                <a:cs typeface="Cambria"/>
              </a:rPr>
              <a:t> </a:t>
            </a:r>
            <a:r>
              <a:rPr sz="2800" spc="30" dirty="0">
                <a:latin typeface="Cambria"/>
                <a:cs typeface="Cambria"/>
              </a:rPr>
              <a:t>order</a:t>
            </a:r>
            <a:r>
              <a:rPr sz="2800" spc="145" dirty="0">
                <a:latin typeface="Cambria"/>
                <a:cs typeface="Cambria"/>
              </a:rPr>
              <a:t> </a:t>
            </a:r>
            <a:r>
              <a:rPr sz="2800" dirty="0">
                <a:latin typeface="Cambria"/>
                <a:cs typeface="Cambria"/>
              </a:rPr>
              <a:t>2</a:t>
            </a:r>
            <a:r>
              <a:rPr sz="2800" spc="165" dirty="0">
                <a:latin typeface="Cambria"/>
                <a:cs typeface="Cambria"/>
              </a:rPr>
              <a:t> </a:t>
            </a:r>
            <a:r>
              <a:rPr sz="2800" spc="75" dirty="0">
                <a:latin typeface="Cambria"/>
                <a:cs typeface="Cambria"/>
              </a:rPr>
              <a:t>only)..</a:t>
            </a:r>
            <a:endParaRPr sz="2800">
              <a:latin typeface="Cambria"/>
              <a:cs typeface="Cambria"/>
            </a:endParaRPr>
          </a:p>
        </p:txBody>
      </p:sp>
      <p:sp>
        <p:nvSpPr>
          <p:cNvPr id="12" name="object 12"/>
          <p:cNvSpPr/>
          <p:nvPr/>
        </p:nvSpPr>
        <p:spPr>
          <a:xfrm>
            <a:off x="8420983" y="4467546"/>
            <a:ext cx="0" cy="742950"/>
          </a:xfrm>
          <a:custGeom>
            <a:avLst/>
            <a:gdLst/>
            <a:ahLst/>
            <a:cxnLst/>
            <a:rect l="l" t="t" r="r" b="b"/>
            <a:pathLst>
              <a:path h="742950">
                <a:moveTo>
                  <a:pt x="0" y="0"/>
                </a:moveTo>
                <a:lnTo>
                  <a:pt x="0" y="742643"/>
                </a:lnTo>
              </a:path>
            </a:pathLst>
          </a:custGeom>
          <a:ln w="14035">
            <a:solidFill>
              <a:srgbClr val="7E3E3E"/>
            </a:solidFill>
          </a:ln>
        </p:spPr>
        <p:txBody>
          <a:bodyPr wrap="square" lIns="0" tIns="0" rIns="0" bIns="0" rtlCol="0"/>
          <a:lstStyle/>
          <a:p>
            <a:endParaRPr sz="1800"/>
          </a:p>
        </p:txBody>
      </p:sp>
      <p:sp>
        <p:nvSpPr>
          <p:cNvPr id="13" name="object 13"/>
          <p:cNvSpPr/>
          <p:nvPr/>
        </p:nvSpPr>
        <p:spPr>
          <a:xfrm>
            <a:off x="9003169" y="4467546"/>
            <a:ext cx="0" cy="742950"/>
          </a:xfrm>
          <a:custGeom>
            <a:avLst/>
            <a:gdLst/>
            <a:ahLst/>
            <a:cxnLst/>
            <a:rect l="l" t="t" r="r" b="b"/>
            <a:pathLst>
              <a:path h="742950">
                <a:moveTo>
                  <a:pt x="0" y="0"/>
                </a:moveTo>
                <a:lnTo>
                  <a:pt x="0" y="742643"/>
                </a:lnTo>
              </a:path>
            </a:pathLst>
          </a:custGeom>
          <a:ln w="14035">
            <a:solidFill>
              <a:srgbClr val="7E3E3E"/>
            </a:solidFill>
          </a:ln>
        </p:spPr>
        <p:txBody>
          <a:bodyPr wrap="square" lIns="0" tIns="0" rIns="0" bIns="0" rtlCol="0"/>
          <a:lstStyle/>
          <a:p>
            <a:endParaRPr sz="1800"/>
          </a:p>
        </p:txBody>
      </p:sp>
      <p:sp>
        <p:nvSpPr>
          <p:cNvPr id="14" name="object 14"/>
          <p:cNvSpPr txBox="1"/>
          <p:nvPr/>
        </p:nvSpPr>
        <p:spPr>
          <a:xfrm>
            <a:off x="8429617" y="4327736"/>
            <a:ext cx="562610" cy="863600"/>
          </a:xfrm>
          <a:prstGeom prst="rect">
            <a:avLst/>
          </a:prstGeom>
        </p:spPr>
        <p:txBody>
          <a:bodyPr vert="horz" wrap="square" lIns="0" tIns="95885" rIns="0" bIns="0" rtlCol="0">
            <a:spAutoFit/>
          </a:bodyPr>
          <a:lstStyle/>
          <a:p>
            <a:pPr marR="5080" algn="r">
              <a:lnSpc>
                <a:spcPct val="100000"/>
              </a:lnSpc>
              <a:spcBef>
                <a:spcPts val="755"/>
              </a:spcBef>
              <a:tabLst>
                <a:tab pos="398780" algn="l"/>
              </a:tabLst>
            </a:pPr>
            <a:r>
              <a:rPr sz="2200" spc="-20" dirty="0">
                <a:solidFill>
                  <a:srgbClr val="7E3E3E"/>
                </a:solidFill>
                <a:latin typeface="Times New Roman"/>
                <a:cs typeface="Times New Roman"/>
              </a:rPr>
              <a:t>1	2</a:t>
            </a:r>
            <a:endParaRPr sz="2200">
              <a:latin typeface="Times New Roman"/>
              <a:cs typeface="Times New Roman"/>
            </a:endParaRPr>
          </a:p>
          <a:p>
            <a:pPr marR="5080" algn="r">
              <a:lnSpc>
                <a:spcPct val="100000"/>
              </a:lnSpc>
              <a:spcBef>
                <a:spcPts val="660"/>
              </a:spcBef>
            </a:pPr>
            <a:r>
              <a:rPr sz="2200" spc="-20" dirty="0">
                <a:solidFill>
                  <a:srgbClr val="7E3E3E"/>
                </a:solidFill>
                <a:latin typeface="Times New Roman"/>
                <a:cs typeface="Times New Roman"/>
              </a:rPr>
              <a:t>4</a:t>
            </a:r>
            <a:endParaRPr sz="2200">
              <a:latin typeface="Times New Roman"/>
              <a:cs typeface="Times New Roman"/>
            </a:endParaRPr>
          </a:p>
        </p:txBody>
      </p:sp>
      <p:sp>
        <p:nvSpPr>
          <p:cNvPr id="15" name="object 15"/>
          <p:cNvSpPr txBox="1"/>
          <p:nvPr/>
        </p:nvSpPr>
        <p:spPr>
          <a:xfrm>
            <a:off x="2339340" y="4606290"/>
            <a:ext cx="6283325" cy="452120"/>
          </a:xfrm>
          <a:prstGeom prst="rect">
            <a:avLst/>
          </a:prstGeom>
        </p:spPr>
        <p:txBody>
          <a:bodyPr vert="horz" wrap="square" lIns="0" tIns="12065" rIns="0" bIns="0" rtlCol="0">
            <a:spAutoFit/>
          </a:bodyPr>
          <a:lstStyle/>
          <a:p>
            <a:pPr marL="38100">
              <a:lnSpc>
                <a:spcPct val="100000"/>
              </a:lnSpc>
              <a:spcBef>
                <a:spcPts val="95"/>
              </a:spcBef>
            </a:pPr>
            <a:r>
              <a:rPr sz="2800" spc="245" dirty="0">
                <a:solidFill>
                  <a:srgbClr val="996633"/>
                </a:solidFill>
                <a:latin typeface="Cambria"/>
                <a:cs typeface="Cambria"/>
              </a:rPr>
              <a:t>Ex</a:t>
            </a:r>
            <a:r>
              <a:rPr sz="2800" spc="240" dirty="0">
                <a:solidFill>
                  <a:srgbClr val="996633"/>
                </a:solidFill>
                <a:latin typeface="Cambria"/>
                <a:cs typeface="Cambria"/>
              </a:rPr>
              <a:t>a</a:t>
            </a:r>
            <a:r>
              <a:rPr sz="2800" spc="85" dirty="0">
                <a:solidFill>
                  <a:srgbClr val="996633"/>
                </a:solidFill>
                <a:latin typeface="Cambria"/>
                <a:cs typeface="Cambria"/>
              </a:rPr>
              <a:t>mple</a:t>
            </a:r>
            <a:r>
              <a:rPr sz="2800" spc="35" dirty="0">
                <a:solidFill>
                  <a:srgbClr val="996633"/>
                </a:solidFill>
                <a:latin typeface="Cambria"/>
                <a:cs typeface="Cambria"/>
              </a:rPr>
              <a:t>:</a:t>
            </a:r>
            <a:r>
              <a:rPr sz="2800" spc="175" dirty="0">
                <a:solidFill>
                  <a:srgbClr val="996633"/>
                </a:solidFill>
                <a:latin typeface="Cambria"/>
                <a:cs typeface="Cambria"/>
              </a:rPr>
              <a:t> </a:t>
            </a:r>
            <a:r>
              <a:rPr sz="2800" spc="229" dirty="0">
                <a:solidFill>
                  <a:srgbClr val="996633"/>
                </a:solidFill>
                <a:latin typeface="Cambria"/>
                <a:cs typeface="Cambria"/>
              </a:rPr>
              <a:t>Ev</a:t>
            </a:r>
            <a:r>
              <a:rPr sz="2800" spc="215" dirty="0">
                <a:solidFill>
                  <a:srgbClr val="996633"/>
                </a:solidFill>
                <a:latin typeface="Cambria"/>
                <a:cs typeface="Cambria"/>
              </a:rPr>
              <a:t>a</a:t>
            </a:r>
            <a:r>
              <a:rPr sz="2800" spc="125" dirty="0">
                <a:solidFill>
                  <a:srgbClr val="996633"/>
                </a:solidFill>
                <a:latin typeface="Cambria"/>
                <a:cs typeface="Cambria"/>
              </a:rPr>
              <a:t>luate</a:t>
            </a:r>
            <a:r>
              <a:rPr sz="2800" spc="200" dirty="0">
                <a:solidFill>
                  <a:srgbClr val="996633"/>
                </a:solidFill>
                <a:latin typeface="Cambria"/>
                <a:cs typeface="Cambria"/>
              </a:rPr>
              <a:t> </a:t>
            </a:r>
            <a:r>
              <a:rPr sz="2800" spc="100" dirty="0">
                <a:solidFill>
                  <a:srgbClr val="996633"/>
                </a:solidFill>
                <a:latin typeface="Cambria"/>
                <a:cs typeface="Cambria"/>
              </a:rPr>
              <a:t>th</a:t>
            </a:r>
            <a:r>
              <a:rPr sz="2800" spc="114" dirty="0">
                <a:solidFill>
                  <a:srgbClr val="996633"/>
                </a:solidFill>
                <a:latin typeface="Cambria"/>
                <a:cs typeface="Cambria"/>
              </a:rPr>
              <a:t>e</a:t>
            </a:r>
            <a:r>
              <a:rPr sz="2800" spc="170" dirty="0">
                <a:solidFill>
                  <a:srgbClr val="996633"/>
                </a:solidFill>
                <a:latin typeface="Cambria"/>
                <a:cs typeface="Cambria"/>
              </a:rPr>
              <a:t> </a:t>
            </a:r>
            <a:r>
              <a:rPr sz="2800" spc="40" dirty="0">
                <a:solidFill>
                  <a:srgbClr val="996633"/>
                </a:solidFill>
                <a:latin typeface="Cambria"/>
                <a:cs typeface="Cambria"/>
              </a:rPr>
              <a:t>d</a:t>
            </a:r>
            <a:r>
              <a:rPr sz="2800" spc="45" dirty="0">
                <a:solidFill>
                  <a:srgbClr val="996633"/>
                </a:solidFill>
                <a:latin typeface="Cambria"/>
                <a:cs typeface="Cambria"/>
              </a:rPr>
              <a:t>e</a:t>
            </a:r>
            <a:r>
              <a:rPr sz="2800" spc="65" dirty="0">
                <a:solidFill>
                  <a:srgbClr val="996633"/>
                </a:solidFill>
                <a:latin typeface="Cambria"/>
                <a:cs typeface="Cambria"/>
              </a:rPr>
              <a:t>t</a:t>
            </a:r>
            <a:r>
              <a:rPr sz="2800" spc="110" dirty="0">
                <a:solidFill>
                  <a:srgbClr val="996633"/>
                </a:solidFill>
                <a:latin typeface="Cambria"/>
                <a:cs typeface="Cambria"/>
              </a:rPr>
              <a:t>e</a:t>
            </a:r>
            <a:r>
              <a:rPr sz="2800" spc="114" dirty="0">
                <a:solidFill>
                  <a:srgbClr val="996633"/>
                </a:solidFill>
                <a:latin typeface="Cambria"/>
                <a:cs typeface="Cambria"/>
              </a:rPr>
              <a:t>rmi</a:t>
            </a:r>
            <a:r>
              <a:rPr sz="2800" spc="120" dirty="0">
                <a:solidFill>
                  <a:srgbClr val="996633"/>
                </a:solidFill>
                <a:latin typeface="Cambria"/>
                <a:cs typeface="Cambria"/>
              </a:rPr>
              <a:t>n</a:t>
            </a:r>
            <a:r>
              <a:rPr sz="2800" spc="170" dirty="0">
                <a:solidFill>
                  <a:srgbClr val="996633"/>
                </a:solidFill>
                <a:latin typeface="Cambria"/>
                <a:cs typeface="Cambria"/>
              </a:rPr>
              <a:t>an</a:t>
            </a:r>
            <a:r>
              <a:rPr sz="2800" spc="125" dirty="0">
                <a:solidFill>
                  <a:srgbClr val="996633"/>
                </a:solidFill>
                <a:latin typeface="Cambria"/>
                <a:cs typeface="Cambria"/>
              </a:rPr>
              <a:t>t</a:t>
            </a:r>
            <a:r>
              <a:rPr sz="2800" spc="35" dirty="0">
                <a:solidFill>
                  <a:srgbClr val="996633"/>
                </a:solidFill>
                <a:latin typeface="Cambria"/>
                <a:cs typeface="Cambria"/>
              </a:rPr>
              <a:t>:</a:t>
            </a:r>
            <a:r>
              <a:rPr sz="2800" spc="-320" dirty="0">
                <a:solidFill>
                  <a:srgbClr val="996633"/>
                </a:solidFill>
                <a:latin typeface="Cambria"/>
                <a:cs typeface="Cambria"/>
              </a:rPr>
              <a:t> </a:t>
            </a:r>
            <a:r>
              <a:rPr sz="3300" spc="-30" baseline="-29040" dirty="0">
                <a:solidFill>
                  <a:srgbClr val="7E3E3E"/>
                </a:solidFill>
                <a:latin typeface="Times New Roman"/>
                <a:cs typeface="Times New Roman"/>
              </a:rPr>
              <a:t>3</a:t>
            </a:r>
            <a:endParaRPr sz="3300" baseline="-29040">
              <a:latin typeface="Times New Roman"/>
              <a:cs typeface="Times New Roman"/>
            </a:endParaRPr>
          </a:p>
        </p:txBody>
      </p:sp>
      <p:sp>
        <p:nvSpPr>
          <p:cNvPr id="16" name="object 16"/>
          <p:cNvSpPr/>
          <p:nvPr/>
        </p:nvSpPr>
        <p:spPr>
          <a:xfrm>
            <a:off x="4015645" y="5229483"/>
            <a:ext cx="0" cy="742950"/>
          </a:xfrm>
          <a:custGeom>
            <a:avLst/>
            <a:gdLst/>
            <a:ahLst/>
            <a:cxnLst/>
            <a:rect l="l" t="t" r="r" b="b"/>
            <a:pathLst>
              <a:path h="742950">
                <a:moveTo>
                  <a:pt x="0" y="0"/>
                </a:moveTo>
                <a:lnTo>
                  <a:pt x="0" y="742643"/>
                </a:lnTo>
              </a:path>
            </a:pathLst>
          </a:custGeom>
          <a:ln w="13740">
            <a:solidFill>
              <a:srgbClr val="7E3E3E"/>
            </a:solidFill>
          </a:ln>
        </p:spPr>
        <p:txBody>
          <a:bodyPr wrap="square" lIns="0" tIns="0" rIns="0" bIns="0" rtlCol="0"/>
          <a:lstStyle/>
          <a:p>
            <a:endParaRPr sz="1800"/>
          </a:p>
        </p:txBody>
      </p:sp>
      <p:sp>
        <p:nvSpPr>
          <p:cNvPr id="17" name="object 17"/>
          <p:cNvSpPr/>
          <p:nvPr/>
        </p:nvSpPr>
        <p:spPr>
          <a:xfrm>
            <a:off x="4596195" y="5229483"/>
            <a:ext cx="0" cy="742950"/>
          </a:xfrm>
          <a:custGeom>
            <a:avLst/>
            <a:gdLst/>
            <a:ahLst/>
            <a:cxnLst/>
            <a:rect l="l" t="t" r="r" b="b"/>
            <a:pathLst>
              <a:path h="742950">
                <a:moveTo>
                  <a:pt x="0" y="0"/>
                </a:moveTo>
                <a:lnTo>
                  <a:pt x="0" y="742643"/>
                </a:lnTo>
              </a:path>
            </a:pathLst>
          </a:custGeom>
          <a:ln w="13740">
            <a:solidFill>
              <a:srgbClr val="7E3E3E"/>
            </a:solidFill>
          </a:ln>
        </p:spPr>
        <p:txBody>
          <a:bodyPr wrap="square" lIns="0" tIns="0" rIns="0" bIns="0" rtlCol="0"/>
          <a:lstStyle/>
          <a:p>
            <a:endParaRPr sz="1800"/>
          </a:p>
        </p:txBody>
      </p:sp>
      <p:sp>
        <p:nvSpPr>
          <p:cNvPr id="18" name="object 18"/>
          <p:cNvSpPr txBox="1"/>
          <p:nvPr/>
        </p:nvSpPr>
        <p:spPr>
          <a:xfrm>
            <a:off x="4024129" y="5089672"/>
            <a:ext cx="564515" cy="863600"/>
          </a:xfrm>
          <a:prstGeom prst="rect">
            <a:avLst/>
          </a:prstGeom>
        </p:spPr>
        <p:txBody>
          <a:bodyPr vert="horz" wrap="square" lIns="0" tIns="95885" rIns="0" bIns="0" rtlCol="0">
            <a:spAutoFit/>
          </a:bodyPr>
          <a:lstStyle/>
          <a:p>
            <a:pPr marL="12700">
              <a:lnSpc>
                <a:spcPct val="100000"/>
              </a:lnSpc>
              <a:spcBef>
                <a:spcPts val="755"/>
              </a:spcBef>
            </a:pPr>
            <a:r>
              <a:rPr sz="2200" dirty="0">
                <a:solidFill>
                  <a:srgbClr val="7E3E3E"/>
                </a:solidFill>
                <a:latin typeface="Times New Roman"/>
                <a:cs typeface="Times New Roman"/>
              </a:rPr>
              <a:t>1</a:t>
            </a:r>
            <a:endParaRPr sz="2200">
              <a:latin typeface="Times New Roman"/>
              <a:cs typeface="Times New Roman"/>
            </a:endParaRPr>
          </a:p>
          <a:p>
            <a:pPr marL="17145">
              <a:lnSpc>
                <a:spcPct val="100000"/>
              </a:lnSpc>
              <a:spcBef>
                <a:spcPts val="660"/>
              </a:spcBef>
              <a:tabLst>
                <a:tab pos="410845" algn="l"/>
              </a:tabLst>
            </a:pPr>
            <a:r>
              <a:rPr sz="2200" dirty="0">
                <a:solidFill>
                  <a:srgbClr val="7E3E3E"/>
                </a:solidFill>
                <a:latin typeface="Times New Roman"/>
                <a:cs typeface="Times New Roman"/>
              </a:rPr>
              <a:t>3	4</a:t>
            </a:r>
            <a:endParaRPr sz="2200">
              <a:latin typeface="Times New Roman"/>
              <a:cs typeface="Times New Roman"/>
            </a:endParaRPr>
          </a:p>
        </p:txBody>
      </p:sp>
      <p:sp>
        <p:nvSpPr>
          <p:cNvPr id="19" name="object 19"/>
          <p:cNvSpPr txBox="1"/>
          <p:nvPr/>
        </p:nvSpPr>
        <p:spPr>
          <a:xfrm>
            <a:off x="4396656" y="5378689"/>
            <a:ext cx="2373630" cy="360680"/>
          </a:xfrm>
          <a:prstGeom prst="rect">
            <a:avLst/>
          </a:prstGeom>
        </p:spPr>
        <p:txBody>
          <a:bodyPr vert="horz" wrap="square" lIns="0" tIns="12065" rIns="0" bIns="0" rtlCol="0">
            <a:spAutoFit/>
          </a:bodyPr>
          <a:lstStyle/>
          <a:p>
            <a:pPr marL="38100">
              <a:lnSpc>
                <a:spcPct val="100000"/>
              </a:lnSpc>
              <a:spcBef>
                <a:spcPts val="95"/>
              </a:spcBef>
            </a:pPr>
            <a:r>
              <a:rPr sz="3300" baseline="40404" dirty="0">
                <a:solidFill>
                  <a:srgbClr val="7E3E3E"/>
                </a:solidFill>
                <a:latin typeface="Times New Roman"/>
                <a:cs typeface="Times New Roman"/>
              </a:rPr>
              <a:t>2 </a:t>
            </a:r>
            <a:r>
              <a:rPr sz="3300" spc="-292" baseline="40404" dirty="0">
                <a:solidFill>
                  <a:srgbClr val="7E3E3E"/>
                </a:solidFill>
                <a:latin typeface="Times New Roman"/>
                <a:cs typeface="Times New Roman"/>
              </a:rPr>
              <a:t> </a:t>
            </a:r>
            <a:r>
              <a:rPr sz="2200" spc="5" dirty="0">
                <a:solidFill>
                  <a:srgbClr val="7E3E3E"/>
                </a:solidFill>
                <a:latin typeface="Symbol"/>
                <a:cs typeface="Symbol"/>
              </a:rPr>
              <a:t></a:t>
            </a:r>
            <a:r>
              <a:rPr sz="2200" spc="-215" dirty="0">
                <a:solidFill>
                  <a:srgbClr val="7E3E3E"/>
                </a:solidFill>
                <a:latin typeface="Times New Roman"/>
                <a:cs typeface="Times New Roman"/>
              </a:rPr>
              <a:t> </a:t>
            </a:r>
            <a:r>
              <a:rPr sz="2200" spc="95" dirty="0">
                <a:solidFill>
                  <a:srgbClr val="7E3E3E"/>
                </a:solidFill>
                <a:latin typeface="Times New Roman"/>
                <a:cs typeface="Times New Roman"/>
              </a:rPr>
              <a:t>1</a:t>
            </a:r>
            <a:r>
              <a:rPr sz="2200" spc="5" dirty="0">
                <a:solidFill>
                  <a:srgbClr val="7E3E3E"/>
                </a:solidFill>
                <a:latin typeface="Symbol"/>
                <a:cs typeface="Symbol"/>
              </a:rPr>
              <a:t></a:t>
            </a:r>
            <a:r>
              <a:rPr sz="2200" spc="-180" dirty="0">
                <a:solidFill>
                  <a:srgbClr val="7E3E3E"/>
                </a:solidFill>
                <a:latin typeface="Times New Roman"/>
                <a:cs typeface="Times New Roman"/>
              </a:rPr>
              <a:t> </a:t>
            </a:r>
            <a:r>
              <a:rPr sz="2200" dirty="0">
                <a:solidFill>
                  <a:srgbClr val="7E3E3E"/>
                </a:solidFill>
                <a:latin typeface="Times New Roman"/>
                <a:cs typeface="Times New Roman"/>
              </a:rPr>
              <a:t>4</a:t>
            </a:r>
            <a:r>
              <a:rPr sz="2200" spc="-145" dirty="0">
                <a:solidFill>
                  <a:srgbClr val="7E3E3E"/>
                </a:solidFill>
                <a:latin typeface="Times New Roman"/>
                <a:cs typeface="Times New Roman"/>
              </a:rPr>
              <a:t> </a:t>
            </a:r>
            <a:r>
              <a:rPr sz="2200" spc="5" dirty="0">
                <a:solidFill>
                  <a:srgbClr val="7E3E3E"/>
                </a:solidFill>
                <a:latin typeface="Symbol"/>
                <a:cs typeface="Symbol"/>
              </a:rPr>
              <a:t></a:t>
            </a:r>
            <a:r>
              <a:rPr sz="2200" spc="-110" dirty="0">
                <a:solidFill>
                  <a:srgbClr val="7E3E3E"/>
                </a:solidFill>
                <a:latin typeface="Times New Roman"/>
                <a:cs typeface="Times New Roman"/>
              </a:rPr>
              <a:t> </a:t>
            </a:r>
            <a:r>
              <a:rPr sz="2200" dirty="0">
                <a:solidFill>
                  <a:srgbClr val="7E3E3E"/>
                </a:solidFill>
                <a:latin typeface="Times New Roman"/>
                <a:cs typeface="Times New Roman"/>
              </a:rPr>
              <a:t>2</a:t>
            </a:r>
            <a:r>
              <a:rPr sz="2200" spc="-285" dirty="0">
                <a:solidFill>
                  <a:srgbClr val="7E3E3E"/>
                </a:solidFill>
                <a:latin typeface="Times New Roman"/>
                <a:cs typeface="Times New Roman"/>
              </a:rPr>
              <a:t> </a:t>
            </a:r>
            <a:r>
              <a:rPr sz="2200" spc="5" dirty="0">
                <a:solidFill>
                  <a:srgbClr val="7E3E3E"/>
                </a:solidFill>
                <a:latin typeface="Symbol"/>
                <a:cs typeface="Symbol"/>
              </a:rPr>
              <a:t></a:t>
            </a:r>
            <a:r>
              <a:rPr sz="2200" spc="-245" dirty="0">
                <a:solidFill>
                  <a:srgbClr val="7E3E3E"/>
                </a:solidFill>
                <a:latin typeface="Times New Roman"/>
                <a:cs typeface="Times New Roman"/>
              </a:rPr>
              <a:t> </a:t>
            </a:r>
            <a:r>
              <a:rPr sz="2200" dirty="0">
                <a:solidFill>
                  <a:srgbClr val="7E3E3E"/>
                </a:solidFill>
                <a:latin typeface="Times New Roman"/>
                <a:cs typeface="Times New Roman"/>
              </a:rPr>
              <a:t>3</a:t>
            </a:r>
            <a:r>
              <a:rPr sz="2200" spc="-80" dirty="0">
                <a:solidFill>
                  <a:srgbClr val="7E3E3E"/>
                </a:solidFill>
                <a:latin typeface="Times New Roman"/>
                <a:cs typeface="Times New Roman"/>
              </a:rPr>
              <a:t> </a:t>
            </a:r>
            <a:r>
              <a:rPr sz="2200" spc="5" dirty="0">
                <a:solidFill>
                  <a:srgbClr val="7E3E3E"/>
                </a:solidFill>
                <a:latin typeface="Symbol"/>
                <a:cs typeface="Symbol"/>
              </a:rPr>
              <a:t></a:t>
            </a:r>
            <a:r>
              <a:rPr sz="2200" spc="20" dirty="0">
                <a:solidFill>
                  <a:srgbClr val="7E3E3E"/>
                </a:solidFill>
                <a:latin typeface="Times New Roman"/>
                <a:cs typeface="Times New Roman"/>
              </a:rPr>
              <a:t> </a:t>
            </a:r>
            <a:r>
              <a:rPr sz="2200" dirty="0">
                <a:solidFill>
                  <a:srgbClr val="7E3E3E"/>
                </a:solidFill>
                <a:latin typeface="Symbol"/>
                <a:cs typeface="Symbol"/>
              </a:rPr>
              <a:t></a:t>
            </a:r>
            <a:r>
              <a:rPr sz="2200" dirty="0">
                <a:solidFill>
                  <a:srgbClr val="7E3E3E"/>
                </a:solidFill>
                <a:latin typeface="Times New Roman"/>
                <a:cs typeface="Times New Roman"/>
              </a:rPr>
              <a:t>2</a:t>
            </a:r>
            <a:endParaRPr sz="2200">
              <a:latin typeface="Times New Roman"/>
              <a:cs typeface="Times New Roman"/>
            </a:endParaRPr>
          </a:p>
        </p:txBody>
      </p:sp>
      <p:sp>
        <p:nvSpPr>
          <p:cNvPr id="20" name="object 20"/>
          <p:cNvSpPr txBox="1">
            <a:spLocks noGrp="1"/>
          </p:cNvSpPr>
          <p:nvPr>
            <p:ph type="title"/>
          </p:nvPr>
        </p:nvSpPr>
        <p:spPr>
          <a:xfrm>
            <a:off x="2288541" y="857758"/>
            <a:ext cx="3736975" cy="574040"/>
          </a:xfrm>
          <a:prstGeom prst="rect">
            <a:avLst/>
          </a:prstGeom>
        </p:spPr>
        <p:txBody>
          <a:bodyPr vert="horz" wrap="square" lIns="0" tIns="12700" rIns="0" bIns="0" rtlCol="0">
            <a:spAutoFit/>
          </a:bodyPr>
          <a:lstStyle/>
          <a:p>
            <a:pPr marL="12700">
              <a:lnSpc>
                <a:spcPct val="100000"/>
              </a:lnSpc>
              <a:spcBef>
                <a:spcPts val="100"/>
              </a:spcBef>
            </a:pPr>
            <a:r>
              <a:rPr sz="3600" spc="85" dirty="0"/>
              <a:t>1.5</a:t>
            </a:r>
            <a:r>
              <a:rPr sz="3600" spc="160" dirty="0"/>
              <a:t> </a:t>
            </a:r>
            <a:r>
              <a:rPr sz="3600" spc="170" dirty="0"/>
              <a:t>Determinants</a:t>
            </a:r>
            <a:endParaRPr sz="3600"/>
          </a:p>
        </p:txBody>
      </p:sp>
      <p:sp>
        <p:nvSpPr>
          <p:cNvPr id="21" name="object 21"/>
          <p:cNvSpPr txBox="1"/>
          <p:nvPr/>
        </p:nvSpPr>
        <p:spPr>
          <a:xfrm>
            <a:off x="5972303" y="3758566"/>
            <a:ext cx="16954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3300"/>
                </a:solidFill>
                <a:latin typeface="Times New Roman"/>
                <a:cs typeface="Times New Roman"/>
              </a:rPr>
              <a:t>+</a:t>
            </a:r>
            <a:endParaRPr sz="2000">
              <a:latin typeface="Times New Roman"/>
              <a:cs typeface="Times New Roman"/>
            </a:endParaRPr>
          </a:p>
        </p:txBody>
      </p:sp>
      <p:sp>
        <p:nvSpPr>
          <p:cNvPr id="22" name="object 22"/>
          <p:cNvSpPr txBox="1"/>
          <p:nvPr/>
        </p:nvSpPr>
        <p:spPr>
          <a:xfrm>
            <a:off x="4575176" y="3818891"/>
            <a:ext cx="110489"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3300"/>
                </a:solidFill>
                <a:latin typeface="Times New Roman"/>
                <a:cs typeface="Times New Roman"/>
              </a:rPr>
              <a:t>-</a:t>
            </a:r>
            <a:endParaRPr sz="2000">
              <a:latin typeface="Times New Roman"/>
              <a:cs typeface="Times New Roman"/>
            </a:endParaRPr>
          </a:p>
        </p:txBody>
      </p:sp>
    </p:spTree>
    <p:extLst>
      <p:ext uri="{BB962C8B-B14F-4D97-AF65-F5344CB8AC3E}">
        <p14:creationId xmlns:p14="http://schemas.microsoft.com/office/powerpoint/2010/main" val="18947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2099945" cy="482600"/>
          </a:xfrm>
          <a:prstGeom prst="rect">
            <a:avLst/>
          </a:prstGeom>
        </p:spPr>
        <p:txBody>
          <a:bodyPr vert="horz" wrap="square" lIns="0" tIns="12700" rIns="0" bIns="0" rtlCol="0">
            <a:spAutoFit/>
          </a:bodyPr>
          <a:lstStyle/>
          <a:p>
            <a:pPr marL="12700">
              <a:lnSpc>
                <a:spcPct val="100000"/>
              </a:lnSpc>
              <a:spcBef>
                <a:spcPts val="100"/>
              </a:spcBef>
            </a:pPr>
            <a:r>
              <a:rPr sz="3000" spc="235" dirty="0"/>
              <a:t>W</a:t>
            </a:r>
            <a:r>
              <a:rPr sz="2400" spc="235" dirty="0"/>
              <a:t>HAT</a:t>
            </a:r>
            <a:r>
              <a:rPr sz="2400" spc="260" dirty="0"/>
              <a:t> </a:t>
            </a:r>
            <a:r>
              <a:rPr sz="2400" spc="254" dirty="0"/>
              <a:t>IS</a:t>
            </a:r>
            <a:r>
              <a:rPr sz="2400" spc="265" dirty="0"/>
              <a:t> </a:t>
            </a:r>
            <a:r>
              <a:rPr sz="2400" spc="140" dirty="0"/>
              <a:t>IT</a:t>
            </a:r>
            <a:r>
              <a:rPr sz="3000" spc="140" dirty="0"/>
              <a:t>?</a:t>
            </a:r>
            <a:endParaRPr sz="3000"/>
          </a:p>
        </p:txBody>
      </p:sp>
      <p:sp>
        <p:nvSpPr>
          <p:cNvPr id="3" name="object 3"/>
          <p:cNvSpPr txBox="1"/>
          <p:nvPr/>
        </p:nvSpPr>
        <p:spPr>
          <a:xfrm>
            <a:off x="2059941" y="1628903"/>
            <a:ext cx="7244715" cy="1199515"/>
          </a:xfrm>
          <a:prstGeom prst="rect">
            <a:avLst/>
          </a:prstGeom>
        </p:spPr>
        <p:txBody>
          <a:bodyPr vert="horz" wrap="square" lIns="0" tIns="12700" rIns="0" bIns="0" rtlCol="0">
            <a:spAutoFit/>
          </a:bodyPr>
          <a:lstStyle/>
          <a:p>
            <a:pPr marL="286385" marR="5080" indent="-274320">
              <a:lnSpc>
                <a:spcPct val="100000"/>
              </a:lnSpc>
              <a:spcBef>
                <a:spcPts val="100"/>
              </a:spcBef>
              <a:buClr>
                <a:srgbClr val="FD8537"/>
              </a:buClr>
              <a:buSzPct val="68750"/>
              <a:buFont typeface="Wingdings"/>
              <a:buChar char=""/>
              <a:tabLst>
                <a:tab pos="287020" algn="l"/>
              </a:tabLst>
            </a:pPr>
            <a:r>
              <a:rPr sz="2400" spc="145" dirty="0">
                <a:latin typeface="Cambria"/>
                <a:cs typeface="Cambria"/>
              </a:rPr>
              <a:t>Matrix</a:t>
            </a:r>
            <a:r>
              <a:rPr sz="2400" spc="130" dirty="0">
                <a:latin typeface="Cambria"/>
                <a:cs typeface="Cambria"/>
              </a:rPr>
              <a:t> </a:t>
            </a:r>
            <a:r>
              <a:rPr sz="2400" spc="90" dirty="0">
                <a:latin typeface="Cambria"/>
                <a:cs typeface="Cambria"/>
              </a:rPr>
              <a:t>algebra</a:t>
            </a:r>
            <a:r>
              <a:rPr sz="2400" spc="130" dirty="0">
                <a:latin typeface="Cambria"/>
                <a:cs typeface="Cambria"/>
              </a:rPr>
              <a:t> </a:t>
            </a:r>
            <a:r>
              <a:rPr sz="2400" spc="80" dirty="0">
                <a:latin typeface="Cambria"/>
                <a:cs typeface="Cambria"/>
              </a:rPr>
              <a:t>is</a:t>
            </a:r>
            <a:r>
              <a:rPr sz="2400" spc="120" dirty="0">
                <a:latin typeface="Cambria"/>
                <a:cs typeface="Cambria"/>
              </a:rPr>
              <a:t> </a:t>
            </a:r>
            <a:r>
              <a:rPr sz="2400" spc="160" dirty="0">
                <a:latin typeface="Cambria"/>
                <a:cs typeface="Cambria"/>
              </a:rPr>
              <a:t>a</a:t>
            </a:r>
            <a:r>
              <a:rPr sz="2400" spc="130" dirty="0">
                <a:latin typeface="Cambria"/>
                <a:cs typeface="Cambria"/>
              </a:rPr>
              <a:t> </a:t>
            </a:r>
            <a:r>
              <a:rPr sz="2400" spc="100" dirty="0">
                <a:latin typeface="Cambria"/>
                <a:cs typeface="Cambria"/>
              </a:rPr>
              <a:t>means</a:t>
            </a:r>
            <a:r>
              <a:rPr sz="2400" spc="130" dirty="0">
                <a:latin typeface="Cambria"/>
                <a:cs typeface="Cambria"/>
              </a:rPr>
              <a:t> </a:t>
            </a:r>
            <a:r>
              <a:rPr sz="2400" spc="-5" dirty="0">
                <a:latin typeface="Cambria"/>
                <a:cs typeface="Cambria"/>
              </a:rPr>
              <a:t>of</a:t>
            </a:r>
            <a:r>
              <a:rPr sz="2400" spc="130" dirty="0">
                <a:latin typeface="Cambria"/>
                <a:cs typeface="Cambria"/>
              </a:rPr>
              <a:t> </a:t>
            </a:r>
            <a:r>
              <a:rPr sz="2400" spc="125" dirty="0">
                <a:latin typeface="Cambria"/>
                <a:cs typeface="Cambria"/>
              </a:rPr>
              <a:t>making </a:t>
            </a:r>
            <a:r>
              <a:rPr sz="2400" spc="85" dirty="0">
                <a:latin typeface="Cambria"/>
                <a:cs typeface="Cambria"/>
              </a:rPr>
              <a:t>calculations </a:t>
            </a:r>
            <a:r>
              <a:rPr sz="2400" spc="-515" dirty="0">
                <a:latin typeface="Cambria"/>
                <a:cs typeface="Cambria"/>
              </a:rPr>
              <a:t> </a:t>
            </a:r>
            <a:r>
              <a:rPr sz="2400" spc="55" dirty="0">
                <a:latin typeface="Cambria"/>
                <a:cs typeface="Cambria"/>
              </a:rPr>
              <a:t>upon</a:t>
            </a:r>
            <a:r>
              <a:rPr sz="2400" spc="120" dirty="0">
                <a:latin typeface="Cambria"/>
                <a:cs typeface="Cambria"/>
              </a:rPr>
              <a:t> </a:t>
            </a:r>
            <a:r>
              <a:rPr sz="2400" spc="100" dirty="0">
                <a:latin typeface="Cambria"/>
                <a:cs typeface="Cambria"/>
              </a:rPr>
              <a:t>arrays</a:t>
            </a:r>
            <a:r>
              <a:rPr sz="2400" spc="135" dirty="0">
                <a:latin typeface="Cambria"/>
                <a:cs typeface="Cambria"/>
              </a:rPr>
              <a:t> </a:t>
            </a:r>
            <a:r>
              <a:rPr sz="2400" spc="-5" dirty="0">
                <a:latin typeface="Cambria"/>
                <a:cs typeface="Cambria"/>
              </a:rPr>
              <a:t>of</a:t>
            </a:r>
            <a:r>
              <a:rPr sz="2400" spc="125" dirty="0">
                <a:latin typeface="Cambria"/>
                <a:cs typeface="Cambria"/>
              </a:rPr>
              <a:t> </a:t>
            </a:r>
            <a:r>
              <a:rPr sz="2400" spc="85" dirty="0">
                <a:latin typeface="Cambria"/>
                <a:cs typeface="Cambria"/>
              </a:rPr>
              <a:t>numbers</a:t>
            </a:r>
            <a:r>
              <a:rPr sz="2400" spc="114" dirty="0">
                <a:latin typeface="Cambria"/>
                <a:cs typeface="Cambria"/>
              </a:rPr>
              <a:t> </a:t>
            </a:r>
            <a:r>
              <a:rPr sz="2400" spc="-40" dirty="0">
                <a:latin typeface="Cambria"/>
                <a:cs typeface="Cambria"/>
              </a:rPr>
              <a:t>(or</a:t>
            </a:r>
            <a:r>
              <a:rPr sz="2400" spc="140" dirty="0">
                <a:latin typeface="Cambria"/>
                <a:cs typeface="Cambria"/>
              </a:rPr>
              <a:t> </a:t>
            </a:r>
            <a:r>
              <a:rPr sz="2400" spc="85" dirty="0">
                <a:latin typeface="Cambria"/>
                <a:cs typeface="Cambria"/>
              </a:rPr>
              <a:t>data).</a:t>
            </a:r>
            <a:endParaRPr sz="2400">
              <a:latin typeface="Cambria"/>
              <a:cs typeface="Cambria"/>
            </a:endParaRPr>
          </a:p>
          <a:p>
            <a:pPr marL="287020" indent="-274320">
              <a:lnSpc>
                <a:spcPct val="100000"/>
              </a:lnSpc>
              <a:spcBef>
                <a:spcPts val="600"/>
              </a:spcBef>
              <a:buClr>
                <a:srgbClr val="FD8537"/>
              </a:buClr>
              <a:buSzPct val="68750"/>
              <a:buFont typeface="Wingdings"/>
              <a:buChar char=""/>
              <a:tabLst>
                <a:tab pos="287020" algn="l"/>
              </a:tabLst>
            </a:pPr>
            <a:r>
              <a:rPr sz="2400" spc="105" dirty="0">
                <a:latin typeface="Cambria"/>
                <a:cs typeface="Cambria"/>
              </a:rPr>
              <a:t>Most</a:t>
            </a:r>
            <a:r>
              <a:rPr sz="2400" spc="140" dirty="0">
                <a:latin typeface="Cambria"/>
                <a:cs typeface="Cambria"/>
              </a:rPr>
              <a:t> </a:t>
            </a:r>
            <a:r>
              <a:rPr sz="2400" spc="114" dirty="0">
                <a:latin typeface="Cambria"/>
                <a:cs typeface="Cambria"/>
              </a:rPr>
              <a:t>data</a:t>
            </a:r>
            <a:r>
              <a:rPr sz="2400" spc="125" dirty="0">
                <a:latin typeface="Cambria"/>
                <a:cs typeface="Cambria"/>
              </a:rPr>
              <a:t> </a:t>
            </a:r>
            <a:r>
              <a:rPr sz="2400" spc="75" dirty="0">
                <a:latin typeface="Cambria"/>
                <a:cs typeface="Cambria"/>
              </a:rPr>
              <a:t>sets</a:t>
            </a:r>
            <a:r>
              <a:rPr sz="2400" spc="130" dirty="0">
                <a:latin typeface="Cambria"/>
                <a:cs typeface="Cambria"/>
              </a:rPr>
              <a:t> </a:t>
            </a:r>
            <a:r>
              <a:rPr sz="2400" spc="80" dirty="0">
                <a:latin typeface="Cambria"/>
                <a:cs typeface="Cambria"/>
              </a:rPr>
              <a:t>are</a:t>
            </a:r>
            <a:r>
              <a:rPr sz="2400" spc="120" dirty="0">
                <a:latin typeface="Cambria"/>
                <a:cs typeface="Cambria"/>
              </a:rPr>
              <a:t> </a:t>
            </a:r>
            <a:r>
              <a:rPr sz="2400" spc="85" dirty="0">
                <a:latin typeface="Cambria"/>
                <a:cs typeface="Cambria"/>
              </a:rPr>
              <a:t>matrix-type</a:t>
            </a:r>
            <a:endParaRPr sz="2400">
              <a:latin typeface="Cambria"/>
              <a:cs typeface="Cambria"/>
            </a:endParaRPr>
          </a:p>
        </p:txBody>
      </p:sp>
    </p:spTree>
    <p:extLst>
      <p:ext uri="{BB962C8B-B14F-4D97-AF65-F5344CB8AC3E}">
        <p14:creationId xmlns:p14="http://schemas.microsoft.com/office/powerpoint/2010/main" val="83481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8540" y="863853"/>
            <a:ext cx="5878830" cy="574040"/>
          </a:xfrm>
          <a:prstGeom prst="rect">
            <a:avLst/>
          </a:prstGeom>
        </p:spPr>
        <p:txBody>
          <a:bodyPr vert="horz" wrap="square" lIns="0" tIns="12700" rIns="0" bIns="0" rtlCol="0">
            <a:spAutoFit/>
          </a:bodyPr>
          <a:lstStyle/>
          <a:p>
            <a:pPr marL="12700">
              <a:lnSpc>
                <a:spcPct val="100000"/>
              </a:lnSpc>
              <a:spcBef>
                <a:spcPts val="100"/>
              </a:spcBef>
            </a:pPr>
            <a:r>
              <a:rPr sz="3600" spc="85" dirty="0"/>
              <a:t>1.5</a:t>
            </a:r>
            <a:r>
              <a:rPr sz="3600" spc="200" dirty="0"/>
              <a:t> </a:t>
            </a:r>
            <a:r>
              <a:rPr sz="3600" spc="170" dirty="0"/>
              <a:t>Determinants</a:t>
            </a:r>
            <a:r>
              <a:rPr sz="3600" spc="185" dirty="0"/>
              <a:t> </a:t>
            </a:r>
            <a:r>
              <a:rPr sz="3600" spc="-5" dirty="0">
                <a:solidFill>
                  <a:srgbClr val="0000FF"/>
                </a:solidFill>
              </a:rPr>
              <a:t>of</a:t>
            </a:r>
            <a:r>
              <a:rPr sz="3600" spc="204" dirty="0">
                <a:solidFill>
                  <a:srgbClr val="0000FF"/>
                </a:solidFill>
              </a:rPr>
              <a:t> </a:t>
            </a:r>
            <a:r>
              <a:rPr sz="3600" spc="40" dirty="0">
                <a:solidFill>
                  <a:srgbClr val="0000FF"/>
                </a:solidFill>
              </a:rPr>
              <a:t>order</a:t>
            </a:r>
            <a:r>
              <a:rPr sz="3600" spc="215" dirty="0">
                <a:solidFill>
                  <a:srgbClr val="0000FF"/>
                </a:solidFill>
              </a:rPr>
              <a:t> </a:t>
            </a:r>
            <a:r>
              <a:rPr sz="3600" spc="5" dirty="0">
                <a:solidFill>
                  <a:srgbClr val="0000FF"/>
                </a:solidFill>
              </a:rPr>
              <a:t>3</a:t>
            </a:r>
            <a:endParaRPr sz="3600"/>
          </a:p>
        </p:txBody>
      </p:sp>
      <p:sp>
        <p:nvSpPr>
          <p:cNvPr id="3" name="object 3"/>
          <p:cNvSpPr txBox="1"/>
          <p:nvPr/>
        </p:nvSpPr>
        <p:spPr>
          <a:xfrm>
            <a:off x="6456023" y="1411053"/>
            <a:ext cx="1208405" cy="1287780"/>
          </a:xfrm>
          <a:prstGeom prst="rect">
            <a:avLst/>
          </a:prstGeom>
        </p:spPr>
        <p:txBody>
          <a:bodyPr vert="horz" wrap="square" lIns="0" tIns="97790" rIns="0" bIns="0" rtlCol="0">
            <a:spAutoFit/>
          </a:bodyPr>
          <a:lstStyle/>
          <a:p>
            <a:pPr algn="ctr">
              <a:lnSpc>
                <a:spcPct val="100000"/>
              </a:lnSpc>
              <a:spcBef>
                <a:spcPts val="770"/>
              </a:spcBef>
              <a:tabLst>
                <a:tab pos="523875" algn="l"/>
                <a:tab pos="925830" algn="l"/>
              </a:tabLst>
            </a:pPr>
            <a:r>
              <a:rPr sz="3300" spc="44" baseline="-3787" dirty="0">
                <a:solidFill>
                  <a:srgbClr val="0000FF"/>
                </a:solidFill>
                <a:latin typeface="Symbol"/>
                <a:cs typeface="Symbol"/>
              </a:rPr>
              <a:t></a:t>
            </a:r>
            <a:r>
              <a:rPr sz="2200" spc="30" dirty="0">
                <a:solidFill>
                  <a:srgbClr val="0000FF"/>
                </a:solidFill>
                <a:latin typeface="Times New Roman"/>
                <a:cs typeface="Times New Roman"/>
              </a:rPr>
              <a:t>1	</a:t>
            </a:r>
            <a:r>
              <a:rPr sz="2200" spc="-5" dirty="0">
                <a:solidFill>
                  <a:srgbClr val="0000FF"/>
                </a:solidFill>
                <a:latin typeface="Times New Roman"/>
                <a:cs typeface="Times New Roman"/>
              </a:rPr>
              <a:t>2	</a:t>
            </a:r>
            <a:r>
              <a:rPr sz="2200" spc="35" dirty="0">
                <a:solidFill>
                  <a:srgbClr val="0000FF"/>
                </a:solidFill>
                <a:latin typeface="Times New Roman"/>
                <a:cs typeface="Times New Roman"/>
              </a:rPr>
              <a:t>3</a:t>
            </a:r>
            <a:r>
              <a:rPr sz="3300" spc="52" baseline="-3787" dirty="0">
                <a:solidFill>
                  <a:srgbClr val="0000FF"/>
                </a:solidFill>
                <a:latin typeface="Symbol"/>
                <a:cs typeface="Symbol"/>
              </a:rPr>
              <a:t></a:t>
            </a:r>
            <a:endParaRPr sz="3300" baseline="-3787">
              <a:latin typeface="Symbol"/>
              <a:cs typeface="Symbol"/>
            </a:endParaRPr>
          </a:p>
          <a:p>
            <a:pPr marL="1905" algn="ctr">
              <a:lnSpc>
                <a:spcPct val="100000"/>
              </a:lnSpc>
              <a:spcBef>
                <a:spcPts val="670"/>
              </a:spcBef>
            </a:pPr>
            <a:r>
              <a:rPr sz="2200" spc="-5" dirty="0">
                <a:solidFill>
                  <a:srgbClr val="0000FF"/>
                </a:solidFill>
                <a:latin typeface="Times New Roman"/>
                <a:cs typeface="Times New Roman"/>
              </a:rPr>
              <a:t>5</a:t>
            </a:r>
            <a:endParaRPr sz="2200">
              <a:latin typeface="Times New Roman"/>
              <a:cs typeface="Times New Roman"/>
            </a:endParaRPr>
          </a:p>
          <a:p>
            <a:pPr algn="ctr">
              <a:lnSpc>
                <a:spcPct val="100000"/>
              </a:lnSpc>
              <a:spcBef>
                <a:spcPts val="675"/>
              </a:spcBef>
            </a:pPr>
            <a:r>
              <a:rPr sz="2200" spc="-5" dirty="0">
                <a:solidFill>
                  <a:srgbClr val="0000FF"/>
                </a:solidFill>
                <a:latin typeface="Times New Roman"/>
                <a:cs typeface="Times New Roman"/>
              </a:rPr>
              <a:t>8</a:t>
            </a:r>
            <a:endParaRPr sz="2200">
              <a:latin typeface="Times New Roman"/>
              <a:cs typeface="Times New Roman"/>
            </a:endParaRPr>
          </a:p>
        </p:txBody>
      </p:sp>
      <p:sp>
        <p:nvSpPr>
          <p:cNvPr id="4" name="object 4"/>
          <p:cNvSpPr txBox="1"/>
          <p:nvPr/>
        </p:nvSpPr>
        <p:spPr>
          <a:xfrm>
            <a:off x="7355025" y="1785979"/>
            <a:ext cx="334645" cy="361950"/>
          </a:xfrm>
          <a:prstGeom prst="rect">
            <a:avLst/>
          </a:prstGeom>
        </p:spPr>
        <p:txBody>
          <a:bodyPr vert="horz" wrap="square" lIns="0" tIns="13335" rIns="0" bIns="0" rtlCol="0">
            <a:spAutoFit/>
          </a:bodyPr>
          <a:lstStyle/>
          <a:p>
            <a:pPr marL="38100">
              <a:lnSpc>
                <a:spcPct val="100000"/>
              </a:lnSpc>
              <a:spcBef>
                <a:spcPts val="105"/>
              </a:spcBef>
            </a:pPr>
            <a:r>
              <a:rPr sz="3300" spc="60" baseline="-25252" dirty="0">
                <a:solidFill>
                  <a:srgbClr val="0000FF"/>
                </a:solidFill>
                <a:latin typeface="Times New Roman"/>
                <a:cs typeface="Times New Roman"/>
              </a:rPr>
              <a:t>6</a:t>
            </a:r>
            <a:r>
              <a:rPr sz="2200" spc="40" dirty="0">
                <a:solidFill>
                  <a:srgbClr val="0000FF"/>
                </a:solidFill>
                <a:latin typeface="Symbol"/>
                <a:cs typeface="Symbol"/>
              </a:rPr>
              <a:t></a:t>
            </a:r>
            <a:endParaRPr sz="2200">
              <a:latin typeface="Symbol"/>
              <a:cs typeface="Symbol"/>
            </a:endParaRPr>
          </a:p>
        </p:txBody>
      </p:sp>
      <p:sp>
        <p:nvSpPr>
          <p:cNvPr id="5" name="object 5"/>
          <p:cNvSpPr txBox="1"/>
          <p:nvPr/>
        </p:nvSpPr>
        <p:spPr>
          <a:xfrm>
            <a:off x="2333244" y="1873757"/>
            <a:ext cx="4433570" cy="452120"/>
          </a:xfrm>
          <a:prstGeom prst="rect">
            <a:avLst/>
          </a:prstGeom>
        </p:spPr>
        <p:txBody>
          <a:bodyPr vert="horz" wrap="square" lIns="0" tIns="12065" rIns="0" bIns="0" rtlCol="0">
            <a:spAutoFit/>
          </a:bodyPr>
          <a:lstStyle/>
          <a:p>
            <a:pPr marL="38100">
              <a:lnSpc>
                <a:spcPct val="100000"/>
              </a:lnSpc>
              <a:spcBef>
                <a:spcPts val="95"/>
              </a:spcBef>
            </a:pPr>
            <a:r>
              <a:rPr sz="2800" spc="100" dirty="0">
                <a:latin typeface="Cambria"/>
                <a:cs typeface="Cambria"/>
              </a:rPr>
              <a:t>Consider</a:t>
            </a:r>
            <a:r>
              <a:rPr sz="2800" spc="170" dirty="0">
                <a:latin typeface="Cambria"/>
                <a:cs typeface="Cambria"/>
              </a:rPr>
              <a:t> </a:t>
            </a:r>
            <a:r>
              <a:rPr sz="2800" spc="160" dirty="0">
                <a:latin typeface="Cambria"/>
                <a:cs typeface="Cambria"/>
              </a:rPr>
              <a:t>an </a:t>
            </a:r>
            <a:r>
              <a:rPr sz="2800" spc="90" dirty="0">
                <a:latin typeface="Cambria"/>
                <a:cs typeface="Cambria"/>
              </a:rPr>
              <a:t>example:</a:t>
            </a:r>
            <a:r>
              <a:rPr sz="2800" spc="75" dirty="0">
                <a:latin typeface="Cambria"/>
                <a:cs typeface="Cambria"/>
              </a:rPr>
              <a:t> </a:t>
            </a:r>
            <a:r>
              <a:rPr sz="3300" i="1" baseline="6313" dirty="0">
                <a:solidFill>
                  <a:srgbClr val="0000FF"/>
                </a:solidFill>
                <a:latin typeface="Times New Roman"/>
                <a:cs typeface="Times New Roman"/>
              </a:rPr>
              <a:t>A</a:t>
            </a:r>
            <a:r>
              <a:rPr sz="3300" i="1" spc="-150" baseline="6313" dirty="0">
                <a:solidFill>
                  <a:srgbClr val="0000FF"/>
                </a:solidFill>
                <a:latin typeface="Times New Roman"/>
                <a:cs typeface="Times New Roman"/>
              </a:rPr>
              <a:t> </a:t>
            </a:r>
            <a:r>
              <a:rPr sz="3300" baseline="6313" dirty="0">
                <a:solidFill>
                  <a:srgbClr val="0000FF"/>
                </a:solidFill>
                <a:latin typeface="Symbol"/>
                <a:cs typeface="Symbol"/>
              </a:rPr>
              <a:t></a:t>
            </a:r>
            <a:r>
              <a:rPr sz="3300" baseline="6313" dirty="0">
                <a:solidFill>
                  <a:srgbClr val="0000FF"/>
                </a:solidFill>
                <a:latin typeface="Times New Roman"/>
                <a:cs typeface="Times New Roman"/>
              </a:rPr>
              <a:t> </a:t>
            </a:r>
            <a:r>
              <a:rPr sz="3300" spc="75" baseline="32828" dirty="0">
                <a:solidFill>
                  <a:srgbClr val="0000FF"/>
                </a:solidFill>
                <a:latin typeface="Symbol"/>
                <a:cs typeface="Symbol"/>
              </a:rPr>
              <a:t></a:t>
            </a:r>
            <a:r>
              <a:rPr sz="3300" spc="75" baseline="6313" dirty="0">
                <a:solidFill>
                  <a:srgbClr val="0000FF"/>
                </a:solidFill>
                <a:latin typeface="Times New Roman"/>
                <a:cs typeface="Times New Roman"/>
              </a:rPr>
              <a:t>4</a:t>
            </a:r>
            <a:endParaRPr sz="3300" baseline="6313">
              <a:latin typeface="Times New Roman"/>
              <a:cs typeface="Times New Roman"/>
            </a:endParaRPr>
          </a:p>
        </p:txBody>
      </p:sp>
      <p:sp>
        <p:nvSpPr>
          <p:cNvPr id="6" name="object 6"/>
          <p:cNvSpPr txBox="1"/>
          <p:nvPr/>
        </p:nvSpPr>
        <p:spPr>
          <a:xfrm>
            <a:off x="6430623" y="2054404"/>
            <a:ext cx="332105" cy="631190"/>
          </a:xfrm>
          <a:prstGeom prst="rect">
            <a:avLst/>
          </a:prstGeom>
        </p:spPr>
        <p:txBody>
          <a:bodyPr vert="horz" wrap="square" lIns="0" tIns="13335" rIns="0" bIns="0" rtlCol="0">
            <a:spAutoFit/>
          </a:bodyPr>
          <a:lstStyle/>
          <a:p>
            <a:pPr marL="38100">
              <a:lnSpc>
                <a:spcPts val="2380"/>
              </a:lnSpc>
              <a:spcBef>
                <a:spcPts val="105"/>
              </a:spcBef>
            </a:pPr>
            <a:r>
              <a:rPr sz="2200" spc="-5" dirty="0">
                <a:solidFill>
                  <a:srgbClr val="0000FF"/>
                </a:solidFill>
                <a:latin typeface="Symbol"/>
                <a:cs typeface="Symbol"/>
              </a:rPr>
              <a:t></a:t>
            </a:r>
            <a:endParaRPr sz="2200">
              <a:latin typeface="Symbol"/>
              <a:cs typeface="Symbol"/>
            </a:endParaRPr>
          </a:p>
          <a:p>
            <a:pPr marL="38100">
              <a:lnSpc>
                <a:spcPts val="2380"/>
              </a:lnSpc>
            </a:pPr>
            <a:r>
              <a:rPr sz="2200" spc="-265" dirty="0">
                <a:solidFill>
                  <a:srgbClr val="0000FF"/>
                </a:solidFill>
                <a:latin typeface="Symbol"/>
                <a:cs typeface="Symbol"/>
              </a:rPr>
              <a:t></a:t>
            </a:r>
            <a:r>
              <a:rPr sz="3300" spc="-397" baseline="-17676" dirty="0">
                <a:solidFill>
                  <a:srgbClr val="0000FF"/>
                </a:solidFill>
                <a:latin typeface="Symbol"/>
                <a:cs typeface="Symbol"/>
              </a:rPr>
              <a:t></a:t>
            </a:r>
            <a:r>
              <a:rPr sz="3300" spc="-397" baseline="-2525" dirty="0">
                <a:solidFill>
                  <a:srgbClr val="0000FF"/>
                </a:solidFill>
                <a:latin typeface="Times New Roman"/>
                <a:cs typeface="Times New Roman"/>
              </a:rPr>
              <a:t>7</a:t>
            </a:r>
            <a:endParaRPr sz="3300" baseline="-2525">
              <a:latin typeface="Times New Roman"/>
              <a:cs typeface="Times New Roman"/>
            </a:endParaRPr>
          </a:p>
        </p:txBody>
      </p:sp>
      <p:sp>
        <p:nvSpPr>
          <p:cNvPr id="7" name="object 7"/>
          <p:cNvSpPr txBox="1"/>
          <p:nvPr/>
        </p:nvSpPr>
        <p:spPr>
          <a:xfrm>
            <a:off x="7352109" y="2054404"/>
            <a:ext cx="337185" cy="631190"/>
          </a:xfrm>
          <a:prstGeom prst="rect">
            <a:avLst/>
          </a:prstGeom>
        </p:spPr>
        <p:txBody>
          <a:bodyPr vert="horz" wrap="square" lIns="0" tIns="13335" rIns="0" bIns="0" rtlCol="0">
            <a:spAutoFit/>
          </a:bodyPr>
          <a:lstStyle/>
          <a:p>
            <a:pPr marL="191770">
              <a:lnSpc>
                <a:spcPts val="2380"/>
              </a:lnSpc>
              <a:spcBef>
                <a:spcPts val="105"/>
              </a:spcBef>
            </a:pPr>
            <a:r>
              <a:rPr sz="2200" spc="-5" dirty="0">
                <a:solidFill>
                  <a:srgbClr val="0000FF"/>
                </a:solidFill>
                <a:latin typeface="Symbol"/>
                <a:cs typeface="Symbol"/>
              </a:rPr>
              <a:t></a:t>
            </a:r>
            <a:endParaRPr sz="2200">
              <a:latin typeface="Symbol"/>
              <a:cs typeface="Symbol"/>
            </a:endParaRPr>
          </a:p>
          <a:p>
            <a:pPr marL="38100">
              <a:lnSpc>
                <a:spcPts val="2380"/>
              </a:lnSpc>
            </a:pPr>
            <a:r>
              <a:rPr sz="3300" spc="-375" baseline="-2525" dirty="0">
                <a:solidFill>
                  <a:srgbClr val="0000FF"/>
                </a:solidFill>
                <a:latin typeface="Times New Roman"/>
                <a:cs typeface="Times New Roman"/>
              </a:rPr>
              <a:t>9</a:t>
            </a:r>
            <a:r>
              <a:rPr sz="2200" spc="-250" dirty="0">
                <a:solidFill>
                  <a:srgbClr val="0000FF"/>
                </a:solidFill>
                <a:latin typeface="Symbol"/>
                <a:cs typeface="Symbol"/>
              </a:rPr>
              <a:t></a:t>
            </a:r>
            <a:r>
              <a:rPr sz="3300" spc="-375" baseline="-17676" dirty="0">
                <a:solidFill>
                  <a:srgbClr val="0000FF"/>
                </a:solidFill>
                <a:latin typeface="Symbol"/>
                <a:cs typeface="Symbol"/>
              </a:rPr>
              <a:t></a:t>
            </a:r>
            <a:endParaRPr sz="3300" baseline="-17676">
              <a:latin typeface="Symbol"/>
              <a:cs typeface="Symbol"/>
            </a:endParaRPr>
          </a:p>
        </p:txBody>
      </p:sp>
      <p:sp>
        <p:nvSpPr>
          <p:cNvPr id="8" name="object 8"/>
          <p:cNvSpPr txBox="1"/>
          <p:nvPr/>
        </p:nvSpPr>
        <p:spPr>
          <a:xfrm>
            <a:off x="2287016" y="2882011"/>
            <a:ext cx="5878830" cy="452120"/>
          </a:xfrm>
          <a:prstGeom prst="rect">
            <a:avLst/>
          </a:prstGeom>
        </p:spPr>
        <p:txBody>
          <a:bodyPr vert="horz" wrap="square" lIns="0" tIns="12065" rIns="0" bIns="0" rtlCol="0">
            <a:spAutoFit/>
          </a:bodyPr>
          <a:lstStyle/>
          <a:p>
            <a:pPr marL="12700">
              <a:lnSpc>
                <a:spcPct val="100000"/>
              </a:lnSpc>
              <a:spcBef>
                <a:spcPts val="95"/>
              </a:spcBef>
            </a:pPr>
            <a:r>
              <a:rPr sz="2800" spc="150" dirty="0">
                <a:latin typeface="Cambria"/>
                <a:cs typeface="Cambria"/>
              </a:rPr>
              <a:t>Its </a:t>
            </a:r>
            <a:r>
              <a:rPr sz="2800" spc="105" dirty="0">
                <a:latin typeface="Cambria"/>
                <a:cs typeface="Cambria"/>
              </a:rPr>
              <a:t>determinant</a:t>
            </a:r>
            <a:r>
              <a:rPr sz="2800" spc="180" dirty="0">
                <a:latin typeface="Cambria"/>
                <a:cs typeface="Cambria"/>
              </a:rPr>
              <a:t> </a:t>
            </a:r>
            <a:r>
              <a:rPr sz="2800" spc="110" dirty="0">
                <a:latin typeface="Cambria"/>
                <a:cs typeface="Cambria"/>
              </a:rPr>
              <a:t>can</a:t>
            </a:r>
            <a:r>
              <a:rPr sz="2800" spc="165" dirty="0">
                <a:latin typeface="Cambria"/>
                <a:cs typeface="Cambria"/>
              </a:rPr>
              <a:t> </a:t>
            </a:r>
            <a:r>
              <a:rPr sz="2800" spc="20" dirty="0">
                <a:latin typeface="Cambria"/>
                <a:cs typeface="Cambria"/>
              </a:rPr>
              <a:t>be</a:t>
            </a:r>
            <a:r>
              <a:rPr sz="2800" spc="155" dirty="0">
                <a:latin typeface="Cambria"/>
                <a:cs typeface="Cambria"/>
              </a:rPr>
              <a:t> </a:t>
            </a:r>
            <a:r>
              <a:rPr sz="2800" spc="70" dirty="0">
                <a:latin typeface="Cambria"/>
                <a:cs typeface="Cambria"/>
              </a:rPr>
              <a:t>obtained</a:t>
            </a:r>
            <a:r>
              <a:rPr sz="2800" spc="175" dirty="0">
                <a:latin typeface="Cambria"/>
                <a:cs typeface="Cambria"/>
              </a:rPr>
              <a:t> </a:t>
            </a:r>
            <a:r>
              <a:rPr sz="2800" spc="45" dirty="0">
                <a:latin typeface="Cambria"/>
                <a:cs typeface="Cambria"/>
              </a:rPr>
              <a:t>by:</a:t>
            </a:r>
            <a:endParaRPr sz="2800">
              <a:latin typeface="Cambria"/>
              <a:cs typeface="Cambria"/>
            </a:endParaRPr>
          </a:p>
        </p:txBody>
      </p:sp>
      <p:sp>
        <p:nvSpPr>
          <p:cNvPr id="9" name="object 9"/>
          <p:cNvSpPr/>
          <p:nvPr/>
        </p:nvSpPr>
        <p:spPr>
          <a:xfrm>
            <a:off x="2765063" y="4132568"/>
            <a:ext cx="0" cy="333375"/>
          </a:xfrm>
          <a:custGeom>
            <a:avLst/>
            <a:gdLst/>
            <a:ahLst/>
            <a:cxnLst/>
            <a:rect l="l" t="t" r="r" b="b"/>
            <a:pathLst>
              <a:path h="333375">
                <a:moveTo>
                  <a:pt x="0" y="0"/>
                </a:moveTo>
                <a:lnTo>
                  <a:pt x="0" y="333119"/>
                </a:lnTo>
              </a:path>
            </a:pathLst>
          </a:custGeom>
          <a:ln w="13835">
            <a:solidFill>
              <a:srgbClr val="0000FF"/>
            </a:solidFill>
          </a:ln>
        </p:spPr>
        <p:txBody>
          <a:bodyPr wrap="square" lIns="0" tIns="0" rIns="0" bIns="0" rtlCol="0"/>
          <a:lstStyle/>
          <a:p>
            <a:endParaRPr sz="1800"/>
          </a:p>
        </p:txBody>
      </p:sp>
      <p:sp>
        <p:nvSpPr>
          <p:cNvPr id="10" name="object 10"/>
          <p:cNvSpPr/>
          <p:nvPr/>
        </p:nvSpPr>
        <p:spPr>
          <a:xfrm>
            <a:off x="3009487" y="4132568"/>
            <a:ext cx="0" cy="333375"/>
          </a:xfrm>
          <a:custGeom>
            <a:avLst/>
            <a:gdLst/>
            <a:ahLst/>
            <a:cxnLst/>
            <a:rect l="l" t="t" r="r" b="b"/>
            <a:pathLst>
              <a:path h="333375">
                <a:moveTo>
                  <a:pt x="0" y="0"/>
                </a:moveTo>
                <a:lnTo>
                  <a:pt x="0" y="333119"/>
                </a:lnTo>
              </a:path>
            </a:pathLst>
          </a:custGeom>
          <a:ln w="13835">
            <a:solidFill>
              <a:srgbClr val="0000FF"/>
            </a:solidFill>
          </a:ln>
        </p:spPr>
        <p:txBody>
          <a:bodyPr wrap="square" lIns="0" tIns="0" rIns="0" bIns="0" rtlCol="0"/>
          <a:lstStyle/>
          <a:p>
            <a:endParaRPr sz="1800"/>
          </a:p>
        </p:txBody>
      </p:sp>
      <p:sp>
        <p:nvSpPr>
          <p:cNvPr id="11" name="object 11"/>
          <p:cNvSpPr/>
          <p:nvPr/>
        </p:nvSpPr>
        <p:spPr>
          <a:xfrm>
            <a:off x="3325412" y="3711898"/>
            <a:ext cx="0" cy="1174115"/>
          </a:xfrm>
          <a:custGeom>
            <a:avLst/>
            <a:gdLst/>
            <a:ahLst/>
            <a:cxnLst/>
            <a:rect l="l" t="t" r="r" b="b"/>
            <a:pathLst>
              <a:path h="1174114">
                <a:moveTo>
                  <a:pt x="0" y="0"/>
                </a:moveTo>
                <a:lnTo>
                  <a:pt x="0" y="1173880"/>
                </a:lnTo>
              </a:path>
            </a:pathLst>
          </a:custGeom>
          <a:ln w="13835">
            <a:solidFill>
              <a:srgbClr val="0000FF"/>
            </a:solidFill>
          </a:ln>
        </p:spPr>
        <p:txBody>
          <a:bodyPr wrap="square" lIns="0" tIns="0" rIns="0" bIns="0" rtlCol="0"/>
          <a:lstStyle/>
          <a:p>
            <a:endParaRPr sz="1800"/>
          </a:p>
        </p:txBody>
      </p:sp>
      <p:sp>
        <p:nvSpPr>
          <p:cNvPr id="12" name="object 12"/>
          <p:cNvSpPr/>
          <p:nvPr/>
        </p:nvSpPr>
        <p:spPr>
          <a:xfrm>
            <a:off x="4324444" y="3711898"/>
            <a:ext cx="0" cy="1174115"/>
          </a:xfrm>
          <a:custGeom>
            <a:avLst/>
            <a:gdLst/>
            <a:ahLst/>
            <a:cxnLst/>
            <a:rect l="l" t="t" r="r" b="b"/>
            <a:pathLst>
              <a:path h="1174114">
                <a:moveTo>
                  <a:pt x="0" y="0"/>
                </a:moveTo>
                <a:lnTo>
                  <a:pt x="0" y="1173880"/>
                </a:lnTo>
              </a:path>
            </a:pathLst>
          </a:custGeom>
          <a:ln w="13835">
            <a:solidFill>
              <a:srgbClr val="0000FF"/>
            </a:solidFill>
          </a:ln>
        </p:spPr>
        <p:txBody>
          <a:bodyPr wrap="square" lIns="0" tIns="0" rIns="0" bIns="0" rtlCol="0"/>
          <a:lstStyle/>
          <a:p>
            <a:endParaRPr sz="1800"/>
          </a:p>
        </p:txBody>
      </p:sp>
      <p:sp>
        <p:nvSpPr>
          <p:cNvPr id="13" name="object 13"/>
          <p:cNvSpPr/>
          <p:nvPr/>
        </p:nvSpPr>
        <p:spPr>
          <a:xfrm>
            <a:off x="4798903" y="3926544"/>
            <a:ext cx="0" cy="744855"/>
          </a:xfrm>
          <a:custGeom>
            <a:avLst/>
            <a:gdLst/>
            <a:ahLst/>
            <a:cxnLst/>
            <a:rect l="l" t="t" r="r" b="b"/>
            <a:pathLst>
              <a:path h="744854">
                <a:moveTo>
                  <a:pt x="0" y="0"/>
                </a:moveTo>
                <a:lnTo>
                  <a:pt x="0" y="744610"/>
                </a:lnTo>
              </a:path>
            </a:pathLst>
          </a:custGeom>
          <a:ln w="13835">
            <a:solidFill>
              <a:srgbClr val="0000FF"/>
            </a:solidFill>
          </a:ln>
        </p:spPr>
        <p:txBody>
          <a:bodyPr wrap="square" lIns="0" tIns="0" rIns="0" bIns="0" rtlCol="0"/>
          <a:lstStyle/>
          <a:p>
            <a:endParaRPr sz="1800"/>
          </a:p>
        </p:txBody>
      </p:sp>
      <p:sp>
        <p:nvSpPr>
          <p:cNvPr id="14" name="object 14"/>
          <p:cNvSpPr/>
          <p:nvPr/>
        </p:nvSpPr>
        <p:spPr>
          <a:xfrm>
            <a:off x="5385684" y="3926544"/>
            <a:ext cx="0" cy="744855"/>
          </a:xfrm>
          <a:custGeom>
            <a:avLst/>
            <a:gdLst/>
            <a:ahLst/>
            <a:cxnLst/>
            <a:rect l="l" t="t" r="r" b="b"/>
            <a:pathLst>
              <a:path h="744854">
                <a:moveTo>
                  <a:pt x="0" y="0"/>
                </a:moveTo>
                <a:lnTo>
                  <a:pt x="0" y="744610"/>
                </a:lnTo>
              </a:path>
            </a:pathLst>
          </a:custGeom>
          <a:ln w="13835">
            <a:solidFill>
              <a:srgbClr val="0000FF"/>
            </a:solidFill>
          </a:ln>
        </p:spPr>
        <p:txBody>
          <a:bodyPr wrap="square" lIns="0" tIns="0" rIns="0" bIns="0" rtlCol="0"/>
          <a:lstStyle/>
          <a:p>
            <a:endParaRPr sz="1800"/>
          </a:p>
        </p:txBody>
      </p:sp>
      <p:sp>
        <p:nvSpPr>
          <p:cNvPr id="15" name="object 15"/>
          <p:cNvSpPr/>
          <p:nvPr/>
        </p:nvSpPr>
        <p:spPr>
          <a:xfrm>
            <a:off x="5837773" y="3926544"/>
            <a:ext cx="0" cy="744855"/>
          </a:xfrm>
          <a:custGeom>
            <a:avLst/>
            <a:gdLst/>
            <a:ahLst/>
            <a:cxnLst/>
            <a:rect l="l" t="t" r="r" b="b"/>
            <a:pathLst>
              <a:path h="744854">
                <a:moveTo>
                  <a:pt x="0" y="0"/>
                </a:moveTo>
                <a:lnTo>
                  <a:pt x="0" y="744610"/>
                </a:lnTo>
              </a:path>
            </a:pathLst>
          </a:custGeom>
          <a:ln w="13835">
            <a:solidFill>
              <a:srgbClr val="0000FF"/>
            </a:solidFill>
          </a:ln>
        </p:spPr>
        <p:txBody>
          <a:bodyPr wrap="square" lIns="0" tIns="0" rIns="0" bIns="0" rtlCol="0"/>
          <a:lstStyle/>
          <a:p>
            <a:endParaRPr sz="1800"/>
          </a:p>
        </p:txBody>
      </p:sp>
      <p:sp>
        <p:nvSpPr>
          <p:cNvPr id="16" name="object 16"/>
          <p:cNvSpPr/>
          <p:nvPr/>
        </p:nvSpPr>
        <p:spPr>
          <a:xfrm>
            <a:off x="6437911" y="3926544"/>
            <a:ext cx="0" cy="744855"/>
          </a:xfrm>
          <a:custGeom>
            <a:avLst/>
            <a:gdLst/>
            <a:ahLst/>
            <a:cxnLst/>
            <a:rect l="l" t="t" r="r" b="b"/>
            <a:pathLst>
              <a:path h="744854">
                <a:moveTo>
                  <a:pt x="0" y="0"/>
                </a:moveTo>
                <a:lnTo>
                  <a:pt x="0" y="744610"/>
                </a:lnTo>
              </a:path>
            </a:pathLst>
          </a:custGeom>
          <a:ln w="13835">
            <a:solidFill>
              <a:srgbClr val="0000FF"/>
            </a:solidFill>
          </a:ln>
        </p:spPr>
        <p:txBody>
          <a:bodyPr wrap="square" lIns="0" tIns="0" rIns="0" bIns="0" rtlCol="0"/>
          <a:lstStyle/>
          <a:p>
            <a:endParaRPr sz="1800"/>
          </a:p>
        </p:txBody>
      </p:sp>
      <p:sp>
        <p:nvSpPr>
          <p:cNvPr id="17" name="object 17"/>
          <p:cNvSpPr/>
          <p:nvPr/>
        </p:nvSpPr>
        <p:spPr>
          <a:xfrm>
            <a:off x="6889766" y="3926544"/>
            <a:ext cx="0" cy="744855"/>
          </a:xfrm>
          <a:custGeom>
            <a:avLst/>
            <a:gdLst/>
            <a:ahLst/>
            <a:cxnLst/>
            <a:rect l="l" t="t" r="r" b="b"/>
            <a:pathLst>
              <a:path h="744854">
                <a:moveTo>
                  <a:pt x="0" y="0"/>
                </a:moveTo>
                <a:lnTo>
                  <a:pt x="0" y="744610"/>
                </a:lnTo>
              </a:path>
            </a:pathLst>
          </a:custGeom>
          <a:ln w="13835">
            <a:solidFill>
              <a:srgbClr val="0000FF"/>
            </a:solidFill>
          </a:ln>
        </p:spPr>
        <p:txBody>
          <a:bodyPr wrap="square" lIns="0" tIns="0" rIns="0" bIns="0" rtlCol="0"/>
          <a:lstStyle/>
          <a:p>
            <a:endParaRPr sz="1800"/>
          </a:p>
        </p:txBody>
      </p:sp>
      <p:sp>
        <p:nvSpPr>
          <p:cNvPr id="18" name="object 18"/>
          <p:cNvSpPr/>
          <p:nvPr/>
        </p:nvSpPr>
        <p:spPr>
          <a:xfrm>
            <a:off x="7489904" y="3926544"/>
            <a:ext cx="0" cy="744855"/>
          </a:xfrm>
          <a:custGeom>
            <a:avLst/>
            <a:gdLst/>
            <a:ahLst/>
            <a:cxnLst/>
            <a:rect l="l" t="t" r="r" b="b"/>
            <a:pathLst>
              <a:path h="744854">
                <a:moveTo>
                  <a:pt x="0" y="0"/>
                </a:moveTo>
                <a:lnTo>
                  <a:pt x="0" y="744610"/>
                </a:lnTo>
              </a:path>
            </a:pathLst>
          </a:custGeom>
          <a:ln w="13835">
            <a:solidFill>
              <a:srgbClr val="0000FF"/>
            </a:solidFill>
          </a:ln>
        </p:spPr>
        <p:txBody>
          <a:bodyPr wrap="square" lIns="0" tIns="0" rIns="0" bIns="0" rtlCol="0"/>
          <a:lstStyle/>
          <a:p>
            <a:endParaRPr sz="1800"/>
          </a:p>
        </p:txBody>
      </p:sp>
      <p:sp>
        <p:nvSpPr>
          <p:cNvPr id="19" name="object 19"/>
          <p:cNvSpPr txBox="1"/>
          <p:nvPr/>
        </p:nvSpPr>
        <p:spPr>
          <a:xfrm>
            <a:off x="2757482" y="3572156"/>
            <a:ext cx="2305685" cy="1286510"/>
          </a:xfrm>
          <a:prstGeom prst="rect">
            <a:avLst/>
          </a:prstGeom>
        </p:spPr>
        <p:txBody>
          <a:bodyPr vert="horz" wrap="square" lIns="0" tIns="97155" rIns="0" bIns="0" rtlCol="0">
            <a:spAutoFit/>
          </a:bodyPr>
          <a:lstStyle/>
          <a:p>
            <a:pPr marL="597535">
              <a:lnSpc>
                <a:spcPct val="100000"/>
              </a:lnSpc>
              <a:spcBef>
                <a:spcPts val="765"/>
              </a:spcBef>
              <a:tabLst>
                <a:tab pos="1005205" algn="l"/>
                <a:tab pos="1406525" algn="l"/>
              </a:tabLst>
            </a:pPr>
            <a:r>
              <a:rPr sz="2200" spc="10" dirty="0">
                <a:solidFill>
                  <a:srgbClr val="0000FF"/>
                </a:solidFill>
                <a:latin typeface="Times New Roman"/>
                <a:cs typeface="Times New Roman"/>
              </a:rPr>
              <a:t>1	2	3</a:t>
            </a:r>
            <a:endParaRPr sz="2200">
              <a:latin typeface="Times New Roman"/>
              <a:cs typeface="Times New Roman"/>
            </a:endParaRPr>
          </a:p>
          <a:p>
            <a:pPr marL="63500">
              <a:lnSpc>
                <a:spcPct val="100000"/>
              </a:lnSpc>
              <a:spcBef>
                <a:spcPts val="670"/>
              </a:spcBef>
              <a:tabLst>
                <a:tab pos="1002665" algn="l"/>
                <a:tab pos="1404620" algn="l"/>
              </a:tabLst>
            </a:pPr>
            <a:r>
              <a:rPr sz="2200" i="1" spc="10" dirty="0">
                <a:solidFill>
                  <a:srgbClr val="0000FF"/>
                </a:solidFill>
                <a:latin typeface="Times New Roman"/>
                <a:cs typeface="Times New Roman"/>
              </a:rPr>
              <a:t>A</a:t>
            </a:r>
            <a:r>
              <a:rPr sz="2200" i="1" spc="245" dirty="0">
                <a:solidFill>
                  <a:srgbClr val="0000FF"/>
                </a:solidFill>
                <a:latin typeface="Times New Roman"/>
                <a:cs typeface="Times New Roman"/>
              </a:rPr>
              <a:t> </a:t>
            </a:r>
            <a:r>
              <a:rPr sz="2200" spc="10" dirty="0">
                <a:solidFill>
                  <a:srgbClr val="0000FF"/>
                </a:solidFill>
                <a:latin typeface="Symbol"/>
                <a:cs typeface="Symbol"/>
              </a:rPr>
              <a:t></a:t>
            </a:r>
            <a:r>
              <a:rPr sz="2200" dirty="0">
                <a:solidFill>
                  <a:srgbClr val="0000FF"/>
                </a:solidFill>
                <a:latin typeface="Times New Roman"/>
                <a:cs typeface="Times New Roman"/>
              </a:rPr>
              <a:t> </a:t>
            </a:r>
            <a:r>
              <a:rPr sz="2200" spc="-240" dirty="0">
                <a:solidFill>
                  <a:srgbClr val="0000FF"/>
                </a:solidFill>
                <a:latin typeface="Times New Roman"/>
                <a:cs typeface="Times New Roman"/>
              </a:rPr>
              <a:t> </a:t>
            </a:r>
            <a:r>
              <a:rPr sz="2200" spc="10" dirty="0">
                <a:solidFill>
                  <a:srgbClr val="0000FF"/>
                </a:solidFill>
                <a:latin typeface="Times New Roman"/>
                <a:cs typeface="Times New Roman"/>
              </a:rPr>
              <a:t>4</a:t>
            </a:r>
            <a:r>
              <a:rPr sz="2200" dirty="0">
                <a:solidFill>
                  <a:srgbClr val="0000FF"/>
                </a:solidFill>
                <a:latin typeface="Times New Roman"/>
                <a:cs typeface="Times New Roman"/>
              </a:rPr>
              <a:t>	</a:t>
            </a:r>
            <a:r>
              <a:rPr sz="2200" spc="10" dirty="0">
                <a:solidFill>
                  <a:srgbClr val="0000FF"/>
                </a:solidFill>
                <a:latin typeface="Times New Roman"/>
                <a:cs typeface="Times New Roman"/>
              </a:rPr>
              <a:t>5</a:t>
            </a:r>
            <a:r>
              <a:rPr sz="2200" dirty="0">
                <a:solidFill>
                  <a:srgbClr val="0000FF"/>
                </a:solidFill>
                <a:latin typeface="Times New Roman"/>
                <a:cs typeface="Times New Roman"/>
              </a:rPr>
              <a:t>	</a:t>
            </a:r>
            <a:r>
              <a:rPr sz="2200" spc="10" dirty="0">
                <a:solidFill>
                  <a:srgbClr val="0000FF"/>
                </a:solidFill>
                <a:latin typeface="Times New Roman"/>
                <a:cs typeface="Times New Roman"/>
              </a:rPr>
              <a:t>6</a:t>
            </a:r>
            <a:r>
              <a:rPr sz="2200" dirty="0">
                <a:solidFill>
                  <a:srgbClr val="0000FF"/>
                </a:solidFill>
                <a:latin typeface="Times New Roman"/>
                <a:cs typeface="Times New Roman"/>
              </a:rPr>
              <a:t> </a:t>
            </a:r>
            <a:r>
              <a:rPr sz="2200" spc="-265" dirty="0">
                <a:solidFill>
                  <a:srgbClr val="0000FF"/>
                </a:solidFill>
                <a:latin typeface="Times New Roman"/>
                <a:cs typeface="Times New Roman"/>
              </a:rPr>
              <a:t> </a:t>
            </a:r>
            <a:r>
              <a:rPr sz="2200" spc="10" dirty="0">
                <a:solidFill>
                  <a:srgbClr val="0000FF"/>
                </a:solidFill>
                <a:latin typeface="Symbol"/>
                <a:cs typeface="Symbol"/>
              </a:rPr>
              <a:t></a:t>
            </a:r>
            <a:r>
              <a:rPr sz="2200" spc="-125" dirty="0">
                <a:solidFill>
                  <a:srgbClr val="0000FF"/>
                </a:solidFill>
                <a:latin typeface="Times New Roman"/>
                <a:cs typeface="Times New Roman"/>
              </a:rPr>
              <a:t> </a:t>
            </a:r>
            <a:r>
              <a:rPr sz="2200" spc="10" dirty="0">
                <a:solidFill>
                  <a:srgbClr val="0000FF"/>
                </a:solidFill>
                <a:latin typeface="Times New Roman"/>
                <a:cs typeface="Times New Roman"/>
              </a:rPr>
              <a:t>3</a:t>
            </a:r>
            <a:r>
              <a:rPr sz="2200" spc="15" dirty="0">
                <a:solidFill>
                  <a:srgbClr val="0000FF"/>
                </a:solidFill>
                <a:latin typeface="Times New Roman"/>
                <a:cs typeface="Times New Roman"/>
              </a:rPr>
              <a:t> </a:t>
            </a:r>
            <a:r>
              <a:rPr sz="3300" spc="15" baseline="40404" dirty="0">
                <a:solidFill>
                  <a:srgbClr val="0000FF"/>
                </a:solidFill>
                <a:latin typeface="Times New Roman"/>
                <a:cs typeface="Times New Roman"/>
              </a:rPr>
              <a:t>4</a:t>
            </a:r>
            <a:endParaRPr sz="3300" baseline="40404">
              <a:latin typeface="Times New Roman"/>
              <a:cs typeface="Times New Roman"/>
            </a:endParaRPr>
          </a:p>
          <a:p>
            <a:pPr marL="597535">
              <a:lnSpc>
                <a:spcPct val="100000"/>
              </a:lnSpc>
              <a:spcBef>
                <a:spcPts val="670"/>
              </a:spcBef>
              <a:tabLst>
                <a:tab pos="1001394" algn="l"/>
                <a:tab pos="1402715" algn="l"/>
              </a:tabLst>
            </a:pPr>
            <a:r>
              <a:rPr sz="2200" spc="10" dirty="0">
                <a:solidFill>
                  <a:srgbClr val="0000FF"/>
                </a:solidFill>
                <a:latin typeface="Times New Roman"/>
                <a:cs typeface="Times New Roman"/>
              </a:rPr>
              <a:t>7	8	9</a:t>
            </a:r>
            <a:endParaRPr sz="2200">
              <a:latin typeface="Times New Roman"/>
              <a:cs typeface="Times New Roman"/>
            </a:endParaRPr>
          </a:p>
        </p:txBody>
      </p:sp>
      <p:sp>
        <p:nvSpPr>
          <p:cNvPr id="20" name="object 20"/>
          <p:cNvSpPr txBox="1"/>
          <p:nvPr/>
        </p:nvSpPr>
        <p:spPr>
          <a:xfrm>
            <a:off x="4790787" y="3786780"/>
            <a:ext cx="2740660" cy="866140"/>
          </a:xfrm>
          <a:prstGeom prst="rect">
            <a:avLst/>
          </a:prstGeom>
        </p:spPr>
        <p:txBody>
          <a:bodyPr vert="horz" wrap="square" lIns="0" tIns="97155" rIns="0" bIns="0" rtlCol="0">
            <a:spAutoFit/>
          </a:bodyPr>
          <a:lstStyle/>
          <a:p>
            <a:pPr marL="436245">
              <a:lnSpc>
                <a:spcPct val="100000"/>
              </a:lnSpc>
              <a:spcBef>
                <a:spcPts val="765"/>
              </a:spcBef>
              <a:tabLst>
                <a:tab pos="1483360" algn="l"/>
                <a:tab pos="2534920" algn="l"/>
              </a:tabLst>
            </a:pPr>
            <a:r>
              <a:rPr sz="2200" spc="10" dirty="0">
                <a:solidFill>
                  <a:srgbClr val="0000FF"/>
                </a:solidFill>
                <a:latin typeface="Times New Roman"/>
                <a:cs typeface="Times New Roman"/>
              </a:rPr>
              <a:t>5</a:t>
            </a:r>
            <a:r>
              <a:rPr sz="2200" spc="114" dirty="0">
                <a:solidFill>
                  <a:srgbClr val="0000FF"/>
                </a:solidFill>
                <a:latin typeface="Times New Roman"/>
                <a:cs typeface="Times New Roman"/>
              </a:rPr>
              <a:t> </a:t>
            </a:r>
            <a:r>
              <a:rPr sz="3300" spc="15" baseline="-40404" dirty="0">
                <a:solidFill>
                  <a:srgbClr val="0000FF"/>
                </a:solidFill>
                <a:latin typeface="Symbol"/>
                <a:cs typeface="Symbol"/>
              </a:rPr>
              <a:t></a:t>
            </a:r>
            <a:r>
              <a:rPr sz="3300" spc="-345" baseline="-40404" dirty="0">
                <a:solidFill>
                  <a:srgbClr val="0000FF"/>
                </a:solidFill>
                <a:latin typeface="Times New Roman"/>
                <a:cs typeface="Times New Roman"/>
              </a:rPr>
              <a:t> </a:t>
            </a:r>
            <a:r>
              <a:rPr sz="3300" spc="15" baseline="-40404" dirty="0">
                <a:solidFill>
                  <a:srgbClr val="0000FF"/>
                </a:solidFill>
                <a:latin typeface="Times New Roman"/>
                <a:cs typeface="Times New Roman"/>
              </a:rPr>
              <a:t>6</a:t>
            </a:r>
            <a:r>
              <a:rPr sz="3300" spc="67" baseline="-40404" dirty="0">
                <a:solidFill>
                  <a:srgbClr val="0000FF"/>
                </a:solidFill>
                <a:latin typeface="Times New Roman"/>
                <a:cs typeface="Times New Roman"/>
              </a:rPr>
              <a:t> </a:t>
            </a:r>
            <a:r>
              <a:rPr sz="2200" spc="10" dirty="0">
                <a:solidFill>
                  <a:srgbClr val="0000FF"/>
                </a:solidFill>
                <a:latin typeface="Times New Roman"/>
                <a:cs typeface="Times New Roman"/>
              </a:rPr>
              <a:t>1	2</a:t>
            </a:r>
            <a:r>
              <a:rPr sz="2200" spc="155" dirty="0">
                <a:solidFill>
                  <a:srgbClr val="0000FF"/>
                </a:solidFill>
                <a:latin typeface="Times New Roman"/>
                <a:cs typeface="Times New Roman"/>
              </a:rPr>
              <a:t> </a:t>
            </a:r>
            <a:r>
              <a:rPr sz="3300" spc="15" baseline="-40404" dirty="0">
                <a:solidFill>
                  <a:srgbClr val="0000FF"/>
                </a:solidFill>
                <a:latin typeface="Symbol"/>
                <a:cs typeface="Symbol"/>
              </a:rPr>
              <a:t></a:t>
            </a:r>
            <a:r>
              <a:rPr sz="3300" spc="-345" baseline="-40404" dirty="0">
                <a:solidFill>
                  <a:srgbClr val="0000FF"/>
                </a:solidFill>
                <a:latin typeface="Times New Roman"/>
                <a:cs typeface="Times New Roman"/>
              </a:rPr>
              <a:t> </a:t>
            </a:r>
            <a:r>
              <a:rPr sz="3300" spc="15" baseline="-40404" dirty="0">
                <a:solidFill>
                  <a:srgbClr val="0000FF"/>
                </a:solidFill>
                <a:latin typeface="Times New Roman"/>
                <a:cs typeface="Times New Roman"/>
              </a:rPr>
              <a:t>9</a:t>
            </a:r>
            <a:r>
              <a:rPr sz="3300" spc="67" baseline="-40404" dirty="0">
                <a:solidFill>
                  <a:srgbClr val="0000FF"/>
                </a:solidFill>
                <a:latin typeface="Times New Roman"/>
                <a:cs typeface="Times New Roman"/>
              </a:rPr>
              <a:t> </a:t>
            </a:r>
            <a:r>
              <a:rPr sz="2200" spc="10" dirty="0">
                <a:solidFill>
                  <a:srgbClr val="0000FF"/>
                </a:solidFill>
                <a:latin typeface="Times New Roman"/>
                <a:cs typeface="Times New Roman"/>
              </a:rPr>
              <a:t>1	2</a:t>
            </a:r>
            <a:endParaRPr sz="2200">
              <a:latin typeface="Times New Roman"/>
              <a:cs typeface="Times New Roman"/>
            </a:endParaRPr>
          </a:p>
          <a:p>
            <a:pPr marL="38100">
              <a:lnSpc>
                <a:spcPct val="100000"/>
              </a:lnSpc>
              <a:spcBef>
                <a:spcPts val="670"/>
              </a:spcBef>
              <a:tabLst>
                <a:tab pos="434340" algn="l"/>
                <a:tab pos="1075690" algn="l"/>
                <a:tab pos="1479550" algn="l"/>
                <a:tab pos="2132330" algn="l"/>
                <a:tab pos="2533650" algn="l"/>
              </a:tabLst>
            </a:pPr>
            <a:r>
              <a:rPr sz="2200" spc="10" dirty="0">
                <a:solidFill>
                  <a:srgbClr val="0000FF"/>
                </a:solidFill>
                <a:latin typeface="Times New Roman"/>
                <a:cs typeface="Times New Roman"/>
              </a:rPr>
              <a:t>7	8	7	8	4	5</a:t>
            </a:r>
            <a:endParaRPr sz="2200">
              <a:latin typeface="Times New Roman"/>
              <a:cs typeface="Times New Roman"/>
            </a:endParaRPr>
          </a:p>
        </p:txBody>
      </p:sp>
      <p:sp>
        <p:nvSpPr>
          <p:cNvPr id="21" name="object 21"/>
          <p:cNvSpPr txBox="1"/>
          <p:nvPr/>
        </p:nvSpPr>
        <p:spPr>
          <a:xfrm>
            <a:off x="2287017" y="4938591"/>
            <a:ext cx="7223759" cy="445634"/>
          </a:xfrm>
          <a:prstGeom prst="rect">
            <a:avLst/>
          </a:prstGeom>
        </p:spPr>
        <p:txBody>
          <a:bodyPr vert="horz" wrap="square" lIns="0" tIns="14604" rIns="0" bIns="0" rtlCol="0">
            <a:spAutoFit/>
          </a:bodyPr>
          <a:lstStyle/>
          <a:p>
            <a:pPr algn="ctr">
              <a:lnSpc>
                <a:spcPct val="100000"/>
              </a:lnSpc>
              <a:spcBef>
                <a:spcPts val="114"/>
              </a:spcBef>
            </a:pPr>
            <a:r>
              <a:rPr sz="2150" spc="40" dirty="0">
                <a:solidFill>
                  <a:srgbClr val="0000FF"/>
                </a:solidFill>
                <a:latin typeface="Symbol"/>
                <a:cs typeface="Symbol"/>
              </a:rPr>
              <a:t></a:t>
            </a:r>
            <a:r>
              <a:rPr sz="2150" spc="-150" dirty="0">
                <a:solidFill>
                  <a:srgbClr val="0000FF"/>
                </a:solidFill>
                <a:latin typeface="Times New Roman"/>
                <a:cs typeface="Times New Roman"/>
              </a:rPr>
              <a:t> </a:t>
            </a:r>
            <a:r>
              <a:rPr sz="2150" spc="135" dirty="0">
                <a:solidFill>
                  <a:srgbClr val="0000FF"/>
                </a:solidFill>
                <a:latin typeface="Times New Roman"/>
                <a:cs typeface="Times New Roman"/>
              </a:rPr>
              <a:t>3</a:t>
            </a:r>
            <a:r>
              <a:rPr sz="4200" spc="-67" baseline="-2976" dirty="0">
                <a:solidFill>
                  <a:srgbClr val="0000FF"/>
                </a:solidFill>
                <a:latin typeface="Symbol"/>
                <a:cs typeface="Symbol"/>
              </a:rPr>
              <a:t></a:t>
            </a:r>
            <a:r>
              <a:rPr sz="2150" spc="-10" dirty="0">
                <a:solidFill>
                  <a:srgbClr val="0000FF"/>
                </a:solidFill>
                <a:latin typeface="Symbol"/>
                <a:cs typeface="Symbol"/>
              </a:rPr>
              <a:t></a:t>
            </a:r>
            <a:r>
              <a:rPr sz="2150" spc="50" dirty="0">
                <a:solidFill>
                  <a:srgbClr val="0000FF"/>
                </a:solidFill>
                <a:latin typeface="Times New Roman"/>
                <a:cs typeface="Times New Roman"/>
              </a:rPr>
              <a:t>3</a:t>
            </a:r>
            <a:r>
              <a:rPr sz="4200" spc="-307" baseline="-2976" dirty="0">
                <a:solidFill>
                  <a:srgbClr val="0000FF"/>
                </a:solidFill>
                <a:latin typeface="Symbol"/>
                <a:cs typeface="Symbol"/>
              </a:rPr>
              <a:t></a:t>
            </a:r>
            <a:r>
              <a:rPr sz="4200" spc="-577" baseline="-2976" dirty="0">
                <a:solidFill>
                  <a:srgbClr val="0000FF"/>
                </a:solidFill>
                <a:latin typeface="Times New Roman"/>
                <a:cs typeface="Times New Roman"/>
              </a:rPr>
              <a:t> </a:t>
            </a:r>
            <a:r>
              <a:rPr sz="2150" spc="40" dirty="0">
                <a:solidFill>
                  <a:srgbClr val="0000FF"/>
                </a:solidFill>
                <a:latin typeface="Symbol"/>
                <a:cs typeface="Symbol"/>
              </a:rPr>
              <a:t></a:t>
            </a:r>
            <a:r>
              <a:rPr sz="2150" spc="-254" dirty="0">
                <a:solidFill>
                  <a:srgbClr val="0000FF"/>
                </a:solidFill>
                <a:latin typeface="Times New Roman"/>
                <a:cs typeface="Times New Roman"/>
              </a:rPr>
              <a:t> </a:t>
            </a:r>
            <a:r>
              <a:rPr sz="2150" spc="210" dirty="0">
                <a:solidFill>
                  <a:srgbClr val="0000FF"/>
                </a:solidFill>
                <a:latin typeface="Times New Roman"/>
                <a:cs typeface="Times New Roman"/>
              </a:rPr>
              <a:t>6</a:t>
            </a:r>
            <a:r>
              <a:rPr sz="4200" spc="-75" baseline="-2976" dirty="0">
                <a:solidFill>
                  <a:srgbClr val="0000FF"/>
                </a:solidFill>
                <a:latin typeface="Symbol"/>
                <a:cs typeface="Symbol"/>
              </a:rPr>
              <a:t></a:t>
            </a:r>
            <a:r>
              <a:rPr sz="2150" spc="-10" dirty="0">
                <a:solidFill>
                  <a:srgbClr val="0000FF"/>
                </a:solidFill>
                <a:latin typeface="Symbol"/>
                <a:cs typeface="Symbol"/>
              </a:rPr>
              <a:t></a:t>
            </a:r>
            <a:r>
              <a:rPr sz="2150" spc="120" dirty="0">
                <a:solidFill>
                  <a:srgbClr val="0000FF"/>
                </a:solidFill>
                <a:latin typeface="Times New Roman"/>
                <a:cs typeface="Times New Roman"/>
              </a:rPr>
              <a:t>6</a:t>
            </a:r>
            <a:r>
              <a:rPr sz="4200" spc="-307" baseline="-2976" dirty="0">
                <a:solidFill>
                  <a:srgbClr val="0000FF"/>
                </a:solidFill>
                <a:latin typeface="Symbol"/>
                <a:cs typeface="Symbol"/>
              </a:rPr>
              <a:t></a:t>
            </a:r>
            <a:r>
              <a:rPr sz="4200" spc="-585" baseline="-2976" dirty="0">
                <a:solidFill>
                  <a:srgbClr val="0000FF"/>
                </a:solidFill>
                <a:latin typeface="Times New Roman"/>
                <a:cs typeface="Times New Roman"/>
              </a:rPr>
              <a:t> </a:t>
            </a:r>
            <a:r>
              <a:rPr sz="2150" spc="40" dirty="0">
                <a:solidFill>
                  <a:srgbClr val="0000FF"/>
                </a:solidFill>
                <a:latin typeface="Symbol"/>
                <a:cs typeface="Symbol"/>
              </a:rPr>
              <a:t></a:t>
            </a:r>
            <a:r>
              <a:rPr sz="2150" spc="-254" dirty="0">
                <a:solidFill>
                  <a:srgbClr val="0000FF"/>
                </a:solidFill>
                <a:latin typeface="Times New Roman"/>
                <a:cs typeface="Times New Roman"/>
              </a:rPr>
              <a:t> </a:t>
            </a:r>
            <a:r>
              <a:rPr sz="2150" spc="215" dirty="0">
                <a:solidFill>
                  <a:srgbClr val="0000FF"/>
                </a:solidFill>
                <a:latin typeface="Times New Roman"/>
                <a:cs typeface="Times New Roman"/>
              </a:rPr>
              <a:t>9</a:t>
            </a:r>
            <a:r>
              <a:rPr sz="4200" spc="-82" baseline="-2976" dirty="0">
                <a:solidFill>
                  <a:srgbClr val="0000FF"/>
                </a:solidFill>
                <a:latin typeface="Symbol"/>
                <a:cs typeface="Symbol"/>
              </a:rPr>
              <a:t></a:t>
            </a:r>
            <a:r>
              <a:rPr sz="2150" spc="-10" dirty="0">
                <a:solidFill>
                  <a:srgbClr val="0000FF"/>
                </a:solidFill>
                <a:latin typeface="Symbol"/>
                <a:cs typeface="Symbol"/>
              </a:rPr>
              <a:t></a:t>
            </a:r>
            <a:r>
              <a:rPr sz="2150" spc="55" dirty="0">
                <a:solidFill>
                  <a:srgbClr val="0000FF"/>
                </a:solidFill>
                <a:latin typeface="Times New Roman"/>
                <a:cs typeface="Times New Roman"/>
              </a:rPr>
              <a:t>3</a:t>
            </a:r>
            <a:r>
              <a:rPr sz="4200" spc="-307" baseline="-2976" dirty="0">
                <a:solidFill>
                  <a:srgbClr val="0000FF"/>
                </a:solidFill>
                <a:latin typeface="Symbol"/>
                <a:cs typeface="Symbol"/>
              </a:rPr>
              <a:t></a:t>
            </a:r>
            <a:r>
              <a:rPr sz="4200" spc="-390" baseline="-2976" dirty="0">
                <a:solidFill>
                  <a:srgbClr val="0000FF"/>
                </a:solidFill>
                <a:latin typeface="Times New Roman"/>
                <a:cs typeface="Times New Roman"/>
              </a:rPr>
              <a:t> </a:t>
            </a:r>
            <a:r>
              <a:rPr sz="2150" spc="40" dirty="0">
                <a:solidFill>
                  <a:srgbClr val="0000FF"/>
                </a:solidFill>
                <a:latin typeface="Symbol"/>
                <a:cs typeface="Symbol"/>
              </a:rPr>
              <a:t></a:t>
            </a:r>
            <a:r>
              <a:rPr sz="2150" spc="-114" dirty="0">
                <a:solidFill>
                  <a:srgbClr val="0000FF"/>
                </a:solidFill>
                <a:latin typeface="Times New Roman"/>
                <a:cs typeface="Times New Roman"/>
              </a:rPr>
              <a:t> </a:t>
            </a:r>
            <a:r>
              <a:rPr sz="2150" spc="35" dirty="0">
                <a:solidFill>
                  <a:srgbClr val="0000FF"/>
                </a:solidFill>
                <a:latin typeface="Times New Roman"/>
                <a:cs typeface="Times New Roman"/>
              </a:rPr>
              <a:t>0</a:t>
            </a:r>
            <a:endParaRPr sz="2150" dirty="0">
              <a:latin typeface="Times New Roman"/>
              <a:cs typeface="Times New Roman"/>
            </a:endParaRPr>
          </a:p>
        </p:txBody>
      </p:sp>
      <p:sp>
        <p:nvSpPr>
          <p:cNvPr id="22" name="object 22"/>
          <p:cNvSpPr/>
          <p:nvPr/>
        </p:nvSpPr>
        <p:spPr>
          <a:xfrm>
            <a:off x="4079876" y="3573527"/>
            <a:ext cx="288925" cy="1368425"/>
          </a:xfrm>
          <a:custGeom>
            <a:avLst/>
            <a:gdLst/>
            <a:ahLst/>
            <a:cxnLst/>
            <a:rect l="l" t="t" r="r" b="b"/>
            <a:pathLst>
              <a:path w="288925" h="1368425">
                <a:moveTo>
                  <a:pt x="0" y="684149"/>
                </a:moveTo>
                <a:lnTo>
                  <a:pt x="847" y="609606"/>
                </a:lnTo>
                <a:lnTo>
                  <a:pt x="3330" y="537389"/>
                </a:lnTo>
                <a:lnTo>
                  <a:pt x="7361" y="467912"/>
                </a:lnTo>
                <a:lnTo>
                  <a:pt x="12853" y="401595"/>
                </a:lnTo>
                <a:lnTo>
                  <a:pt x="19717" y="338854"/>
                </a:lnTo>
                <a:lnTo>
                  <a:pt x="27866" y="280108"/>
                </a:lnTo>
                <a:lnTo>
                  <a:pt x="37212" y="225772"/>
                </a:lnTo>
                <a:lnTo>
                  <a:pt x="47667" y="176266"/>
                </a:lnTo>
                <a:lnTo>
                  <a:pt x="59143" y="132006"/>
                </a:lnTo>
                <a:lnTo>
                  <a:pt x="71552" y="93410"/>
                </a:lnTo>
                <a:lnTo>
                  <a:pt x="98820" y="34880"/>
                </a:lnTo>
                <a:lnTo>
                  <a:pt x="128767" y="4014"/>
                </a:lnTo>
                <a:lnTo>
                  <a:pt x="144525" y="0"/>
                </a:lnTo>
                <a:lnTo>
                  <a:pt x="160261" y="4014"/>
                </a:lnTo>
                <a:lnTo>
                  <a:pt x="190169" y="34880"/>
                </a:lnTo>
                <a:lnTo>
                  <a:pt x="217409" y="93410"/>
                </a:lnTo>
                <a:lnTo>
                  <a:pt x="229809" y="132006"/>
                </a:lnTo>
                <a:lnTo>
                  <a:pt x="241276" y="176266"/>
                </a:lnTo>
                <a:lnTo>
                  <a:pt x="251725" y="225772"/>
                </a:lnTo>
                <a:lnTo>
                  <a:pt x="261066" y="280108"/>
                </a:lnTo>
                <a:lnTo>
                  <a:pt x="269211" y="338854"/>
                </a:lnTo>
                <a:lnTo>
                  <a:pt x="276073" y="401595"/>
                </a:lnTo>
                <a:lnTo>
                  <a:pt x="281564" y="467912"/>
                </a:lnTo>
                <a:lnTo>
                  <a:pt x="285594" y="537389"/>
                </a:lnTo>
                <a:lnTo>
                  <a:pt x="288077" y="609606"/>
                </a:lnTo>
                <a:lnTo>
                  <a:pt x="288925" y="684149"/>
                </a:lnTo>
                <a:lnTo>
                  <a:pt x="288077" y="758692"/>
                </a:lnTo>
                <a:lnTo>
                  <a:pt x="285594" y="830915"/>
                </a:lnTo>
                <a:lnTo>
                  <a:pt x="281564" y="900398"/>
                </a:lnTo>
                <a:lnTo>
                  <a:pt x="276073" y="966724"/>
                </a:lnTo>
                <a:lnTo>
                  <a:pt x="269211" y="1029476"/>
                </a:lnTo>
                <a:lnTo>
                  <a:pt x="261066" y="1088234"/>
                </a:lnTo>
                <a:lnTo>
                  <a:pt x="251725" y="1142582"/>
                </a:lnTo>
                <a:lnTo>
                  <a:pt x="241276" y="1192101"/>
                </a:lnTo>
                <a:lnTo>
                  <a:pt x="229809" y="1236373"/>
                </a:lnTo>
                <a:lnTo>
                  <a:pt x="217409" y="1274981"/>
                </a:lnTo>
                <a:lnTo>
                  <a:pt x="190169" y="1333531"/>
                </a:lnTo>
                <a:lnTo>
                  <a:pt x="160261" y="1364408"/>
                </a:lnTo>
                <a:lnTo>
                  <a:pt x="144525" y="1368425"/>
                </a:lnTo>
                <a:lnTo>
                  <a:pt x="128767" y="1364408"/>
                </a:lnTo>
                <a:lnTo>
                  <a:pt x="98820" y="1333531"/>
                </a:lnTo>
                <a:lnTo>
                  <a:pt x="71552" y="1274981"/>
                </a:lnTo>
                <a:lnTo>
                  <a:pt x="59143" y="1236373"/>
                </a:lnTo>
                <a:lnTo>
                  <a:pt x="47667" y="1192101"/>
                </a:lnTo>
                <a:lnTo>
                  <a:pt x="37212" y="1142582"/>
                </a:lnTo>
                <a:lnTo>
                  <a:pt x="27866" y="1088234"/>
                </a:lnTo>
                <a:lnTo>
                  <a:pt x="19717" y="1029476"/>
                </a:lnTo>
                <a:lnTo>
                  <a:pt x="12853" y="966724"/>
                </a:lnTo>
                <a:lnTo>
                  <a:pt x="7361" y="900398"/>
                </a:lnTo>
                <a:lnTo>
                  <a:pt x="3330" y="830915"/>
                </a:lnTo>
                <a:lnTo>
                  <a:pt x="847" y="758692"/>
                </a:lnTo>
                <a:lnTo>
                  <a:pt x="0" y="684149"/>
                </a:lnTo>
                <a:close/>
              </a:path>
            </a:pathLst>
          </a:custGeom>
          <a:ln w="9525">
            <a:solidFill>
              <a:srgbClr val="FF0000"/>
            </a:solidFill>
          </a:ln>
        </p:spPr>
        <p:txBody>
          <a:bodyPr wrap="square" lIns="0" tIns="0" rIns="0" bIns="0" rtlCol="0"/>
          <a:lstStyle/>
          <a:p>
            <a:endParaRPr sz="1800"/>
          </a:p>
        </p:txBody>
      </p:sp>
      <p:sp>
        <p:nvSpPr>
          <p:cNvPr id="23" name="object 23"/>
          <p:cNvSpPr/>
          <p:nvPr/>
        </p:nvSpPr>
        <p:spPr>
          <a:xfrm>
            <a:off x="5481573" y="3789298"/>
            <a:ext cx="76200" cy="431800"/>
          </a:xfrm>
          <a:custGeom>
            <a:avLst/>
            <a:gdLst/>
            <a:ahLst/>
            <a:cxnLst/>
            <a:rect l="l" t="t" r="r" b="b"/>
            <a:pathLst>
              <a:path w="76200" h="431800">
                <a:moveTo>
                  <a:pt x="31872" y="355600"/>
                </a:moveTo>
                <a:lnTo>
                  <a:pt x="0" y="355600"/>
                </a:lnTo>
                <a:lnTo>
                  <a:pt x="38226" y="431800"/>
                </a:lnTo>
                <a:lnTo>
                  <a:pt x="69871" y="368300"/>
                </a:lnTo>
                <a:lnTo>
                  <a:pt x="31876" y="368300"/>
                </a:lnTo>
                <a:lnTo>
                  <a:pt x="31872" y="355600"/>
                </a:lnTo>
                <a:close/>
              </a:path>
              <a:path w="76200" h="431800">
                <a:moveTo>
                  <a:pt x="44450" y="0"/>
                </a:moveTo>
                <a:lnTo>
                  <a:pt x="31750" y="0"/>
                </a:lnTo>
                <a:lnTo>
                  <a:pt x="31876" y="368300"/>
                </a:lnTo>
                <a:lnTo>
                  <a:pt x="44450" y="368300"/>
                </a:lnTo>
                <a:lnTo>
                  <a:pt x="44450" y="0"/>
                </a:lnTo>
                <a:close/>
              </a:path>
              <a:path w="76200" h="431800">
                <a:moveTo>
                  <a:pt x="76200" y="355600"/>
                </a:moveTo>
                <a:lnTo>
                  <a:pt x="44450" y="355600"/>
                </a:lnTo>
                <a:lnTo>
                  <a:pt x="44450" y="368300"/>
                </a:lnTo>
                <a:lnTo>
                  <a:pt x="69871" y="368300"/>
                </a:lnTo>
                <a:lnTo>
                  <a:pt x="76200" y="355600"/>
                </a:lnTo>
                <a:close/>
              </a:path>
            </a:pathLst>
          </a:custGeom>
          <a:solidFill>
            <a:srgbClr val="FF3300"/>
          </a:solidFill>
        </p:spPr>
        <p:txBody>
          <a:bodyPr wrap="square" lIns="0" tIns="0" rIns="0" bIns="0" rtlCol="0"/>
          <a:lstStyle/>
          <a:p>
            <a:endParaRPr sz="1800"/>
          </a:p>
        </p:txBody>
      </p:sp>
    </p:spTree>
    <p:extLst>
      <p:ext uri="{BB962C8B-B14F-4D97-AF65-F5344CB8AC3E}">
        <p14:creationId xmlns:p14="http://schemas.microsoft.com/office/powerpoint/2010/main" val="2502292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8541" y="863853"/>
            <a:ext cx="3736975" cy="574040"/>
          </a:xfrm>
          <a:prstGeom prst="rect">
            <a:avLst/>
          </a:prstGeom>
        </p:spPr>
        <p:txBody>
          <a:bodyPr vert="horz" wrap="square" lIns="0" tIns="12700" rIns="0" bIns="0" rtlCol="0">
            <a:spAutoFit/>
          </a:bodyPr>
          <a:lstStyle/>
          <a:p>
            <a:pPr marL="12700">
              <a:lnSpc>
                <a:spcPct val="100000"/>
              </a:lnSpc>
              <a:spcBef>
                <a:spcPts val="100"/>
              </a:spcBef>
            </a:pPr>
            <a:r>
              <a:rPr sz="3600" spc="85" dirty="0"/>
              <a:t>1.5</a:t>
            </a:r>
            <a:r>
              <a:rPr sz="3600" spc="160" dirty="0"/>
              <a:t> </a:t>
            </a:r>
            <a:r>
              <a:rPr sz="3600" spc="170" dirty="0"/>
              <a:t>Determinants</a:t>
            </a:r>
            <a:endParaRPr sz="3600"/>
          </a:p>
        </p:txBody>
      </p:sp>
      <p:sp>
        <p:nvSpPr>
          <p:cNvPr id="3" name="object 3"/>
          <p:cNvSpPr txBox="1"/>
          <p:nvPr/>
        </p:nvSpPr>
        <p:spPr>
          <a:xfrm>
            <a:off x="2263141" y="4647133"/>
            <a:ext cx="2014855" cy="452120"/>
          </a:xfrm>
          <a:prstGeom prst="rect">
            <a:avLst/>
          </a:prstGeom>
        </p:spPr>
        <p:txBody>
          <a:bodyPr vert="horz" wrap="square" lIns="0" tIns="12065" rIns="0" bIns="0" rtlCol="0">
            <a:spAutoFit/>
          </a:bodyPr>
          <a:lstStyle/>
          <a:p>
            <a:pPr marL="38100">
              <a:lnSpc>
                <a:spcPct val="100000"/>
              </a:lnSpc>
              <a:spcBef>
                <a:spcPts val="95"/>
              </a:spcBef>
              <a:tabLst>
                <a:tab pos="601980" algn="l"/>
              </a:tabLst>
            </a:pPr>
            <a:r>
              <a:rPr sz="2800" spc="-5" dirty="0">
                <a:solidFill>
                  <a:srgbClr val="565F6C"/>
                </a:solidFill>
                <a:latin typeface="Comic Sans MS"/>
                <a:cs typeface="Comic Sans MS"/>
              </a:rPr>
              <a:t>2.	</a:t>
            </a:r>
            <a:r>
              <a:rPr sz="2800" i="1" spc="-30" dirty="0">
                <a:solidFill>
                  <a:srgbClr val="0000FF"/>
                </a:solidFill>
                <a:latin typeface="Times New Roman"/>
                <a:cs typeface="Times New Roman"/>
              </a:rPr>
              <a:t>|A</a:t>
            </a:r>
            <a:r>
              <a:rPr sz="2775" i="1" spc="-44" baseline="25525" dirty="0">
                <a:solidFill>
                  <a:srgbClr val="0000FF"/>
                </a:solidFill>
                <a:latin typeface="Times New Roman"/>
                <a:cs typeface="Times New Roman"/>
              </a:rPr>
              <a:t>T</a:t>
            </a:r>
            <a:r>
              <a:rPr sz="2800" i="1" spc="-30" dirty="0">
                <a:solidFill>
                  <a:srgbClr val="0000FF"/>
                </a:solidFill>
                <a:latin typeface="Times New Roman"/>
                <a:cs typeface="Times New Roman"/>
              </a:rPr>
              <a:t>|</a:t>
            </a:r>
            <a:r>
              <a:rPr sz="2800" i="1" spc="-1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30" dirty="0">
                <a:solidFill>
                  <a:srgbClr val="0000FF"/>
                </a:solidFill>
                <a:latin typeface="Times New Roman"/>
                <a:cs typeface="Times New Roman"/>
              </a:rPr>
              <a:t> </a:t>
            </a:r>
            <a:r>
              <a:rPr sz="2800" i="1" spc="-10" dirty="0">
                <a:solidFill>
                  <a:srgbClr val="0000FF"/>
                </a:solidFill>
                <a:latin typeface="Times New Roman"/>
                <a:cs typeface="Times New Roman"/>
              </a:rPr>
              <a:t>|A|</a:t>
            </a:r>
            <a:endParaRPr sz="2800">
              <a:latin typeface="Times New Roman"/>
              <a:cs typeface="Times New Roman"/>
            </a:endParaRPr>
          </a:p>
        </p:txBody>
      </p:sp>
      <p:sp>
        <p:nvSpPr>
          <p:cNvPr id="4" name="object 4"/>
          <p:cNvSpPr txBox="1"/>
          <p:nvPr/>
        </p:nvSpPr>
        <p:spPr>
          <a:xfrm>
            <a:off x="2288541" y="5927547"/>
            <a:ext cx="2463165" cy="452120"/>
          </a:xfrm>
          <a:prstGeom prst="rect">
            <a:avLst/>
          </a:prstGeom>
        </p:spPr>
        <p:txBody>
          <a:bodyPr vert="horz" wrap="square" lIns="0" tIns="12065" rIns="0" bIns="0" rtlCol="0">
            <a:spAutoFit/>
          </a:bodyPr>
          <a:lstStyle/>
          <a:p>
            <a:pPr marL="12700">
              <a:lnSpc>
                <a:spcPct val="100000"/>
              </a:lnSpc>
              <a:spcBef>
                <a:spcPts val="95"/>
              </a:spcBef>
              <a:tabLst>
                <a:tab pos="576580" algn="l"/>
              </a:tabLst>
            </a:pPr>
            <a:r>
              <a:rPr sz="2800" spc="-5" dirty="0">
                <a:solidFill>
                  <a:srgbClr val="565F6C"/>
                </a:solidFill>
                <a:latin typeface="Comic Sans MS"/>
                <a:cs typeface="Comic Sans MS"/>
              </a:rPr>
              <a:t>3.	</a:t>
            </a:r>
            <a:r>
              <a:rPr sz="2800" i="1" spc="-5" dirty="0">
                <a:solidFill>
                  <a:srgbClr val="0000FF"/>
                </a:solidFill>
                <a:latin typeface="Times New Roman"/>
                <a:cs typeface="Times New Roman"/>
              </a:rPr>
              <a:t>|AB|</a:t>
            </a:r>
            <a:r>
              <a:rPr sz="2800" i="1" spc="-1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35" dirty="0">
                <a:solidFill>
                  <a:srgbClr val="0000FF"/>
                </a:solidFill>
                <a:latin typeface="Times New Roman"/>
                <a:cs typeface="Times New Roman"/>
              </a:rPr>
              <a:t> </a:t>
            </a:r>
            <a:r>
              <a:rPr sz="2800" i="1" spc="-5" dirty="0">
                <a:solidFill>
                  <a:srgbClr val="0000FF"/>
                </a:solidFill>
                <a:latin typeface="Times New Roman"/>
                <a:cs typeface="Times New Roman"/>
              </a:rPr>
              <a:t>|A||B|</a:t>
            </a:r>
            <a:endParaRPr sz="2800">
              <a:latin typeface="Times New Roman"/>
              <a:cs typeface="Times New Roman"/>
            </a:endParaRPr>
          </a:p>
        </p:txBody>
      </p:sp>
      <p:sp>
        <p:nvSpPr>
          <p:cNvPr id="5" name="object 5"/>
          <p:cNvSpPr/>
          <p:nvPr/>
        </p:nvSpPr>
        <p:spPr>
          <a:xfrm>
            <a:off x="4343401" y="4489703"/>
            <a:ext cx="763905" cy="249554"/>
          </a:xfrm>
          <a:custGeom>
            <a:avLst/>
            <a:gdLst/>
            <a:ahLst/>
            <a:cxnLst/>
            <a:rect l="l" t="t" r="r" b="b"/>
            <a:pathLst>
              <a:path w="763904" h="249554">
                <a:moveTo>
                  <a:pt x="61975" y="176276"/>
                </a:moveTo>
                <a:lnTo>
                  <a:pt x="0" y="234696"/>
                </a:lnTo>
                <a:lnTo>
                  <a:pt x="83947" y="249301"/>
                </a:lnTo>
                <a:lnTo>
                  <a:pt x="75884" y="222504"/>
                </a:lnTo>
                <a:lnTo>
                  <a:pt x="62611" y="222504"/>
                </a:lnTo>
                <a:lnTo>
                  <a:pt x="59055" y="210312"/>
                </a:lnTo>
                <a:lnTo>
                  <a:pt x="71126" y="206691"/>
                </a:lnTo>
                <a:lnTo>
                  <a:pt x="61975" y="176276"/>
                </a:lnTo>
                <a:close/>
              </a:path>
              <a:path w="763904" h="249554">
                <a:moveTo>
                  <a:pt x="71126" y="206691"/>
                </a:moveTo>
                <a:lnTo>
                  <a:pt x="59055" y="210312"/>
                </a:lnTo>
                <a:lnTo>
                  <a:pt x="62611" y="222504"/>
                </a:lnTo>
                <a:lnTo>
                  <a:pt x="74785" y="218852"/>
                </a:lnTo>
                <a:lnTo>
                  <a:pt x="71126" y="206691"/>
                </a:lnTo>
                <a:close/>
              </a:path>
              <a:path w="763904" h="249554">
                <a:moveTo>
                  <a:pt x="74785" y="218852"/>
                </a:moveTo>
                <a:lnTo>
                  <a:pt x="62611" y="222504"/>
                </a:lnTo>
                <a:lnTo>
                  <a:pt x="75884" y="222504"/>
                </a:lnTo>
                <a:lnTo>
                  <a:pt x="74785" y="218852"/>
                </a:lnTo>
                <a:close/>
              </a:path>
              <a:path w="763904" h="249554">
                <a:moveTo>
                  <a:pt x="760222" y="0"/>
                </a:moveTo>
                <a:lnTo>
                  <a:pt x="71126" y="206691"/>
                </a:lnTo>
                <a:lnTo>
                  <a:pt x="74785" y="218852"/>
                </a:lnTo>
                <a:lnTo>
                  <a:pt x="763777" y="12192"/>
                </a:lnTo>
                <a:lnTo>
                  <a:pt x="760222" y="0"/>
                </a:lnTo>
                <a:close/>
              </a:path>
            </a:pathLst>
          </a:custGeom>
          <a:solidFill>
            <a:srgbClr val="000000"/>
          </a:solidFill>
        </p:spPr>
        <p:txBody>
          <a:bodyPr wrap="square" lIns="0" tIns="0" rIns="0" bIns="0" rtlCol="0"/>
          <a:lstStyle/>
          <a:p>
            <a:endParaRPr sz="1800"/>
          </a:p>
        </p:txBody>
      </p:sp>
      <p:sp>
        <p:nvSpPr>
          <p:cNvPr id="6" name="object 6"/>
          <p:cNvSpPr txBox="1"/>
          <p:nvPr/>
        </p:nvSpPr>
        <p:spPr>
          <a:xfrm>
            <a:off x="5248147" y="4309365"/>
            <a:ext cx="2848610" cy="633095"/>
          </a:xfrm>
          <a:prstGeom prst="rect">
            <a:avLst/>
          </a:prstGeom>
        </p:spPr>
        <p:txBody>
          <a:bodyPr vert="horz" wrap="square" lIns="0" tIns="12700" rIns="0" bIns="0" rtlCol="0">
            <a:spAutoFit/>
          </a:bodyPr>
          <a:lstStyle/>
          <a:p>
            <a:pPr marL="12700">
              <a:lnSpc>
                <a:spcPts val="2390"/>
              </a:lnSpc>
              <a:spcBef>
                <a:spcPts val="100"/>
              </a:spcBef>
            </a:pPr>
            <a:r>
              <a:rPr sz="2000" spc="80" dirty="0">
                <a:latin typeface="Cambria"/>
                <a:cs typeface="Cambria"/>
              </a:rPr>
              <a:t>determinant</a:t>
            </a:r>
            <a:r>
              <a:rPr sz="2000" spc="35" dirty="0">
                <a:latin typeface="Cambria"/>
                <a:cs typeface="Cambria"/>
              </a:rPr>
              <a:t> </a:t>
            </a:r>
            <a:r>
              <a:rPr sz="2000" dirty="0">
                <a:latin typeface="Cambria"/>
                <a:cs typeface="Cambria"/>
              </a:rPr>
              <a:t>of</a:t>
            </a:r>
            <a:r>
              <a:rPr sz="2000" spc="85" dirty="0">
                <a:latin typeface="Cambria"/>
                <a:cs typeface="Cambria"/>
              </a:rPr>
              <a:t> </a:t>
            </a:r>
            <a:r>
              <a:rPr sz="2000" spc="135" dirty="0">
                <a:latin typeface="Cambria"/>
                <a:cs typeface="Cambria"/>
              </a:rPr>
              <a:t>a</a:t>
            </a:r>
            <a:r>
              <a:rPr sz="2000" spc="75" dirty="0">
                <a:latin typeface="Cambria"/>
                <a:cs typeface="Cambria"/>
              </a:rPr>
              <a:t> </a:t>
            </a:r>
            <a:r>
              <a:rPr sz="2000" spc="95" dirty="0">
                <a:latin typeface="Cambria"/>
                <a:cs typeface="Cambria"/>
              </a:rPr>
              <a:t>matrix</a:t>
            </a:r>
            <a:endParaRPr sz="2000">
              <a:latin typeface="Cambria"/>
              <a:cs typeface="Cambria"/>
            </a:endParaRPr>
          </a:p>
          <a:p>
            <a:pPr marL="12700">
              <a:lnSpc>
                <a:spcPts val="2390"/>
              </a:lnSpc>
            </a:pPr>
            <a:r>
              <a:rPr sz="2000" dirty="0">
                <a:latin typeface="Times New Roman"/>
                <a:cs typeface="Times New Roman"/>
              </a:rPr>
              <a:t>=</a:t>
            </a:r>
            <a:r>
              <a:rPr sz="2000" spc="30" dirty="0">
                <a:latin typeface="Times New Roman"/>
                <a:cs typeface="Times New Roman"/>
              </a:rPr>
              <a:t> </a:t>
            </a:r>
            <a:r>
              <a:rPr sz="2000" spc="110" dirty="0">
                <a:latin typeface="Cambria"/>
                <a:cs typeface="Cambria"/>
              </a:rPr>
              <a:t>that</a:t>
            </a:r>
            <a:r>
              <a:rPr sz="2000" spc="75" dirty="0">
                <a:latin typeface="Cambria"/>
                <a:cs typeface="Cambria"/>
              </a:rPr>
              <a:t> </a:t>
            </a:r>
            <a:r>
              <a:rPr sz="2000" dirty="0">
                <a:latin typeface="Cambria"/>
                <a:cs typeface="Cambria"/>
              </a:rPr>
              <a:t>of</a:t>
            </a:r>
            <a:r>
              <a:rPr sz="2000" spc="95" dirty="0">
                <a:latin typeface="Cambria"/>
                <a:cs typeface="Cambria"/>
              </a:rPr>
              <a:t> </a:t>
            </a:r>
            <a:r>
              <a:rPr sz="2000" spc="80" dirty="0">
                <a:latin typeface="Cambria"/>
                <a:cs typeface="Cambria"/>
              </a:rPr>
              <a:t>its</a:t>
            </a:r>
            <a:r>
              <a:rPr sz="2000" spc="75" dirty="0">
                <a:latin typeface="Cambria"/>
                <a:cs typeface="Cambria"/>
              </a:rPr>
              <a:t> </a:t>
            </a:r>
            <a:r>
              <a:rPr sz="2000" spc="55" dirty="0">
                <a:latin typeface="Cambria"/>
                <a:cs typeface="Cambria"/>
              </a:rPr>
              <a:t>transpose</a:t>
            </a:r>
            <a:endParaRPr sz="2000">
              <a:latin typeface="Cambria"/>
              <a:cs typeface="Cambria"/>
            </a:endParaRPr>
          </a:p>
        </p:txBody>
      </p:sp>
      <p:sp>
        <p:nvSpPr>
          <p:cNvPr id="7" name="object 7"/>
          <p:cNvSpPr/>
          <p:nvPr/>
        </p:nvSpPr>
        <p:spPr>
          <a:xfrm>
            <a:off x="3542433" y="3284804"/>
            <a:ext cx="0" cy="742950"/>
          </a:xfrm>
          <a:custGeom>
            <a:avLst/>
            <a:gdLst/>
            <a:ahLst/>
            <a:cxnLst/>
            <a:rect l="l" t="t" r="r" b="b"/>
            <a:pathLst>
              <a:path h="742950">
                <a:moveTo>
                  <a:pt x="0" y="0"/>
                </a:moveTo>
                <a:lnTo>
                  <a:pt x="0" y="742635"/>
                </a:lnTo>
              </a:path>
            </a:pathLst>
          </a:custGeom>
          <a:ln w="13705">
            <a:solidFill>
              <a:srgbClr val="7E3E3E"/>
            </a:solidFill>
          </a:ln>
        </p:spPr>
        <p:txBody>
          <a:bodyPr wrap="square" lIns="0" tIns="0" rIns="0" bIns="0" rtlCol="0"/>
          <a:lstStyle/>
          <a:p>
            <a:endParaRPr sz="1800"/>
          </a:p>
        </p:txBody>
      </p:sp>
      <p:sp>
        <p:nvSpPr>
          <p:cNvPr id="8" name="object 8"/>
          <p:cNvSpPr/>
          <p:nvPr/>
        </p:nvSpPr>
        <p:spPr>
          <a:xfrm>
            <a:off x="4137487" y="3284804"/>
            <a:ext cx="0" cy="742950"/>
          </a:xfrm>
          <a:custGeom>
            <a:avLst/>
            <a:gdLst/>
            <a:ahLst/>
            <a:cxnLst/>
            <a:rect l="l" t="t" r="r" b="b"/>
            <a:pathLst>
              <a:path h="742950">
                <a:moveTo>
                  <a:pt x="0" y="0"/>
                </a:moveTo>
                <a:lnTo>
                  <a:pt x="0" y="742635"/>
                </a:lnTo>
              </a:path>
            </a:pathLst>
          </a:custGeom>
          <a:ln w="13705">
            <a:solidFill>
              <a:srgbClr val="7E3E3E"/>
            </a:solidFill>
          </a:ln>
        </p:spPr>
        <p:txBody>
          <a:bodyPr wrap="square" lIns="0" tIns="0" rIns="0" bIns="0" rtlCol="0"/>
          <a:lstStyle/>
          <a:p>
            <a:endParaRPr sz="1800"/>
          </a:p>
        </p:txBody>
      </p:sp>
      <p:sp>
        <p:nvSpPr>
          <p:cNvPr id="9" name="object 9"/>
          <p:cNvSpPr txBox="1"/>
          <p:nvPr/>
        </p:nvSpPr>
        <p:spPr>
          <a:xfrm>
            <a:off x="2275841" y="1705179"/>
            <a:ext cx="7610475" cy="2303145"/>
          </a:xfrm>
          <a:prstGeom prst="rect">
            <a:avLst/>
          </a:prstGeom>
        </p:spPr>
        <p:txBody>
          <a:bodyPr vert="horz" wrap="square" lIns="0" tIns="31750" rIns="0" bIns="0" rtlCol="0">
            <a:spAutoFit/>
          </a:bodyPr>
          <a:lstStyle/>
          <a:p>
            <a:pPr marL="101600" marR="1524000">
              <a:lnSpc>
                <a:spcPts val="3310"/>
              </a:lnSpc>
              <a:spcBef>
                <a:spcPts val="250"/>
              </a:spcBef>
            </a:pPr>
            <a:r>
              <a:rPr sz="2800" spc="130" dirty="0">
                <a:latin typeface="Cambria"/>
                <a:cs typeface="Cambria"/>
              </a:rPr>
              <a:t>The</a:t>
            </a:r>
            <a:r>
              <a:rPr sz="2800" spc="155" dirty="0">
                <a:latin typeface="Cambria"/>
                <a:cs typeface="Cambria"/>
              </a:rPr>
              <a:t> </a:t>
            </a:r>
            <a:r>
              <a:rPr sz="2800" spc="55" dirty="0">
                <a:latin typeface="Cambria"/>
                <a:cs typeface="Cambria"/>
              </a:rPr>
              <a:t>following</a:t>
            </a:r>
            <a:r>
              <a:rPr sz="2800" spc="190" dirty="0">
                <a:latin typeface="Cambria"/>
                <a:cs typeface="Cambria"/>
              </a:rPr>
              <a:t> </a:t>
            </a:r>
            <a:r>
              <a:rPr sz="2800" spc="55" dirty="0">
                <a:latin typeface="Cambria"/>
                <a:cs typeface="Cambria"/>
              </a:rPr>
              <a:t>properties</a:t>
            </a:r>
            <a:r>
              <a:rPr sz="2800" spc="175" dirty="0">
                <a:latin typeface="Cambria"/>
                <a:cs typeface="Cambria"/>
              </a:rPr>
              <a:t> </a:t>
            </a:r>
            <a:r>
              <a:rPr sz="2800" spc="95" dirty="0">
                <a:latin typeface="Cambria"/>
                <a:cs typeface="Cambria"/>
              </a:rPr>
              <a:t>are</a:t>
            </a:r>
            <a:r>
              <a:rPr sz="2800" spc="155" dirty="0">
                <a:latin typeface="Cambria"/>
                <a:cs typeface="Cambria"/>
              </a:rPr>
              <a:t> </a:t>
            </a:r>
            <a:r>
              <a:rPr sz="2800" spc="100" dirty="0">
                <a:latin typeface="Cambria"/>
                <a:cs typeface="Cambria"/>
              </a:rPr>
              <a:t>true</a:t>
            </a:r>
            <a:r>
              <a:rPr sz="2800" spc="155" dirty="0">
                <a:latin typeface="Cambria"/>
                <a:cs typeface="Cambria"/>
              </a:rPr>
              <a:t> </a:t>
            </a:r>
            <a:r>
              <a:rPr sz="2800" spc="30" dirty="0">
                <a:latin typeface="Cambria"/>
                <a:cs typeface="Cambria"/>
              </a:rPr>
              <a:t>for </a:t>
            </a:r>
            <a:r>
              <a:rPr sz="2800" spc="-600" dirty="0">
                <a:latin typeface="Cambria"/>
                <a:cs typeface="Cambria"/>
              </a:rPr>
              <a:t> </a:t>
            </a:r>
            <a:r>
              <a:rPr sz="2800" spc="105" dirty="0">
                <a:latin typeface="Cambria"/>
                <a:cs typeface="Cambria"/>
              </a:rPr>
              <a:t>determinants</a:t>
            </a:r>
            <a:r>
              <a:rPr sz="2800" spc="180" dirty="0">
                <a:latin typeface="Cambria"/>
                <a:cs typeface="Cambria"/>
              </a:rPr>
              <a:t> </a:t>
            </a:r>
            <a:r>
              <a:rPr sz="2800" dirty="0">
                <a:latin typeface="Cambria"/>
                <a:cs typeface="Cambria"/>
              </a:rPr>
              <a:t>of</a:t>
            </a:r>
            <a:r>
              <a:rPr sz="2800" spc="145" dirty="0">
                <a:latin typeface="Cambria"/>
                <a:cs typeface="Cambria"/>
              </a:rPr>
              <a:t> </a:t>
            </a:r>
            <a:r>
              <a:rPr sz="2800" i="1" u="heavy" dirty="0">
                <a:uFill>
                  <a:solidFill>
                    <a:srgbClr val="000000"/>
                  </a:solidFill>
                </a:uFill>
                <a:latin typeface="Times New Roman"/>
                <a:cs typeface="Times New Roman"/>
              </a:rPr>
              <a:t>any</a:t>
            </a:r>
            <a:r>
              <a:rPr sz="2800" i="1" spc="45" dirty="0">
                <a:latin typeface="Times New Roman"/>
                <a:cs typeface="Times New Roman"/>
              </a:rPr>
              <a:t> </a:t>
            </a:r>
            <a:r>
              <a:rPr sz="2800" spc="60" dirty="0">
                <a:latin typeface="Cambria"/>
                <a:cs typeface="Cambria"/>
              </a:rPr>
              <a:t>order.</a:t>
            </a:r>
            <a:endParaRPr sz="2800">
              <a:latin typeface="Cambria"/>
              <a:cs typeface="Cambria"/>
            </a:endParaRPr>
          </a:p>
          <a:p>
            <a:pPr marL="482600" marR="17780" indent="-457834">
              <a:lnSpc>
                <a:spcPct val="130100"/>
              </a:lnSpc>
              <a:spcBef>
                <a:spcPts val="530"/>
              </a:spcBef>
              <a:tabLst>
                <a:tab pos="482600" algn="l"/>
                <a:tab pos="1699895" algn="l"/>
              </a:tabLst>
            </a:pPr>
            <a:r>
              <a:rPr sz="2800" spc="-5" dirty="0">
                <a:solidFill>
                  <a:srgbClr val="565F6C"/>
                </a:solidFill>
                <a:latin typeface="Comic Sans MS"/>
                <a:cs typeface="Comic Sans MS"/>
              </a:rPr>
              <a:t>1.	</a:t>
            </a:r>
            <a:r>
              <a:rPr sz="2800" spc="-5" dirty="0">
                <a:latin typeface="Comic Sans MS"/>
                <a:cs typeface="Comic Sans MS"/>
              </a:rPr>
              <a:t>If</a:t>
            </a:r>
            <a:r>
              <a:rPr sz="2800" dirty="0">
                <a:latin typeface="Comic Sans MS"/>
                <a:cs typeface="Comic Sans MS"/>
              </a:rPr>
              <a:t> </a:t>
            </a:r>
            <a:r>
              <a:rPr sz="2800" spc="-5" dirty="0">
                <a:latin typeface="Comic Sans MS"/>
                <a:cs typeface="Comic Sans MS"/>
              </a:rPr>
              <a:t>every</a:t>
            </a:r>
            <a:r>
              <a:rPr sz="2800" spc="15" dirty="0">
                <a:latin typeface="Comic Sans MS"/>
                <a:cs typeface="Comic Sans MS"/>
              </a:rPr>
              <a:t> </a:t>
            </a:r>
            <a:r>
              <a:rPr sz="2800" dirty="0">
                <a:latin typeface="Comic Sans MS"/>
                <a:cs typeface="Comic Sans MS"/>
              </a:rPr>
              <a:t>element</a:t>
            </a:r>
            <a:r>
              <a:rPr sz="2800" spc="-5" dirty="0">
                <a:latin typeface="Comic Sans MS"/>
                <a:cs typeface="Comic Sans MS"/>
              </a:rPr>
              <a:t> of</a:t>
            </a:r>
            <a:r>
              <a:rPr sz="2800" spc="5" dirty="0">
                <a:latin typeface="Comic Sans MS"/>
                <a:cs typeface="Comic Sans MS"/>
              </a:rPr>
              <a:t> </a:t>
            </a:r>
            <a:r>
              <a:rPr sz="2800" spc="-5" dirty="0">
                <a:latin typeface="Comic Sans MS"/>
                <a:cs typeface="Comic Sans MS"/>
              </a:rPr>
              <a:t>a</a:t>
            </a:r>
            <a:r>
              <a:rPr sz="2800" spc="5" dirty="0">
                <a:latin typeface="Comic Sans MS"/>
                <a:cs typeface="Comic Sans MS"/>
              </a:rPr>
              <a:t> </a:t>
            </a:r>
            <a:r>
              <a:rPr sz="2800" spc="-5" dirty="0">
                <a:latin typeface="Comic Sans MS"/>
                <a:cs typeface="Comic Sans MS"/>
              </a:rPr>
              <a:t>row</a:t>
            </a:r>
            <a:r>
              <a:rPr sz="2800" spc="-10" dirty="0">
                <a:latin typeface="Comic Sans MS"/>
                <a:cs typeface="Comic Sans MS"/>
              </a:rPr>
              <a:t> </a:t>
            </a:r>
            <a:r>
              <a:rPr sz="2800" spc="-5" dirty="0">
                <a:latin typeface="Comic Sans MS"/>
                <a:cs typeface="Comic Sans MS"/>
              </a:rPr>
              <a:t>(column)</a:t>
            </a:r>
            <a:r>
              <a:rPr sz="2800" dirty="0">
                <a:latin typeface="Comic Sans MS"/>
                <a:cs typeface="Comic Sans MS"/>
              </a:rPr>
              <a:t> </a:t>
            </a:r>
            <a:r>
              <a:rPr sz="2800" spc="-5" dirty="0">
                <a:latin typeface="Comic Sans MS"/>
                <a:cs typeface="Comic Sans MS"/>
              </a:rPr>
              <a:t>is</a:t>
            </a:r>
            <a:r>
              <a:rPr sz="2800" spc="5" dirty="0">
                <a:latin typeface="Comic Sans MS"/>
                <a:cs typeface="Comic Sans MS"/>
              </a:rPr>
              <a:t> </a:t>
            </a:r>
            <a:r>
              <a:rPr sz="2800" spc="-5" dirty="0">
                <a:latin typeface="Comic Sans MS"/>
                <a:cs typeface="Comic Sans MS"/>
              </a:rPr>
              <a:t>zero, </a:t>
            </a:r>
            <a:r>
              <a:rPr sz="2800" spc="-825" dirty="0">
                <a:latin typeface="Comic Sans MS"/>
                <a:cs typeface="Comic Sans MS"/>
              </a:rPr>
              <a:t> </a:t>
            </a:r>
            <a:r>
              <a:rPr sz="2800" spc="-5" dirty="0">
                <a:latin typeface="Comic Sans MS"/>
                <a:cs typeface="Comic Sans MS"/>
              </a:rPr>
              <a:t>e.</a:t>
            </a:r>
            <a:r>
              <a:rPr sz="2800" dirty="0">
                <a:latin typeface="Comic Sans MS"/>
                <a:cs typeface="Comic Sans MS"/>
              </a:rPr>
              <a:t>g</a:t>
            </a:r>
            <a:r>
              <a:rPr sz="2800" spc="-10" dirty="0">
                <a:latin typeface="Comic Sans MS"/>
                <a:cs typeface="Comic Sans MS"/>
              </a:rPr>
              <a:t>.</a:t>
            </a:r>
            <a:r>
              <a:rPr sz="2800" spc="-5" dirty="0">
                <a:latin typeface="Comic Sans MS"/>
                <a:cs typeface="Comic Sans MS"/>
              </a:rPr>
              <a:t>,</a:t>
            </a:r>
            <a:r>
              <a:rPr sz="2800" spc="360" dirty="0">
                <a:latin typeface="Comic Sans MS"/>
                <a:cs typeface="Comic Sans MS"/>
              </a:rPr>
              <a:t> </a:t>
            </a:r>
            <a:r>
              <a:rPr sz="3300" baseline="32828" dirty="0">
                <a:solidFill>
                  <a:srgbClr val="7E3E3E"/>
                </a:solidFill>
                <a:latin typeface="Times New Roman"/>
                <a:cs typeface="Times New Roman"/>
              </a:rPr>
              <a:t>1	2 </a:t>
            </a:r>
            <a:r>
              <a:rPr sz="3300" spc="-284" baseline="32828" dirty="0">
                <a:solidFill>
                  <a:srgbClr val="7E3E3E"/>
                </a:solidFill>
                <a:latin typeface="Times New Roman"/>
                <a:cs typeface="Times New Roman"/>
              </a:rPr>
              <a:t> </a:t>
            </a:r>
            <a:r>
              <a:rPr sz="3300" baseline="-8838" dirty="0">
                <a:solidFill>
                  <a:srgbClr val="7E3E3E"/>
                </a:solidFill>
                <a:latin typeface="Symbol"/>
                <a:cs typeface="Symbol"/>
              </a:rPr>
              <a:t></a:t>
            </a:r>
            <a:r>
              <a:rPr sz="3300" spc="-307" baseline="-8838" dirty="0">
                <a:solidFill>
                  <a:srgbClr val="7E3E3E"/>
                </a:solidFill>
                <a:latin typeface="Times New Roman"/>
                <a:cs typeface="Times New Roman"/>
              </a:rPr>
              <a:t> </a:t>
            </a:r>
            <a:r>
              <a:rPr sz="3300" spc="150" baseline="-8838" dirty="0">
                <a:solidFill>
                  <a:srgbClr val="7E3E3E"/>
                </a:solidFill>
                <a:latin typeface="Times New Roman"/>
                <a:cs typeface="Times New Roman"/>
              </a:rPr>
              <a:t>1</a:t>
            </a:r>
            <a:r>
              <a:rPr sz="3300" baseline="-8838" dirty="0">
                <a:solidFill>
                  <a:srgbClr val="7E3E3E"/>
                </a:solidFill>
                <a:latin typeface="Symbol"/>
                <a:cs typeface="Symbol"/>
              </a:rPr>
              <a:t></a:t>
            </a:r>
            <a:r>
              <a:rPr sz="3300" spc="-307" baseline="-8838" dirty="0">
                <a:solidFill>
                  <a:srgbClr val="7E3E3E"/>
                </a:solidFill>
                <a:latin typeface="Times New Roman"/>
                <a:cs typeface="Times New Roman"/>
              </a:rPr>
              <a:t> </a:t>
            </a:r>
            <a:r>
              <a:rPr sz="3300" baseline="-8838" dirty="0">
                <a:solidFill>
                  <a:srgbClr val="7E3E3E"/>
                </a:solidFill>
                <a:latin typeface="Times New Roman"/>
                <a:cs typeface="Times New Roman"/>
              </a:rPr>
              <a:t>0</a:t>
            </a:r>
            <a:r>
              <a:rPr sz="3300" spc="-209" baseline="-8838" dirty="0">
                <a:solidFill>
                  <a:srgbClr val="7E3E3E"/>
                </a:solidFill>
                <a:latin typeface="Times New Roman"/>
                <a:cs typeface="Times New Roman"/>
              </a:rPr>
              <a:t> </a:t>
            </a:r>
            <a:r>
              <a:rPr sz="3300" baseline="-8838" dirty="0">
                <a:solidFill>
                  <a:srgbClr val="7E3E3E"/>
                </a:solidFill>
                <a:latin typeface="Symbol"/>
                <a:cs typeface="Symbol"/>
              </a:rPr>
              <a:t></a:t>
            </a:r>
            <a:r>
              <a:rPr sz="3300" spc="-150" baseline="-8838" dirty="0">
                <a:solidFill>
                  <a:srgbClr val="7E3E3E"/>
                </a:solidFill>
                <a:latin typeface="Times New Roman"/>
                <a:cs typeface="Times New Roman"/>
              </a:rPr>
              <a:t> </a:t>
            </a:r>
            <a:r>
              <a:rPr sz="3300" baseline="-8838" dirty="0">
                <a:solidFill>
                  <a:srgbClr val="7E3E3E"/>
                </a:solidFill>
                <a:latin typeface="Times New Roman"/>
                <a:cs typeface="Times New Roman"/>
              </a:rPr>
              <a:t>2</a:t>
            </a:r>
            <a:r>
              <a:rPr sz="3300" spc="-412" baseline="-8838" dirty="0">
                <a:solidFill>
                  <a:srgbClr val="7E3E3E"/>
                </a:solidFill>
                <a:latin typeface="Times New Roman"/>
                <a:cs typeface="Times New Roman"/>
              </a:rPr>
              <a:t> </a:t>
            </a:r>
            <a:r>
              <a:rPr sz="3300" baseline="-8838" dirty="0">
                <a:solidFill>
                  <a:srgbClr val="7E3E3E"/>
                </a:solidFill>
                <a:latin typeface="Symbol"/>
                <a:cs typeface="Symbol"/>
              </a:rPr>
              <a:t></a:t>
            </a:r>
            <a:r>
              <a:rPr sz="3300" spc="-307" baseline="-8838" dirty="0">
                <a:solidFill>
                  <a:srgbClr val="7E3E3E"/>
                </a:solidFill>
                <a:latin typeface="Times New Roman"/>
                <a:cs typeface="Times New Roman"/>
              </a:rPr>
              <a:t> </a:t>
            </a:r>
            <a:r>
              <a:rPr sz="3300" baseline="-8838" dirty="0">
                <a:solidFill>
                  <a:srgbClr val="7E3E3E"/>
                </a:solidFill>
                <a:latin typeface="Times New Roman"/>
                <a:cs typeface="Times New Roman"/>
              </a:rPr>
              <a:t>0 </a:t>
            </a:r>
            <a:r>
              <a:rPr sz="3300" baseline="-8838" dirty="0">
                <a:solidFill>
                  <a:srgbClr val="7E3E3E"/>
                </a:solidFill>
                <a:latin typeface="Symbol"/>
                <a:cs typeface="Symbol"/>
              </a:rPr>
              <a:t></a:t>
            </a:r>
            <a:r>
              <a:rPr sz="3300" baseline="-8838" dirty="0">
                <a:solidFill>
                  <a:srgbClr val="7E3E3E"/>
                </a:solidFill>
                <a:latin typeface="Times New Roman"/>
                <a:cs typeface="Times New Roman"/>
              </a:rPr>
              <a:t> 0</a:t>
            </a:r>
            <a:r>
              <a:rPr sz="3300" spc="-179" baseline="-8838" dirty="0">
                <a:solidFill>
                  <a:srgbClr val="7E3E3E"/>
                </a:solidFill>
                <a:latin typeface="Times New Roman"/>
                <a:cs typeface="Times New Roman"/>
              </a:rPr>
              <a:t> </a:t>
            </a:r>
            <a:r>
              <a:rPr sz="2800" spc="-5" dirty="0">
                <a:latin typeface="Comic Sans MS"/>
                <a:cs typeface="Comic Sans MS"/>
              </a:rPr>
              <a:t>,</a:t>
            </a:r>
            <a:r>
              <a:rPr sz="2800" dirty="0">
                <a:latin typeface="Comic Sans MS"/>
                <a:cs typeface="Comic Sans MS"/>
              </a:rPr>
              <a:t> </a:t>
            </a:r>
            <a:r>
              <a:rPr sz="2800" spc="-10" dirty="0">
                <a:latin typeface="Comic Sans MS"/>
                <a:cs typeface="Comic Sans MS"/>
              </a:rPr>
              <a:t>th</a:t>
            </a:r>
            <a:r>
              <a:rPr sz="2800" dirty="0">
                <a:latin typeface="Comic Sans MS"/>
                <a:cs typeface="Comic Sans MS"/>
              </a:rPr>
              <a:t>e</a:t>
            </a:r>
            <a:r>
              <a:rPr sz="2800" spc="-5" dirty="0">
                <a:latin typeface="Comic Sans MS"/>
                <a:cs typeface="Comic Sans MS"/>
              </a:rPr>
              <a:t>n</a:t>
            </a:r>
            <a:r>
              <a:rPr sz="2800" spc="10" dirty="0">
                <a:latin typeface="Comic Sans MS"/>
                <a:cs typeface="Comic Sans MS"/>
              </a:rPr>
              <a:t> </a:t>
            </a:r>
            <a:r>
              <a:rPr sz="2800" i="1" spc="-5" dirty="0">
                <a:solidFill>
                  <a:srgbClr val="0000FF"/>
                </a:solidFill>
                <a:latin typeface="Times New Roman"/>
                <a:cs typeface="Times New Roman"/>
              </a:rPr>
              <a:t>|A|</a:t>
            </a:r>
            <a:r>
              <a:rPr sz="2800" i="1" spc="10"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5" dirty="0">
                <a:solidFill>
                  <a:srgbClr val="0000FF"/>
                </a:solidFill>
                <a:latin typeface="Times New Roman"/>
                <a:cs typeface="Times New Roman"/>
              </a:rPr>
              <a:t> </a:t>
            </a:r>
            <a:r>
              <a:rPr sz="2800" spc="-5" dirty="0">
                <a:solidFill>
                  <a:srgbClr val="0000FF"/>
                </a:solidFill>
                <a:latin typeface="Times New Roman"/>
                <a:cs typeface="Times New Roman"/>
              </a:rPr>
              <a:t>0</a:t>
            </a:r>
            <a:r>
              <a:rPr sz="2800" spc="-5" dirty="0">
                <a:latin typeface="Comic Sans MS"/>
                <a:cs typeface="Comic Sans MS"/>
              </a:rPr>
              <a:t>.</a:t>
            </a:r>
            <a:endParaRPr sz="2800">
              <a:latin typeface="Comic Sans MS"/>
              <a:cs typeface="Comic Sans MS"/>
            </a:endParaRPr>
          </a:p>
          <a:p>
            <a:pPr marL="1296670">
              <a:lnSpc>
                <a:spcPts val="1889"/>
              </a:lnSpc>
              <a:tabLst>
                <a:tab pos="1697989" algn="l"/>
              </a:tabLst>
            </a:pPr>
            <a:r>
              <a:rPr sz="2200" dirty="0">
                <a:solidFill>
                  <a:srgbClr val="7E3E3E"/>
                </a:solidFill>
                <a:latin typeface="Times New Roman"/>
                <a:cs typeface="Times New Roman"/>
              </a:rPr>
              <a:t>0	0</a:t>
            </a:r>
            <a:endParaRPr sz="2200">
              <a:latin typeface="Times New Roman"/>
              <a:cs typeface="Times New Roman"/>
            </a:endParaRPr>
          </a:p>
        </p:txBody>
      </p:sp>
    </p:spTree>
    <p:extLst>
      <p:ext uri="{BB962C8B-B14F-4D97-AF65-F5344CB8AC3E}">
        <p14:creationId xmlns:p14="http://schemas.microsoft.com/office/powerpoint/2010/main" val="3994019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0440" y="1112265"/>
            <a:ext cx="8003540" cy="1433830"/>
          </a:xfrm>
          <a:prstGeom prst="rect">
            <a:avLst/>
          </a:prstGeom>
        </p:spPr>
        <p:txBody>
          <a:bodyPr vert="horz" wrap="square" lIns="0" tIns="12700" rIns="0" bIns="0" rtlCol="0">
            <a:spAutoFit/>
          </a:bodyPr>
          <a:lstStyle/>
          <a:p>
            <a:pPr marL="50800">
              <a:lnSpc>
                <a:spcPct val="100000"/>
              </a:lnSpc>
              <a:spcBef>
                <a:spcPts val="100"/>
              </a:spcBef>
            </a:pPr>
            <a:r>
              <a:rPr sz="1800" spc="70" dirty="0">
                <a:solidFill>
                  <a:srgbClr val="565F6C"/>
                </a:solidFill>
                <a:latin typeface="Cambria"/>
                <a:cs typeface="Cambria"/>
              </a:rPr>
              <a:t>Orthogonal</a:t>
            </a:r>
            <a:r>
              <a:rPr sz="1800" spc="50" dirty="0">
                <a:solidFill>
                  <a:srgbClr val="565F6C"/>
                </a:solidFill>
                <a:latin typeface="Cambria"/>
                <a:cs typeface="Cambria"/>
              </a:rPr>
              <a:t> </a:t>
            </a:r>
            <a:r>
              <a:rPr sz="1800" spc="85" dirty="0">
                <a:solidFill>
                  <a:srgbClr val="565F6C"/>
                </a:solidFill>
                <a:latin typeface="Cambria"/>
                <a:cs typeface="Cambria"/>
              </a:rPr>
              <a:t>matrix</a:t>
            </a:r>
            <a:endParaRPr sz="1800">
              <a:latin typeface="Cambria"/>
              <a:cs typeface="Cambria"/>
            </a:endParaRPr>
          </a:p>
          <a:p>
            <a:pPr>
              <a:lnSpc>
                <a:spcPct val="100000"/>
              </a:lnSpc>
              <a:spcBef>
                <a:spcPts val="35"/>
              </a:spcBef>
            </a:pPr>
            <a:endParaRPr sz="1850">
              <a:latin typeface="Cambria"/>
              <a:cs typeface="Cambria"/>
            </a:endParaRPr>
          </a:p>
          <a:p>
            <a:pPr marL="50800" marR="43180">
              <a:lnSpc>
                <a:spcPct val="100000"/>
              </a:lnSpc>
              <a:buClr>
                <a:srgbClr val="565F6C"/>
              </a:buClr>
              <a:buSzPct val="96428"/>
              <a:buFont typeface="Wingdings"/>
              <a:buChar char=""/>
              <a:tabLst>
                <a:tab pos="213995" algn="l"/>
                <a:tab pos="5826125" algn="l"/>
              </a:tabLst>
            </a:pPr>
            <a:r>
              <a:rPr sz="2800" spc="270" dirty="0">
                <a:latin typeface="Cambria"/>
                <a:cs typeface="Cambria"/>
              </a:rPr>
              <a:t>A</a:t>
            </a:r>
            <a:r>
              <a:rPr sz="2800" spc="165" dirty="0">
                <a:latin typeface="Cambria"/>
                <a:cs typeface="Cambria"/>
              </a:rPr>
              <a:t> </a:t>
            </a:r>
            <a:r>
              <a:rPr sz="2800" spc="130" dirty="0">
                <a:latin typeface="Cambria"/>
                <a:cs typeface="Cambria"/>
              </a:rPr>
              <a:t>matrix</a:t>
            </a:r>
            <a:r>
              <a:rPr sz="2800" spc="175" dirty="0">
                <a:latin typeface="Cambria"/>
                <a:cs typeface="Cambria"/>
              </a:rPr>
              <a:t> </a:t>
            </a:r>
            <a:r>
              <a:rPr sz="2800" i="1" spc="-5" dirty="0">
                <a:solidFill>
                  <a:srgbClr val="0000FF"/>
                </a:solidFill>
                <a:latin typeface="Times New Roman"/>
                <a:cs typeface="Times New Roman"/>
              </a:rPr>
              <a:t>A</a:t>
            </a:r>
            <a:r>
              <a:rPr sz="2800" i="1" spc="85" dirty="0">
                <a:solidFill>
                  <a:srgbClr val="0000FF"/>
                </a:solidFill>
                <a:latin typeface="Times New Roman"/>
                <a:cs typeface="Times New Roman"/>
              </a:rPr>
              <a:t> </a:t>
            </a:r>
            <a:r>
              <a:rPr sz="2800" spc="95" dirty="0">
                <a:latin typeface="Cambria"/>
                <a:cs typeface="Cambria"/>
              </a:rPr>
              <a:t>is</a:t>
            </a:r>
            <a:r>
              <a:rPr sz="2800" spc="180" dirty="0">
                <a:latin typeface="Cambria"/>
                <a:cs typeface="Cambria"/>
              </a:rPr>
              <a:t> </a:t>
            </a:r>
            <a:r>
              <a:rPr sz="2800" spc="85" dirty="0">
                <a:latin typeface="Cambria"/>
                <a:cs typeface="Cambria"/>
              </a:rPr>
              <a:t>called</a:t>
            </a:r>
            <a:r>
              <a:rPr sz="2800" spc="200" dirty="0">
                <a:latin typeface="Cambria"/>
                <a:cs typeface="Cambria"/>
              </a:rPr>
              <a:t> </a:t>
            </a:r>
            <a:r>
              <a:rPr sz="2800" spc="70" dirty="0">
                <a:latin typeface="Cambria"/>
                <a:cs typeface="Cambria"/>
              </a:rPr>
              <a:t>orthogonal</a:t>
            </a:r>
            <a:r>
              <a:rPr sz="2800" spc="185" dirty="0">
                <a:latin typeface="Cambria"/>
                <a:cs typeface="Cambria"/>
              </a:rPr>
              <a:t> </a:t>
            </a:r>
            <a:r>
              <a:rPr sz="2800" spc="90" dirty="0">
                <a:latin typeface="Cambria"/>
                <a:cs typeface="Cambria"/>
              </a:rPr>
              <a:t>if	</a:t>
            </a:r>
            <a:r>
              <a:rPr sz="2800" i="1" spc="-40" dirty="0">
                <a:solidFill>
                  <a:srgbClr val="0000FF"/>
                </a:solidFill>
                <a:latin typeface="Times New Roman"/>
                <a:cs typeface="Times New Roman"/>
              </a:rPr>
              <a:t>AA</a:t>
            </a:r>
            <a:r>
              <a:rPr sz="2775" i="1" spc="-60" baseline="25525" dirty="0">
                <a:solidFill>
                  <a:srgbClr val="0000FF"/>
                </a:solidFill>
                <a:latin typeface="Times New Roman"/>
                <a:cs typeface="Times New Roman"/>
              </a:rPr>
              <a:t>T</a:t>
            </a:r>
            <a:r>
              <a:rPr sz="2775" i="1" spc="307"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60" dirty="0">
                <a:solidFill>
                  <a:srgbClr val="0000FF"/>
                </a:solidFill>
                <a:latin typeface="Times New Roman"/>
                <a:cs typeface="Times New Roman"/>
              </a:rPr>
              <a:t> </a:t>
            </a:r>
            <a:r>
              <a:rPr sz="2800" i="1" spc="-90" dirty="0">
                <a:solidFill>
                  <a:srgbClr val="0000FF"/>
                </a:solidFill>
                <a:latin typeface="Times New Roman"/>
                <a:cs typeface="Times New Roman"/>
              </a:rPr>
              <a:t>A</a:t>
            </a:r>
            <a:r>
              <a:rPr sz="2775" i="1" spc="-135" baseline="25525" dirty="0">
                <a:solidFill>
                  <a:srgbClr val="0000FF"/>
                </a:solidFill>
                <a:latin typeface="Times New Roman"/>
                <a:cs typeface="Times New Roman"/>
              </a:rPr>
              <a:t>T</a:t>
            </a:r>
            <a:r>
              <a:rPr sz="2800" i="1" spc="-90" dirty="0">
                <a:solidFill>
                  <a:srgbClr val="0000FF"/>
                </a:solidFill>
                <a:latin typeface="Times New Roman"/>
                <a:cs typeface="Times New Roman"/>
              </a:rPr>
              <a:t>A</a:t>
            </a:r>
            <a:r>
              <a:rPr sz="2800" i="1" spc="-6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25" dirty="0">
                <a:solidFill>
                  <a:srgbClr val="0000FF"/>
                </a:solidFill>
                <a:latin typeface="Times New Roman"/>
                <a:cs typeface="Times New Roman"/>
              </a:rPr>
              <a:t> </a:t>
            </a:r>
            <a:r>
              <a:rPr sz="2800" i="1" spc="105" dirty="0">
                <a:solidFill>
                  <a:srgbClr val="0000FF"/>
                </a:solidFill>
                <a:latin typeface="Times New Roman"/>
                <a:cs typeface="Times New Roman"/>
              </a:rPr>
              <a:t>I</a:t>
            </a:r>
            <a:r>
              <a:rPr sz="2800" spc="105" dirty="0">
                <a:latin typeface="Cambria"/>
                <a:cs typeface="Cambria"/>
              </a:rPr>
              <a:t>, </a:t>
            </a:r>
            <a:r>
              <a:rPr sz="2800" spc="-605" dirty="0">
                <a:latin typeface="Cambria"/>
                <a:cs typeface="Cambria"/>
              </a:rPr>
              <a:t> </a:t>
            </a:r>
            <a:r>
              <a:rPr sz="2800" spc="145" dirty="0">
                <a:latin typeface="Cambria"/>
                <a:cs typeface="Cambria"/>
              </a:rPr>
              <a:t>i.e.,</a:t>
            </a:r>
            <a:r>
              <a:rPr sz="2800" spc="150" dirty="0">
                <a:latin typeface="Cambria"/>
                <a:cs typeface="Cambria"/>
              </a:rPr>
              <a:t> </a:t>
            </a:r>
            <a:r>
              <a:rPr sz="2800" i="1" spc="-55" dirty="0">
                <a:solidFill>
                  <a:srgbClr val="0000FF"/>
                </a:solidFill>
                <a:latin typeface="Times New Roman"/>
                <a:cs typeface="Times New Roman"/>
              </a:rPr>
              <a:t>A</a:t>
            </a:r>
            <a:r>
              <a:rPr sz="2775" i="1" spc="-82" baseline="25525" dirty="0">
                <a:solidFill>
                  <a:srgbClr val="0000FF"/>
                </a:solidFill>
                <a:latin typeface="Times New Roman"/>
                <a:cs typeface="Times New Roman"/>
              </a:rPr>
              <a:t>T</a:t>
            </a:r>
            <a:r>
              <a:rPr sz="2775" i="1" spc="-44"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45" dirty="0">
                <a:solidFill>
                  <a:srgbClr val="0000FF"/>
                </a:solidFill>
                <a:latin typeface="Times New Roman"/>
                <a:cs typeface="Times New Roman"/>
              </a:rPr>
              <a:t> </a:t>
            </a:r>
            <a:r>
              <a:rPr sz="2800" i="1" dirty="0">
                <a:solidFill>
                  <a:srgbClr val="0000FF"/>
                </a:solidFill>
                <a:latin typeface="Times New Roman"/>
                <a:cs typeface="Times New Roman"/>
              </a:rPr>
              <a:t>A</a:t>
            </a:r>
            <a:r>
              <a:rPr sz="2775" baseline="25525" dirty="0">
                <a:solidFill>
                  <a:srgbClr val="0000FF"/>
                </a:solidFill>
                <a:latin typeface="Times New Roman"/>
                <a:cs typeface="Times New Roman"/>
              </a:rPr>
              <a:t>-1</a:t>
            </a:r>
            <a:endParaRPr sz="2775" baseline="25525">
              <a:latin typeface="Times New Roman"/>
              <a:cs typeface="Times New Roman"/>
            </a:endParaRPr>
          </a:p>
        </p:txBody>
      </p:sp>
      <p:sp>
        <p:nvSpPr>
          <p:cNvPr id="3" name="object 3"/>
          <p:cNvSpPr txBox="1"/>
          <p:nvPr/>
        </p:nvSpPr>
        <p:spPr>
          <a:xfrm>
            <a:off x="2288540" y="3384930"/>
            <a:ext cx="1889760" cy="452120"/>
          </a:xfrm>
          <a:prstGeom prst="rect">
            <a:avLst/>
          </a:prstGeom>
        </p:spPr>
        <p:txBody>
          <a:bodyPr vert="horz" wrap="square" lIns="0" tIns="12065" rIns="0" bIns="0" rtlCol="0">
            <a:spAutoFit/>
          </a:bodyPr>
          <a:lstStyle/>
          <a:p>
            <a:pPr marL="12700">
              <a:lnSpc>
                <a:spcPct val="100000"/>
              </a:lnSpc>
              <a:spcBef>
                <a:spcPts val="95"/>
              </a:spcBef>
            </a:pPr>
            <a:r>
              <a:rPr sz="2800" spc="80" dirty="0">
                <a:solidFill>
                  <a:srgbClr val="996633"/>
                </a:solidFill>
                <a:latin typeface="Cambria"/>
                <a:cs typeface="Cambria"/>
              </a:rPr>
              <a:t>orthogonal.</a:t>
            </a:r>
            <a:endParaRPr sz="2800">
              <a:latin typeface="Cambria"/>
              <a:cs typeface="Cambria"/>
            </a:endParaRPr>
          </a:p>
        </p:txBody>
      </p:sp>
      <p:grpSp>
        <p:nvGrpSpPr>
          <p:cNvPr id="4" name="object 4"/>
          <p:cNvGrpSpPr/>
          <p:nvPr/>
        </p:nvGrpSpPr>
        <p:grpSpPr>
          <a:xfrm>
            <a:off x="6487389" y="2621402"/>
            <a:ext cx="280670" cy="270510"/>
            <a:chOff x="4963389" y="2621402"/>
            <a:chExt cx="280670" cy="270510"/>
          </a:xfrm>
        </p:grpSpPr>
        <p:sp>
          <p:nvSpPr>
            <p:cNvPr id="5" name="object 5"/>
            <p:cNvSpPr/>
            <p:nvPr/>
          </p:nvSpPr>
          <p:spPr>
            <a:xfrm>
              <a:off x="4972566" y="2634529"/>
              <a:ext cx="271780" cy="255904"/>
            </a:xfrm>
            <a:custGeom>
              <a:avLst/>
              <a:gdLst/>
              <a:ahLst/>
              <a:cxnLst/>
              <a:rect l="l" t="t" r="r" b="b"/>
              <a:pathLst>
                <a:path w="271779" h="255905">
                  <a:moveTo>
                    <a:pt x="0" y="172983"/>
                  </a:moveTo>
                  <a:lnTo>
                    <a:pt x="23797" y="159093"/>
                  </a:lnTo>
                </a:path>
                <a:path w="271779" h="255905">
                  <a:moveTo>
                    <a:pt x="24781" y="159093"/>
                  </a:moveTo>
                  <a:lnTo>
                    <a:pt x="83299" y="255239"/>
                  </a:lnTo>
                </a:path>
                <a:path w="271779" h="255905">
                  <a:moveTo>
                    <a:pt x="83299" y="255741"/>
                  </a:moveTo>
                  <a:lnTo>
                    <a:pt x="147742" y="501"/>
                  </a:lnTo>
                </a:path>
                <a:path w="271779" h="255905">
                  <a:moveTo>
                    <a:pt x="147742" y="0"/>
                  </a:moveTo>
                  <a:lnTo>
                    <a:pt x="271185" y="0"/>
                  </a:lnTo>
                </a:path>
              </a:pathLst>
            </a:custGeom>
            <a:ln w="3175">
              <a:solidFill>
                <a:srgbClr val="7E3E3E"/>
              </a:solidFill>
            </a:ln>
          </p:spPr>
          <p:txBody>
            <a:bodyPr wrap="square" lIns="0" tIns="0" rIns="0" bIns="0" rtlCol="0"/>
            <a:lstStyle/>
            <a:p>
              <a:endParaRPr sz="1800"/>
            </a:p>
          </p:txBody>
        </p:sp>
        <p:sp>
          <p:nvSpPr>
            <p:cNvPr id="6" name="object 6"/>
            <p:cNvSpPr/>
            <p:nvPr/>
          </p:nvSpPr>
          <p:spPr>
            <a:xfrm>
              <a:off x="4963389" y="2621402"/>
              <a:ext cx="274320" cy="262255"/>
            </a:xfrm>
            <a:custGeom>
              <a:avLst/>
              <a:gdLst/>
              <a:ahLst/>
              <a:cxnLst/>
              <a:rect l="l" t="t" r="r" b="b"/>
              <a:pathLst>
                <a:path w="274320" h="262255">
                  <a:moveTo>
                    <a:pt x="274157" y="0"/>
                  </a:moveTo>
                  <a:lnTo>
                    <a:pt x="145272" y="0"/>
                  </a:lnTo>
                  <a:lnTo>
                    <a:pt x="85769" y="236411"/>
                  </a:lnTo>
                  <a:lnTo>
                    <a:pt x="33717" y="157607"/>
                  </a:lnTo>
                  <a:lnTo>
                    <a:pt x="0" y="175954"/>
                  </a:lnTo>
                  <a:lnTo>
                    <a:pt x="3976" y="182878"/>
                  </a:lnTo>
                  <a:lnTo>
                    <a:pt x="20342" y="172481"/>
                  </a:lnTo>
                  <a:lnTo>
                    <a:pt x="79825" y="261682"/>
                  </a:lnTo>
                  <a:lnTo>
                    <a:pt x="91734" y="261682"/>
                  </a:lnTo>
                  <a:lnTo>
                    <a:pt x="154188" y="12384"/>
                  </a:lnTo>
                  <a:lnTo>
                    <a:pt x="274157" y="12384"/>
                  </a:lnTo>
                  <a:lnTo>
                    <a:pt x="274157" y="0"/>
                  </a:lnTo>
                  <a:close/>
                </a:path>
              </a:pathLst>
            </a:custGeom>
            <a:solidFill>
              <a:srgbClr val="7E3E3E"/>
            </a:solidFill>
          </p:spPr>
          <p:txBody>
            <a:bodyPr wrap="square" lIns="0" tIns="0" rIns="0" bIns="0" rtlCol="0"/>
            <a:lstStyle/>
            <a:p>
              <a:endParaRPr sz="1800"/>
            </a:p>
          </p:txBody>
        </p:sp>
      </p:grpSp>
      <p:grpSp>
        <p:nvGrpSpPr>
          <p:cNvPr id="7" name="object 7"/>
          <p:cNvGrpSpPr/>
          <p:nvPr/>
        </p:nvGrpSpPr>
        <p:grpSpPr>
          <a:xfrm>
            <a:off x="7312354" y="2621402"/>
            <a:ext cx="292735" cy="270510"/>
            <a:chOff x="5788353" y="2621402"/>
            <a:chExt cx="292735" cy="270510"/>
          </a:xfrm>
        </p:grpSpPr>
        <p:sp>
          <p:nvSpPr>
            <p:cNvPr id="8" name="object 8"/>
            <p:cNvSpPr/>
            <p:nvPr/>
          </p:nvSpPr>
          <p:spPr>
            <a:xfrm>
              <a:off x="5797510" y="2634529"/>
              <a:ext cx="283845" cy="255904"/>
            </a:xfrm>
            <a:custGeom>
              <a:avLst/>
              <a:gdLst/>
              <a:ahLst/>
              <a:cxnLst/>
              <a:rect l="l" t="t" r="r" b="b"/>
              <a:pathLst>
                <a:path w="283845" h="255905">
                  <a:moveTo>
                    <a:pt x="0" y="172983"/>
                  </a:moveTo>
                  <a:lnTo>
                    <a:pt x="23797" y="159093"/>
                  </a:lnTo>
                </a:path>
                <a:path w="283845" h="255905">
                  <a:moveTo>
                    <a:pt x="24801" y="159093"/>
                  </a:moveTo>
                  <a:lnTo>
                    <a:pt x="83299" y="255239"/>
                  </a:lnTo>
                </a:path>
                <a:path w="283845" h="255905">
                  <a:moveTo>
                    <a:pt x="83299" y="255741"/>
                  </a:moveTo>
                  <a:lnTo>
                    <a:pt x="147742" y="501"/>
                  </a:lnTo>
                </a:path>
                <a:path w="283845" h="255905">
                  <a:moveTo>
                    <a:pt x="147742" y="0"/>
                  </a:moveTo>
                  <a:lnTo>
                    <a:pt x="283576" y="0"/>
                  </a:lnTo>
                </a:path>
              </a:pathLst>
            </a:custGeom>
            <a:ln w="3175">
              <a:solidFill>
                <a:srgbClr val="7E3E3E"/>
              </a:solidFill>
            </a:ln>
          </p:spPr>
          <p:txBody>
            <a:bodyPr wrap="square" lIns="0" tIns="0" rIns="0" bIns="0" rtlCol="0"/>
            <a:lstStyle/>
            <a:p>
              <a:endParaRPr sz="1800"/>
            </a:p>
          </p:txBody>
        </p:sp>
        <p:sp>
          <p:nvSpPr>
            <p:cNvPr id="9" name="object 9"/>
            <p:cNvSpPr/>
            <p:nvPr/>
          </p:nvSpPr>
          <p:spPr>
            <a:xfrm>
              <a:off x="5788353" y="2621402"/>
              <a:ext cx="285750" cy="262255"/>
            </a:xfrm>
            <a:custGeom>
              <a:avLst/>
              <a:gdLst/>
              <a:ahLst/>
              <a:cxnLst/>
              <a:rect l="l" t="t" r="r" b="b"/>
              <a:pathLst>
                <a:path w="285750" h="262255">
                  <a:moveTo>
                    <a:pt x="285544" y="0"/>
                  </a:moveTo>
                  <a:lnTo>
                    <a:pt x="145252" y="0"/>
                  </a:lnTo>
                  <a:lnTo>
                    <a:pt x="85769" y="236411"/>
                  </a:lnTo>
                  <a:lnTo>
                    <a:pt x="33697" y="157607"/>
                  </a:lnTo>
                  <a:lnTo>
                    <a:pt x="0" y="175954"/>
                  </a:lnTo>
                  <a:lnTo>
                    <a:pt x="3956" y="182878"/>
                  </a:lnTo>
                  <a:lnTo>
                    <a:pt x="20322" y="172481"/>
                  </a:lnTo>
                  <a:lnTo>
                    <a:pt x="79805" y="261682"/>
                  </a:lnTo>
                  <a:lnTo>
                    <a:pt x="91713" y="261682"/>
                  </a:lnTo>
                  <a:lnTo>
                    <a:pt x="154168" y="12384"/>
                  </a:lnTo>
                  <a:lnTo>
                    <a:pt x="285544" y="12384"/>
                  </a:lnTo>
                  <a:lnTo>
                    <a:pt x="285544" y="0"/>
                  </a:lnTo>
                  <a:close/>
                </a:path>
              </a:pathLst>
            </a:custGeom>
            <a:solidFill>
              <a:srgbClr val="7E3E3E"/>
            </a:solidFill>
          </p:spPr>
          <p:txBody>
            <a:bodyPr wrap="square" lIns="0" tIns="0" rIns="0" bIns="0" rtlCol="0"/>
            <a:lstStyle/>
            <a:p>
              <a:endParaRPr sz="1800"/>
            </a:p>
          </p:txBody>
        </p:sp>
      </p:grpSp>
      <p:grpSp>
        <p:nvGrpSpPr>
          <p:cNvPr id="10" name="object 10"/>
          <p:cNvGrpSpPr/>
          <p:nvPr/>
        </p:nvGrpSpPr>
        <p:grpSpPr>
          <a:xfrm>
            <a:off x="8307771" y="2621402"/>
            <a:ext cx="295910" cy="266700"/>
            <a:chOff x="6783771" y="2621402"/>
            <a:chExt cx="295910" cy="266700"/>
          </a:xfrm>
        </p:grpSpPr>
        <p:sp>
          <p:nvSpPr>
            <p:cNvPr id="11" name="object 11"/>
            <p:cNvSpPr/>
            <p:nvPr/>
          </p:nvSpPr>
          <p:spPr>
            <a:xfrm>
              <a:off x="6793009" y="2634529"/>
              <a:ext cx="287020" cy="252095"/>
            </a:xfrm>
            <a:custGeom>
              <a:avLst/>
              <a:gdLst/>
              <a:ahLst/>
              <a:cxnLst/>
              <a:rect l="l" t="t" r="r" b="b"/>
              <a:pathLst>
                <a:path w="287020" h="252094">
                  <a:moveTo>
                    <a:pt x="0" y="170494"/>
                  </a:moveTo>
                  <a:lnTo>
                    <a:pt x="25303" y="157126"/>
                  </a:lnTo>
                </a:path>
                <a:path w="287020" h="252094">
                  <a:moveTo>
                    <a:pt x="25303" y="157126"/>
                  </a:moveTo>
                  <a:lnTo>
                    <a:pt x="83339" y="251285"/>
                  </a:lnTo>
                </a:path>
                <a:path w="287020" h="252094">
                  <a:moveTo>
                    <a:pt x="83339" y="251787"/>
                  </a:moveTo>
                  <a:lnTo>
                    <a:pt x="147802" y="501"/>
                  </a:lnTo>
                </a:path>
                <a:path w="287020" h="252094">
                  <a:moveTo>
                    <a:pt x="147802" y="0"/>
                  </a:moveTo>
                  <a:lnTo>
                    <a:pt x="286568" y="0"/>
                  </a:lnTo>
                </a:path>
              </a:pathLst>
            </a:custGeom>
            <a:ln w="3175">
              <a:solidFill>
                <a:srgbClr val="7E3E3E"/>
              </a:solidFill>
            </a:ln>
          </p:spPr>
          <p:txBody>
            <a:bodyPr wrap="square" lIns="0" tIns="0" rIns="0" bIns="0" rtlCol="0"/>
            <a:lstStyle/>
            <a:p>
              <a:endParaRPr sz="1800"/>
            </a:p>
          </p:txBody>
        </p:sp>
        <p:sp>
          <p:nvSpPr>
            <p:cNvPr id="12" name="object 12"/>
            <p:cNvSpPr/>
            <p:nvPr/>
          </p:nvSpPr>
          <p:spPr>
            <a:xfrm>
              <a:off x="6783771" y="2621402"/>
              <a:ext cx="289560" cy="257810"/>
            </a:xfrm>
            <a:custGeom>
              <a:avLst/>
              <a:gdLst/>
              <a:ahLst/>
              <a:cxnLst/>
              <a:rect l="l" t="t" r="r" b="b"/>
              <a:pathLst>
                <a:path w="289559" h="257810">
                  <a:moveTo>
                    <a:pt x="289179" y="0"/>
                  </a:moveTo>
                  <a:lnTo>
                    <a:pt x="145392" y="0"/>
                  </a:lnTo>
                  <a:lnTo>
                    <a:pt x="85749" y="232437"/>
                  </a:lnTo>
                  <a:lnTo>
                    <a:pt x="33335" y="155139"/>
                  </a:lnTo>
                  <a:lnTo>
                    <a:pt x="0" y="173465"/>
                  </a:lnTo>
                  <a:lnTo>
                    <a:pt x="3614" y="180410"/>
                  </a:lnTo>
                  <a:lnTo>
                    <a:pt x="20885" y="171477"/>
                  </a:lnTo>
                  <a:lnTo>
                    <a:pt x="79323" y="257728"/>
                  </a:lnTo>
                  <a:lnTo>
                    <a:pt x="91372" y="257728"/>
                  </a:lnTo>
                  <a:lnTo>
                    <a:pt x="153827" y="12384"/>
                  </a:lnTo>
                  <a:lnTo>
                    <a:pt x="289179" y="12384"/>
                  </a:lnTo>
                  <a:lnTo>
                    <a:pt x="289179" y="0"/>
                  </a:lnTo>
                  <a:close/>
                </a:path>
              </a:pathLst>
            </a:custGeom>
            <a:solidFill>
              <a:srgbClr val="7E3E3E"/>
            </a:solidFill>
          </p:spPr>
          <p:txBody>
            <a:bodyPr wrap="square" lIns="0" tIns="0" rIns="0" bIns="0" rtlCol="0"/>
            <a:lstStyle/>
            <a:p>
              <a:endParaRPr sz="1800"/>
            </a:p>
          </p:txBody>
        </p:sp>
      </p:grpSp>
      <p:grpSp>
        <p:nvGrpSpPr>
          <p:cNvPr id="13" name="object 13"/>
          <p:cNvGrpSpPr/>
          <p:nvPr/>
        </p:nvGrpSpPr>
        <p:grpSpPr>
          <a:xfrm>
            <a:off x="6487389" y="3038707"/>
            <a:ext cx="280670" cy="269875"/>
            <a:chOff x="4963389" y="3038706"/>
            <a:chExt cx="280670" cy="269875"/>
          </a:xfrm>
        </p:grpSpPr>
        <p:sp>
          <p:nvSpPr>
            <p:cNvPr id="14" name="object 14"/>
            <p:cNvSpPr/>
            <p:nvPr/>
          </p:nvSpPr>
          <p:spPr>
            <a:xfrm>
              <a:off x="4972566" y="3051351"/>
              <a:ext cx="271780" cy="255904"/>
            </a:xfrm>
            <a:custGeom>
              <a:avLst/>
              <a:gdLst/>
              <a:ahLst/>
              <a:cxnLst/>
              <a:rect l="l" t="t" r="r" b="b"/>
              <a:pathLst>
                <a:path w="271779" h="255904">
                  <a:moveTo>
                    <a:pt x="0" y="172963"/>
                  </a:moveTo>
                  <a:lnTo>
                    <a:pt x="23797" y="159093"/>
                  </a:lnTo>
                </a:path>
                <a:path w="271779" h="255904">
                  <a:moveTo>
                    <a:pt x="24781" y="159093"/>
                  </a:moveTo>
                  <a:lnTo>
                    <a:pt x="83299" y="255239"/>
                  </a:lnTo>
                </a:path>
                <a:path w="271779" h="255904">
                  <a:moveTo>
                    <a:pt x="83299" y="255721"/>
                  </a:moveTo>
                  <a:lnTo>
                    <a:pt x="147742" y="481"/>
                  </a:lnTo>
                </a:path>
                <a:path w="271779" h="255904">
                  <a:moveTo>
                    <a:pt x="147742" y="0"/>
                  </a:moveTo>
                  <a:lnTo>
                    <a:pt x="271185" y="0"/>
                  </a:lnTo>
                </a:path>
              </a:pathLst>
            </a:custGeom>
            <a:ln w="3175">
              <a:solidFill>
                <a:srgbClr val="7E3E3E"/>
              </a:solidFill>
            </a:ln>
          </p:spPr>
          <p:txBody>
            <a:bodyPr wrap="square" lIns="0" tIns="0" rIns="0" bIns="0" rtlCol="0"/>
            <a:lstStyle/>
            <a:p>
              <a:endParaRPr sz="1800"/>
            </a:p>
          </p:txBody>
        </p:sp>
        <p:sp>
          <p:nvSpPr>
            <p:cNvPr id="15" name="object 15"/>
            <p:cNvSpPr/>
            <p:nvPr/>
          </p:nvSpPr>
          <p:spPr>
            <a:xfrm>
              <a:off x="4963389" y="3038706"/>
              <a:ext cx="274320" cy="261620"/>
            </a:xfrm>
            <a:custGeom>
              <a:avLst/>
              <a:gdLst/>
              <a:ahLst/>
              <a:cxnLst/>
              <a:rect l="l" t="t" r="r" b="b"/>
              <a:pathLst>
                <a:path w="274320" h="261620">
                  <a:moveTo>
                    <a:pt x="274157" y="0"/>
                  </a:moveTo>
                  <a:lnTo>
                    <a:pt x="145272" y="0"/>
                  </a:lnTo>
                  <a:lnTo>
                    <a:pt x="85769" y="235910"/>
                  </a:lnTo>
                  <a:lnTo>
                    <a:pt x="33717" y="157106"/>
                  </a:lnTo>
                  <a:lnTo>
                    <a:pt x="0" y="175452"/>
                  </a:lnTo>
                  <a:lnTo>
                    <a:pt x="3976" y="182377"/>
                  </a:lnTo>
                  <a:lnTo>
                    <a:pt x="20342" y="172481"/>
                  </a:lnTo>
                  <a:lnTo>
                    <a:pt x="79825" y="261181"/>
                  </a:lnTo>
                  <a:lnTo>
                    <a:pt x="91734" y="261181"/>
                  </a:lnTo>
                  <a:lnTo>
                    <a:pt x="154188" y="11902"/>
                  </a:lnTo>
                  <a:lnTo>
                    <a:pt x="274157" y="11902"/>
                  </a:lnTo>
                  <a:lnTo>
                    <a:pt x="274157" y="0"/>
                  </a:lnTo>
                  <a:close/>
                </a:path>
              </a:pathLst>
            </a:custGeom>
            <a:solidFill>
              <a:srgbClr val="7E3E3E"/>
            </a:solidFill>
          </p:spPr>
          <p:txBody>
            <a:bodyPr wrap="square" lIns="0" tIns="0" rIns="0" bIns="0" rtlCol="0"/>
            <a:lstStyle/>
            <a:p>
              <a:endParaRPr sz="1800"/>
            </a:p>
          </p:txBody>
        </p:sp>
      </p:grpSp>
      <p:grpSp>
        <p:nvGrpSpPr>
          <p:cNvPr id="16" name="object 16"/>
          <p:cNvGrpSpPr/>
          <p:nvPr/>
        </p:nvGrpSpPr>
        <p:grpSpPr>
          <a:xfrm>
            <a:off x="7401577" y="3038707"/>
            <a:ext cx="292100" cy="269875"/>
            <a:chOff x="5877577" y="3038706"/>
            <a:chExt cx="292100" cy="269875"/>
          </a:xfrm>
        </p:grpSpPr>
        <p:sp>
          <p:nvSpPr>
            <p:cNvPr id="17" name="object 17"/>
            <p:cNvSpPr/>
            <p:nvPr/>
          </p:nvSpPr>
          <p:spPr>
            <a:xfrm>
              <a:off x="5886252" y="3051351"/>
              <a:ext cx="283210" cy="255904"/>
            </a:xfrm>
            <a:custGeom>
              <a:avLst/>
              <a:gdLst/>
              <a:ahLst/>
              <a:cxnLst/>
              <a:rect l="l" t="t" r="r" b="b"/>
              <a:pathLst>
                <a:path w="283210" h="255904">
                  <a:moveTo>
                    <a:pt x="0" y="172963"/>
                  </a:moveTo>
                  <a:lnTo>
                    <a:pt x="24299" y="159093"/>
                  </a:lnTo>
                </a:path>
                <a:path w="283210" h="255904">
                  <a:moveTo>
                    <a:pt x="24801" y="159093"/>
                  </a:moveTo>
                  <a:lnTo>
                    <a:pt x="83781" y="255239"/>
                  </a:lnTo>
                </a:path>
                <a:path w="283210" h="255904">
                  <a:moveTo>
                    <a:pt x="83781" y="255721"/>
                  </a:moveTo>
                  <a:lnTo>
                    <a:pt x="147742" y="481"/>
                  </a:lnTo>
                </a:path>
                <a:path w="283210" h="255904">
                  <a:moveTo>
                    <a:pt x="147742" y="0"/>
                  </a:moveTo>
                  <a:lnTo>
                    <a:pt x="283094" y="0"/>
                  </a:lnTo>
                </a:path>
              </a:pathLst>
            </a:custGeom>
            <a:ln w="3175">
              <a:solidFill>
                <a:srgbClr val="7E3E3E"/>
              </a:solidFill>
            </a:ln>
          </p:spPr>
          <p:txBody>
            <a:bodyPr wrap="square" lIns="0" tIns="0" rIns="0" bIns="0" rtlCol="0"/>
            <a:lstStyle/>
            <a:p>
              <a:endParaRPr sz="1800"/>
            </a:p>
          </p:txBody>
        </p:sp>
        <p:sp>
          <p:nvSpPr>
            <p:cNvPr id="18" name="object 18"/>
            <p:cNvSpPr/>
            <p:nvPr/>
          </p:nvSpPr>
          <p:spPr>
            <a:xfrm>
              <a:off x="5877577" y="3038706"/>
              <a:ext cx="285115" cy="261620"/>
            </a:xfrm>
            <a:custGeom>
              <a:avLst/>
              <a:gdLst/>
              <a:ahLst/>
              <a:cxnLst/>
              <a:rect l="l" t="t" r="r" b="b"/>
              <a:pathLst>
                <a:path w="285114" h="261620">
                  <a:moveTo>
                    <a:pt x="285062" y="0"/>
                  </a:moveTo>
                  <a:lnTo>
                    <a:pt x="144770" y="0"/>
                  </a:lnTo>
                  <a:lnTo>
                    <a:pt x="85769" y="235910"/>
                  </a:lnTo>
                  <a:lnTo>
                    <a:pt x="33215" y="157106"/>
                  </a:lnTo>
                  <a:lnTo>
                    <a:pt x="0" y="175452"/>
                  </a:lnTo>
                  <a:lnTo>
                    <a:pt x="3474" y="182377"/>
                  </a:lnTo>
                  <a:lnTo>
                    <a:pt x="19840" y="172481"/>
                  </a:lnTo>
                  <a:lnTo>
                    <a:pt x="79323" y="261181"/>
                  </a:lnTo>
                  <a:lnTo>
                    <a:pt x="91232" y="261181"/>
                  </a:lnTo>
                  <a:lnTo>
                    <a:pt x="153686" y="11902"/>
                  </a:lnTo>
                  <a:lnTo>
                    <a:pt x="285062" y="11902"/>
                  </a:lnTo>
                  <a:lnTo>
                    <a:pt x="285062" y="0"/>
                  </a:lnTo>
                  <a:close/>
                </a:path>
              </a:pathLst>
            </a:custGeom>
            <a:solidFill>
              <a:srgbClr val="7E3E3E"/>
            </a:solidFill>
          </p:spPr>
          <p:txBody>
            <a:bodyPr wrap="square" lIns="0" tIns="0" rIns="0" bIns="0" rtlCol="0"/>
            <a:lstStyle/>
            <a:p>
              <a:endParaRPr sz="1800"/>
            </a:p>
          </p:txBody>
        </p:sp>
      </p:grpSp>
      <p:grpSp>
        <p:nvGrpSpPr>
          <p:cNvPr id="19" name="object 19"/>
          <p:cNvGrpSpPr/>
          <p:nvPr/>
        </p:nvGrpSpPr>
        <p:grpSpPr>
          <a:xfrm>
            <a:off x="6487389" y="3455508"/>
            <a:ext cx="280670" cy="270510"/>
            <a:chOff x="4963389" y="3455508"/>
            <a:chExt cx="280670" cy="270510"/>
          </a:xfrm>
        </p:grpSpPr>
        <p:sp>
          <p:nvSpPr>
            <p:cNvPr id="20" name="object 20"/>
            <p:cNvSpPr/>
            <p:nvPr/>
          </p:nvSpPr>
          <p:spPr>
            <a:xfrm>
              <a:off x="4972566" y="3468153"/>
              <a:ext cx="271780" cy="256540"/>
            </a:xfrm>
            <a:custGeom>
              <a:avLst/>
              <a:gdLst/>
              <a:ahLst/>
              <a:cxnLst/>
              <a:rect l="l" t="t" r="r" b="b"/>
              <a:pathLst>
                <a:path w="271779" h="256539">
                  <a:moveTo>
                    <a:pt x="0" y="173465"/>
                  </a:moveTo>
                  <a:lnTo>
                    <a:pt x="23797" y="159595"/>
                  </a:lnTo>
                </a:path>
                <a:path w="271779" h="256539">
                  <a:moveTo>
                    <a:pt x="24781" y="159595"/>
                  </a:moveTo>
                  <a:lnTo>
                    <a:pt x="83299" y="255733"/>
                  </a:lnTo>
                </a:path>
                <a:path w="271779" h="256539">
                  <a:moveTo>
                    <a:pt x="83299" y="256229"/>
                  </a:moveTo>
                  <a:lnTo>
                    <a:pt x="147742" y="0"/>
                  </a:lnTo>
                </a:path>
                <a:path w="271779" h="256539">
                  <a:moveTo>
                    <a:pt x="147742" y="0"/>
                  </a:moveTo>
                  <a:lnTo>
                    <a:pt x="271185" y="0"/>
                  </a:lnTo>
                </a:path>
              </a:pathLst>
            </a:custGeom>
            <a:ln w="3175">
              <a:solidFill>
                <a:srgbClr val="7E3E3E"/>
              </a:solidFill>
            </a:ln>
          </p:spPr>
          <p:txBody>
            <a:bodyPr wrap="square" lIns="0" tIns="0" rIns="0" bIns="0" rtlCol="0"/>
            <a:lstStyle/>
            <a:p>
              <a:endParaRPr sz="1800"/>
            </a:p>
          </p:txBody>
        </p:sp>
        <p:sp>
          <p:nvSpPr>
            <p:cNvPr id="21" name="object 21"/>
            <p:cNvSpPr/>
            <p:nvPr/>
          </p:nvSpPr>
          <p:spPr>
            <a:xfrm>
              <a:off x="4963389" y="3455508"/>
              <a:ext cx="274320" cy="262255"/>
            </a:xfrm>
            <a:custGeom>
              <a:avLst/>
              <a:gdLst/>
              <a:ahLst/>
              <a:cxnLst/>
              <a:rect l="l" t="t" r="r" b="b"/>
              <a:pathLst>
                <a:path w="274320" h="262254">
                  <a:moveTo>
                    <a:pt x="274157" y="0"/>
                  </a:moveTo>
                  <a:lnTo>
                    <a:pt x="145272" y="0"/>
                  </a:lnTo>
                  <a:lnTo>
                    <a:pt x="85769" y="236413"/>
                  </a:lnTo>
                  <a:lnTo>
                    <a:pt x="33717" y="157106"/>
                  </a:lnTo>
                  <a:lnTo>
                    <a:pt x="0" y="175452"/>
                  </a:lnTo>
                  <a:lnTo>
                    <a:pt x="3976" y="182397"/>
                  </a:lnTo>
                  <a:lnTo>
                    <a:pt x="20342" y="172481"/>
                  </a:lnTo>
                  <a:lnTo>
                    <a:pt x="79825" y="261688"/>
                  </a:lnTo>
                  <a:lnTo>
                    <a:pt x="91734" y="261688"/>
                  </a:lnTo>
                  <a:lnTo>
                    <a:pt x="154188" y="11902"/>
                  </a:lnTo>
                  <a:lnTo>
                    <a:pt x="274157" y="11902"/>
                  </a:lnTo>
                  <a:lnTo>
                    <a:pt x="274157" y="0"/>
                  </a:lnTo>
                  <a:close/>
                </a:path>
              </a:pathLst>
            </a:custGeom>
            <a:solidFill>
              <a:srgbClr val="7E3E3E"/>
            </a:solidFill>
          </p:spPr>
          <p:txBody>
            <a:bodyPr wrap="square" lIns="0" tIns="0" rIns="0" bIns="0" rtlCol="0"/>
            <a:lstStyle/>
            <a:p>
              <a:endParaRPr sz="1800"/>
            </a:p>
          </p:txBody>
        </p:sp>
      </p:grpSp>
      <p:grpSp>
        <p:nvGrpSpPr>
          <p:cNvPr id="22" name="object 22"/>
          <p:cNvGrpSpPr/>
          <p:nvPr/>
        </p:nvGrpSpPr>
        <p:grpSpPr>
          <a:xfrm>
            <a:off x="7312354" y="3455508"/>
            <a:ext cx="292735" cy="270510"/>
            <a:chOff x="5788353" y="3455508"/>
            <a:chExt cx="292735" cy="270510"/>
          </a:xfrm>
        </p:grpSpPr>
        <p:sp>
          <p:nvSpPr>
            <p:cNvPr id="23" name="object 23"/>
            <p:cNvSpPr/>
            <p:nvPr/>
          </p:nvSpPr>
          <p:spPr>
            <a:xfrm>
              <a:off x="5797510" y="3468153"/>
              <a:ext cx="283845" cy="256540"/>
            </a:xfrm>
            <a:custGeom>
              <a:avLst/>
              <a:gdLst/>
              <a:ahLst/>
              <a:cxnLst/>
              <a:rect l="l" t="t" r="r" b="b"/>
              <a:pathLst>
                <a:path w="283845" h="256539">
                  <a:moveTo>
                    <a:pt x="0" y="173465"/>
                  </a:moveTo>
                  <a:lnTo>
                    <a:pt x="23797" y="159595"/>
                  </a:lnTo>
                </a:path>
                <a:path w="283845" h="256539">
                  <a:moveTo>
                    <a:pt x="24801" y="159595"/>
                  </a:moveTo>
                  <a:lnTo>
                    <a:pt x="83299" y="255733"/>
                  </a:lnTo>
                </a:path>
                <a:path w="283845" h="256539">
                  <a:moveTo>
                    <a:pt x="83299" y="256229"/>
                  </a:moveTo>
                  <a:lnTo>
                    <a:pt x="147742" y="0"/>
                  </a:lnTo>
                </a:path>
                <a:path w="283845" h="256539">
                  <a:moveTo>
                    <a:pt x="147742" y="0"/>
                  </a:moveTo>
                  <a:lnTo>
                    <a:pt x="283576" y="0"/>
                  </a:lnTo>
                </a:path>
              </a:pathLst>
            </a:custGeom>
            <a:ln w="3175">
              <a:solidFill>
                <a:srgbClr val="7E3E3E"/>
              </a:solidFill>
            </a:ln>
          </p:spPr>
          <p:txBody>
            <a:bodyPr wrap="square" lIns="0" tIns="0" rIns="0" bIns="0" rtlCol="0"/>
            <a:lstStyle/>
            <a:p>
              <a:endParaRPr sz="1800"/>
            </a:p>
          </p:txBody>
        </p:sp>
        <p:sp>
          <p:nvSpPr>
            <p:cNvPr id="24" name="object 24"/>
            <p:cNvSpPr/>
            <p:nvPr/>
          </p:nvSpPr>
          <p:spPr>
            <a:xfrm>
              <a:off x="5788353" y="3455508"/>
              <a:ext cx="285750" cy="262255"/>
            </a:xfrm>
            <a:custGeom>
              <a:avLst/>
              <a:gdLst/>
              <a:ahLst/>
              <a:cxnLst/>
              <a:rect l="l" t="t" r="r" b="b"/>
              <a:pathLst>
                <a:path w="285750" h="262254">
                  <a:moveTo>
                    <a:pt x="285544" y="0"/>
                  </a:moveTo>
                  <a:lnTo>
                    <a:pt x="145252" y="0"/>
                  </a:lnTo>
                  <a:lnTo>
                    <a:pt x="85769" y="236413"/>
                  </a:lnTo>
                  <a:lnTo>
                    <a:pt x="33697" y="157106"/>
                  </a:lnTo>
                  <a:lnTo>
                    <a:pt x="0" y="175452"/>
                  </a:lnTo>
                  <a:lnTo>
                    <a:pt x="3956" y="182397"/>
                  </a:lnTo>
                  <a:lnTo>
                    <a:pt x="20322" y="172481"/>
                  </a:lnTo>
                  <a:lnTo>
                    <a:pt x="79805" y="261688"/>
                  </a:lnTo>
                  <a:lnTo>
                    <a:pt x="91713" y="261688"/>
                  </a:lnTo>
                  <a:lnTo>
                    <a:pt x="154168" y="11902"/>
                  </a:lnTo>
                  <a:lnTo>
                    <a:pt x="285544" y="11902"/>
                  </a:lnTo>
                  <a:lnTo>
                    <a:pt x="285544" y="0"/>
                  </a:lnTo>
                  <a:close/>
                </a:path>
              </a:pathLst>
            </a:custGeom>
            <a:solidFill>
              <a:srgbClr val="7E3E3E"/>
            </a:solidFill>
          </p:spPr>
          <p:txBody>
            <a:bodyPr wrap="square" lIns="0" tIns="0" rIns="0" bIns="0" rtlCol="0"/>
            <a:lstStyle/>
            <a:p>
              <a:endParaRPr sz="1800"/>
            </a:p>
          </p:txBody>
        </p:sp>
      </p:grpSp>
      <p:grpSp>
        <p:nvGrpSpPr>
          <p:cNvPr id="25" name="object 25"/>
          <p:cNvGrpSpPr/>
          <p:nvPr/>
        </p:nvGrpSpPr>
        <p:grpSpPr>
          <a:xfrm>
            <a:off x="8228047" y="3455508"/>
            <a:ext cx="295910" cy="266700"/>
            <a:chOff x="6704047" y="3455508"/>
            <a:chExt cx="295910" cy="266700"/>
          </a:xfrm>
        </p:grpSpPr>
        <p:sp>
          <p:nvSpPr>
            <p:cNvPr id="26" name="object 26"/>
            <p:cNvSpPr/>
            <p:nvPr/>
          </p:nvSpPr>
          <p:spPr>
            <a:xfrm>
              <a:off x="6713285" y="3468153"/>
              <a:ext cx="286385" cy="252729"/>
            </a:xfrm>
            <a:custGeom>
              <a:avLst/>
              <a:gdLst/>
              <a:ahLst/>
              <a:cxnLst/>
              <a:rect l="l" t="t" r="r" b="b"/>
              <a:pathLst>
                <a:path w="286384" h="252729">
                  <a:moveTo>
                    <a:pt x="0" y="170976"/>
                  </a:moveTo>
                  <a:lnTo>
                    <a:pt x="24700" y="157607"/>
                  </a:lnTo>
                </a:path>
                <a:path w="286384" h="252729">
                  <a:moveTo>
                    <a:pt x="25102" y="157607"/>
                  </a:moveTo>
                  <a:lnTo>
                    <a:pt x="83139" y="251769"/>
                  </a:lnTo>
                </a:path>
                <a:path w="286384" h="252729">
                  <a:moveTo>
                    <a:pt x="83139" y="252264"/>
                  </a:moveTo>
                  <a:lnTo>
                    <a:pt x="147601" y="0"/>
                  </a:lnTo>
                </a:path>
                <a:path w="286384" h="252729">
                  <a:moveTo>
                    <a:pt x="147601" y="0"/>
                  </a:moveTo>
                  <a:lnTo>
                    <a:pt x="286367" y="0"/>
                  </a:lnTo>
                </a:path>
              </a:pathLst>
            </a:custGeom>
            <a:ln w="3175">
              <a:solidFill>
                <a:srgbClr val="7E3E3E"/>
              </a:solidFill>
            </a:ln>
          </p:spPr>
          <p:txBody>
            <a:bodyPr wrap="square" lIns="0" tIns="0" rIns="0" bIns="0" rtlCol="0"/>
            <a:lstStyle/>
            <a:p>
              <a:endParaRPr sz="1800"/>
            </a:p>
          </p:txBody>
        </p:sp>
        <p:sp>
          <p:nvSpPr>
            <p:cNvPr id="27" name="object 27"/>
            <p:cNvSpPr/>
            <p:nvPr/>
          </p:nvSpPr>
          <p:spPr>
            <a:xfrm>
              <a:off x="6704047" y="3455508"/>
              <a:ext cx="289560" cy="257810"/>
            </a:xfrm>
            <a:custGeom>
              <a:avLst/>
              <a:gdLst/>
              <a:ahLst/>
              <a:cxnLst/>
              <a:rect l="l" t="t" r="r" b="b"/>
              <a:pathLst>
                <a:path w="289559" h="257810">
                  <a:moveTo>
                    <a:pt x="288978" y="0"/>
                  </a:moveTo>
                  <a:lnTo>
                    <a:pt x="145192" y="0"/>
                  </a:lnTo>
                  <a:lnTo>
                    <a:pt x="86151" y="232447"/>
                  </a:lnTo>
                  <a:lnTo>
                    <a:pt x="33737" y="154637"/>
                  </a:lnTo>
                  <a:lnTo>
                    <a:pt x="0" y="172983"/>
                  </a:lnTo>
                  <a:lnTo>
                    <a:pt x="4016" y="179908"/>
                  </a:lnTo>
                  <a:lnTo>
                    <a:pt x="20885" y="170996"/>
                  </a:lnTo>
                  <a:lnTo>
                    <a:pt x="79725" y="257724"/>
                  </a:lnTo>
                  <a:lnTo>
                    <a:pt x="91774" y="257724"/>
                  </a:lnTo>
                  <a:lnTo>
                    <a:pt x="154228" y="11902"/>
                  </a:lnTo>
                  <a:lnTo>
                    <a:pt x="288978" y="11902"/>
                  </a:lnTo>
                  <a:lnTo>
                    <a:pt x="288978" y="0"/>
                  </a:lnTo>
                  <a:close/>
                </a:path>
              </a:pathLst>
            </a:custGeom>
            <a:solidFill>
              <a:srgbClr val="7E3E3E"/>
            </a:solidFill>
          </p:spPr>
          <p:txBody>
            <a:bodyPr wrap="square" lIns="0" tIns="0" rIns="0" bIns="0" rtlCol="0"/>
            <a:lstStyle/>
            <a:p>
              <a:endParaRPr sz="1800"/>
            </a:p>
          </p:txBody>
        </p:sp>
      </p:grpSp>
      <p:sp>
        <p:nvSpPr>
          <p:cNvPr id="28" name="object 28"/>
          <p:cNvSpPr txBox="1"/>
          <p:nvPr/>
        </p:nvSpPr>
        <p:spPr>
          <a:xfrm>
            <a:off x="8428258" y="2570585"/>
            <a:ext cx="320675" cy="316865"/>
          </a:xfrm>
          <a:prstGeom prst="rect">
            <a:avLst/>
          </a:prstGeom>
        </p:spPr>
        <p:txBody>
          <a:bodyPr vert="horz" wrap="square" lIns="0" tIns="13970" rIns="0" bIns="0" rtlCol="0">
            <a:spAutoFit/>
          </a:bodyPr>
          <a:lstStyle/>
          <a:p>
            <a:pPr marL="38100">
              <a:lnSpc>
                <a:spcPct val="100000"/>
              </a:lnSpc>
              <a:spcBef>
                <a:spcPts val="110"/>
              </a:spcBef>
            </a:pPr>
            <a:r>
              <a:rPr sz="2850" spc="7" baseline="-7309" dirty="0">
                <a:solidFill>
                  <a:srgbClr val="7E3E3E"/>
                </a:solidFill>
                <a:latin typeface="Times New Roman"/>
                <a:cs typeface="Times New Roman"/>
              </a:rPr>
              <a:t>2</a:t>
            </a:r>
            <a:r>
              <a:rPr sz="2850" spc="-367" baseline="-7309" dirty="0">
                <a:solidFill>
                  <a:srgbClr val="7E3E3E"/>
                </a:solidFill>
                <a:latin typeface="Times New Roman"/>
                <a:cs typeface="Times New Roman"/>
              </a:rPr>
              <a:t> </a:t>
            </a:r>
            <a:r>
              <a:rPr sz="1900" dirty="0">
                <a:solidFill>
                  <a:srgbClr val="7E3E3E"/>
                </a:solidFill>
                <a:latin typeface="Symbol"/>
                <a:cs typeface="Symbol"/>
              </a:rPr>
              <a:t></a:t>
            </a:r>
            <a:endParaRPr sz="1900">
              <a:latin typeface="Symbol"/>
              <a:cs typeface="Symbol"/>
            </a:endParaRPr>
          </a:p>
        </p:txBody>
      </p:sp>
      <p:sp>
        <p:nvSpPr>
          <p:cNvPr id="29" name="object 29"/>
          <p:cNvSpPr txBox="1"/>
          <p:nvPr/>
        </p:nvSpPr>
        <p:spPr>
          <a:xfrm>
            <a:off x="6147998" y="2803023"/>
            <a:ext cx="118745" cy="316865"/>
          </a:xfrm>
          <a:prstGeom prst="rect">
            <a:avLst/>
          </a:prstGeom>
        </p:spPr>
        <p:txBody>
          <a:bodyPr vert="horz" wrap="square" lIns="0" tIns="13970" rIns="0" bIns="0" rtlCol="0">
            <a:spAutoFit/>
          </a:bodyPr>
          <a:lstStyle/>
          <a:p>
            <a:pPr marL="12700">
              <a:lnSpc>
                <a:spcPct val="100000"/>
              </a:lnSpc>
              <a:spcBef>
                <a:spcPts val="110"/>
              </a:spcBef>
            </a:pPr>
            <a:r>
              <a:rPr sz="1900" dirty="0">
                <a:solidFill>
                  <a:srgbClr val="7E3E3E"/>
                </a:solidFill>
                <a:latin typeface="Symbol"/>
                <a:cs typeface="Symbol"/>
              </a:rPr>
              <a:t></a:t>
            </a:r>
            <a:endParaRPr sz="1900">
              <a:latin typeface="Symbol"/>
              <a:cs typeface="Symbol"/>
            </a:endParaRPr>
          </a:p>
        </p:txBody>
      </p:sp>
      <p:sp>
        <p:nvSpPr>
          <p:cNvPr id="30" name="object 30"/>
          <p:cNvSpPr txBox="1"/>
          <p:nvPr/>
        </p:nvSpPr>
        <p:spPr>
          <a:xfrm>
            <a:off x="8604571" y="2803023"/>
            <a:ext cx="118745" cy="316865"/>
          </a:xfrm>
          <a:prstGeom prst="rect">
            <a:avLst/>
          </a:prstGeom>
        </p:spPr>
        <p:txBody>
          <a:bodyPr vert="horz" wrap="square" lIns="0" tIns="13970" rIns="0" bIns="0" rtlCol="0">
            <a:spAutoFit/>
          </a:bodyPr>
          <a:lstStyle/>
          <a:p>
            <a:pPr marL="12700">
              <a:lnSpc>
                <a:spcPct val="100000"/>
              </a:lnSpc>
              <a:spcBef>
                <a:spcPts val="110"/>
              </a:spcBef>
            </a:pPr>
            <a:r>
              <a:rPr sz="1900" dirty="0">
                <a:solidFill>
                  <a:srgbClr val="7E3E3E"/>
                </a:solidFill>
                <a:latin typeface="Symbol"/>
                <a:cs typeface="Symbol"/>
              </a:rPr>
              <a:t></a:t>
            </a:r>
            <a:endParaRPr sz="1900">
              <a:latin typeface="Symbol"/>
              <a:cs typeface="Symbol"/>
            </a:endParaRPr>
          </a:p>
        </p:txBody>
      </p:sp>
      <p:sp>
        <p:nvSpPr>
          <p:cNvPr id="31" name="object 31"/>
          <p:cNvSpPr txBox="1"/>
          <p:nvPr/>
        </p:nvSpPr>
        <p:spPr>
          <a:xfrm>
            <a:off x="6109897" y="2478843"/>
            <a:ext cx="2252980" cy="1276985"/>
          </a:xfrm>
          <a:prstGeom prst="rect">
            <a:avLst/>
          </a:prstGeom>
        </p:spPr>
        <p:txBody>
          <a:bodyPr vert="horz" wrap="square" lIns="0" tIns="139700" rIns="0" bIns="0" rtlCol="0">
            <a:spAutoFit/>
          </a:bodyPr>
          <a:lstStyle/>
          <a:p>
            <a:pPr marR="94615" algn="r">
              <a:lnSpc>
                <a:spcPct val="100000"/>
              </a:lnSpc>
              <a:spcBef>
                <a:spcPts val="1100"/>
              </a:spcBef>
              <a:tabLst>
                <a:tab pos="478790" algn="l"/>
                <a:tab pos="900430" algn="l"/>
                <a:tab pos="1306830" algn="l"/>
                <a:tab pos="1764030" algn="l"/>
              </a:tabLst>
            </a:pPr>
            <a:r>
              <a:rPr sz="2850" spc="-7" baseline="7309" dirty="0">
                <a:solidFill>
                  <a:srgbClr val="7E3E3E"/>
                </a:solidFill>
                <a:latin typeface="Symbol"/>
                <a:cs typeface="Symbol"/>
              </a:rPr>
              <a:t></a:t>
            </a:r>
            <a:r>
              <a:rPr sz="1900" spc="-5" dirty="0">
                <a:solidFill>
                  <a:srgbClr val="7E3E3E"/>
                </a:solidFill>
                <a:latin typeface="Times New Roman"/>
                <a:cs typeface="Times New Roman"/>
              </a:rPr>
              <a:t>1/	</a:t>
            </a:r>
            <a:r>
              <a:rPr sz="1900" spc="5" dirty="0">
                <a:solidFill>
                  <a:srgbClr val="7E3E3E"/>
                </a:solidFill>
                <a:latin typeface="Times New Roman"/>
                <a:cs typeface="Times New Roman"/>
              </a:rPr>
              <a:t>3	</a:t>
            </a:r>
            <a:r>
              <a:rPr sz="1900" spc="60" dirty="0">
                <a:solidFill>
                  <a:srgbClr val="7E3E3E"/>
                </a:solidFill>
                <a:latin typeface="Times New Roman"/>
                <a:cs typeface="Times New Roman"/>
              </a:rPr>
              <a:t>1/	</a:t>
            </a:r>
            <a:r>
              <a:rPr sz="1900" spc="5" dirty="0">
                <a:solidFill>
                  <a:srgbClr val="7E3E3E"/>
                </a:solidFill>
                <a:latin typeface="Times New Roman"/>
                <a:cs typeface="Times New Roman"/>
              </a:rPr>
              <a:t>6	</a:t>
            </a:r>
            <a:r>
              <a:rPr sz="1900" spc="35" dirty="0">
                <a:solidFill>
                  <a:srgbClr val="7E3E3E"/>
                </a:solidFill>
                <a:latin typeface="Symbol"/>
                <a:cs typeface="Symbol"/>
              </a:rPr>
              <a:t></a:t>
            </a:r>
            <a:r>
              <a:rPr sz="1900" spc="35" dirty="0">
                <a:solidFill>
                  <a:srgbClr val="7E3E3E"/>
                </a:solidFill>
                <a:latin typeface="Times New Roman"/>
                <a:cs typeface="Times New Roman"/>
              </a:rPr>
              <a:t>1/</a:t>
            </a:r>
            <a:endParaRPr sz="1900">
              <a:latin typeface="Times New Roman"/>
              <a:cs typeface="Times New Roman"/>
            </a:endParaRPr>
          </a:p>
          <a:p>
            <a:pPr marR="30480" algn="r">
              <a:lnSpc>
                <a:spcPct val="100000"/>
              </a:lnSpc>
              <a:spcBef>
                <a:spcPts val="1010"/>
              </a:spcBef>
              <a:tabLst>
                <a:tab pos="360045" algn="l"/>
                <a:tab pos="916940" algn="l"/>
                <a:tab pos="1562735" algn="l"/>
              </a:tabLst>
            </a:pPr>
            <a:r>
              <a:rPr sz="1900" spc="5" dirty="0">
                <a:solidFill>
                  <a:srgbClr val="7E3E3E"/>
                </a:solidFill>
                <a:latin typeface="Times New Roman"/>
                <a:cs typeface="Times New Roman"/>
              </a:rPr>
              <a:t>3	</a:t>
            </a:r>
            <a:r>
              <a:rPr sz="1900" spc="-5" dirty="0">
                <a:solidFill>
                  <a:srgbClr val="7E3E3E"/>
                </a:solidFill>
                <a:latin typeface="Symbol"/>
                <a:cs typeface="Symbol"/>
              </a:rPr>
              <a:t></a:t>
            </a:r>
            <a:r>
              <a:rPr sz="1900" spc="-5" dirty="0">
                <a:solidFill>
                  <a:srgbClr val="7E3E3E"/>
                </a:solidFill>
                <a:latin typeface="Times New Roman"/>
                <a:cs typeface="Times New Roman"/>
              </a:rPr>
              <a:t>2</a:t>
            </a:r>
            <a:r>
              <a:rPr sz="1900" spc="-215" dirty="0">
                <a:solidFill>
                  <a:srgbClr val="7E3E3E"/>
                </a:solidFill>
                <a:latin typeface="Times New Roman"/>
                <a:cs typeface="Times New Roman"/>
              </a:rPr>
              <a:t> </a:t>
            </a:r>
            <a:r>
              <a:rPr sz="1900" dirty="0">
                <a:solidFill>
                  <a:srgbClr val="7E3E3E"/>
                </a:solidFill>
                <a:latin typeface="Times New Roman"/>
                <a:cs typeface="Times New Roman"/>
              </a:rPr>
              <a:t>/	</a:t>
            </a:r>
            <a:r>
              <a:rPr sz="1900" spc="5" dirty="0">
                <a:solidFill>
                  <a:srgbClr val="7E3E3E"/>
                </a:solidFill>
                <a:latin typeface="Times New Roman"/>
                <a:cs typeface="Times New Roman"/>
              </a:rPr>
              <a:t>6	0</a:t>
            </a:r>
            <a:endParaRPr sz="1900">
              <a:latin typeface="Times New Roman"/>
              <a:cs typeface="Times New Roman"/>
            </a:endParaRPr>
          </a:p>
          <a:p>
            <a:pPr marL="529590">
              <a:lnSpc>
                <a:spcPct val="100000"/>
              </a:lnSpc>
              <a:spcBef>
                <a:spcPts val="1000"/>
              </a:spcBef>
              <a:tabLst>
                <a:tab pos="951230" algn="l"/>
                <a:tab pos="1357630" algn="l"/>
                <a:tab pos="1866264" algn="l"/>
              </a:tabLst>
            </a:pPr>
            <a:r>
              <a:rPr sz="1900" spc="5" dirty="0">
                <a:solidFill>
                  <a:srgbClr val="7E3E3E"/>
                </a:solidFill>
                <a:latin typeface="Times New Roman"/>
                <a:cs typeface="Times New Roman"/>
              </a:rPr>
              <a:t>3	</a:t>
            </a:r>
            <a:r>
              <a:rPr sz="1900" spc="60" dirty="0">
                <a:solidFill>
                  <a:srgbClr val="7E3E3E"/>
                </a:solidFill>
                <a:latin typeface="Times New Roman"/>
                <a:cs typeface="Times New Roman"/>
              </a:rPr>
              <a:t>1/	</a:t>
            </a:r>
            <a:r>
              <a:rPr sz="1900" spc="5" dirty="0">
                <a:solidFill>
                  <a:srgbClr val="7E3E3E"/>
                </a:solidFill>
                <a:latin typeface="Times New Roman"/>
                <a:cs typeface="Times New Roman"/>
              </a:rPr>
              <a:t>6	</a:t>
            </a:r>
            <a:r>
              <a:rPr sz="1900" spc="60" dirty="0">
                <a:solidFill>
                  <a:srgbClr val="7E3E3E"/>
                </a:solidFill>
                <a:latin typeface="Times New Roman"/>
                <a:cs typeface="Times New Roman"/>
              </a:rPr>
              <a:t>1/</a:t>
            </a:r>
            <a:endParaRPr sz="1900">
              <a:latin typeface="Times New Roman"/>
              <a:cs typeface="Times New Roman"/>
            </a:endParaRPr>
          </a:p>
        </p:txBody>
      </p:sp>
      <p:sp>
        <p:nvSpPr>
          <p:cNvPr id="32" name="object 32"/>
          <p:cNvSpPr txBox="1"/>
          <p:nvPr/>
        </p:nvSpPr>
        <p:spPr>
          <a:xfrm>
            <a:off x="8579171" y="2958211"/>
            <a:ext cx="441325" cy="452120"/>
          </a:xfrm>
          <a:prstGeom prst="rect">
            <a:avLst/>
          </a:prstGeom>
        </p:spPr>
        <p:txBody>
          <a:bodyPr vert="horz" wrap="square" lIns="0" tIns="12065" rIns="0" bIns="0" rtlCol="0">
            <a:spAutoFit/>
          </a:bodyPr>
          <a:lstStyle/>
          <a:p>
            <a:pPr marL="38100">
              <a:lnSpc>
                <a:spcPct val="100000"/>
              </a:lnSpc>
              <a:spcBef>
                <a:spcPts val="95"/>
              </a:spcBef>
            </a:pPr>
            <a:r>
              <a:rPr sz="2850" spc="75" baseline="7309" dirty="0">
                <a:solidFill>
                  <a:srgbClr val="7E3E3E"/>
                </a:solidFill>
                <a:latin typeface="Symbol"/>
                <a:cs typeface="Symbol"/>
              </a:rPr>
              <a:t></a:t>
            </a:r>
            <a:r>
              <a:rPr sz="2800" spc="50" dirty="0">
                <a:solidFill>
                  <a:srgbClr val="996633"/>
                </a:solidFill>
                <a:latin typeface="Cambria"/>
                <a:cs typeface="Cambria"/>
              </a:rPr>
              <a:t>is</a:t>
            </a:r>
            <a:endParaRPr sz="2800">
              <a:latin typeface="Cambria"/>
              <a:cs typeface="Cambria"/>
            </a:endParaRPr>
          </a:p>
        </p:txBody>
      </p:sp>
      <p:sp>
        <p:nvSpPr>
          <p:cNvPr id="33" name="object 33"/>
          <p:cNvSpPr txBox="1"/>
          <p:nvPr/>
        </p:nvSpPr>
        <p:spPr>
          <a:xfrm>
            <a:off x="6147998" y="3268400"/>
            <a:ext cx="118745" cy="316865"/>
          </a:xfrm>
          <a:prstGeom prst="rect">
            <a:avLst/>
          </a:prstGeom>
        </p:spPr>
        <p:txBody>
          <a:bodyPr vert="horz" wrap="square" lIns="0" tIns="13970" rIns="0" bIns="0" rtlCol="0">
            <a:spAutoFit/>
          </a:bodyPr>
          <a:lstStyle/>
          <a:p>
            <a:pPr marL="12700">
              <a:lnSpc>
                <a:spcPct val="100000"/>
              </a:lnSpc>
              <a:spcBef>
                <a:spcPts val="110"/>
              </a:spcBef>
            </a:pPr>
            <a:r>
              <a:rPr sz="1900" dirty="0">
                <a:solidFill>
                  <a:srgbClr val="7E3E3E"/>
                </a:solidFill>
                <a:latin typeface="Symbol"/>
                <a:cs typeface="Symbol"/>
              </a:rPr>
              <a:t></a:t>
            </a:r>
            <a:endParaRPr sz="1900">
              <a:latin typeface="Symbol"/>
              <a:cs typeface="Symbol"/>
            </a:endParaRPr>
          </a:p>
        </p:txBody>
      </p:sp>
      <p:sp>
        <p:nvSpPr>
          <p:cNvPr id="34" name="object 34"/>
          <p:cNvSpPr txBox="1"/>
          <p:nvPr/>
        </p:nvSpPr>
        <p:spPr>
          <a:xfrm>
            <a:off x="8604571" y="3268400"/>
            <a:ext cx="118745" cy="316865"/>
          </a:xfrm>
          <a:prstGeom prst="rect">
            <a:avLst/>
          </a:prstGeom>
        </p:spPr>
        <p:txBody>
          <a:bodyPr vert="horz" wrap="square" lIns="0" tIns="13970" rIns="0" bIns="0" rtlCol="0">
            <a:spAutoFit/>
          </a:bodyPr>
          <a:lstStyle/>
          <a:p>
            <a:pPr marL="12700">
              <a:lnSpc>
                <a:spcPct val="100000"/>
              </a:lnSpc>
              <a:spcBef>
                <a:spcPts val="110"/>
              </a:spcBef>
            </a:pPr>
            <a:r>
              <a:rPr sz="1900" dirty="0">
                <a:solidFill>
                  <a:srgbClr val="7E3E3E"/>
                </a:solidFill>
                <a:latin typeface="Symbol"/>
                <a:cs typeface="Symbol"/>
              </a:rPr>
              <a:t></a:t>
            </a:r>
            <a:endParaRPr sz="1900">
              <a:latin typeface="Symbol"/>
              <a:cs typeface="Symbol"/>
            </a:endParaRPr>
          </a:p>
        </p:txBody>
      </p:sp>
      <p:sp>
        <p:nvSpPr>
          <p:cNvPr id="35" name="object 35"/>
          <p:cNvSpPr txBox="1"/>
          <p:nvPr/>
        </p:nvSpPr>
        <p:spPr>
          <a:xfrm>
            <a:off x="6122597" y="3438884"/>
            <a:ext cx="356870" cy="316865"/>
          </a:xfrm>
          <a:prstGeom prst="rect">
            <a:avLst/>
          </a:prstGeom>
        </p:spPr>
        <p:txBody>
          <a:bodyPr vert="horz" wrap="square" lIns="0" tIns="13970" rIns="0" bIns="0" rtlCol="0">
            <a:spAutoFit/>
          </a:bodyPr>
          <a:lstStyle/>
          <a:p>
            <a:pPr marL="38100">
              <a:lnSpc>
                <a:spcPct val="100000"/>
              </a:lnSpc>
              <a:spcBef>
                <a:spcPts val="110"/>
              </a:spcBef>
            </a:pPr>
            <a:r>
              <a:rPr sz="2850" spc="-277" baseline="-14619" dirty="0">
                <a:solidFill>
                  <a:srgbClr val="7E3E3E"/>
                </a:solidFill>
                <a:latin typeface="Symbol"/>
                <a:cs typeface="Symbol"/>
              </a:rPr>
              <a:t></a:t>
            </a:r>
            <a:r>
              <a:rPr sz="2850" spc="-277" baseline="-26315" dirty="0">
                <a:solidFill>
                  <a:srgbClr val="7E3E3E"/>
                </a:solidFill>
                <a:latin typeface="Symbol"/>
                <a:cs typeface="Symbol"/>
              </a:rPr>
              <a:t></a:t>
            </a:r>
            <a:r>
              <a:rPr sz="1900" spc="-185" dirty="0">
                <a:solidFill>
                  <a:srgbClr val="7E3E3E"/>
                </a:solidFill>
                <a:latin typeface="Times New Roman"/>
                <a:cs typeface="Times New Roman"/>
              </a:rPr>
              <a:t>1/</a:t>
            </a:r>
            <a:endParaRPr sz="1900">
              <a:latin typeface="Times New Roman"/>
              <a:cs typeface="Times New Roman"/>
            </a:endParaRPr>
          </a:p>
        </p:txBody>
      </p:sp>
      <p:sp>
        <p:nvSpPr>
          <p:cNvPr id="36" name="object 36"/>
          <p:cNvSpPr txBox="1"/>
          <p:nvPr/>
        </p:nvSpPr>
        <p:spPr>
          <a:xfrm>
            <a:off x="8348576" y="3438884"/>
            <a:ext cx="400050" cy="316865"/>
          </a:xfrm>
          <a:prstGeom prst="rect">
            <a:avLst/>
          </a:prstGeom>
        </p:spPr>
        <p:txBody>
          <a:bodyPr vert="horz" wrap="square" lIns="0" tIns="13970" rIns="0" bIns="0" rtlCol="0">
            <a:spAutoFit/>
          </a:bodyPr>
          <a:lstStyle/>
          <a:p>
            <a:pPr marL="38100">
              <a:lnSpc>
                <a:spcPct val="100000"/>
              </a:lnSpc>
              <a:spcBef>
                <a:spcPts val="110"/>
              </a:spcBef>
            </a:pPr>
            <a:r>
              <a:rPr sz="1900" spc="5" dirty="0">
                <a:solidFill>
                  <a:srgbClr val="7E3E3E"/>
                </a:solidFill>
                <a:latin typeface="Times New Roman"/>
                <a:cs typeface="Times New Roman"/>
              </a:rPr>
              <a:t>2</a:t>
            </a:r>
            <a:r>
              <a:rPr sz="1900" spc="310" dirty="0">
                <a:solidFill>
                  <a:srgbClr val="7E3E3E"/>
                </a:solidFill>
                <a:latin typeface="Times New Roman"/>
                <a:cs typeface="Times New Roman"/>
              </a:rPr>
              <a:t> </a:t>
            </a:r>
            <a:r>
              <a:rPr sz="2850" spc="-547" baseline="-14619" dirty="0">
                <a:solidFill>
                  <a:srgbClr val="7E3E3E"/>
                </a:solidFill>
                <a:latin typeface="Symbol"/>
                <a:cs typeface="Symbol"/>
              </a:rPr>
              <a:t></a:t>
            </a:r>
            <a:r>
              <a:rPr sz="2850" spc="-547" baseline="-26315" dirty="0">
                <a:solidFill>
                  <a:srgbClr val="7E3E3E"/>
                </a:solidFill>
                <a:latin typeface="Symbol"/>
                <a:cs typeface="Symbol"/>
              </a:rPr>
              <a:t></a:t>
            </a:r>
            <a:endParaRPr sz="2850" baseline="-26315">
              <a:latin typeface="Symbol"/>
              <a:cs typeface="Symbol"/>
            </a:endParaRPr>
          </a:p>
        </p:txBody>
      </p:sp>
      <p:sp>
        <p:nvSpPr>
          <p:cNvPr id="37" name="object 37"/>
          <p:cNvSpPr txBox="1"/>
          <p:nvPr/>
        </p:nvSpPr>
        <p:spPr>
          <a:xfrm>
            <a:off x="2263140" y="2958211"/>
            <a:ext cx="4216400" cy="452120"/>
          </a:xfrm>
          <a:prstGeom prst="rect">
            <a:avLst/>
          </a:prstGeom>
        </p:spPr>
        <p:txBody>
          <a:bodyPr vert="horz" wrap="square" lIns="0" tIns="12065" rIns="0" bIns="0" rtlCol="0">
            <a:spAutoFit/>
          </a:bodyPr>
          <a:lstStyle/>
          <a:p>
            <a:pPr marL="38100">
              <a:lnSpc>
                <a:spcPct val="100000"/>
              </a:lnSpc>
              <a:spcBef>
                <a:spcPts val="95"/>
              </a:spcBef>
            </a:pPr>
            <a:r>
              <a:rPr sz="2800" spc="140" dirty="0">
                <a:solidFill>
                  <a:srgbClr val="996633"/>
                </a:solidFill>
                <a:latin typeface="Cambria"/>
                <a:cs typeface="Cambria"/>
              </a:rPr>
              <a:t>Example:</a:t>
            </a:r>
            <a:r>
              <a:rPr sz="2800" spc="160" dirty="0">
                <a:solidFill>
                  <a:srgbClr val="996633"/>
                </a:solidFill>
                <a:latin typeface="Cambria"/>
                <a:cs typeface="Cambria"/>
              </a:rPr>
              <a:t> </a:t>
            </a:r>
            <a:r>
              <a:rPr sz="2800" spc="30" dirty="0">
                <a:solidFill>
                  <a:srgbClr val="996633"/>
                </a:solidFill>
                <a:latin typeface="Cambria"/>
                <a:cs typeface="Cambria"/>
              </a:rPr>
              <a:t>prove</a:t>
            </a:r>
            <a:r>
              <a:rPr sz="2800" spc="155" dirty="0">
                <a:solidFill>
                  <a:srgbClr val="996633"/>
                </a:solidFill>
                <a:latin typeface="Cambria"/>
                <a:cs typeface="Cambria"/>
              </a:rPr>
              <a:t> that</a:t>
            </a:r>
            <a:r>
              <a:rPr sz="2800" spc="280" dirty="0">
                <a:solidFill>
                  <a:srgbClr val="996633"/>
                </a:solidFill>
                <a:latin typeface="Cambria"/>
                <a:cs typeface="Cambria"/>
              </a:rPr>
              <a:t> </a:t>
            </a:r>
            <a:r>
              <a:rPr sz="2850" i="1" spc="7" baseline="11695" dirty="0">
                <a:solidFill>
                  <a:srgbClr val="7E3E3E"/>
                </a:solidFill>
                <a:latin typeface="Times New Roman"/>
                <a:cs typeface="Times New Roman"/>
              </a:rPr>
              <a:t>A</a:t>
            </a:r>
            <a:r>
              <a:rPr sz="2850" i="1" spc="-150" baseline="11695" dirty="0">
                <a:solidFill>
                  <a:srgbClr val="7E3E3E"/>
                </a:solidFill>
                <a:latin typeface="Times New Roman"/>
                <a:cs typeface="Times New Roman"/>
              </a:rPr>
              <a:t> </a:t>
            </a:r>
            <a:r>
              <a:rPr sz="2850" spc="7" baseline="11695" dirty="0">
                <a:solidFill>
                  <a:srgbClr val="7E3E3E"/>
                </a:solidFill>
                <a:latin typeface="Symbol"/>
                <a:cs typeface="Symbol"/>
              </a:rPr>
              <a:t></a:t>
            </a:r>
            <a:r>
              <a:rPr sz="2850" spc="-22" baseline="11695" dirty="0">
                <a:solidFill>
                  <a:srgbClr val="7E3E3E"/>
                </a:solidFill>
                <a:latin typeface="Times New Roman"/>
                <a:cs typeface="Times New Roman"/>
              </a:rPr>
              <a:t> </a:t>
            </a:r>
            <a:r>
              <a:rPr sz="2850" spc="-7" baseline="7309" dirty="0">
                <a:solidFill>
                  <a:srgbClr val="7E3E3E"/>
                </a:solidFill>
                <a:latin typeface="Symbol"/>
                <a:cs typeface="Symbol"/>
              </a:rPr>
              <a:t></a:t>
            </a:r>
            <a:r>
              <a:rPr sz="2850" spc="-7" baseline="11695" dirty="0">
                <a:solidFill>
                  <a:srgbClr val="7E3E3E"/>
                </a:solidFill>
                <a:latin typeface="Times New Roman"/>
                <a:cs typeface="Times New Roman"/>
              </a:rPr>
              <a:t>1/</a:t>
            </a:r>
            <a:endParaRPr sz="2850" baseline="11695">
              <a:latin typeface="Times New Roman"/>
              <a:cs typeface="Times New Roman"/>
            </a:endParaRPr>
          </a:p>
        </p:txBody>
      </p:sp>
      <p:sp>
        <p:nvSpPr>
          <p:cNvPr id="38" name="object 38"/>
          <p:cNvSpPr txBox="1"/>
          <p:nvPr/>
        </p:nvSpPr>
        <p:spPr>
          <a:xfrm>
            <a:off x="1983741" y="5789167"/>
            <a:ext cx="7465695" cy="878840"/>
          </a:xfrm>
          <a:prstGeom prst="rect">
            <a:avLst/>
          </a:prstGeom>
        </p:spPr>
        <p:txBody>
          <a:bodyPr vert="horz" wrap="square" lIns="0" tIns="12065" rIns="0" bIns="0" rtlCol="0">
            <a:spAutoFit/>
          </a:bodyPr>
          <a:lstStyle/>
          <a:p>
            <a:pPr marL="12700" marR="5080">
              <a:lnSpc>
                <a:spcPct val="100000"/>
              </a:lnSpc>
              <a:spcBef>
                <a:spcPts val="95"/>
              </a:spcBef>
            </a:pPr>
            <a:r>
              <a:rPr sz="2800" spc="75" dirty="0">
                <a:latin typeface="Cambria"/>
                <a:cs typeface="Cambria"/>
              </a:rPr>
              <a:t>We’ll</a:t>
            </a:r>
            <a:r>
              <a:rPr sz="2800" spc="165" dirty="0">
                <a:latin typeface="Cambria"/>
                <a:cs typeface="Cambria"/>
              </a:rPr>
              <a:t> </a:t>
            </a:r>
            <a:r>
              <a:rPr sz="2800" spc="50" dirty="0">
                <a:latin typeface="Cambria"/>
                <a:cs typeface="Cambria"/>
              </a:rPr>
              <a:t>see</a:t>
            </a:r>
            <a:r>
              <a:rPr sz="2800" spc="165" dirty="0">
                <a:latin typeface="Cambria"/>
                <a:cs typeface="Cambria"/>
              </a:rPr>
              <a:t> </a:t>
            </a:r>
            <a:r>
              <a:rPr sz="2800" spc="150" dirty="0">
                <a:latin typeface="Cambria"/>
                <a:cs typeface="Cambria"/>
              </a:rPr>
              <a:t>that</a:t>
            </a:r>
            <a:r>
              <a:rPr sz="2800" spc="170" dirty="0">
                <a:latin typeface="Cambria"/>
                <a:cs typeface="Cambria"/>
              </a:rPr>
              <a:t> </a:t>
            </a:r>
            <a:r>
              <a:rPr sz="2800" spc="65" dirty="0">
                <a:latin typeface="Cambria"/>
                <a:cs typeface="Cambria"/>
              </a:rPr>
              <a:t>orthogonal</a:t>
            </a:r>
            <a:r>
              <a:rPr sz="2800" spc="180" dirty="0">
                <a:latin typeface="Cambria"/>
                <a:cs typeface="Cambria"/>
              </a:rPr>
              <a:t> </a:t>
            </a:r>
            <a:r>
              <a:rPr sz="2800" spc="130" dirty="0">
                <a:latin typeface="Cambria"/>
                <a:cs typeface="Cambria"/>
              </a:rPr>
              <a:t>matrix</a:t>
            </a:r>
            <a:r>
              <a:rPr sz="2800" spc="170" dirty="0">
                <a:latin typeface="Cambria"/>
                <a:cs typeface="Cambria"/>
              </a:rPr>
              <a:t> </a:t>
            </a:r>
            <a:r>
              <a:rPr sz="2800" spc="75" dirty="0">
                <a:latin typeface="Cambria"/>
                <a:cs typeface="Cambria"/>
              </a:rPr>
              <a:t>represents</a:t>
            </a:r>
            <a:r>
              <a:rPr sz="2800" spc="165" dirty="0">
                <a:latin typeface="Cambria"/>
                <a:cs typeface="Cambria"/>
              </a:rPr>
              <a:t> </a:t>
            </a:r>
            <a:r>
              <a:rPr sz="2800" spc="185" dirty="0">
                <a:latin typeface="Cambria"/>
                <a:cs typeface="Cambria"/>
              </a:rPr>
              <a:t>a </a:t>
            </a:r>
            <a:r>
              <a:rPr sz="2800" spc="-600" dirty="0">
                <a:latin typeface="Cambria"/>
                <a:cs typeface="Cambria"/>
              </a:rPr>
              <a:t> </a:t>
            </a:r>
            <a:r>
              <a:rPr sz="2800" spc="75" dirty="0">
                <a:latin typeface="Cambria"/>
                <a:cs typeface="Cambria"/>
              </a:rPr>
              <a:t>rotation</a:t>
            </a:r>
            <a:r>
              <a:rPr sz="2800" spc="155" dirty="0">
                <a:latin typeface="Cambria"/>
                <a:cs typeface="Cambria"/>
              </a:rPr>
              <a:t> </a:t>
            </a:r>
            <a:r>
              <a:rPr sz="2800" spc="114" dirty="0">
                <a:latin typeface="Cambria"/>
                <a:cs typeface="Cambria"/>
              </a:rPr>
              <a:t>in</a:t>
            </a:r>
            <a:r>
              <a:rPr sz="2800" spc="160" dirty="0">
                <a:latin typeface="Cambria"/>
                <a:cs typeface="Cambria"/>
              </a:rPr>
              <a:t> </a:t>
            </a:r>
            <a:r>
              <a:rPr sz="2800" spc="85" dirty="0">
                <a:latin typeface="Cambria"/>
                <a:cs typeface="Cambria"/>
              </a:rPr>
              <a:t>fact!</a:t>
            </a:r>
            <a:endParaRPr sz="2800">
              <a:latin typeface="Cambria"/>
              <a:cs typeface="Cambria"/>
            </a:endParaRPr>
          </a:p>
        </p:txBody>
      </p:sp>
      <p:sp>
        <p:nvSpPr>
          <p:cNvPr id="39" name="object 39"/>
          <p:cNvSpPr txBox="1">
            <a:spLocks noGrp="1"/>
          </p:cNvSpPr>
          <p:nvPr>
            <p:ph type="title"/>
          </p:nvPr>
        </p:nvSpPr>
        <p:spPr>
          <a:xfrm>
            <a:off x="2364739" y="253950"/>
            <a:ext cx="4509770" cy="574675"/>
          </a:xfrm>
          <a:prstGeom prst="rect">
            <a:avLst/>
          </a:prstGeom>
        </p:spPr>
        <p:txBody>
          <a:bodyPr vert="horz" wrap="square" lIns="0" tIns="12700" rIns="0" bIns="0" rtlCol="0">
            <a:spAutoFit/>
          </a:bodyPr>
          <a:lstStyle/>
          <a:p>
            <a:pPr marL="12700">
              <a:lnSpc>
                <a:spcPct val="100000"/>
              </a:lnSpc>
              <a:spcBef>
                <a:spcPts val="100"/>
              </a:spcBef>
            </a:pPr>
            <a:r>
              <a:rPr sz="3600" spc="90" dirty="0"/>
              <a:t>1.3</a:t>
            </a:r>
            <a:r>
              <a:rPr sz="3600" spc="185" dirty="0"/>
              <a:t> </a:t>
            </a:r>
            <a:r>
              <a:rPr sz="3600" spc="120" dirty="0"/>
              <a:t>Types</a:t>
            </a:r>
            <a:r>
              <a:rPr sz="3600" spc="185" dirty="0"/>
              <a:t> </a:t>
            </a:r>
            <a:r>
              <a:rPr sz="3600" dirty="0"/>
              <a:t>of</a:t>
            </a:r>
            <a:r>
              <a:rPr sz="3600" spc="195" dirty="0"/>
              <a:t> </a:t>
            </a:r>
            <a:r>
              <a:rPr sz="3600" spc="130" dirty="0"/>
              <a:t>matrices</a:t>
            </a:r>
            <a:endParaRPr sz="3600"/>
          </a:p>
        </p:txBody>
      </p:sp>
      <p:sp>
        <p:nvSpPr>
          <p:cNvPr id="40" name="object 40"/>
          <p:cNvSpPr txBox="1"/>
          <p:nvPr/>
        </p:nvSpPr>
        <p:spPr>
          <a:xfrm>
            <a:off x="2263140" y="4463288"/>
            <a:ext cx="1433830" cy="452120"/>
          </a:xfrm>
          <a:prstGeom prst="rect">
            <a:avLst/>
          </a:prstGeom>
        </p:spPr>
        <p:txBody>
          <a:bodyPr vert="horz" wrap="square" lIns="0" tIns="12065" rIns="0" bIns="0" rtlCol="0">
            <a:spAutoFit/>
          </a:bodyPr>
          <a:lstStyle/>
          <a:p>
            <a:pPr marL="38100">
              <a:lnSpc>
                <a:spcPct val="100000"/>
              </a:lnSpc>
              <a:spcBef>
                <a:spcPts val="95"/>
              </a:spcBef>
              <a:tabLst>
                <a:tab pos="1176655" algn="l"/>
              </a:tabLst>
            </a:pPr>
            <a:r>
              <a:rPr sz="2800" spc="140" dirty="0">
                <a:solidFill>
                  <a:srgbClr val="996633"/>
                </a:solidFill>
                <a:latin typeface="Cambria"/>
                <a:cs typeface="Cambria"/>
              </a:rPr>
              <a:t>Since,	</a:t>
            </a:r>
            <a:r>
              <a:rPr sz="2850" i="1" spc="-44" baseline="7309" dirty="0">
                <a:solidFill>
                  <a:srgbClr val="7E3E3E"/>
                </a:solidFill>
                <a:latin typeface="Times New Roman"/>
                <a:cs typeface="Times New Roman"/>
              </a:rPr>
              <a:t>A</a:t>
            </a:r>
            <a:r>
              <a:rPr sz="1650" i="1" spc="-44" baseline="55555" dirty="0">
                <a:solidFill>
                  <a:srgbClr val="7E3E3E"/>
                </a:solidFill>
                <a:latin typeface="Times New Roman"/>
                <a:cs typeface="Times New Roman"/>
              </a:rPr>
              <a:t>T</a:t>
            </a:r>
            <a:endParaRPr sz="1650" baseline="55555">
              <a:latin typeface="Times New Roman"/>
              <a:cs typeface="Times New Roman"/>
            </a:endParaRPr>
          </a:p>
        </p:txBody>
      </p:sp>
      <p:grpSp>
        <p:nvGrpSpPr>
          <p:cNvPr id="41" name="object 41"/>
          <p:cNvGrpSpPr/>
          <p:nvPr/>
        </p:nvGrpSpPr>
        <p:grpSpPr>
          <a:xfrm>
            <a:off x="4362948" y="4145402"/>
            <a:ext cx="280035" cy="270510"/>
            <a:chOff x="2838947" y="4145402"/>
            <a:chExt cx="280035" cy="270510"/>
          </a:xfrm>
        </p:grpSpPr>
        <p:sp>
          <p:nvSpPr>
            <p:cNvPr id="42" name="object 42"/>
            <p:cNvSpPr/>
            <p:nvPr/>
          </p:nvSpPr>
          <p:spPr>
            <a:xfrm>
              <a:off x="2848141" y="4158529"/>
              <a:ext cx="271145" cy="255904"/>
            </a:xfrm>
            <a:custGeom>
              <a:avLst/>
              <a:gdLst/>
              <a:ahLst/>
              <a:cxnLst/>
              <a:rect l="l" t="t" r="r" b="b"/>
              <a:pathLst>
                <a:path w="271144" h="255904">
                  <a:moveTo>
                    <a:pt x="0" y="172983"/>
                  </a:moveTo>
                  <a:lnTo>
                    <a:pt x="23839" y="159093"/>
                  </a:lnTo>
                </a:path>
                <a:path w="271144" h="255904">
                  <a:moveTo>
                    <a:pt x="24342" y="159093"/>
                  </a:moveTo>
                  <a:lnTo>
                    <a:pt x="82946" y="255239"/>
                  </a:lnTo>
                </a:path>
                <a:path w="271144" h="255904">
                  <a:moveTo>
                    <a:pt x="82946" y="255741"/>
                  </a:moveTo>
                  <a:lnTo>
                    <a:pt x="147022" y="501"/>
                  </a:lnTo>
                </a:path>
                <a:path w="271144" h="255904">
                  <a:moveTo>
                    <a:pt x="147022" y="0"/>
                  </a:moveTo>
                  <a:lnTo>
                    <a:pt x="270687" y="0"/>
                  </a:lnTo>
                </a:path>
              </a:pathLst>
            </a:custGeom>
            <a:ln w="3175">
              <a:solidFill>
                <a:srgbClr val="7E3E3E"/>
              </a:solidFill>
            </a:ln>
          </p:spPr>
          <p:txBody>
            <a:bodyPr wrap="square" lIns="0" tIns="0" rIns="0" bIns="0" rtlCol="0"/>
            <a:lstStyle/>
            <a:p>
              <a:endParaRPr sz="1800"/>
            </a:p>
          </p:txBody>
        </p:sp>
        <p:sp>
          <p:nvSpPr>
            <p:cNvPr id="43" name="object 43"/>
            <p:cNvSpPr/>
            <p:nvPr/>
          </p:nvSpPr>
          <p:spPr>
            <a:xfrm>
              <a:off x="2838947" y="4145402"/>
              <a:ext cx="273685" cy="262255"/>
            </a:xfrm>
            <a:custGeom>
              <a:avLst/>
              <a:gdLst/>
              <a:ahLst/>
              <a:cxnLst/>
              <a:rect l="l" t="t" r="r" b="b"/>
              <a:pathLst>
                <a:path w="273685" h="262254">
                  <a:moveTo>
                    <a:pt x="273161" y="0"/>
                  </a:moveTo>
                  <a:lnTo>
                    <a:pt x="144527" y="0"/>
                  </a:lnTo>
                  <a:lnTo>
                    <a:pt x="85441" y="236411"/>
                  </a:lnTo>
                  <a:lnTo>
                    <a:pt x="33295" y="157607"/>
                  </a:lnTo>
                  <a:lnTo>
                    <a:pt x="0" y="175954"/>
                  </a:lnTo>
                  <a:lnTo>
                    <a:pt x="3480" y="182878"/>
                  </a:lnTo>
                  <a:lnTo>
                    <a:pt x="19876" y="172481"/>
                  </a:lnTo>
                  <a:lnTo>
                    <a:pt x="79466" y="261682"/>
                  </a:lnTo>
                  <a:lnTo>
                    <a:pt x="91395" y="261682"/>
                  </a:lnTo>
                  <a:lnTo>
                    <a:pt x="153480" y="12384"/>
                  </a:lnTo>
                  <a:lnTo>
                    <a:pt x="273161" y="12384"/>
                  </a:lnTo>
                  <a:lnTo>
                    <a:pt x="273161" y="0"/>
                  </a:lnTo>
                  <a:close/>
                </a:path>
              </a:pathLst>
            </a:custGeom>
            <a:solidFill>
              <a:srgbClr val="7E3E3E"/>
            </a:solidFill>
          </p:spPr>
          <p:txBody>
            <a:bodyPr wrap="square" lIns="0" tIns="0" rIns="0" bIns="0" rtlCol="0"/>
            <a:lstStyle/>
            <a:p>
              <a:endParaRPr sz="1800"/>
            </a:p>
          </p:txBody>
        </p:sp>
      </p:grpSp>
      <p:grpSp>
        <p:nvGrpSpPr>
          <p:cNvPr id="44" name="object 44"/>
          <p:cNvGrpSpPr/>
          <p:nvPr/>
        </p:nvGrpSpPr>
        <p:grpSpPr>
          <a:xfrm>
            <a:off x="5278779" y="4145402"/>
            <a:ext cx="280035" cy="270510"/>
            <a:chOff x="3754778" y="4145402"/>
            <a:chExt cx="280035" cy="270510"/>
          </a:xfrm>
        </p:grpSpPr>
        <p:sp>
          <p:nvSpPr>
            <p:cNvPr id="45" name="object 45"/>
            <p:cNvSpPr/>
            <p:nvPr/>
          </p:nvSpPr>
          <p:spPr>
            <a:xfrm>
              <a:off x="3763972" y="4158529"/>
              <a:ext cx="271145" cy="255904"/>
            </a:xfrm>
            <a:custGeom>
              <a:avLst/>
              <a:gdLst/>
              <a:ahLst/>
              <a:cxnLst/>
              <a:rect l="l" t="t" r="r" b="b"/>
              <a:pathLst>
                <a:path w="271145" h="255904">
                  <a:moveTo>
                    <a:pt x="0" y="172983"/>
                  </a:moveTo>
                  <a:lnTo>
                    <a:pt x="23839" y="159093"/>
                  </a:lnTo>
                </a:path>
                <a:path w="271145" h="255904">
                  <a:moveTo>
                    <a:pt x="24342" y="159093"/>
                  </a:moveTo>
                  <a:lnTo>
                    <a:pt x="82946" y="255239"/>
                  </a:lnTo>
                </a:path>
                <a:path w="271145" h="255904">
                  <a:moveTo>
                    <a:pt x="82946" y="255741"/>
                  </a:moveTo>
                  <a:lnTo>
                    <a:pt x="147002" y="501"/>
                  </a:lnTo>
                </a:path>
                <a:path w="271145" h="255904">
                  <a:moveTo>
                    <a:pt x="147002" y="0"/>
                  </a:moveTo>
                  <a:lnTo>
                    <a:pt x="270727" y="0"/>
                  </a:lnTo>
                </a:path>
              </a:pathLst>
            </a:custGeom>
            <a:ln w="3175">
              <a:solidFill>
                <a:srgbClr val="7E3E3E"/>
              </a:solidFill>
            </a:ln>
          </p:spPr>
          <p:txBody>
            <a:bodyPr wrap="square" lIns="0" tIns="0" rIns="0" bIns="0" rtlCol="0"/>
            <a:lstStyle/>
            <a:p>
              <a:endParaRPr sz="1800"/>
            </a:p>
          </p:txBody>
        </p:sp>
        <p:sp>
          <p:nvSpPr>
            <p:cNvPr id="46" name="object 46"/>
            <p:cNvSpPr/>
            <p:nvPr/>
          </p:nvSpPr>
          <p:spPr>
            <a:xfrm>
              <a:off x="3754778" y="4145402"/>
              <a:ext cx="273685" cy="262255"/>
            </a:xfrm>
            <a:custGeom>
              <a:avLst/>
              <a:gdLst/>
              <a:ahLst/>
              <a:cxnLst/>
              <a:rect l="l" t="t" r="r" b="b"/>
              <a:pathLst>
                <a:path w="273685" h="262254">
                  <a:moveTo>
                    <a:pt x="273081" y="0"/>
                  </a:moveTo>
                  <a:lnTo>
                    <a:pt x="145131" y="0"/>
                  </a:lnTo>
                  <a:lnTo>
                    <a:pt x="85441" y="236411"/>
                  </a:lnTo>
                  <a:lnTo>
                    <a:pt x="33275" y="157607"/>
                  </a:lnTo>
                  <a:lnTo>
                    <a:pt x="0" y="175954"/>
                  </a:lnTo>
                  <a:lnTo>
                    <a:pt x="3480" y="182878"/>
                  </a:lnTo>
                  <a:lnTo>
                    <a:pt x="19876" y="172481"/>
                  </a:lnTo>
                  <a:lnTo>
                    <a:pt x="79466" y="261682"/>
                  </a:lnTo>
                  <a:lnTo>
                    <a:pt x="91395" y="261682"/>
                  </a:lnTo>
                  <a:lnTo>
                    <a:pt x="153379" y="12384"/>
                  </a:lnTo>
                  <a:lnTo>
                    <a:pt x="273081" y="12384"/>
                  </a:lnTo>
                  <a:lnTo>
                    <a:pt x="273081" y="0"/>
                  </a:lnTo>
                  <a:close/>
                </a:path>
              </a:pathLst>
            </a:custGeom>
            <a:solidFill>
              <a:srgbClr val="7E3E3E"/>
            </a:solidFill>
          </p:spPr>
          <p:txBody>
            <a:bodyPr wrap="square" lIns="0" tIns="0" rIns="0" bIns="0" rtlCol="0"/>
            <a:lstStyle/>
            <a:p>
              <a:endParaRPr sz="1800"/>
            </a:p>
          </p:txBody>
        </p:sp>
      </p:grpSp>
      <p:grpSp>
        <p:nvGrpSpPr>
          <p:cNvPr id="47" name="object 47"/>
          <p:cNvGrpSpPr/>
          <p:nvPr/>
        </p:nvGrpSpPr>
        <p:grpSpPr>
          <a:xfrm>
            <a:off x="6115163" y="4145402"/>
            <a:ext cx="280035" cy="270510"/>
            <a:chOff x="4591162" y="4145402"/>
            <a:chExt cx="280035" cy="270510"/>
          </a:xfrm>
        </p:grpSpPr>
        <p:sp>
          <p:nvSpPr>
            <p:cNvPr id="48" name="object 48"/>
            <p:cNvSpPr/>
            <p:nvPr/>
          </p:nvSpPr>
          <p:spPr>
            <a:xfrm>
              <a:off x="4600417" y="4158529"/>
              <a:ext cx="271145" cy="255904"/>
            </a:xfrm>
            <a:custGeom>
              <a:avLst/>
              <a:gdLst/>
              <a:ahLst/>
              <a:cxnLst/>
              <a:rect l="l" t="t" r="r" b="b"/>
              <a:pathLst>
                <a:path w="271145" h="255904">
                  <a:moveTo>
                    <a:pt x="0" y="172983"/>
                  </a:moveTo>
                  <a:lnTo>
                    <a:pt x="23739" y="159093"/>
                  </a:lnTo>
                </a:path>
                <a:path w="271145" h="255904">
                  <a:moveTo>
                    <a:pt x="24342" y="159093"/>
                  </a:moveTo>
                  <a:lnTo>
                    <a:pt x="82886" y="255239"/>
                  </a:lnTo>
                </a:path>
                <a:path w="271145" h="255904">
                  <a:moveTo>
                    <a:pt x="82886" y="255741"/>
                  </a:moveTo>
                  <a:lnTo>
                    <a:pt x="147464" y="501"/>
                  </a:lnTo>
                </a:path>
                <a:path w="271145" h="255904">
                  <a:moveTo>
                    <a:pt x="147464" y="0"/>
                  </a:moveTo>
                  <a:lnTo>
                    <a:pt x="270586" y="0"/>
                  </a:lnTo>
                </a:path>
              </a:pathLst>
            </a:custGeom>
            <a:ln w="3175">
              <a:solidFill>
                <a:srgbClr val="7E3E3E"/>
              </a:solidFill>
            </a:ln>
          </p:spPr>
          <p:txBody>
            <a:bodyPr wrap="square" lIns="0" tIns="0" rIns="0" bIns="0" rtlCol="0"/>
            <a:lstStyle/>
            <a:p>
              <a:endParaRPr sz="1800"/>
            </a:p>
          </p:txBody>
        </p:sp>
        <p:sp>
          <p:nvSpPr>
            <p:cNvPr id="49" name="object 49"/>
            <p:cNvSpPr/>
            <p:nvPr/>
          </p:nvSpPr>
          <p:spPr>
            <a:xfrm>
              <a:off x="4591162" y="4145402"/>
              <a:ext cx="273685" cy="262255"/>
            </a:xfrm>
            <a:custGeom>
              <a:avLst/>
              <a:gdLst/>
              <a:ahLst/>
              <a:cxnLst/>
              <a:rect l="l" t="t" r="r" b="b"/>
              <a:pathLst>
                <a:path w="273685" h="262254">
                  <a:moveTo>
                    <a:pt x="273604" y="0"/>
                  </a:moveTo>
                  <a:lnTo>
                    <a:pt x="145050" y="0"/>
                  </a:lnTo>
                  <a:lnTo>
                    <a:pt x="85903" y="236411"/>
                  </a:lnTo>
                  <a:lnTo>
                    <a:pt x="33194" y="157607"/>
                  </a:lnTo>
                  <a:lnTo>
                    <a:pt x="0" y="175954"/>
                  </a:lnTo>
                  <a:lnTo>
                    <a:pt x="4023" y="182878"/>
                  </a:lnTo>
                  <a:lnTo>
                    <a:pt x="20319" y="172481"/>
                  </a:lnTo>
                  <a:lnTo>
                    <a:pt x="79466" y="261682"/>
                  </a:lnTo>
                  <a:lnTo>
                    <a:pt x="91335" y="261682"/>
                  </a:lnTo>
                  <a:lnTo>
                    <a:pt x="153902" y="12384"/>
                  </a:lnTo>
                  <a:lnTo>
                    <a:pt x="273604" y="12384"/>
                  </a:lnTo>
                  <a:lnTo>
                    <a:pt x="273604" y="0"/>
                  </a:lnTo>
                  <a:close/>
                </a:path>
              </a:pathLst>
            </a:custGeom>
            <a:solidFill>
              <a:srgbClr val="7E3E3E"/>
            </a:solidFill>
          </p:spPr>
          <p:txBody>
            <a:bodyPr wrap="square" lIns="0" tIns="0" rIns="0" bIns="0" rtlCol="0"/>
            <a:lstStyle/>
            <a:p>
              <a:endParaRPr sz="1800"/>
            </a:p>
          </p:txBody>
        </p:sp>
      </p:grpSp>
      <p:grpSp>
        <p:nvGrpSpPr>
          <p:cNvPr id="50" name="object 50"/>
          <p:cNvGrpSpPr/>
          <p:nvPr/>
        </p:nvGrpSpPr>
        <p:grpSpPr>
          <a:xfrm>
            <a:off x="4356993" y="4562707"/>
            <a:ext cx="292735" cy="269875"/>
            <a:chOff x="2832992" y="4562706"/>
            <a:chExt cx="292735" cy="269875"/>
          </a:xfrm>
        </p:grpSpPr>
        <p:sp>
          <p:nvSpPr>
            <p:cNvPr id="51" name="object 51"/>
            <p:cNvSpPr/>
            <p:nvPr/>
          </p:nvSpPr>
          <p:spPr>
            <a:xfrm>
              <a:off x="2842186" y="4575351"/>
              <a:ext cx="283210" cy="255904"/>
            </a:xfrm>
            <a:custGeom>
              <a:avLst/>
              <a:gdLst/>
              <a:ahLst/>
              <a:cxnLst/>
              <a:rect l="l" t="t" r="r" b="b"/>
              <a:pathLst>
                <a:path w="283210" h="255904">
                  <a:moveTo>
                    <a:pt x="0" y="172963"/>
                  </a:moveTo>
                  <a:lnTo>
                    <a:pt x="24825" y="159093"/>
                  </a:lnTo>
                </a:path>
                <a:path w="283210" h="255904">
                  <a:moveTo>
                    <a:pt x="24825" y="159093"/>
                  </a:moveTo>
                  <a:lnTo>
                    <a:pt x="83429" y="255239"/>
                  </a:lnTo>
                </a:path>
                <a:path w="283210" h="255904">
                  <a:moveTo>
                    <a:pt x="83429" y="255721"/>
                  </a:moveTo>
                  <a:lnTo>
                    <a:pt x="147505" y="481"/>
                  </a:lnTo>
                </a:path>
                <a:path w="283210" h="255904">
                  <a:moveTo>
                    <a:pt x="147505" y="0"/>
                  </a:moveTo>
                  <a:lnTo>
                    <a:pt x="283100" y="0"/>
                  </a:lnTo>
                </a:path>
              </a:pathLst>
            </a:custGeom>
            <a:ln w="3175">
              <a:solidFill>
                <a:srgbClr val="7E3E3E"/>
              </a:solidFill>
            </a:ln>
          </p:spPr>
          <p:txBody>
            <a:bodyPr wrap="square" lIns="0" tIns="0" rIns="0" bIns="0" rtlCol="0"/>
            <a:lstStyle/>
            <a:p>
              <a:endParaRPr sz="1800"/>
            </a:p>
          </p:txBody>
        </p:sp>
        <p:sp>
          <p:nvSpPr>
            <p:cNvPr id="52" name="object 52"/>
            <p:cNvSpPr/>
            <p:nvPr/>
          </p:nvSpPr>
          <p:spPr>
            <a:xfrm>
              <a:off x="2832992" y="4562706"/>
              <a:ext cx="285115" cy="261620"/>
            </a:xfrm>
            <a:custGeom>
              <a:avLst/>
              <a:gdLst/>
              <a:ahLst/>
              <a:cxnLst/>
              <a:rect l="l" t="t" r="r" b="b"/>
              <a:pathLst>
                <a:path w="285114" h="261620">
                  <a:moveTo>
                    <a:pt x="285091" y="0"/>
                  </a:moveTo>
                  <a:lnTo>
                    <a:pt x="145030" y="0"/>
                  </a:lnTo>
                  <a:lnTo>
                    <a:pt x="85923" y="235910"/>
                  </a:lnTo>
                  <a:lnTo>
                    <a:pt x="33778" y="157106"/>
                  </a:lnTo>
                  <a:lnTo>
                    <a:pt x="0" y="175452"/>
                  </a:lnTo>
                  <a:lnTo>
                    <a:pt x="3983" y="182377"/>
                  </a:lnTo>
                  <a:lnTo>
                    <a:pt x="20359" y="172481"/>
                  </a:lnTo>
                  <a:lnTo>
                    <a:pt x="79466" y="261181"/>
                  </a:lnTo>
                  <a:lnTo>
                    <a:pt x="91395" y="261181"/>
                  </a:lnTo>
                  <a:lnTo>
                    <a:pt x="153962" y="11902"/>
                  </a:lnTo>
                  <a:lnTo>
                    <a:pt x="285091" y="11902"/>
                  </a:lnTo>
                  <a:lnTo>
                    <a:pt x="285091" y="0"/>
                  </a:lnTo>
                  <a:close/>
                </a:path>
              </a:pathLst>
            </a:custGeom>
            <a:solidFill>
              <a:srgbClr val="7E3E3E"/>
            </a:solidFill>
          </p:spPr>
          <p:txBody>
            <a:bodyPr wrap="square" lIns="0" tIns="0" rIns="0" bIns="0" rtlCol="0"/>
            <a:lstStyle/>
            <a:p>
              <a:endParaRPr sz="1800"/>
            </a:p>
          </p:txBody>
        </p:sp>
      </p:grpSp>
      <p:grpSp>
        <p:nvGrpSpPr>
          <p:cNvPr id="53" name="object 53"/>
          <p:cNvGrpSpPr/>
          <p:nvPr/>
        </p:nvGrpSpPr>
        <p:grpSpPr>
          <a:xfrm>
            <a:off x="5361725" y="4562707"/>
            <a:ext cx="292735" cy="269875"/>
            <a:chOff x="3837724" y="4562706"/>
            <a:chExt cx="292735" cy="269875"/>
          </a:xfrm>
        </p:grpSpPr>
        <p:sp>
          <p:nvSpPr>
            <p:cNvPr id="54" name="object 54"/>
            <p:cNvSpPr/>
            <p:nvPr/>
          </p:nvSpPr>
          <p:spPr>
            <a:xfrm>
              <a:off x="3846918" y="4575351"/>
              <a:ext cx="283210" cy="255904"/>
            </a:xfrm>
            <a:custGeom>
              <a:avLst/>
              <a:gdLst/>
              <a:ahLst/>
              <a:cxnLst/>
              <a:rect l="l" t="t" r="r" b="b"/>
              <a:pathLst>
                <a:path w="283210" h="255904">
                  <a:moveTo>
                    <a:pt x="0" y="172963"/>
                  </a:moveTo>
                  <a:lnTo>
                    <a:pt x="24825" y="159093"/>
                  </a:lnTo>
                </a:path>
                <a:path w="283210" h="255904">
                  <a:moveTo>
                    <a:pt x="24825" y="159093"/>
                  </a:moveTo>
                  <a:lnTo>
                    <a:pt x="82966" y="255239"/>
                  </a:lnTo>
                </a:path>
                <a:path w="283210" h="255904">
                  <a:moveTo>
                    <a:pt x="82966" y="255721"/>
                  </a:moveTo>
                  <a:lnTo>
                    <a:pt x="147545" y="481"/>
                  </a:lnTo>
                </a:path>
                <a:path w="283210" h="255904">
                  <a:moveTo>
                    <a:pt x="147545" y="0"/>
                  </a:moveTo>
                  <a:lnTo>
                    <a:pt x="283140" y="0"/>
                  </a:lnTo>
                </a:path>
              </a:pathLst>
            </a:custGeom>
            <a:ln w="3175">
              <a:solidFill>
                <a:srgbClr val="7E3E3E"/>
              </a:solidFill>
            </a:ln>
          </p:spPr>
          <p:txBody>
            <a:bodyPr wrap="square" lIns="0" tIns="0" rIns="0" bIns="0" rtlCol="0"/>
            <a:lstStyle/>
            <a:p>
              <a:endParaRPr sz="1800"/>
            </a:p>
          </p:txBody>
        </p:sp>
        <p:sp>
          <p:nvSpPr>
            <p:cNvPr id="55" name="object 55"/>
            <p:cNvSpPr/>
            <p:nvPr/>
          </p:nvSpPr>
          <p:spPr>
            <a:xfrm>
              <a:off x="3837724" y="4562706"/>
              <a:ext cx="285115" cy="261620"/>
            </a:xfrm>
            <a:custGeom>
              <a:avLst/>
              <a:gdLst/>
              <a:ahLst/>
              <a:cxnLst/>
              <a:rect l="l" t="t" r="r" b="b"/>
              <a:pathLst>
                <a:path w="285114" h="261620">
                  <a:moveTo>
                    <a:pt x="285091" y="0"/>
                  </a:moveTo>
                  <a:lnTo>
                    <a:pt x="145070" y="0"/>
                  </a:lnTo>
                  <a:lnTo>
                    <a:pt x="85923" y="235910"/>
                  </a:lnTo>
                  <a:lnTo>
                    <a:pt x="33275" y="157106"/>
                  </a:lnTo>
                  <a:lnTo>
                    <a:pt x="0" y="175452"/>
                  </a:lnTo>
                  <a:lnTo>
                    <a:pt x="3983" y="182377"/>
                  </a:lnTo>
                  <a:lnTo>
                    <a:pt x="20359" y="172481"/>
                  </a:lnTo>
                  <a:lnTo>
                    <a:pt x="79486" y="261181"/>
                  </a:lnTo>
                  <a:lnTo>
                    <a:pt x="91355" y="261181"/>
                  </a:lnTo>
                  <a:lnTo>
                    <a:pt x="153922" y="11902"/>
                  </a:lnTo>
                  <a:lnTo>
                    <a:pt x="285091" y="11902"/>
                  </a:lnTo>
                  <a:lnTo>
                    <a:pt x="285091" y="0"/>
                  </a:lnTo>
                  <a:close/>
                </a:path>
              </a:pathLst>
            </a:custGeom>
            <a:solidFill>
              <a:srgbClr val="7E3E3E"/>
            </a:solidFill>
          </p:spPr>
          <p:txBody>
            <a:bodyPr wrap="square" lIns="0" tIns="0" rIns="0" bIns="0" rtlCol="0"/>
            <a:lstStyle/>
            <a:p>
              <a:endParaRPr sz="1800"/>
            </a:p>
          </p:txBody>
        </p:sp>
      </p:grpSp>
      <p:grpSp>
        <p:nvGrpSpPr>
          <p:cNvPr id="56" name="object 56"/>
          <p:cNvGrpSpPr/>
          <p:nvPr/>
        </p:nvGrpSpPr>
        <p:grpSpPr>
          <a:xfrm>
            <a:off x="6109731" y="4562707"/>
            <a:ext cx="291465" cy="269875"/>
            <a:chOff x="4585730" y="4562706"/>
            <a:chExt cx="291465" cy="269875"/>
          </a:xfrm>
        </p:grpSpPr>
        <p:sp>
          <p:nvSpPr>
            <p:cNvPr id="57" name="object 57"/>
            <p:cNvSpPr/>
            <p:nvPr/>
          </p:nvSpPr>
          <p:spPr>
            <a:xfrm>
              <a:off x="4594784" y="4575351"/>
              <a:ext cx="282575" cy="255904"/>
            </a:xfrm>
            <a:custGeom>
              <a:avLst/>
              <a:gdLst/>
              <a:ahLst/>
              <a:cxnLst/>
              <a:rect l="l" t="t" r="r" b="b"/>
              <a:pathLst>
                <a:path w="282575" h="255904">
                  <a:moveTo>
                    <a:pt x="0" y="172963"/>
                  </a:moveTo>
                  <a:lnTo>
                    <a:pt x="23940" y="159093"/>
                  </a:lnTo>
                </a:path>
                <a:path w="282575" h="255904">
                  <a:moveTo>
                    <a:pt x="24342" y="159093"/>
                  </a:moveTo>
                  <a:lnTo>
                    <a:pt x="83087" y="255239"/>
                  </a:lnTo>
                </a:path>
                <a:path w="282575" h="255904">
                  <a:moveTo>
                    <a:pt x="83087" y="255721"/>
                  </a:moveTo>
                  <a:lnTo>
                    <a:pt x="147062" y="481"/>
                  </a:lnTo>
                </a:path>
                <a:path w="282575" h="255904">
                  <a:moveTo>
                    <a:pt x="147062" y="0"/>
                  </a:moveTo>
                  <a:lnTo>
                    <a:pt x="282255" y="0"/>
                  </a:lnTo>
                </a:path>
              </a:pathLst>
            </a:custGeom>
            <a:ln w="3175">
              <a:solidFill>
                <a:srgbClr val="7E3E3E"/>
              </a:solidFill>
            </a:ln>
          </p:spPr>
          <p:txBody>
            <a:bodyPr wrap="square" lIns="0" tIns="0" rIns="0" bIns="0" rtlCol="0"/>
            <a:lstStyle/>
            <a:p>
              <a:endParaRPr sz="1800"/>
            </a:p>
          </p:txBody>
        </p:sp>
        <p:sp>
          <p:nvSpPr>
            <p:cNvPr id="58" name="object 58"/>
            <p:cNvSpPr/>
            <p:nvPr/>
          </p:nvSpPr>
          <p:spPr>
            <a:xfrm>
              <a:off x="4585730" y="4562706"/>
              <a:ext cx="284480" cy="261620"/>
            </a:xfrm>
            <a:custGeom>
              <a:avLst/>
              <a:gdLst/>
              <a:ahLst/>
              <a:cxnLst/>
              <a:rect l="l" t="t" r="r" b="b"/>
              <a:pathLst>
                <a:path w="284479" h="261620">
                  <a:moveTo>
                    <a:pt x="284468" y="0"/>
                  </a:moveTo>
                  <a:lnTo>
                    <a:pt x="144447" y="0"/>
                  </a:lnTo>
                  <a:lnTo>
                    <a:pt x="85300" y="235910"/>
                  </a:lnTo>
                  <a:lnTo>
                    <a:pt x="33194" y="157106"/>
                  </a:lnTo>
                  <a:lnTo>
                    <a:pt x="0" y="175452"/>
                  </a:lnTo>
                  <a:lnTo>
                    <a:pt x="3420" y="182377"/>
                  </a:lnTo>
                  <a:lnTo>
                    <a:pt x="19916" y="172481"/>
                  </a:lnTo>
                  <a:lnTo>
                    <a:pt x="79466" y="261181"/>
                  </a:lnTo>
                  <a:lnTo>
                    <a:pt x="91335" y="261181"/>
                  </a:lnTo>
                  <a:lnTo>
                    <a:pt x="153500" y="11902"/>
                  </a:lnTo>
                  <a:lnTo>
                    <a:pt x="284468" y="11902"/>
                  </a:lnTo>
                  <a:lnTo>
                    <a:pt x="284468" y="0"/>
                  </a:lnTo>
                  <a:close/>
                </a:path>
              </a:pathLst>
            </a:custGeom>
            <a:solidFill>
              <a:srgbClr val="7E3E3E"/>
            </a:solidFill>
          </p:spPr>
          <p:txBody>
            <a:bodyPr wrap="square" lIns="0" tIns="0" rIns="0" bIns="0" rtlCol="0"/>
            <a:lstStyle/>
            <a:p>
              <a:endParaRPr sz="1800"/>
            </a:p>
          </p:txBody>
        </p:sp>
      </p:grpSp>
      <p:grpSp>
        <p:nvGrpSpPr>
          <p:cNvPr id="59" name="object 59"/>
          <p:cNvGrpSpPr/>
          <p:nvPr/>
        </p:nvGrpSpPr>
        <p:grpSpPr>
          <a:xfrm>
            <a:off x="4434467" y="4979508"/>
            <a:ext cx="295275" cy="266700"/>
            <a:chOff x="2910466" y="4979508"/>
            <a:chExt cx="295275" cy="266700"/>
          </a:xfrm>
        </p:grpSpPr>
        <p:sp>
          <p:nvSpPr>
            <p:cNvPr id="60" name="object 60"/>
            <p:cNvSpPr/>
            <p:nvPr/>
          </p:nvSpPr>
          <p:spPr>
            <a:xfrm>
              <a:off x="2919660" y="4992153"/>
              <a:ext cx="286385" cy="252729"/>
            </a:xfrm>
            <a:custGeom>
              <a:avLst/>
              <a:gdLst/>
              <a:ahLst/>
              <a:cxnLst/>
              <a:rect l="l" t="t" r="r" b="b"/>
              <a:pathLst>
                <a:path w="286385" h="252729">
                  <a:moveTo>
                    <a:pt x="0" y="170976"/>
                  </a:moveTo>
                  <a:lnTo>
                    <a:pt x="24825" y="157607"/>
                  </a:lnTo>
                </a:path>
                <a:path w="286385" h="252729">
                  <a:moveTo>
                    <a:pt x="25328" y="157607"/>
                  </a:moveTo>
                  <a:lnTo>
                    <a:pt x="83449" y="251769"/>
                  </a:lnTo>
                </a:path>
                <a:path w="286385" h="252729">
                  <a:moveTo>
                    <a:pt x="83449" y="252264"/>
                  </a:moveTo>
                  <a:lnTo>
                    <a:pt x="147505" y="0"/>
                  </a:lnTo>
                </a:path>
                <a:path w="286385" h="252729">
                  <a:moveTo>
                    <a:pt x="147505" y="0"/>
                  </a:moveTo>
                  <a:lnTo>
                    <a:pt x="286077" y="0"/>
                  </a:lnTo>
                </a:path>
              </a:pathLst>
            </a:custGeom>
            <a:ln w="3175">
              <a:solidFill>
                <a:srgbClr val="7E3E3E"/>
              </a:solidFill>
            </a:ln>
          </p:spPr>
          <p:txBody>
            <a:bodyPr wrap="square" lIns="0" tIns="0" rIns="0" bIns="0" rtlCol="0"/>
            <a:lstStyle/>
            <a:p>
              <a:endParaRPr sz="1800"/>
            </a:p>
          </p:txBody>
        </p:sp>
        <p:sp>
          <p:nvSpPr>
            <p:cNvPr id="61" name="object 61"/>
            <p:cNvSpPr/>
            <p:nvPr/>
          </p:nvSpPr>
          <p:spPr>
            <a:xfrm>
              <a:off x="2910466" y="4979508"/>
              <a:ext cx="288925" cy="257810"/>
            </a:xfrm>
            <a:custGeom>
              <a:avLst/>
              <a:gdLst/>
              <a:ahLst/>
              <a:cxnLst/>
              <a:rect l="l" t="t" r="r" b="b"/>
              <a:pathLst>
                <a:path w="288925" h="257810">
                  <a:moveTo>
                    <a:pt x="288572" y="0"/>
                  </a:moveTo>
                  <a:lnTo>
                    <a:pt x="145030" y="0"/>
                  </a:lnTo>
                  <a:lnTo>
                    <a:pt x="85923" y="232447"/>
                  </a:lnTo>
                  <a:lnTo>
                    <a:pt x="33778" y="154637"/>
                  </a:lnTo>
                  <a:lnTo>
                    <a:pt x="0" y="172983"/>
                  </a:lnTo>
                  <a:lnTo>
                    <a:pt x="3983" y="179908"/>
                  </a:lnTo>
                  <a:lnTo>
                    <a:pt x="20862" y="170996"/>
                  </a:lnTo>
                  <a:lnTo>
                    <a:pt x="79466" y="257724"/>
                  </a:lnTo>
                  <a:lnTo>
                    <a:pt x="91395" y="257724"/>
                  </a:lnTo>
                  <a:lnTo>
                    <a:pt x="153962" y="11902"/>
                  </a:lnTo>
                  <a:lnTo>
                    <a:pt x="288572" y="11902"/>
                  </a:lnTo>
                  <a:lnTo>
                    <a:pt x="288572" y="0"/>
                  </a:lnTo>
                  <a:close/>
                </a:path>
              </a:pathLst>
            </a:custGeom>
            <a:solidFill>
              <a:srgbClr val="7E3E3E"/>
            </a:solidFill>
          </p:spPr>
          <p:txBody>
            <a:bodyPr wrap="square" lIns="0" tIns="0" rIns="0" bIns="0" rtlCol="0"/>
            <a:lstStyle/>
            <a:p>
              <a:endParaRPr sz="1800"/>
            </a:p>
          </p:txBody>
        </p:sp>
      </p:grpSp>
      <p:grpSp>
        <p:nvGrpSpPr>
          <p:cNvPr id="62" name="object 62"/>
          <p:cNvGrpSpPr/>
          <p:nvPr/>
        </p:nvGrpSpPr>
        <p:grpSpPr>
          <a:xfrm>
            <a:off x="6107719" y="4979508"/>
            <a:ext cx="295910" cy="266700"/>
            <a:chOff x="4583719" y="4979508"/>
            <a:chExt cx="295910" cy="266700"/>
          </a:xfrm>
        </p:grpSpPr>
        <p:sp>
          <p:nvSpPr>
            <p:cNvPr id="63" name="object 63"/>
            <p:cNvSpPr/>
            <p:nvPr/>
          </p:nvSpPr>
          <p:spPr>
            <a:xfrm>
              <a:off x="4592973" y="4992153"/>
              <a:ext cx="286385" cy="252729"/>
            </a:xfrm>
            <a:custGeom>
              <a:avLst/>
              <a:gdLst/>
              <a:ahLst/>
              <a:cxnLst/>
              <a:rect l="l" t="t" r="r" b="b"/>
              <a:pathLst>
                <a:path w="286385" h="252729">
                  <a:moveTo>
                    <a:pt x="0" y="170976"/>
                  </a:moveTo>
                  <a:lnTo>
                    <a:pt x="25147" y="157607"/>
                  </a:lnTo>
                </a:path>
                <a:path w="286385" h="252729">
                  <a:moveTo>
                    <a:pt x="25147" y="157607"/>
                  </a:moveTo>
                  <a:lnTo>
                    <a:pt x="82886" y="251769"/>
                  </a:lnTo>
                </a:path>
                <a:path w="286385" h="252729">
                  <a:moveTo>
                    <a:pt x="82886" y="252264"/>
                  </a:moveTo>
                  <a:lnTo>
                    <a:pt x="147464" y="0"/>
                  </a:lnTo>
                </a:path>
                <a:path w="286385" h="252729">
                  <a:moveTo>
                    <a:pt x="147464" y="0"/>
                  </a:moveTo>
                  <a:lnTo>
                    <a:pt x="286077" y="0"/>
                  </a:lnTo>
                </a:path>
              </a:pathLst>
            </a:custGeom>
            <a:ln w="3175">
              <a:solidFill>
                <a:srgbClr val="7E3E3E"/>
              </a:solidFill>
            </a:ln>
          </p:spPr>
          <p:txBody>
            <a:bodyPr wrap="square" lIns="0" tIns="0" rIns="0" bIns="0" rtlCol="0"/>
            <a:lstStyle/>
            <a:p>
              <a:endParaRPr sz="1800"/>
            </a:p>
          </p:txBody>
        </p:sp>
        <p:sp>
          <p:nvSpPr>
            <p:cNvPr id="64" name="object 64"/>
            <p:cNvSpPr/>
            <p:nvPr/>
          </p:nvSpPr>
          <p:spPr>
            <a:xfrm>
              <a:off x="4583719" y="4979508"/>
              <a:ext cx="288925" cy="257810"/>
            </a:xfrm>
            <a:custGeom>
              <a:avLst/>
              <a:gdLst/>
              <a:ahLst/>
              <a:cxnLst/>
              <a:rect l="l" t="t" r="r" b="b"/>
              <a:pathLst>
                <a:path w="288925" h="257810">
                  <a:moveTo>
                    <a:pt x="288491" y="0"/>
                  </a:moveTo>
                  <a:lnTo>
                    <a:pt x="145050" y="0"/>
                  </a:lnTo>
                  <a:lnTo>
                    <a:pt x="85501" y="232447"/>
                  </a:lnTo>
                  <a:lnTo>
                    <a:pt x="33194" y="154637"/>
                  </a:lnTo>
                  <a:lnTo>
                    <a:pt x="0" y="172983"/>
                  </a:lnTo>
                  <a:lnTo>
                    <a:pt x="4023" y="179908"/>
                  </a:lnTo>
                  <a:lnTo>
                    <a:pt x="20922" y="170996"/>
                  </a:lnTo>
                  <a:lnTo>
                    <a:pt x="79466" y="257724"/>
                  </a:lnTo>
                  <a:lnTo>
                    <a:pt x="91335" y="257724"/>
                  </a:lnTo>
                  <a:lnTo>
                    <a:pt x="153500" y="11902"/>
                  </a:lnTo>
                  <a:lnTo>
                    <a:pt x="288491" y="11902"/>
                  </a:lnTo>
                  <a:lnTo>
                    <a:pt x="288491" y="0"/>
                  </a:lnTo>
                  <a:close/>
                </a:path>
              </a:pathLst>
            </a:custGeom>
            <a:solidFill>
              <a:srgbClr val="7E3E3E"/>
            </a:solidFill>
          </p:spPr>
          <p:txBody>
            <a:bodyPr wrap="square" lIns="0" tIns="0" rIns="0" bIns="0" rtlCol="0"/>
            <a:lstStyle/>
            <a:p>
              <a:endParaRPr sz="1800"/>
            </a:p>
          </p:txBody>
        </p:sp>
      </p:grpSp>
      <p:sp>
        <p:nvSpPr>
          <p:cNvPr id="65" name="object 65"/>
          <p:cNvSpPr txBox="1"/>
          <p:nvPr/>
        </p:nvSpPr>
        <p:spPr>
          <a:xfrm>
            <a:off x="6227077" y="4094586"/>
            <a:ext cx="321310" cy="316865"/>
          </a:xfrm>
          <a:prstGeom prst="rect">
            <a:avLst/>
          </a:prstGeom>
        </p:spPr>
        <p:txBody>
          <a:bodyPr vert="horz" wrap="square" lIns="0" tIns="13970" rIns="0" bIns="0" rtlCol="0">
            <a:spAutoFit/>
          </a:bodyPr>
          <a:lstStyle/>
          <a:p>
            <a:pPr marL="38100">
              <a:lnSpc>
                <a:spcPct val="100000"/>
              </a:lnSpc>
              <a:spcBef>
                <a:spcPts val="110"/>
              </a:spcBef>
            </a:pPr>
            <a:r>
              <a:rPr sz="2850" spc="7" baseline="-7309" dirty="0">
                <a:solidFill>
                  <a:srgbClr val="7E3E3E"/>
                </a:solidFill>
                <a:latin typeface="Times New Roman"/>
                <a:cs typeface="Times New Roman"/>
              </a:rPr>
              <a:t>3</a:t>
            </a:r>
            <a:r>
              <a:rPr sz="2850" spc="-359" baseline="-7309" dirty="0">
                <a:solidFill>
                  <a:srgbClr val="7E3E3E"/>
                </a:solidFill>
                <a:latin typeface="Times New Roman"/>
                <a:cs typeface="Times New Roman"/>
              </a:rPr>
              <a:t> </a:t>
            </a:r>
            <a:r>
              <a:rPr sz="1900" spc="5" dirty="0">
                <a:solidFill>
                  <a:srgbClr val="7E3E3E"/>
                </a:solidFill>
                <a:latin typeface="Symbol"/>
                <a:cs typeface="Symbol"/>
              </a:rPr>
              <a:t></a:t>
            </a:r>
            <a:endParaRPr sz="1900">
              <a:latin typeface="Symbol"/>
              <a:cs typeface="Symbol"/>
            </a:endParaRPr>
          </a:p>
        </p:txBody>
      </p:sp>
      <p:sp>
        <p:nvSpPr>
          <p:cNvPr id="66" name="object 66"/>
          <p:cNvSpPr txBox="1"/>
          <p:nvPr/>
        </p:nvSpPr>
        <p:spPr>
          <a:xfrm>
            <a:off x="6404067" y="4327023"/>
            <a:ext cx="119380" cy="316865"/>
          </a:xfrm>
          <a:prstGeom prst="rect">
            <a:avLst/>
          </a:prstGeom>
        </p:spPr>
        <p:txBody>
          <a:bodyPr vert="horz" wrap="square" lIns="0" tIns="13970" rIns="0" bIns="0" rtlCol="0">
            <a:spAutoFit/>
          </a:bodyPr>
          <a:lstStyle/>
          <a:p>
            <a:pPr marL="12700">
              <a:lnSpc>
                <a:spcPct val="100000"/>
              </a:lnSpc>
              <a:spcBef>
                <a:spcPts val="110"/>
              </a:spcBef>
            </a:pPr>
            <a:r>
              <a:rPr sz="1900" spc="5" dirty="0">
                <a:solidFill>
                  <a:srgbClr val="7E3E3E"/>
                </a:solidFill>
                <a:latin typeface="Symbol"/>
                <a:cs typeface="Symbol"/>
              </a:rPr>
              <a:t></a:t>
            </a:r>
            <a:endParaRPr sz="1900">
              <a:latin typeface="Symbol"/>
              <a:cs typeface="Symbol"/>
            </a:endParaRPr>
          </a:p>
        </p:txBody>
      </p:sp>
      <p:sp>
        <p:nvSpPr>
          <p:cNvPr id="67" name="object 67"/>
          <p:cNvSpPr txBox="1"/>
          <p:nvPr/>
        </p:nvSpPr>
        <p:spPr>
          <a:xfrm>
            <a:off x="3718935" y="4128769"/>
            <a:ext cx="2399665" cy="1151255"/>
          </a:xfrm>
          <a:prstGeom prst="rect">
            <a:avLst/>
          </a:prstGeom>
        </p:spPr>
        <p:txBody>
          <a:bodyPr vert="horz" wrap="square" lIns="0" tIns="13970" rIns="0" bIns="0" rtlCol="0">
            <a:spAutoFit/>
          </a:bodyPr>
          <a:lstStyle/>
          <a:p>
            <a:pPr marR="43180" algn="r">
              <a:lnSpc>
                <a:spcPts val="1920"/>
              </a:lnSpc>
              <a:spcBef>
                <a:spcPts val="110"/>
              </a:spcBef>
              <a:tabLst>
                <a:tab pos="564515" algn="l"/>
                <a:tab pos="1078230" algn="l"/>
                <a:tab pos="1479550" algn="l"/>
                <a:tab pos="1913889" algn="l"/>
              </a:tabLst>
            </a:pPr>
            <a:r>
              <a:rPr sz="2850" spc="7" baseline="7309" dirty="0">
                <a:solidFill>
                  <a:srgbClr val="7E3E3E"/>
                </a:solidFill>
                <a:latin typeface="Symbol"/>
                <a:cs typeface="Symbol"/>
              </a:rPr>
              <a:t></a:t>
            </a:r>
            <a:r>
              <a:rPr sz="2850" spc="112" baseline="7309" dirty="0">
                <a:solidFill>
                  <a:srgbClr val="7E3E3E"/>
                </a:solidFill>
                <a:latin typeface="Times New Roman"/>
                <a:cs typeface="Times New Roman"/>
              </a:rPr>
              <a:t> </a:t>
            </a:r>
            <a:r>
              <a:rPr sz="1900" spc="60" dirty="0">
                <a:solidFill>
                  <a:srgbClr val="7E3E3E"/>
                </a:solidFill>
                <a:latin typeface="Times New Roman"/>
                <a:cs typeface="Times New Roman"/>
              </a:rPr>
              <a:t>1/	</a:t>
            </a:r>
            <a:r>
              <a:rPr sz="1900" spc="5" dirty="0">
                <a:solidFill>
                  <a:srgbClr val="7E3E3E"/>
                </a:solidFill>
                <a:latin typeface="Times New Roman"/>
                <a:cs typeface="Times New Roman"/>
              </a:rPr>
              <a:t>3	</a:t>
            </a:r>
            <a:r>
              <a:rPr sz="1900" spc="60" dirty="0">
                <a:solidFill>
                  <a:srgbClr val="7E3E3E"/>
                </a:solidFill>
                <a:latin typeface="Times New Roman"/>
                <a:cs typeface="Times New Roman"/>
              </a:rPr>
              <a:t>1/	</a:t>
            </a:r>
            <a:r>
              <a:rPr sz="1900" spc="5" dirty="0">
                <a:solidFill>
                  <a:srgbClr val="7E3E3E"/>
                </a:solidFill>
                <a:latin typeface="Times New Roman"/>
                <a:cs typeface="Times New Roman"/>
              </a:rPr>
              <a:t>3	</a:t>
            </a:r>
            <a:r>
              <a:rPr sz="1900" spc="60" dirty="0">
                <a:solidFill>
                  <a:srgbClr val="7E3E3E"/>
                </a:solidFill>
                <a:latin typeface="Times New Roman"/>
                <a:cs typeface="Times New Roman"/>
              </a:rPr>
              <a:t>1/</a:t>
            </a:r>
            <a:endParaRPr sz="1900">
              <a:latin typeface="Times New Roman"/>
              <a:cs typeface="Times New Roman"/>
            </a:endParaRPr>
          </a:p>
          <a:p>
            <a:pPr marL="230504">
              <a:lnSpc>
                <a:spcPts val="1645"/>
              </a:lnSpc>
            </a:pPr>
            <a:r>
              <a:rPr sz="1900" spc="5" dirty="0">
                <a:solidFill>
                  <a:srgbClr val="7E3E3E"/>
                </a:solidFill>
                <a:latin typeface="Symbol"/>
                <a:cs typeface="Symbol"/>
              </a:rPr>
              <a:t></a:t>
            </a:r>
            <a:endParaRPr sz="1900">
              <a:latin typeface="Symbol"/>
              <a:cs typeface="Symbol"/>
            </a:endParaRPr>
          </a:p>
          <a:p>
            <a:pPr marR="47625" algn="r">
              <a:lnSpc>
                <a:spcPts val="2000"/>
              </a:lnSpc>
              <a:tabLst>
                <a:tab pos="755650" algn="l"/>
                <a:tab pos="1203960" algn="l"/>
                <a:tab pos="1759585" algn="l"/>
                <a:tab pos="2101215" algn="l"/>
              </a:tabLst>
            </a:pPr>
            <a:r>
              <a:rPr sz="1900" spc="5" dirty="0">
                <a:solidFill>
                  <a:srgbClr val="7E3E3E"/>
                </a:solidFill>
                <a:latin typeface="Symbol"/>
                <a:cs typeface="Symbol"/>
              </a:rPr>
              <a:t></a:t>
            </a:r>
            <a:r>
              <a:rPr sz="1900" spc="-10" dirty="0">
                <a:solidFill>
                  <a:srgbClr val="7E3E3E"/>
                </a:solidFill>
                <a:latin typeface="Times New Roman"/>
                <a:cs typeface="Times New Roman"/>
              </a:rPr>
              <a:t> </a:t>
            </a:r>
            <a:r>
              <a:rPr sz="2850" spc="7" baseline="-2923" dirty="0">
                <a:solidFill>
                  <a:srgbClr val="7E3E3E"/>
                </a:solidFill>
                <a:latin typeface="Symbol"/>
                <a:cs typeface="Symbol"/>
              </a:rPr>
              <a:t></a:t>
            </a:r>
            <a:r>
              <a:rPr sz="2850" spc="44" baseline="-2923" dirty="0">
                <a:solidFill>
                  <a:srgbClr val="7E3E3E"/>
                </a:solidFill>
                <a:latin typeface="Times New Roman"/>
                <a:cs typeface="Times New Roman"/>
              </a:rPr>
              <a:t> </a:t>
            </a:r>
            <a:r>
              <a:rPr sz="1900" spc="60" dirty="0">
                <a:solidFill>
                  <a:srgbClr val="7E3E3E"/>
                </a:solidFill>
                <a:latin typeface="Times New Roman"/>
                <a:cs typeface="Times New Roman"/>
              </a:rPr>
              <a:t>1/	</a:t>
            </a:r>
            <a:r>
              <a:rPr sz="1900" spc="5" dirty="0">
                <a:solidFill>
                  <a:srgbClr val="7E3E3E"/>
                </a:solidFill>
                <a:latin typeface="Times New Roman"/>
                <a:cs typeface="Times New Roman"/>
              </a:rPr>
              <a:t>6	</a:t>
            </a:r>
            <a:r>
              <a:rPr sz="1900" spc="-5" dirty="0">
                <a:solidFill>
                  <a:srgbClr val="7E3E3E"/>
                </a:solidFill>
                <a:latin typeface="Symbol"/>
                <a:cs typeface="Symbol"/>
              </a:rPr>
              <a:t></a:t>
            </a:r>
            <a:r>
              <a:rPr sz="1900" spc="-5" dirty="0">
                <a:solidFill>
                  <a:srgbClr val="7E3E3E"/>
                </a:solidFill>
                <a:latin typeface="Times New Roman"/>
                <a:cs typeface="Times New Roman"/>
              </a:rPr>
              <a:t>2</a:t>
            </a:r>
            <a:r>
              <a:rPr sz="1900" spc="-210" dirty="0">
                <a:solidFill>
                  <a:srgbClr val="7E3E3E"/>
                </a:solidFill>
                <a:latin typeface="Times New Roman"/>
                <a:cs typeface="Times New Roman"/>
              </a:rPr>
              <a:t> </a:t>
            </a:r>
            <a:r>
              <a:rPr sz="1900" dirty="0">
                <a:solidFill>
                  <a:srgbClr val="7E3E3E"/>
                </a:solidFill>
                <a:latin typeface="Times New Roman"/>
                <a:cs typeface="Times New Roman"/>
              </a:rPr>
              <a:t>/	</a:t>
            </a:r>
            <a:r>
              <a:rPr sz="1900" spc="5" dirty="0">
                <a:solidFill>
                  <a:srgbClr val="7E3E3E"/>
                </a:solidFill>
                <a:latin typeface="Times New Roman"/>
                <a:cs typeface="Times New Roman"/>
              </a:rPr>
              <a:t>6	</a:t>
            </a:r>
            <a:r>
              <a:rPr sz="1900" spc="60" dirty="0">
                <a:solidFill>
                  <a:srgbClr val="7E3E3E"/>
                </a:solidFill>
                <a:latin typeface="Times New Roman"/>
                <a:cs typeface="Times New Roman"/>
              </a:rPr>
              <a:t>1/</a:t>
            </a:r>
            <a:endParaRPr sz="1900">
              <a:latin typeface="Times New Roman"/>
              <a:cs typeface="Times New Roman"/>
            </a:endParaRPr>
          </a:p>
          <a:p>
            <a:pPr marR="50165" algn="r">
              <a:lnSpc>
                <a:spcPct val="100000"/>
              </a:lnSpc>
              <a:spcBef>
                <a:spcPts val="1000"/>
              </a:spcBef>
              <a:tabLst>
                <a:tab pos="652145" algn="l"/>
                <a:tab pos="1263015" algn="l"/>
              </a:tabLst>
            </a:pPr>
            <a:r>
              <a:rPr sz="1900" spc="5" dirty="0">
                <a:solidFill>
                  <a:srgbClr val="7E3E3E"/>
                </a:solidFill>
                <a:latin typeface="Times New Roman"/>
                <a:cs typeface="Times New Roman"/>
              </a:rPr>
              <a:t>2	0	</a:t>
            </a:r>
            <a:r>
              <a:rPr sz="1900" spc="60" dirty="0">
                <a:solidFill>
                  <a:srgbClr val="7E3E3E"/>
                </a:solidFill>
                <a:latin typeface="Times New Roman"/>
                <a:cs typeface="Times New Roman"/>
              </a:rPr>
              <a:t>1/</a:t>
            </a:r>
            <a:endParaRPr sz="1900">
              <a:latin typeface="Times New Roman"/>
              <a:cs typeface="Times New Roman"/>
            </a:endParaRPr>
          </a:p>
        </p:txBody>
      </p:sp>
      <p:sp>
        <p:nvSpPr>
          <p:cNvPr id="68" name="object 68"/>
          <p:cNvSpPr txBox="1"/>
          <p:nvPr/>
        </p:nvSpPr>
        <p:spPr>
          <a:xfrm>
            <a:off x="6225985" y="4463288"/>
            <a:ext cx="3394710" cy="452120"/>
          </a:xfrm>
          <a:prstGeom prst="rect">
            <a:avLst/>
          </a:prstGeom>
        </p:spPr>
        <p:txBody>
          <a:bodyPr vert="horz" wrap="square" lIns="0" tIns="12065" rIns="0" bIns="0" rtlCol="0">
            <a:spAutoFit/>
          </a:bodyPr>
          <a:lstStyle/>
          <a:p>
            <a:pPr marL="38100">
              <a:lnSpc>
                <a:spcPct val="100000"/>
              </a:lnSpc>
              <a:spcBef>
                <a:spcPts val="95"/>
              </a:spcBef>
            </a:pPr>
            <a:r>
              <a:rPr sz="2850" spc="-540" baseline="7309" dirty="0">
                <a:solidFill>
                  <a:srgbClr val="7E3E3E"/>
                </a:solidFill>
                <a:latin typeface="Times New Roman"/>
                <a:cs typeface="Times New Roman"/>
              </a:rPr>
              <a:t>6</a:t>
            </a:r>
            <a:r>
              <a:rPr sz="2800" spc="25" dirty="0">
                <a:solidFill>
                  <a:srgbClr val="996633"/>
                </a:solidFill>
                <a:latin typeface="Cambria"/>
                <a:cs typeface="Cambria"/>
              </a:rPr>
              <a:t>.</a:t>
            </a:r>
            <a:r>
              <a:rPr sz="2850" spc="7" baseline="2923" dirty="0">
                <a:solidFill>
                  <a:srgbClr val="7E3E3E"/>
                </a:solidFill>
                <a:latin typeface="Symbol"/>
                <a:cs typeface="Symbol"/>
              </a:rPr>
              <a:t></a:t>
            </a:r>
            <a:r>
              <a:rPr sz="2850" spc="-397" baseline="2923" dirty="0">
                <a:solidFill>
                  <a:srgbClr val="7E3E3E"/>
                </a:solidFill>
                <a:latin typeface="Times New Roman"/>
                <a:cs typeface="Times New Roman"/>
              </a:rPr>
              <a:t> </a:t>
            </a:r>
            <a:r>
              <a:rPr sz="2800" spc="125" dirty="0">
                <a:solidFill>
                  <a:srgbClr val="996633"/>
                </a:solidFill>
                <a:latin typeface="Cambria"/>
                <a:cs typeface="Cambria"/>
              </a:rPr>
              <a:t>Henc</a:t>
            </a:r>
            <a:r>
              <a:rPr sz="2800" spc="114" dirty="0">
                <a:solidFill>
                  <a:srgbClr val="996633"/>
                </a:solidFill>
                <a:latin typeface="Cambria"/>
                <a:cs typeface="Cambria"/>
              </a:rPr>
              <a:t>e</a:t>
            </a:r>
            <a:r>
              <a:rPr sz="2800" spc="200" dirty="0">
                <a:solidFill>
                  <a:srgbClr val="996633"/>
                </a:solidFill>
                <a:latin typeface="Cambria"/>
                <a:cs typeface="Cambria"/>
              </a:rPr>
              <a:t>,</a:t>
            </a:r>
            <a:r>
              <a:rPr sz="2800" spc="160" dirty="0">
                <a:solidFill>
                  <a:srgbClr val="996633"/>
                </a:solidFill>
                <a:latin typeface="Cambria"/>
                <a:cs typeface="Cambria"/>
              </a:rPr>
              <a:t> </a:t>
            </a:r>
            <a:r>
              <a:rPr sz="2400" i="1" dirty="0">
                <a:solidFill>
                  <a:srgbClr val="996633"/>
                </a:solidFill>
                <a:latin typeface="Times New Roman"/>
                <a:cs typeface="Times New Roman"/>
              </a:rPr>
              <a:t>A</a:t>
            </a:r>
            <a:r>
              <a:rPr sz="2400" i="1" spc="-90" dirty="0">
                <a:solidFill>
                  <a:srgbClr val="996633"/>
                </a:solidFill>
                <a:latin typeface="Times New Roman"/>
                <a:cs typeface="Times New Roman"/>
              </a:rPr>
              <a:t>A</a:t>
            </a:r>
            <a:r>
              <a:rPr sz="2400" i="1" spc="-7" baseline="24305" dirty="0">
                <a:solidFill>
                  <a:srgbClr val="996633"/>
                </a:solidFill>
                <a:latin typeface="Times New Roman"/>
                <a:cs typeface="Times New Roman"/>
              </a:rPr>
              <a:t>T</a:t>
            </a:r>
            <a:r>
              <a:rPr sz="2400" i="1" spc="240" baseline="24305" dirty="0">
                <a:solidFill>
                  <a:srgbClr val="996633"/>
                </a:solidFill>
                <a:latin typeface="Times New Roman"/>
                <a:cs typeface="Times New Roman"/>
              </a:rPr>
              <a:t> </a:t>
            </a:r>
            <a:r>
              <a:rPr sz="2400" i="1" dirty="0">
                <a:solidFill>
                  <a:srgbClr val="996633"/>
                </a:solidFill>
                <a:latin typeface="Times New Roman"/>
                <a:cs typeface="Times New Roman"/>
              </a:rPr>
              <a:t>=</a:t>
            </a:r>
            <a:r>
              <a:rPr sz="2400" i="1" spc="-35" dirty="0">
                <a:solidFill>
                  <a:srgbClr val="996633"/>
                </a:solidFill>
                <a:latin typeface="Times New Roman"/>
                <a:cs typeface="Times New Roman"/>
              </a:rPr>
              <a:t> </a:t>
            </a:r>
            <a:r>
              <a:rPr sz="2400" i="1" spc="-90" dirty="0">
                <a:solidFill>
                  <a:srgbClr val="996633"/>
                </a:solidFill>
                <a:latin typeface="Times New Roman"/>
                <a:cs typeface="Times New Roman"/>
              </a:rPr>
              <a:t>A</a:t>
            </a:r>
            <a:r>
              <a:rPr sz="2400" i="1" spc="-187" baseline="24305" dirty="0">
                <a:solidFill>
                  <a:srgbClr val="996633"/>
                </a:solidFill>
                <a:latin typeface="Times New Roman"/>
                <a:cs typeface="Times New Roman"/>
              </a:rPr>
              <a:t>T</a:t>
            </a:r>
            <a:r>
              <a:rPr sz="2400" i="1" dirty="0">
                <a:solidFill>
                  <a:srgbClr val="996633"/>
                </a:solidFill>
                <a:latin typeface="Times New Roman"/>
                <a:cs typeface="Times New Roman"/>
              </a:rPr>
              <a:t>A</a:t>
            </a:r>
            <a:r>
              <a:rPr sz="2400" i="1" spc="-50" dirty="0">
                <a:solidFill>
                  <a:srgbClr val="996633"/>
                </a:solidFill>
                <a:latin typeface="Times New Roman"/>
                <a:cs typeface="Times New Roman"/>
              </a:rPr>
              <a:t> </a:t>
            </a:r>
            <a:r>
              <a:rPr sz="2400" i="1" dirty="0">
                <a:solidFill>
                  <a:srgbClr val="996633"/>
                </a:solidFill>
                <a:latin typeface="Times New Roman"/>
                <a:cs typeface="Times New Roman"/>
              </a:rPr>
              <a:t>= I</a:t>
            </a:r>
            <a:r>
              <a:rPr sz="2400" spc="170" dirty="0">
                <a:solidFill>
                  <a:srgbClr val="996633"/>
                </a:solidFill>
                <a:latin typeface="Cambria"/>
                <a:cs typeface="Cambria"/>
              </a:rPr>
              <a:t>.</a:t>
            </a:r>
            <a:endParaRPr sz="2400">
              <a:latin typeface="Cambria"/>
              <a:cs typeface="Cambria"/>
            </a:endParaRPr>
          </a:p>
        </p:txBody>
      </p:sp>
      <p:sp>
        <p:nvSpPr>
          <p:cNvPr id="69" name="object 69"/>
          <p:cNvSpPr txBox="1"/>
          <p:nvPr/>
        </p:nvSpPr>
        <p:spPr>
          <a:xfrm>
            <a:off x="6227326" y="4792400"/>
            <a:ext cx="321310" cy="316865"/>
          </a:xfrm>
          <a:prstGeom prst="rect">
            <a:avLst/>
          </a:prstGeom>
        </p:spPr>
        <p:txBody>
          <a:bodyPr vert="horz" wrap="square" lIns="0" tIns="13970" rIns="0" bIns="0" rtlCol="0">
            <a:spAutoFit/>
          </a:bodyPr>
          <a:lstStyle/>
          <a:p>
            <a:pPr marL="38100">
              <a:lnSpc>
                <a:spcPct val="100000"/>
              </a:lnSpc>
              <a:spcBef>
                <a:spcPts val="110"/>
              </a:spcBef>
            </a:pPr>
            <a:r>
              <a:rPr sz="2850" spc="7" baseline="-39473" dirty="0">
                <a:solidFill>
                  <a:srgbClr val="7E3E3E"/>
                </a:solidFill>
                <a:latin typeface="Times New Roman"/>
                <a:cs typeface="Times New Roman"/>
              </a:rPr>
              <a:t>2</a:t>
            </a:r>
            <a:r>
              <a:rPr sz="2850" spc="-367" baseline="-39473" dirty="0">
                <a:solidFill>
                  <a:srgbClr val="7E3E3E"/>
                </a:solidFill>
                <a:latin typeface="Times New Roman"/>
                <a:cs typeface="Times New Roman"/>
              </a:rPr>
              <a:t> </a:t>
            </a:r>
            <a:r>
              <a:rPr sz="1900" spc="5" dirty="0">
                <a:solidFill>
                  <a:srgbClr val="7E3E3E"/>
                </a:solidFill>
                <a:latin typeface="Symbol"/>
                <a:cs typeface="Symbol"/>
              </a:rPr>
              <a:t></a:t>
            </a:r>
            <a:endParaRPr sz="1900">
              <a:latin typeface="Symbol"/>
              <a:cs typeface="Symbol"/>
            </a:endParaRPr>
          </a:p>
        </p:txBody>
      </p:sp>
      <p:sp>
        <p:nvSpPr>
          <p:cNvPr id="70" name="object 70"/>
          <p:cNvSpPr txBox="1"/>
          <p:nvPr/>
        </p:nvSpPr>
        <p:spPr>
          <a:xfrm>
            <a:off x="3911644" y="4962884"/>
            <a:ext cx="515620" cy="316865"/>
          </a:xfrm>
          <a:prstGeom prst="rect">
            <a:avLst/>
          </a:prstGeom>
        </p:spPr>
        <p:txBody>
          <a:bodyPr vert="horz" wrap="square" lIns="0" tIns="13970" rIns="0" bIns="0" rtlCol="0">
            <a:spAutoFit/>
          </a:bodyPr>
          <a:lstStyle/>
          <a:p>
            <a:pPr marL="38100">
              <a:lnSpc>
                <a:spcPct val="100000"/>
              </a:lnSpc>
              <a:spcBef>
                <a:spcPts val="110"/>
              </a:spcBef>
            </a:pPr>
            <a:r>
              <a:rPr sz="2850" spc="67" baseline="39473" dirty="0">
                <a:solidFill>
                  <a:srgbClr val="7E3E3E"/>
                </a:solidFill>
                <a:latin typeface="Symbol"/>
                <a:cs typeface="Symbol"/>
              </a:rPr>
              <a:t></a:t>
            </a:r>
            <a:r>
              <a:rPr sz="1900" spc="45" dirty="0">
                <a:solidFill>
                  <a:srgbClr val="7E3E3E"/>
                </a:solidFill>
                <a:latin typeface="Symbol"/>
                <a:cs typeface="Symbol"/>
              </a:rPr>
              <a:t></a:t>
            </a:r>
            <a:r>
              <a:rPr sz="1900" spc="45" dirty="0">
                <a:solidFill>
                  <a:srgbClr val="7E3E3E"/>
                </a:solidFill>
                <a:latin typeface="Times New Roman"/>
                <a:cs typeface="Times New Roman"/>
              </a:rPr>
              <a:t>1/</a:t>
            </a:r>
            <a:endParaRPr sz="1900">
              <a:latin typeface="Times New Roman"/>
              <a:cs typeface="Times New Roman"/>
            </a:endParaRPr>
          </a:p>
        </p:txBody>
      </p:sp>
      <p:sp>
        <p:nvSpPr>
          <p:cNvPr id="71" name="object 71"/>
          <p:cNvSpPr txBox="1"/>
          <p:nvPr/>
        </p:nvSpPr>
        <p:spPr>
          <a:xfrm>
            <a:off x="3911644" y="5024836"/>
            <a:ext cx="170180" cy="316865"/>
          </a:xfrm>
          <a:prstGeom prst="rect">
            <a:avLst/>
          </a:prstGeom>
        </p:spPr>
        <p:txBody>
          <a:bodyPr vert="horz" wrap="square" lIns="0" tIns="13970" rIns="0" bIns="0" rtlCol="0">
            <a:spAutoFit/>
          </a:bodyPr>
          <a:lstStyle/>
          <a:p>
            <a:pPr marL="38100">
              <a:lnSpc>
                <a:spcPct val="100000"/>
              </a:lnSpc>
              <a:spcBef>
                <a:spcPts val="110"/>
              </a:spcBef>
            </a:pPr>
            <a:r>
              <a:rPr sz="1900" spc="-365" dirty="0">
                <a:solidFill>
                  <a:srgbClr val="7E3E3E"/>
                </a:solidFill>
                <a:latin typeface="Symbol"/>
                <a:cs typeface="Symbol"/>
              </a:rPr>
              <a:t></a:t>
            </a:r>
            <a:r>
              <a:rPr sz="2850" spc="-547" baseline="-13157" dirty="0">
                <a:solidFill>
                  <a:srgbClr val="7E3E3E"/>
                </a:solidFill>
                <a:latin typeface="Symbol"/>
                <a:cs typeface="Symbol"/>
              </a:rPr>
              <a:t></a:t>
            </a:r>
            <a:endParaRPr sz="2850" baseline="-13157">
              <a:latin typeface="Symbol"/>
              <a:cs typeface="Symbol"/>
            </a:endParaRPr>
          </a:p>
        </p:txBody>
      </p:sp>
      <p:sp>
        <p:nvSpPr>
          <p:cNvPr id="72" name="object 72"/>
          <p:cNvSpPr txBox="1"/>
          <p:nvPr/>
        </p:nvSpPr>
        <p:spPr>
          <a:xfrm>
            <a:off x="6378667" y="5024836"/>
            <a:ext cx="170180" cy="316865"/>
          </a:xfrm>
          <a:prstGeom prst="rect">
            <a:avLst/>
          </a:prstGeom>
        </p:spPr>
        <p:txBody>
          <a:bodyPr vert="horz" wrap="square" lIns="0" tIns="13970" rIns="0" bIns="0" rtlCol="0">
            <a:spAutoFit/>
          </a:bodyPr>
          <a:lstStyle/>
          <a:p>
            <a:pPr marL="38100">
              <a:lnSpc>
                <a:spcPct val="100000"/>
              </a:lnSpc>
              <a:spcBef>
                <a:spcPts val="110"/>
              </a:spcBef>
            </a:pPr>
            <a:r>
              <a:rPr sz="1900" spc="-365" dirty="0">
                <a:solidFill>
                  <a:srgbClr val="7E3E3E"/>
                </a:solidFill>
                <a:latin typeface="Symbol"/>
                <a:cs typeface="Symbol"/>
              </a:rPr>
              <a:t></a:t>
            </a:r>
            <a:r>
              <a:rPr sz="2850" spc="-547" baseline="-13157" dirty="0">
                <a:solidFill>
                  <a:srgbClr val="7E3E3E"/>
                </a:solidFill>
                <a:latin typeface="Symbol"/>
                <a:cs typeface="Symbol"/>
              </a:rPr>
              <a:t></a:t>
            </a:r>
            <a:endParaRPr sz="2850" baseline="-13157">
              <a:latin typeface="Symbol"/>
              <a:cs typeface="Symbol"/>
            </a:endParaRPr>
          </a:p>
        </p:txBody>
      </p:sp>
    </p:spTree>
    <p:extLst>
      <p:ext uri="{BB962C8B-B14F-4D97-AF65-F5344CB8AC3E}">
        <p14:creationId xmlns:p14="http://schemas.microsoft.com/office/powerpoint/2010/main" val="419188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845" y="1739837"/>
            <a:ext cx="4185285" cy="2560320"/>
          </a:xfrm>
          <a:prstGeom prst="rect">
            <a:avLst/>
          </a:prstGeom>
        </p:spPr>
        <p:txBody>
          <a:bodyPr vert="horz" wrap="square" lIns="0" tIns="198755" rIns="0" bIns="0" rtlCol="0">
            <a:spAutoFit/>
          </a:bodyPr>
          <a:lstStyle/>
          <a:p>
            <a:pPr marL="201295" indent="-163830">
              <a:lnSpc>
                <a:spcPct val="100000"/>
              </a:lnSpc>
              <a:spcBef>
                <a:spcPts val="1565"/>
              </a:spcBef>
              <a:buClr>
                <a:srgbClr val="565F6C"/>
              </a:buClr>
              <a:buSzPct val="96428"/>
              <a:buFont typeface="Wingdings"/>
              <a:buChar char=""/>
              <a:tabLst>
                <a:tab pos="201930" algn="l"/>
              </a:tabLst>
            </a:pPr>
            <a:r>
              <a:rPr sz="2800" spc="-5" dirty="0">
                <a:solidFill>
                  <a:srgbClr val="0000FF"/>
                </a:solidFill>
                <a:latin typeface="Times New Roman"/>
                <a:cs typeface="Times New Roman"/>
              </a:rPr>
              <a:t>(</a:t>
            </a:r>
            <a:r>
              <a:rPr sz="2800" i="1" spc="-5" dirty="0">
                <a:solidFill>
                  <a:srgbClr val="0000FF"/>
                </a:solidFill>
                <a:latin typeface="Times New Roman"/>
                <a:cs typeface="Times New Roman"/>
              </a:rPr>
              <a:t>AB</a:t>
            </a:r>
            <a:r>
              <a:rPr sz="2800" spc="-5" dirty="0">
                <a:solidFill>
                  <a:srgbClr val="0000FF"/>
                </a:solidFill>
                <a:latin typeface="Times New Roman"/>
                <a:cs typeface="Times New Roman"/>
              </a:rPr>
              <a:t>)</a:t>
            </a:r>
            <a:r>
              <a:rPr sz="2775" spc="-7" baseline="25525" dirty="0">
                <a:solidFill>
                  <a:srgbClr val="0000FF"/>
                </a:solidFill>
                <a:latin typeface="Times New Roman"/>
                <a:cs typeface="Times New Roman"/>
              </a:rPr>
              <a:t>-1</a:t>
            </a:r>
            <a:r>
              <a:rPr sz="2775" spc="345"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15" dirty="0">
                <a:solidFill>
                  <a:srgbClr val="0000FF"/>
                </a:solidFill>
                <a:latin typeface="Times New Roman"/>
                <a:cs typeface="Times New Roman"/>
              </a:rPr>
              <a:t> </a:t>
            </a:r>
            <a:r>
              <a:rPr sz="2800" i="1" dirty="0">
                <a:solidFill>
                  <a:srgbClr val="0000FF"/>
                </a:solidFill>
                <a:latin typeface="Times New Roman"/>
                <a:cs typeface="Times New Roman"/>
              </a:rPr>
              <a:t>B</a:t>
            </a:r>
            <a:r>
              <a:rPr sz="2775" baseline="25525" dirty="0">
                <a:solidFill>
                  <a:srgbClr val="0000FF"/>
                </a:solidFill>
                <a:latin typeface="Times New Roman"/>
                <a:cs typeface="Times New Roman"/>
              </a:rPr>
              <a:t>-1</a:t>
            </a:r>
            <a:r>
              <a:rPr sz="2800" i="1" dirty="0">
                <a:solidFill>
                  <a:srgbClr val="0000FF"/>
                </a:solidFill>
                <a:latin typeface="Times New Roman"/>
                <a:cs typeface="Times New Roman"/>
              </a:rPr>
              <a:t>A</a:t>
            </a:r>
            <a:r>
              <a:rPr sz="2775" baseline="25525" dirty="0">
                <a:solidFill>
                  <a:srgbClr val="0000FF"/>
                </a:solidFill>
                <a:latin typeface="Times New Roman"/>
                <a:cs typeface="Times New Roman"/>
              </a:rPr>
              <a:t>-1</a:t>
            </a:r>
            <a:endParaRPr sz="2775" baseline="25525">
              <a:latin typeface="Times New Roman"/>
              <a:cs typeface="Times New Roman"/>
            </a:endParaRPr>
          </a:p>
          <a:p>
            <a:pPr marL="200660" indent="-163195">
              <a:lnSpc>
                <a:spcPct val="100000"/>
              </a:lnSpc>
              <a:spcBef>
                <a:spcPts val="1540"/>
              </a:spcBef>
              <a:buClr>
                <a:srgbClr val="565F6C"/>
              </a:buClr>
              <a:buSzPct val="96428"/>
              <a:buFont typeface="Wingdings"/>
              <a:buChar char=""/>
              <a:tabLst>
                <a:tab pos="201295" algn="l"/>
              </a:tabLst>
            </a:pPr>
            <a:r>
              <a:rPr sz="2800" spc="-20" dirty="0">
                <a:solidFill>
                  <a:srgbClr val="0000FF"/>
                </a:solidFill>
                <a:latin typeface="Times New Roman"/>
                <a:cs typeface="Times New Roman"/>
              </a:rPr>
              <a:t>(</a:t>
            </a:r>
            <a:r>
              <a:rPr sz="2800" i="1" spc="-20" dirty="0">
                <a:solidFill>
                  <a:srgbClr val="0000FF"/>
                </a:solidFill>
                <a:latin typeface="Times New Roman"/>
                <a:cs typeface="Times New Roman"/>
              </a:rPr>
              <a:t>A</a:t>
            </a:r>
            <a:r>
              <a:rPr sz="2775" i="1" spc="-30" baseline="25525" dirty="0">
                <a:solidFill>
                  <a:srgbClr val="0000FF"/>
                </a:solidFill>
                <a:latin typeface="Times New Roman"/>
                <a:cs typeface="Times New Roman"/>
              </a:rPr>
              <a:t>T</a:t>
            </a:r>
            <a:r>
              <a:rPr sz="2800" spc="-20" dirty="0">
                <a:solidFill>
                  <a:srgbClr val="0000FF"/>
                </a:solidFill>
                <a:latin typeface="Times New Roman"/>
                <a:cs typeface="Times New Roman"/>
              </a:rPr>
              <a:t>)</a:t>
            </a:r>
            <a:r>
              <a:rPr sz="2775" i="1" spc="-30" baseline="25525" dirty="0">
                <a:solidFill>
                  <a:srgbClr val="0000FF"/>
                </a:solidFill>
                <a:latin typeface="Times New Roman"/>
                <a:cs typeface="Times New Roman"/>
              </a:rPr>
              <a:t>T</a:t>
            </a:r>
            <a:r>
              <a:rPr sz="2775" i="1" spc="300"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65" dirty="0">
                <a:solidFill>
                  <a:srgbClr val="0000FF"/>
                </a:solidFill>
                <a:latin typeface="Times New Roman"/>
                <a:cs typeface="Times New Roman"/>
              </a:rPr>
              <a:t> </a:t>
            </a:r>
            <a:r>
              <a:rPr sz="2800" i="1" spc="-5" dirty="0">
                <a:solidFill>
                  <a:srgbClr val="0000FF"/>
                </a:solidFill>
                <a:latin typeface="Times New Roman"/>
                <a:cs typeface="Times New Roman"/>
              </a:rPr>
              <a:t>A</a:t>
            </a:r>
            <a:r>
              <a:rPr sz="2800" i="1" spc="-60" dirty="0">
                <a:solidFill>
                  <a:srgbClr val="0000FF"/>
                </a:solidFill>
                <a:latin typeface="Times New Roman"/>
                <a:cs typeface="Times New Roman"/>
              </a:rPr>
              <a:t> </a:t>
            </a:r>
            <a:r>
              <a:rPr sz="2800" spc="125" dirty="0">
                <a:latin typeface="Cambria"/>
                <a:cs typeface="Cambria"/>
              </a:rPr>
              <a:t>and</a:t>
            </a:r>
            <a:r>
              <a:rPr sz="2800" spc="170" dirty="0">
                <a:latin typeface="Cambria"/>
                <a:cs typeface="Cambria"/>
              </a:rPr>
              <a:t> </a:t>
            </a:r>
            <a:r>
              <a:rPr sz="2800" spc="-20" dirty="0">
                <a:solidFill>
                  <a:srgbClr val="0000FF"/>
                </a:solidFill>
                <a:latin typeface="Times New Roman"/>
                <a:cs typeface="Times New Roman"/>
              </a:rPr>
              <a:t>(</a:t>
            </a:r>
            <a:r>
              <a:rPr sz="2950" spc="-20" dirty="0">
                <a:solidFill>
                  <a:srgbClr val="0000FF"/>
                </a:solidFill>
                <a:latin typeface="Symbol"/>
                <a:cs typeface="Symbol"/>
              </a:rPr>
              <a:t></a:t>
            </a:r>
            <a:r>
              <a:rPr sz="2800" i="1" spc="-20" dirty="0">
                <a:solidFill>
                  <a:srgbClr val="0000FF"/>
                </a:solidFill>
                <a:latin typeface="Times New Roman"/>
                <a:cs typeface="Times New Roman"/>
              </a:rPr>
              <a:t>A</a:t>
            </a:r>
            <a:r>
              <a:rPr sz="2800" spc="-20" dirty="0">
                <a:solidFill>
                  <a:srgbClr val="0000FF"/>
                </a:solidFill>
                <a:latin typeface="Times New Roman"/>
                <a:cs typeface="Times New Roman"/>
              </a:rPr>
              <a:t>)</a:t>
            </a:r>
            <a:r>
              <a:rPr sz="2775" i="1" spc="-30" baseline="25525" dirty="0">
                <a:solidFill>
                  <a:srgbClr val="0000FF"/>
                </a:solidFill>
                <a:latin typeface="Times New Roman"/>
                <a:cs typeface="Times New Roman"/>
              </a:rPr>
              <a:t>T</a:t>
            </a:r>
            <a:r>
              <a:rPr sz="2775" i="1" spc="307" baseline="25525" dirty="0">
                <a:solidFill>
                  <a:srgbClr val="0000FF"/>
                </a:solidFill>
                <a:latin typeface="Times New Roman"/>
                <a:cs typeface="Times New Roman"/>
              </a:rPr>
              <a:t> </a:t>
            </a:r>
            <a:r>
              <a:rPr sz="2800" i="1" spc="-5" dirty="0">
                <a:solidFill>
                  <a:srgbClr val="0000FF"/>
                </a:solidFill>
                <a:latin typeface="Times New Roman"/>
                <a:cs typeface="Times New Roman"/>
              </a:rPr>
              <a:t>= </a:t>
            </a:r>
            <a:r>
              <a:rPr sz="2950" spc="-85" dirty="0">
                <a:solidFill>
                  <a:srgbClr val="0000FF"/>
                </a:solidFill>
                <a:latin typeface="Symbol"/>
                <a:cs typeface="Symbol"/>
              </a:rPr>
              <a:t></a:t>
            </a:r>
            <a:r>
              <a:rPr sz="2950" spc="-50" dirty="0">
                <a:solidFill>
                  <a:srgbClr val="0000FF"/>
                </a:solidFill>
                <a:latin typeface="Times New Roman"/>
                <a:cs typeface="Times New Roman"/>
              </a:rPr>
              <a:t> </a:t>
            </a:r>
            <a:r>
              <a:rPr sz="2800" i="1" spc="-55" dirty="0">
                <a:solidFill>
                  <a:srgbClr val="0000FF"/>
                </a:solidFill>
                <a:latin typeface="Times New Roman"/>
                <a:cs typeface="Times New Roman"/>
              </a:rPr>
              <a:t>A</a:t>
            </a:r>
            <a:r>
              <a:rPr sz="2775" i="1" spc="-82" baseline="25525" dirty="0">
                <a:solidFill>
                  <a:srgbClr val="0000FF"/>
                </a:solidFill>
                <a:latin typeface="Times New Roman"/>
                <a:cs typeface="Times New Roman"/>
              </a:rPr>
              <a:t>T</a:t>
            </a:r>
            <a:endParaRPr sz="2775" baseline="25525">
              <a:latin typeface="Times New Roman"/>
              <a:cs typeface="Times New Roman"/>
            </a:endParaRPr>
          </a:p>
          <a:p>
            <a:pPr marL="201295" indent="-163830">
              <a:lnSpc>
                <a:spcPct val="100000"/>
              </a:lnSpc>
              <a:spcBef>
                <a:spcPts val="1655"/>
              </a:spcBef>
              <a:buClr>
                <a:srgbClr val="565F6C"/>
              </a:buClr>
              <a:buSzPct val="96428"/>
              <a:buFont typeface="Wingdings"/>
              <a:buChar char=""/>
              <a:tabLst>
                <a:tab pos="201930" algn="l"/>
              </a:tabLst>
            </a:pPr>
            <a:r>
              <a:rPr sz="2800" spc="-5" dirty="0">
                <a:solidFill>
                  <a:srgbClr val="0000FF"/>
                </a:solidFill>
                <a:latin typeface="Times New Roman"/>
                <a:cs typeface="Times New Roman"/>
              </a:rPr>
              <a:t>(</a:t>
            </a:r>
            <a:r>
              <a:rPr sz="2800" i="1" spc="-5" dirty="0">
                <a:solidFill>
                  <a:srgbClr val="0000FF"/>
                </a:solidFill>
                <a:latin typeface="Times New Roman"/>
                <a:cs typeface="Times New Roman"/>
              </a:rPr>
              <a:t>A</a:t>
            </a:r>
            <a:r>
              <a:rPr sz="2800" i="1" spc="-60"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10" dirty="0">
                <a:solidFill>
                  <a:srgbClr val="0000FF"/>
                </a:solidFill>
                <a:latin typeface="Times New Roman"/>
                <a:cs typeface="Times New Roman"/>
              </a:rPr>
              <a:t> </a:t>
            </a:r>
            <a:r>
              <a:rPr sz="2800" i="1" dirty="0">
                <a:solidFill>
                  <a:srgbClr val="0000FF"/>
                </a:solidFill>
                <a:latin typeface="Times New Roman"/>
                <a:cs typeface="Times New Roman"/>
              </a:rPr>
              <a:t>B</a:t>
            </a:r>
            <a:r>
              <a:rPr sz="2800" dirty="0">
                <a:solidFill>
                  <a:srgbClr val="0000FF"/>
                </a:solidFill>
                <a:latin typeface="Times New Roman"/>
                <a:cs typeface="Times New Roman"/>
              </a:rPr>
              <a:t>)</a:t>
            </a:r>
            <a:r>
              <a:rPr sz="2775" i="1" baseline="25525" dirty="0">
                <a:solidFill>
                  <a:srgbClr val="0000FF"/>
                </a:solidFill>
                <a:latin typeface="Times New Roman"/>
                <a:cs typeface="Times New Roman"/>
              </a:rPr>
              <a:t>T</a:t>
            </a:r>
            <a:r>
              <a:rPr sz="2775" i="1" spc="292"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55" dirty="0">
                <a:solidFill>
                  <a:srgbClr val="0000FF"/>
                </a:solidFill>
                <a:latin typeface="Times New Roman"/>
                <a:cs typeface="Times New Roman"/>
              </a:rPr>
              <a:t> A</a:t>
            </a:r>
            <a:r>
              <a:rPr sz="2775" i="1" spc="-82" baseline="25525" dirty="0">
                <a:solidFill>
                  <a:srgbClr val="0000FF"/>
                </a:solidFill>
                <a:latin typeface="Times New Roman"/>
                <a:cs typeface="Times New Roman"/>
              </a:rPr>
              <a:t>T</a:t>
            </a:r>
            <a:r>
              <a:rPr sz="2775" i="1" spc="-52"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10" dirty="0">
                <a:solidFill>
                  <a:srgbClr val="0000FF"/>
                </a:solidFill>
                <a:latin typeface="Times New Roman"/>
                <a:cs typeface="Times New Roman"/>
              </a:rPr>
              <a:t> </a:t>
            </a:r>
            <a:r>
              <a:rPr sz="2800" i="1" dirty="0">
                <a:solidFill>
                  <a:srgbClr val="0000FF"/>
                </a:solidFill>
                <a:latin typeface="Times New Roman"/>
                <a:cs typeface="Times New Roman"/>
              </a:rPr>
              <a:t>B</a:t>
            </a:r>
            <a:r>
              <a:rPr sz="2775" i="1" baseline="25525" dirty="0">
                <a:solidFill>
                  <a:srgbClr val="0000FF"/>
                </a:solidFill>
                <a:latin typeface="Times New Roman"/>
                <a:cs typeface="Times New Roman"/>
              </a:rPr>
              <a:t>T</a:t>
            </a:r>
            <a:endParaRPr sz="2775" baseline="25525">
              <a:latin typeface="Times New Roman"/>
              <a:cs typeface="Times New Roman"/>
            </a:endParaRPr>
          </a:p>
          <a:p>
            <a:pPr marL="200660" indent="-163195">
              <a:lnSpc>
                <a:spcPct val="100000"/>
              </a:lnSpc>
              <a:spcBef>
                <a:spcPts val="1680"/>
              </a:spcBef>
              <a:buClr>
                <a:srgbClr val="565F6C"/>
              </a:buClr>
              <a:buSzPct val="96428"/>
              <a:buFont typeface="Wingdings"/>
              <a:buChar char=""/>
              <a:tabLst>
                <a:tab pos="201295" algn="l"/>
              </a:tabLst>
            </a:pPr>
            <a:r>
              <a:rPr sz="2800" spc="-5" dirty="0">
                <a:solidFill>
                  <a:srgbClr val="0000FF"/>
                </a:solidFill>
                <a:latin typeface="Times New Roman"/>
                <a:cs typeface="Times New Roman"/>
              </a:rPr>
              <a:t>(</a:t>
            </a:r>
            <a:r>
              <a:rPr sz="2800" i="1" spc="-5" dirty="0">
                <a:solidFill>
                  <a:srgbClr val="0000FF"/>
                </a:solidFill>
                <a:latin typeface="Times New Roman"/>
                <a:cs typeface="Times New Roman"/>
              </a:rPr>
              <a:t>AB</a:t>
            </a:r>
            <a:r>
              <a:rPr sz="2800" spc="-5" dirty="0">
                <a:solidFill>
                  <a:srgbClr val="0000FF"/>
                </a:solidFill>
                <a:latin typeface="Times New Roman"/>
                <a:cs typeface="Times New Roman"/>
              </a:rPr>
              <a:t>)</a:t>
            </a:r>
            <a:r>
              <a:rPr sz="2775" i="1" spc="-7" baseline="25525" dirty="0">
                <a:solidFill>
                  <a:srgbClr val="0000FF"/>
                </a:solidFill>
                <a:latin typeface="Times New Roman"/>
                <a:cs typeface="Times New Roman"/>
              </a:rPr>
              <a:t>T</a:t>
            </a:r>
            <a:r>
              <a:rPr sz="2775" i="1" spc="307" baseline="25525" dirty="0">
                <a:solidFill>
                  <a:srgbClr val="0000FF"/>
                </a:solidFill>
                <a:latin typeface="Times New Roman"/>
                <a:cs typeface="Times New Roman"/>
              </a:rPr>
              <a:t> </a:t>
            </a:r>
            <a:r>
              <a:rPr sz="2800" i="1" spc="-5" dirty="0">
                <a:solidFill>
                  <a:srgbClr val="0000FF"/>
                </a:solidFill>
                <a:latin typeface="Times New Roman"/>
                <a:cs typeface="Times New Roman"/>
              </a:rPr>
              <a:t>=</a:t>
            </a:r>
            <a:r>
              <a:rPr sz="2800" i="1" spc="-30" dirty="0">
                <a:solidFill>
                  <a:srgbClr val="0000FF"/>
                </a:solidFill>
                <a:latin typeface="Times New Roman"/>
                <a:cs typeface="Times New Roman"/>
              </a:rPr>
              <a:t> </a:t>
            </a:r>
            <a:r>
              <a:rPr sz="2800" i="1" dirty="0">
                <a:solidFill>
                  <a:srgbClr val="0000FF"/>
                </a:solidFill>
                <a:latin typeface="Times New Roman"/>
                <a:cs typeface="Times New Roman"/>
              </a:rPr>
              <a:t>B</a:t>
            </a:r>
            <a:r>
              <a:rPr sz="2775" i="1" baseline="25525" dirty="0">
                <a:solidFill>
                  <a:srgbClr val="0000FF"/>
                </a:solidFill>
                <a:latin typeface="Times New Roman"/>
                <a:cs typeface="Times New Roman"/>
              </a:rPr>
              <a:t>T</a:t>
            </a:r>
            <a:r>
              <a:rPr sz="2775" i="1" spc="225" baseline="25525" dirty="0">
                <a:solidFill>
                  <a:srgbClr val="0000FF"/>
                </a:solidFill>
                <a:latin typeface="Times New Roman"/>
                <a:cs typeface="Times New Roman"/>
              </a:rPr>
              <a:t> </a:t>
            </a:r>
            <a:r>
              <a:rPr sz="2800" i="1" spc="-55" dirty="0">
                <a:solidFill>
                  <a:srgbClr val="0000FF"/>
                </a:solidFill>
                <a:latin typeface="Times New Roman"/>
                <a:cs typeface="Times New Roman"/>
              </a:rPr>
              <a:t>A</a:t>
            </a:r>
            <a:r>
              <a:rPr sz="2775" i="1" spc="-82" baseline="25525" dirty="0">
                <a:solidFill>
                  <a:srgbClr val="0000FF"/>
                </a:solidFill>
                <a:latin typeface="Times New Roman"/>
                <a:cs typeface="Times New Roman"/>
              </a:rPr>
              <a:t>T</a:t>
            </a:r>
            <a:endParaRPr sz="2775" baseline="25525">
              <a:latin typeface="Times New Roman"/>
              <a:cs typeface="Times New Roman"/>
            </a:endParaRPr>
          </a:p>
        </p:txBody>
      </p:sp>
      <p:sp>
        <p:nvSpPr>
          <p:cNvPr id="3" name="object 3"/>
          <p:cNvSpPr txBox="1">
            <a:spLocks noGrp="1"/>
          </p:cNvSpPr>
          <p:nvPr>
            <p:ph type="title"/>
          </p:nvPr>
        </p:nvSpPr>
        <p:spPr>
          <a:xfrm>
            <a:off x="2288541" y="833373"/>
            <a:ext cx="5050155" cy="574040"/>
          </a:xfrm>
          <a:prstGeom prst="rect">
            <a:avLst/>
          </a:prstGeom>
        </p:spPr>
        <p:txBody>
          <a:bodyPr vert="horz" wrap="square" lIns="0" tIns="12700" rIns="0" bIns="0" rtlCol="0">
            <a:spAutoFit/>
          </a:bodyPr>
          <a:lstStyle/>
          <a:p>
            <a:pPr marL="12700">
              <a:lnSpc>
                <a:spcPct val="100000"/>
              </a:lnSpc>
              <a:spcBef>
                <a:spcPts val="100"/>
              </a:spcBef>
            </a:pPr>
            <a:r>
              <a:rPr sz="3600" spc="85" dirty="0"/>
              <a:t>1.4</a:t>
            </a:r>
            <a:r>
              <a:rPr sz="3600" spc="195" dirty="0"/>
              <a:t> </a:t>
            </a:r>
            <a:r>
              <a:rPr sz="3600" spc="100" dirty="0"/>
              <a:t>Properties</a:t>
            </a:r>
            <a:r>
              <a:rPr sz="3600" spc="210" dirty="0"/>
              <a:t> </a:t>
            </a:r>
            <a:r>
              <a:rPr sz="3600" spc="-5" dirty="0"/>
              <a:t>of</a:t>
            </a:r>
            <a:r>
              <a:rPr sz="3600" spc="195" dirty="0"/>
              <a:t> </a:t>
            </a:r>
            <a:r>
              <a:rPr sz="3600" spc="175" dirty="0"/>
              <a:t>matrix</a:t>
            </a:r>
            <a:endParaRPr sz="3600" dirty="0"/>
          </a:p>
        </p:txBody>
      </p:sp>
    </p:spTree>
    <p:extLst>
      <p:ext uri="{BB962C8B-B14F-4D97-AF65-F5344CB8AC3E}">
        <p14:creationId xmlns:p14="http://schemas.microsoft.com/office/powerpoint/2010/main" val="166501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589D-27C3-E055-FF1E-A49C6296C404}"/>
              </a:ext>
            </a:extLst>
          </p:cNvPr>
          <p:cNvSpPr>
            <a:spLocks noGrp="1"/>
          </p:cNvSpPr>
          <p:nvPr>
            <p:ph type="title"/>
          </p:nvPr>
        </p:nvSpPr>
        <p:spPr>
          <a:xfrm>
            <a:off x="2059940" y="377775"/>
            <a:ext cx="5654040" cy="392415"/>
          </a:xfrm>
        </p:spPr>
        <p:txBody>
          <a:bodyPr/>
          <a:lstStyle/>
          <a:p>
            <a:r>
              <a:rPr lang="en-US" dirty="0"/>
              <a:t>Cofactor Matrix</a:t>
            </a:r>
          </a:p>
        </p:txBody>
      </p:sp>
      <p:sp>
        <p:nvSpPr>
          <p:cNvPr id="3" name="Text Placeholder 2">
            <a:extLst>
              <a:ext uri="{FF2B5EF4-FFF2-40B4-BE49-F238E27FC236}">
                <a16:creationId xmlns:a16="http://schemas.microsoft.com/office/drawing/2014/main" id="{9C06206D-C7EF-B692-253F-EC0367EFA757}"/>
              </a:ext>
            </a:extLst>
          </p:cNvPr>
          <p:cNvSpPr>
            <a:spLocks noGrp="1"/>
          </p:cNvSpPr>
          <p:nvPr>
            <p:ph type="body" idx="1"/>
          </p:nvPr>
        </p:nvSpPr>
        <p:spPr>
          <a:xfrm>
            <a:off x="2047240" y="1628903"/>
            <a:ext cx="3715276" cy="3323987"/>
          </a:xfrm>
        </p:spPr>
        <p:txBody>
          <a:bodyPr/>
          <a:lstStyle/>
          <a:p>
            <a:r>
              <a:rPr lang="en-IN" b="0" i="0" dirty="0">
                <a:solidFill>
                  <a:srgbClr val="333333"/>
                </a:solidFill>
                <a:effectLst/>
                <a:latin typeface="Apple Braille" pitchFamily="2" charset="0"/>
              </a:rPr>
              <a:t>A </a:t>
            </a:r>
            <a:r>
              <a:rPr lang="en-IN" b="1" i="0" dirty="0">
                <a:solidFill>
                  <a:srgbClr val="333333"/>
                </a:solidFill>
                <a:effectLst/>
                <a:latin typeface="Apple Braille" pitchFamily="2" charset="0"/>
              </a:rPr>
              <a:t>cofactor</a:t>
            </a:r>
            <a:r>
              <a:rPr lang="en-IN" b="0" i="0" dirty="0">
                <a:solidFill>
                  <a:srgbClr val="333333"/>
                </a:solidFill>
                <a:effectLst/>
                <a:latin typeface="Apple Braille" pitchFamily="2" charset="0"/>
              </a:rPr>
              <a:t> is a number that is obtained by eliminating the row and column of a particular element which is in the form of a square or rectangle. The cofactor is preceded by a negative or positive sign based on the element’s position.</a:t>
            </a:r>
            <a:endParaRPr lang="en-US" dirty="0">
              <a:latin typeface="Apple Braille" pitchFamily="2" charset="0"/>
            </a:endParaRPr>
          </a:p>
        </p:txBody>
      </p:sp>
      <p:pic>
        <p:nvPicPr>
          <p:cNvPr id="4" name="Picture 3">
            <a:extLst>
              <a:ext uri="{FF2B5EF4-FFF2-40B4-BE49-F238E27FC236}">
                <a16:creationId xmlns:a16="http://schemas.microsoft.com/office/drawing/2014/main" id="{3761CCBA-1D69-A825-8962-151F1F117FEB}"/>
              </a:ext>
            </a:extLst>
          </p:cNvPr>
          <p:cNvPicPr>
            <a:picLocks noChangeAspect="1"/>
          </p:cNvPicPr>
          <p:nvPr/>
        </p:nvPicPr>
        <p:blipFill>
          <a:blip r:embed="rId2"/>
          <a:stretch>
            <a:fillRect/>
          </a:stretch>
        </p:blipFill>
        <p:spPr>
          <a:xfrm>
            <a:off x="5762516" y="336827"/>
            <a:ext cx="3914884" cy="6278462"/>
          </a:xfrm>
          <a:prstGeom prst="rect">
            <a:avLst/>
          </a:prstGeom>
        </p:spPr>
      </p:pic>
    </p:spTree>
    <p:extLst>
      <p:ext uri="{BB962C8B-B14F-4D97-AF65-F5344CB8AC3E}">
        <p14:creationId xmlns:p14="http://schemas.microsoft.com/office/powerpoint/2010/main" val="785341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26A5-37BE-912B-6807-6CE53C3E97AA}"/>
              </a:ext>
            </a:extLst>
          </p:cNvPr>
          <p:cNvSpPr>
            <a:spLocks noGrp="1"/>
          </p:cNvSpPr>
          <p:nvPr>
            <p:ph type="title"/>
          </p:nvPr>
        </p:nvSpPr>
        <p:spPr>
          <a:xfrm>
            <a:off x="2059940" y="377775"/>
            <a:ext cx="5654040" cy="392415"/>
          </a:xfrm>
        </p:spPr>
        <p:txBody>
          <a:bodyPr/>
          <a:lstStyle/>
          <a:p>
            <a:r>
              <a:rPr lang="en-US" dirty="0"/>
              <a:t>Adjoint of a Matrix</a:t>
            </a:r>
          </a:p>
        </p:txBody>
      </p:sp>
      <p:sp>
        <p:nvSpPr>
          <p:cNvPr id="3" name="Text Placeholder 2">
            <a:extLst>
              <a:ext uri="{FF2B5EF4-FFF2-40B4-BE49-F238E27FC236}">
                <a16:creationId xmlns:a16="http://schemas.microsoft.com/office/drawing/2014/main" id="{0550AB25-15C5-0656-A10D-4E37794403C3}"/>
              </a:ext>
            </a:extLst>
          </p:cNvPr>
          <p:cNvSpPr>
            <a:spLocks noGrp="1"/>
          </p:cNvSpPr>
          <p:nvPr>
            <p:ph type="body" idx="1"/>
          </p:nvPr>
        </p:nvSpPr>
        <p:spPr>
          <a:xfrm>
            <a:off x="2047240" y="1628902"/>
            <a:ext cx="6998970" cy="369332"/>
          </a:xfrm>
        </p:spPr>
        <p:txBody>
          <a:bodyPr/>
          <a:lstStyle/>
          <a:p>
            <a:r>
              <a:rPr lang="en-US" dirty="0"/>
              <a:t>It is defined as the transpose of the cofactor matrix</a:t>
            </a:r>
          </a:p>
        </p:txBody>
      </p:sp>
    </p:spTree>
    <p:extLst>
      <p:ext uri="{BB962C8B-B14F-4D97-AF65-F5344CB8AC3E}">
        <p14:creationId xmlns:p14="http://schemas.microsoft.com/office/powerpoint/2010/main" val="329425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823335" cy="482600"/>
          </a:xfrm>
          <a:prstGeom prst="rect">
            <a:avLst/>
          </a:prstGeom>
        </p:spPr>
        <p:txBody>
          <a:bodyPr vert="horz" wrap="square" lIns="0" tIns="12700" rIns="0" bIns="0" rtlCol="0">
            <a:spAutoFit/>
          </a:bodyPr>
          <a:lstStyle/>
          <a:p>
            <a:pPr marL="12700">
              <a:lnSpc>
                <a:spcPct val="100000"/>
              </a:lnSpc>
              <a:spcBef>
                <a:spcPts val="100"/>
              </a:spcBef>
            </a:pPr>
            <a:r>
              <a:rPr sz="3000" spc="300" dirty="0"/>
              <a:t>I</a:t>
            </a:r>
            <a:r>
              <a:rPr sz="2400" spc="300" dirty="0"/>
              <a:t>NVERSE</a:t>
            </a:r>
            <a:r>
              <a:rPr sz="2400" spc="310" dirty="0"/>
              <a:t> </a:t>
            </a:r>
            <a:r>
              <a:rPr sz="2400" spc="305" dirty="0"/>
              <a:t>OF</a:t>
            </a:r>
            <a:r>
              <a:rPr sz="2400" spc="275" dirty="0"/>
              <a:t> </a:t>
            </a:r>
            <a:r>
              <a:rPr sz="2400" spc="235" dirty="0"/>
              <a:t>A</a:t>
            </a:r>
            <a:r>
              <a:rPr sz="2400" spc="295" dirty="0"/>
              <a:t> </a:t>
            </a:r>
            <a:r>
              <a:rPr sz="3000" spc="250" dirty="0"/>
              <a:t>M</a:t>
            </a:r>
            <a:r>
              <a:rPr sz="2400" spc="250" dirty="0"/>
              <a:t>ATRIX</a:t>
            </a:r>
            <a:endParaRPr sz="24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99085" marR="94615" indent="-274320">
              <a:lnSpc>
                <a:spcPct val="100000"/>
              </a:lnSpc>
              <a:spcBef>
                <a:spcPts val="100"/>
              </a:spcBef>
              <a:buClr>
                <a:srgbClr val="FD8537"/>
              </a:buClr>
              <a:buSzPct val="68750"/>
              <a:buFont typeface="Wingdings"/>
              <a:buChar char=""/>
              <a:tabLst>
                <a:tab pos="299720" algn="l"/>
              </a:tabLst>
            </a:pPr>
            <a:r>
              <a:rPr spc="150" dirty="0"/>
              <a:t>Let</a:t>
            </a:r>
            <a:r>
              <a:rPr spc="135" dirty="0"/>
              <a:t> </a:t>
            </a:r>
            <a:r>
              <a:rPr spc="235" dirty="0"/>
              <a:t>A</a:t>
            </a:r>
            <a:r>
              <a:rPr spc="135" dirty="0"/>
              <a:t> </a:t>
            </a:r>
            <a:r>
              <a:rPr spc="20" dirty="0"/>
              <a:t>be</a:t>
            </a:r>
            <a:r>
              <a:rPr spc="135" dirty="0"/>
              <a:t> </a:t>
            </a:r>
            <a:r>
              <a:rPr spc="114" dirty="0"/>
              <a:t>any</a:t>
            </a:r>
            <a:r>
              <a:rPr spc="125" dirty="0"/>
              <a:t> </a:t>
            </a:r>
            <a:r>
              <a:rPr spc="80" dirty="0"/>
              <a:t>square</a:t>
            </a:r>
            <a:r>
              <a:rPr spc="140" dirty="0"/>
              <a:t> </a:t>
            </a:r>
            <a:r>
              <a:rPr spc="110" dirty="0"/>
              <a:t>matrix</a:t>
            </a:r>
            <a:r>
              <a:rPr spc="135" dirty="0"/>
              <a:t> </a:t>
            </a:r>
            <a:r>
              <a:rPr spc="-5" dirty="0"/>
              <a:t>of</a:t>
            </a:r>
            <a:r>
              <a:rPr spc="140" dirty="0"/>
              <a:t> </a:t>
            </a:r>
            <a:r>
              <a:rPr spc="25" dirty="0"/>
              <a:t>order</a:t>
            </a:r>
            <a:r>
              <a:rPr spc="110" dirty="0"/>
              <a:t> </a:t>
            </a:r>
            <a:r>
              <a:rPr spc="150" dirty="0"/>
              <a:t>n.</a:t>
            </a:r>
            <a:r>
              <a:rPr spc="135" dirty="0"/>
              <a:t> </a:t>
            </a:r>
            <a:r>
              <a:rPr spc="110" dirty="0"/>
              <a:t>The</a:t>
            </a:r>
            <a:r>
              <a:rPr spc="130" dirty="0"/>
              <a:t> </a:t>
            </a:r>
            <a:r>
              <a:rPr spc="65" dirty="0"/>
              <a:t>n- </a:t>
            </a:r>
            <a:r>
              <a:rPr spc="70" dirty="0"/>
              <a:t> </a:t>
            </a:r>
            <a:r>
              <a:rPr spc="80" dirty="0"/>
              <a:t>square</a:t>
            </a:r>
            <a:r>
              <a:rPr spc="130" dirty="0"/>
              <a:t> </a:t>
            </a:r>
            <a:r>
              <a:rPr spc="110" dirty="0"/>
              <a:t>matrix</a:t>
            </a:r>
            <a:r>
              <a:rPr spc="140" dirty="0"/>
              <a:t> </a:t>
            </a:r>
            <a:r>
              <a:rPr spc="265" dirty="0"/>
              <a:t>B</a:t>
            </a:r>
            <a:r>
              <a:rPr spc="135" dirty="0"/>
              <a:t> </a:t>
            </a:r>
            <a:r>
              <a:rPr spc="-5" dirty="0"/>
              <a:t>of</a:t>
            </a:r>
            <a:r>
              <a:rPr spc="130" dirty="0"/>
              <a:t> </a:t>
            </a:r>
            <a:r>
              <a:rPr spc="90" dirty="0"/>
              <a:t>the</a:t>
            </a:r>
            <a:r>
              <a:rPr spc="135" dirty="0"/>
              <a:t> </a:t>
            </a:r>
            <a:r>
              <a:rPr spc="100" dirty="0"/>
              <a:t>same</a:t>
            </a:r>
            <a:r>
              <a:rPr spc="135" dirty="0"/>
              <a:t> </a:t>
            </a:r>
            <a:r>
              <a:rPr spc="25" dirty="0"/>
              <a:t>order</a:t>
            </a:r>
            <a:r>
              <a:rPr spc="125" dirty="0"/>
              <a:t> </a:t>
            </a:r>
            <a:r>
              <a:rPr spc="80" dirty="0"/>
              <a:t>is</a:t>
            </a:r>
            <a:r>
              <a:rPr spc="125" dirty="0"/>
              <a:t> </a:t>
            </a:r>
            <a:r>
              <a:rPr spc="75" dirty="0"/>
              <a:t>called</a:t>
            </a:r>
            <a:r>
              <a:rPr spc="125" dirty="0"/>
              <a:t> </a:t>
            </a:r>
            <a:r>
              <a:rPr spc="90" dirty="0"/>
              <a:t>the </a:t>
            </a:r>
            <a:r>
              <a:rPr spc="-515" dirty="0"/>
              <a:t> </a:t>
            </a:r>
            <a:r>
              <a:rPr spc="70" dirty="0"/>
              <a:t>inverse</a:t>
            </a:r>
            <a:r>
              <a:rPr spc="120" dirty="0"/>
              <a:t> </a:t>
            </a:r>
            <a:r>
              <a:rPr spc="-5" dirty="0"/>
              <a:t>of</a:t>
            </a:r>
            <a:r>
              <a:rPr spc="135" dirty="0"/>
              <a:t> </a:t>
            </a:r>
            <a:r>
              <a:rPr spc="235" dirty="0"/>
              <a:t>A</a:t>
            </a:r>
            <a:r>
              <a:rPr spc="130" dirty="0"/>
              <a:t> </a:t>
            </a:r>
            <a:r>
              <a:rPr spc="80" dirty="0"/>
              <a:t>if</a:t>
            </a:r>
            <a:r>
              <a:rPr spc="120" dirty="0"/>
              <a:t> </a:t>
            </a:r>
            <a:r>
              <a:rPr spc="245" dirty="0"/>
              <a:t>AB</a:t>
            </a:r>
            <a:r>
              <a:rPr spc="140" dirty="0"/>
              <a:t> </a:t>
            </a:r>
            <a:r>
              <a:rPr spc="125" dirty="0"/>
              <a:t>= </a:t>
            </a:r>
            <a:r>
              <a:rPr spc="245" dirty="0"/>
              <a:t>BA</a:t>
            </a:r>
            <a:r>
              <a:rPr spc="140" dirty="0"/>
              <a:t> </a:t>
            </a:r>
            <a:r>
              <a:rPr spc="125" dirty="0"/>
              <a:t>=</a:t>
            </a:r>
            <a:r>
              <a:rPr spc="120" dirty="0"/>
              <a:t> </a:t>
            </a:r>
            <a:r>
              <a:rPr spc="180" dirty="0"/>
              <a:t>I.</a:t>
            </a:r>
          </a:p>
          <a:p>
            <a:pPr marL="299720" indent="-274320">
              <a:lnSpc>
                <a:spcPct val="100000"/>
              </a:lnSpc>
              <a:spcBef>
                <a:spcPts val="600"/>
              </a:spcBef>
              <a:buClr>
                <a:srgbClr val="FD8537"/>
              </a:buClr>
              <a:buSzPct val="68750"/>
              <a:buFont typeface="Wingdings"/>
              <a:buChar char=""/>
              <a:tabLst>
                <a:tab pos="299720" algn="l"/>
              </a:tabLst>
            </a:pPr>
            <a:r>
              <a:rPr spc="155" dirty="0"/>
              <a:t>It</a:t>
            </a:r>
            <a:r>
              <a:rPr spc="130" dirty="0"/>
              <a:t> </a:t>
            </a:r>
            <a:r>
              <a:rPr spc="80" dirty="0"/>
              <a:t>is</a:t>
            </a:r>
            <a:r>
              <a:rPr spc="125" dirty="0"/>
              <a:t> </a:t>
            </a:r>
            <a:r>
              <a:rPr spc="40" dirty="0"/>
              <a:t>denoted</a:t>
            </a:r>
            <a:r>
              <a:rPr spc="114" dirty="0"/>
              <a:t> </a:t>
            </a:r>
            <a:r>
              <a:rPr spc="45" dirty="0"/>
              <a:t>by</a:t>
            </a:r>
            <a:r>
              <a:rPr spc="135" dirty="0"/>
              <a:t> </a:t>
            </a:r>
            <a:r>
              <a:rPr spc="75" dirty="0"/>
              <a:t>A</a:t>
            </a:r>
            <a:r>
              <a:rPr sz="2400" spc="112" baseline="24305" dirty="0"/>
              <a:t>-1</a:t>
            </a:r>
            <a:r>
              <a:rPr sz="2400" spc="487" baseline="24305" dirty="0"/>
              <a:t> </a:t>
            </a:r>
            <a:r>
              <a:rPr sz="2400" spc="-5" dirty="0"/>
              <a:t>or</a:t>
            </a:r>
            <a:r>
              <a:rPr sz="2400" spc="130" dirty="0"/>
              <a:t> </a:t>
            </a:r>
            <a:r>
              <a:rPr sz="2400" spc="265" dirty="0"/>
              <a:t>B</a:t>
            </a:r>
            <a:r>
              <a:rPr sz="2400" spc="125" dirty="0"/>
              <a:t> =</a:t>
            </a:r>
            <a:r>
              <a:rPr sz="2400" spc="130" dirty="0"/>
              <a:t> </a:t>
            </a:r>
            <a:r>
              <a:rPr sz="2400" spc="70" dirty="0"/>
              <a:t>A</a:t>
            </a:r>
            <a:r>
              <a:rPr sz="2400" spc="104" baseline="24305" dirty="0"/>
              <a:t>-1</a:t>
            </a:r>
            <a:endParaRPr sz="2400" baseline="24305"/>
          </a:p>
          <a:p>
            <a:pPr marL="299085" marR="17780" indent="-274320">
              <a:lnSpc>
                <a:spcPct val="100000"/>
              </a:lnSpc>
              <a:spcBef>
                <a:spcPts val="605"/>
              </a:spcBef>
              <a:buClr>
                <a:srgbClr val="FD8537"/>
              </a:buClr>
              <a:buSzPct val="68750"/>
              <a:buFont typeface="Wingdings"/>
              <a:buChar char=""/>
              <a:tabLst>
                <a:tab pos="299720" algn="l"/>
              </a:tabLst>
            </a:pPr>
            <a:r>
              <a:rPr spc="110" dirty="0"/>
              <a:t>The</a:t>
            </a:r>
            <a:r>
              <a:rPr spc="125" dirty="0"/>
              <a:t> </a:t>
            </a:r>
            <a:r>
              <a:rPr spc="75" dirty="0"/>
              <a:t>necessary</a:t>
            </a:r>
            <a:r>
              <a:rPr spc="130" dirty="0"/>
              <a:t> </a:t>
            </a:r>
            <a:r>
              <a:rPr spc="305" dirty="0"/>
              <a:t>&amp;</a:t>
            </a:r>
            <a:r>
              <a:rPr spc="114" dirty="0"/>
              <a:t> </a:t>
            </a:r>
            <a:r>
              <a:rPr spc="80" dirty="0"/>
              <a:t>sufficient</a:t>
            </a:r>
            <a:r>
              <a:rPr spc="105" dirty="0"/>
              <a:t> </a:t>
            </a:r>
            <a:r>
              <a:rPr spc="50" dirty="0"/>
              <a:t>condition</a:t>
            </a:r>
            <a:r>
              <a:rPr spc="105" dirty="0"/>
              <a:t> </a:t>
            </a:r>
            <a:r>
              <a:rPr spc="20" dirty="0"/>
              <a:t>for</a:t>
            </a:r>
            <a:r>
              <a:rPr spc="135" dirty="0"/>
              <a:t> </a:t>
            </a:r>
            <a:r>
              <a:rPr spc="90" dirty="0"/>
              <a:t>finding </a:t>
            </a:r>
            <a:r>
              <a:rPr spc="-509" dirty="0"/>
              <a:t> </a:t>
            </a:r>
            <a:r>
              <a:rPr spc="70" dirty="0"/>
              <a:t>inverse</a:t>
            </a:r>
            <a:r>
              <a:rPr spc="120" dirty="0"/>
              <a:t> </a:t>
            </a:r>
            <a:r>
              <a:rPr spc="80" dirty="0"/>
              <a:t>is</a:t>
            </a:r>
            <a:r>
              <a:rPr spc="135" dirty="0"/>
              <a:t> </a:t>
            </a:r>
            <a:r>
              <a:rPr spc="130" dirty="0"/>
              <a:t>that</a:t>
            </a:r>
            <a:r>
              <a:rPr spc="120" dirty="0"/>
              <a:t> </a:t>
            </a:r>
            <a:r>
              <a:rPr spc="90" dirty="0"/>
              <a:t>the</a:t>
            </a:r>
            <a:r>
              <a:rPr spc="135" dirty="0"/>
              <a:t> </a:t>
            </a:r>
            <a:r>
              <a:rPr spc="114" dirty="0"/>
              <a:t>matrix</a:t>
            </a:r>
            <a:r>
              <a:rPr spc="120" dirty="0"/>
              <a:t> </a:t>
            </a:r>
            <a:r>
              <a:rPr spc="114" dirty="0"/>
              <a:t>must</a:t>
            </a:r>
            <a:r>
              <a:rPr spc="140" dirty="0"/>
              <a:t> </a:t>
            </a:r>
            <a:r>
              <a:rPr spc="20" dirty="0"/>
              <a:t>be</a:t>
            </a:r>
            <a:r>
              <a:rPr spc="130" dirty="0"/>
              <a:t> </a:t>
            </a:r>
            <a:r>
              <a:rPr spc="160" dirty="0"/>
              <a:t>a</a:t>
            </a:r>
            <a:r>
              <a:rPr spc="150" dirty="0"/>
              <a:t> </a:t>
            </a:r>
            <a:r>
              <a:rPr b="1" i="1" spc="140" dirty="0">
                <a:latin typeface="Cambria"/>
                <a:cs typeface="Cambria"/>
              </a:rPr>
              <a:t>non- </a:t>
            </a:r>
            <a:r>
              <a:rPr b="1" i="1" spc="145" dirty="0">
                <a:latin typeface="Cambria"/>
                <a:cs typeface="Cambria"/>
              </a:rPr>
              <a:t> </a:t>
            </a:r>
            <a:r>
              <a:rPr b="1" i="1" spc="185" dirty="0">
                <a:latin typeface="Cambria"/>
                <a:cs typeface="Cambria"/>
              </a:rPr>
              <a:t>singular</a:t>
            </a:r>
            <a:r>
              <a:rPr b="1" i="1" spc="165" dirty="0">
                <a:latin typeface="Cambria"/>
                <a:cs typeface="Cambria"/>
              </a:rPr>
              <a:t> </a:t>
            </a:r>
            <a:r>
              <a:rPr b="1" i="1" spc="180" dirty="0">
                <a:latin typeface="Cambria"/>
                <a:cs typeface="Cambria"/>
              </a:rPr>
              <a:t>matrix</a:t>
            </a:r>
            <a:r>
              <a:rPr b="1" i="1" spc="165" dirty="0">
                <a:latin typeface="Cambria"/>
                <a:cs typeface="Cambria"/>
              </a:rPr>
              <a:t> </a:t>
            </a:r>
            <a:r>
              <a:rPr b="1" i="1" spc="130" dirty="0">
                <a:latin typeface="Cambria"/>
                <a:cs typeface="Cambria"/>
              </a:rPr>
              <a:t>i.e.</a:t>
            </a:r>
            <a:r>
              <a:rPr b="1" i="1" spc="160" dirty="0">
                <a:latin typeface="Cambria"/>
                <a:cs typeface="Cambria"/>
              </a:rPr>
              <a:t> </a:t>
            </a:r>
            <a:r>
              <a:rPr b="1" i="1" spc="130" dirty="0">
                <a:latin typeface="Cambria"/>
                <a:cs typeface="Cambria"/>
              </a:rPr>
              <a:t>its</a:t>
            </a:r>
            <a:r>
              <a:rPr b="1" i="1" spc="150" dirty="0">
                <a:latin typeface="Cambria"/>
                <a:cs typeface="Cambria"/>
              </a:rPr>
              <a:t> </a:t>
            </a:r>
            <a:r>
              <a:rPr b="1" i="1" spc="160" dirty="0">
                <a:latin typeface="Cambria"/>
                <a:cs typeface="Cambria"/>
              </a:rPr>
              <a:t>determinant </a:t>
            </a:r>
            <a:r>
              <a:rPr b="1" i="1" spc="145" dirty="0">
                <a:latin typeface="Cambria"/>
                <a:cs typeface="Cambria"/>
              </a:rPr>
              <a:t>is</a:t>
            </a:r>
            <a:r>
              <a:rPr b="1" i="1" spc="155" dirty="0">
                <a:latin typeface="Cambria"/>
                <a:cs typeface="Cambria"/>
              </a:rPr>
              <a:t> </a:t>
            </a:r>
            <a:r>
              <a:rPr b="1" i="1" spc="135" dirty="0">
                <a:latin typeface="Cambria"/>
                <a:cs typeface="Cambria"/>
              </a:rPr>
              <a:t>not </a:t>
            </a:r>
            <a:r>
              <a:rPr b="1" i="1" spc="140" dirty="0">
                <a:latin typeface="Cambria"/>
                <a:cs typeface="Cambria"/>
              </a:rPr>
              <a:t> </a:t>
            </a:r>
            <a:r>
              <a:rPr b="1" i="1" spc="175" dirty="0">
                <a:latin typeface="Cambria"/>
                <a:cs typeface="Cambria"/>
              </a:rPr>
              <a:t>equal</a:t>
            </a:r>
            <a:r>
              <a:rPr b="1" i="1" spc="155" dirty="0">
                <a:latin typeface="Cambria"/>
                <a:cs typeface="Cambria"/>
              </a:rPr>
              <a:t> </a:t>
            </a:r>
            <a:r>
              <a:rPr b="1" i="1" spc="90" dirty="0">
                <a:latin typeface="Cambria"/>
                <a:cs typeface="Cambria"/>
              </a:rPr>
              <a:t>to</a:t>
            </a:r>
            <a:r>
              <a:rPr b="1" i="1" spc="155" dirty="0">
                <a:latin typeface="Cambria"/>
                <a:cs typeface="Cambria"/>
              </a:rPr>
              <a:t> </a:t>
            </a:r>
            <a:r>
              <a:rPr b="1" i="1" spc="105" dirty="0">
                <a:latin typeface="Cambria"/>
                <a:cs typeface="Cambria"/>
              </a:rPr>
              <a:t>zero.</a:t>
            </a:r>
          </a:p>
        </p:txBody>
      </p:sp>
      <p:sp>
        <p:nvSpPr>
          <p:cNvPr id="4" name="object 4"/>
          <p:cNvSpPr/>
          <p:nvPr/>
        </p:nvSpPr>
        <p:spPr>
          <a:xfrm>
            <a:off x="3501518" y="5166360"/>
            <a:ext cx="17145" cy="202565"/>
          </a:xfrm>
          <a:custGeom>
            <a:avLst/>
            <a:gdLst/>
            <a:ahLst/>
            <a:cxnLst/>
            <a:rect l="l" t="t" r="r" b="b"/>
            <a:pathLst>
              <a:path w="17144" h="202564">
                <a:moveTo>
                  <a:pt x="16763" y="0"/>
                </a:moveTo>
                <a:lnTo>
                  <a:pt x="0" y="0"/>
                </a:lnTo>
                <a:lnTo>
                  <a:pt x="0" y="202183"/>
                </a:lnTo>
                <a:lnTo>
                  <a:pt x="16763" y="202183"/>
                </a:lnTo>
                <a:lnTo>
                  <a:pt x="16763" y="0"/>
                </a:lnTo>
                <a:close/>
              </a:path>
            </a:pathLst>
          </a:custGeom>
          <a:solidFill>
            <a:srgbClr val="000000"/>
          </a:solidFill>
        </p:spPr>
        <p:txBody>
          <a:bodyPr wrap="square" lIns="0" tIns="0" rIns="0" bIns="0" rtlCol="0"/>
          <a:lstStyle/>
          <a:p>
            <a:endParaRPr sz="1800"/>
          </a:p>
        </p:txBody>
      </p:sp>
      <p:sp>
        <p:nvSpPr>
          <p:cNvPr id="5" name="object 5"/>
          <p:cNvSpPr/>
          <p:nvPr/>
        </p:nvSpPr>
        <p:spPr>
          <a:xfrm>
            <a:off x="3282061" y="5166360"/>
            <a:ext cx="17145" cy="202565"/>
          </a:xfrm>
          <a:custGeom>
            <a:avLst/>
            <a:gdLst/>
            <a:ahLst/>
            <a:cxnLst/>
            <a:rect l="l" t="t" r="r" b="b"/>
            <a:pathLst>
              <a:path w="17144" h="202564">
                <a:moveTo>
                  <a:pt x="16763" y="0"/>
                </a:moveTo>
                <a:lnTo>
                  <a:pt x="0" y="0"/>
                </a:lnTo>
                <a:lnTo>
                  <a:pt x="0" y="202183"/>
                </a:lnTo>
                <a:lnTo>
                  <a:pt x="16763" y="202183"/>
                </a:lnTo>
                <a:lnTo>
                  <a:pt x="16763" y="0"/>
                </a:lnTo>
                <a:close/>
              </a:path>
            </a:pathLst>
          </a:custGeom>
          <a:solidFill>
            <a:srgbClr val="000000"/>
          </a:solidFill>
        </p:spPr>
        <p:txBody>
          <a:bodyPr wrap="square" lIns="0" tIns="0" rIns="0" bIns="0" rtlCol="0"/>
          <a:lstStyle/>
          <a:p>
            <a:endParaRPr sz="1800"/>
          </a:p>
        </p:txBody>
      </p:sp>
      <p:sp>
        <p:nvSpPr>
          <p:cNvPr id="6" name="object 6"/>
          <p:cNvSpPr txBox="1"/>
          <p:nvPr/>
        </p:nvSpPr>
        <p:spPr>
          <a:xfrm>
            <a:off x="3312922" y="5104639"/>
            <a:ext cx="172720" cy="292735"/>
          </a:xfrm>
          <a:prstGeom prst="rect">
            <a:avLst/>
          </a:prstGeom>
        </p:spPr>
        <p:txBody>
          <a:bodyPr vert="horz" wrap="square" lIns="0" tIns="12700" rIns="0" bIns="0" rtlCol="0">
            <a:spAutoFit/>
          </a:bodyPr>
          <a:lstStyle/>
          <a:p>
            <a:pPr marL="12700">
              <a:lnSpc>
                <a:spcPct val="100000"/>
              </a:lnSpc>
              <a:spcBef>
                <a:spcPts val="100"/>
              </a:spcBef>
            </a:pPr>
            <a:r>
              <a:rPr sz="1750" spc="80" dirty="0">
                <a:latin typeface="Cambria Math"/>
                <a:cs typeface="Cambria Math"/>
              </a:rPr>
              <a:t>𝐴</a:t>
            </a:r>
            <a:endParaRPr sz="1750">
              <a:latin typeface="Cambria Math"/>
              <a:cs typeface="Cambria Math"/>
            </a:endParaRPr>
          </a:p>
        </p:txBody>
      </p:sp>
      <p:sp>
        <p:nvSpPr>
          <p:cNvPr id="7" name="object 7"/>
          <p:cNvSpPr/>
          <p:nvPr/>
        </p:nvSpPr>
        <p:spPr>
          <a:xfrm>
            <a:off x="3101339" y="5081015"/>
            <a:ext cx="599440" cy="20320"/>
          </a:xfrm>
          <a:custGeom>
            <a:avLst/>
            <a:gdLst/>
            <a:ahLst/>
            <a:cxnLst/>
            <a:rect l="l" t="t" r="r" b="b"/>
            <a:pathLst>
              <a:path w="599439" h="20320">
                <a:moveTo>
                  <a:pt x="598932" y="0"/>
                </a:moveTo>
                <a:lnTo>
                  <a:pt x="0" y="0"/>
                </a:lnTo>
                <a:lnTo>
                  <a:pt x="0" y="19812"/>
                </a:lnTo>
                <a:lnTo>
                  <a:pt x="598932" y="19812"/>
                </a:lnTo>
                <a:lnTo>
                  <a:pt x="598932" y="0"/>
                </a:lnTo>
                <a:close/>
              </a:path>
            </a:pathLst>
          </a:custGeom>
          <a:solidFill>
            <a:srgbClr val="000000"/>
          </a:solidFill>
        </p:spPr>
        <p:txBody>
          <a:bodyPr wrap="square" lIns="0" tIns="0" rIns="0" bIns="0" rtlCol="0"/>
          <a:lstStyle/>
          <a:p>
            <a:endParaRPr sz="1800"/>
          </a:p>
        </p:txBody>
      </p:sp>
      <p:sp>
        <p:nvSpPr>
          <p:cNvPr id="8" name="object 8"/>
          <p:cNvSpPr/>
          <p:nvPr/>
        </p:nvSpPr>
        <p:spPr>
          <a:xfrm>
            <a:off x="4197224" y="4951858"/>
            <a:ext cx="23495" cy="277495"/>
          </a:xfrm>
          <a:custGeom>
            <a:avLst/>
            <a:gdLst/>
            <a:ahLst/>
            <a:cxnLst/>
            <a:rect l="l" t="t" r="r" b="b"/>
            <a:pathLst>
              <a:path w="23494" h="277495">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sz="1800"/>
          </a:p>
        </p:txBody>
      </p:sp>
      <p:sp>
        <p:nvSpPr>
          <p:cNvPr id="9" name="object 9"/>
          <p:cNvSpPr/>
          <p:nvPr/>
        </p:nvSpPr>
        <p:spPr>
          <a:xfrm>
            <a:off x="3904615" y="4951858"/>
            <a:ext cx="23495" cy="277495"/>
          </a:xfrm>
          <a:custGeom>
            <a:avLst/>
            <a:gdLst/>
            <a:ahLst/>
            <a:cxnLst/>
            <a:rect l="l" t="t" r="r" b="b"/>
            <a:pathLst>
              <a:path w="23494" h="277495">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sz="1800"/>
          </a:p>
        </p:txBody>
      </p:sp>
      <p:sp>
        <p:nvSpPr>
          <p:cNvPr id="10" name="object 10"/>
          <p:cNvSpPr txBox="1"/>
          <p:nvPr/>
        </p:nvSpPr>
        <p:spPr>
          <a:xfrm>
            <a:off x="2034541" y="4682490"/>
            <a:ext cx="2160905" cy="391160"/>
          </a:xfrm>
          <a:prstGeom prst="rect">
            <a:avLst/>
          </a:prstGeom>
        </p:spPr>
        <p:txBody>
          <a:bodyPr vert="horz" wrap="square" lIns="0" tIns="12700" rIns="0" bIns="0" rtlCol="0">
            <a:spAutoFit/>
          </a:bodyPr>
          <a:lstStyle/>
          <a:p>
            <a:pPr marL="312420" indent="-274320">
              <a:lnSpc>
                <a:spcPct val="100000"/>
              </a:lnSpc>
              <a:spcBef>
                <a:spcPts val="100"/>
              </a:spcBef>
              <a:buClr>
                <a:srgbClr val="FD8537"/>
              </a:buClr>
              <a:buSzPct val="68750"/>
              <a:buFont typeface="Wingdings"/>
              <a:buChar char=""/>
              <a:tabLst>
                <a:tab pos="312420" algn="l"/>
                <a:tab pos="1929130" algn="l"/>
              </a:tabLst>
            </a:pPr>
            <a:r>
              <a:rPr sz="3600" spc="112" baseline="-32407" dirty="0">
                <a:latin typeface="Cambria"/>
                <a:cs typeface="Cambria"/>
              </a:rPr>
              <a:t>A</a:t>
            </a:r>
            <a:r>
              <a:rPr sz="2400" spc="112" baseline="-24305" dirty="0">
                <a:latin typeface="Cambria"/>
                <a:cs typeface="Cambria"/>
              </a:rPr>
              <a:t>-1</a:t>
            </a:r>
            <a:r>
              <a:rPr sz="2400" spc="494" baseline="-24305" dirty="0">
                <a:latin typeface="Cambria"/>
                <a:cs typeface="Cambria"/>
              </a:rPr>
              <a:t> </a:t>
            </a:r>
            <a:r>
              <a:rPr sz="3600" spc="187" baseline="-32407" dirty="0">
                <a:latin typeface="Cambria"/>
                <a:cs typeface="Cambria"/>
              </a:rPr>
              <a:t>= </a:t>
            </a:r>
            <a:r>
              <a:rPr sz="1750" spc="85" dirty="0">
                <a:latin typeface="Cambria Math"/>
                <a:cs typeface="Cambria Math"/>
              </a:rPr>
              <a:t>𝐴𝑑𝑗.𝐴</a:t>
            </a:r>
            <a:r>
              <a:rPr sz="3600" spc="127" baseline="-32407" dirty="0">
                <a:latin typeface="Cambria"/>
                <a:cs typeface="Cambria"/>
              </a:rPr>
              <a:t>;	</a:t>
            </a:r>
            <a:r>
              <a:rPr sz="3600" baseline="-34722" dirty="0">
                <a:latin typeface="Cambria Math"/>
                <a:cs typeface="Cambria Math"/>
              </a:rPr>
              <a:t>𝐴</a:t>
            </a:r>
            <a:endParaRPr sz="3600" baseline="-34722">
              <a:latin typeface="Cambria Math"/>
              <a:cs typeface="Cambria Math"/>
            </a:endParaRPr>
          </a:p>
        </p:txBody>
      </p:sp>
      <p:sp>
        <p:nvSpPr>
          <p:cNvPr id="11" name="object 11"/>
          <p:cNvSpPr txBox="1"/>
          <p:nvPr/>
        </p:nvSpPr>
        <p:spPr>
          <a:xfrm>
            <a:off x="4331335" y="4860797"/>
            <a:ext cx="445134"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Cambria"/>
                <a:cs typeface="Cambria"/>
              </a:rPr>
              <a:t>≠</a:t>
            </a:r>
            <a:r>
              <a:rPr sz="2400" spc="35" dirty="0">
                <a:latin typeface="Cambria"/>
                <a:cs typeface="Cambria"/>
              </a:rPr>
              <a:t> </a:t>
            </a:r>
            <a:r>
              <a:rPr sz="2400" spc="5" dirty="0">
                <a:latin typeface="Cambria"/>
                <a:cs typeface="Cambria"/>
              </a:rPr>
              <a:t>0</a:t>
            </a:r>
            <a:endParaRPr sz="2400">
              <a:latin typeface="Cambria"/>
              <a:cs typeface="Cambria"/>
            </a:endParaRPr>
          </a:p>
        </p:txBody>
      </p:sp>
    </p:spTree>
    <p:extLst>
      <p:ext uri="{BB962C8B-B14F-4D97-AF65-F5344CB8AC3E}">
        <p14:creationId xmlns:p14="http://schemas.microsoft.com/office/powerpoint/2010/main" val="3152727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79BA-607E-BFDA-7983-6198A7B6992B}"/>
              </a:ext>
            </a:extLst>
          </p:cNvPr>
          <p:cNvSpPr>
            <a:spLocks noGrp="1"/>
          </p:cNvSpPr>
          <p:nvPr>
            <p:ph type="title"/>
          </p:nvPr>
        </p:nvSpPr>
        <p:spPr>
          <a:xfrm>
            <a:off x="2059940" y="377775"/>
            <a:ext cx="5654040" cy="392415"/>
          </a:xfrm>
        </p:spPr>
        <p:txBody>
          <a:bodyPr/>
          <a:lstStyle/>
          <a:p>
            <a:r>
              <a:rPr lang="en-US" dirty="0"/>
              <a:t>Rank of a Matrix</a:t>
            </a:r>
          </a:p>
        </p:txBody>
      </p:sp>
      <p:sp>
        <p:nvSpPr>
          <p:cNvPr id="3" name="Text Placeholder 2">
            <a:extLst>
              <a:ext uri="{FF2B5EF4-FFF2-40B4-BE49-F238E27FC236}">
                <a16:creationId xmlns:a16="http://schemas.microsoft.com/office/drawing/2014/main" id="{BFB3D9EF-FEB1-82F1-4EEC-A1E43619F500}"/>
              </a:ext>
            </a:extLst>
          </p:cNvPr>
          <p:cNvSpPr>
            <a:spLocks noGrp="1"/>
          </p:cNvSpPr>
          <p:nvPr>
            <p:ph type="body" idx="1"/>
          </p:nvPr>
        </p:nvSpPr>
        <p:spPr>
          <a:xfrm>
            <a:off x="1917700" y="2283315"/>
            <a:ext cx="2969260" cy="1723549"/>
          </a:xfrm>
        </p:spPr>
        <p:txBody>
          <a:bodyPr/>
          <a:lstStyle/>
          <a:p>
            <a:r>
              <a:rPr lang="en-IN" sz="1600" b="0" i="0" dirty="0">
                <a:solidFill>
                  <a:srgbClr val="333333"/>
                </a:solidFill>
                <a:effectLst/>
                <a:latin typeface="Roboto" panose="02000000000000000000" pitchFamily="2" charset="0"/>
              </a:rPr>
              <a:t>The highest order of non-zero minor of a matrix is said to be the rank of a matrix. If ‘r’ is the rank of the matrix then at least one minor of the given matrix is of order r and all other minors of order greater than r is zero.</a:t>
            </a:r>
            <a:endParaRPr lang="en-US" sz="1600" dirty="0"/>
          </a:p>
        </p:txBody>
      </p:sp>
      <p:pic>
        <p:nvPicPr>
          <p:cNvPr id="4" name="Picture 3">
            <a:extLst>
              <a:ext uri="{FF2B5EF4-FFF2-40B4-BE49-F238E27FC236}">
                <a16:creationId xmlns:a16="http://schemas.microsoft.com/office/drawing/2014/main" id="{BA8D5976-7718-61F2-581F-77C2AE504401}"/>
              </a:ext>
            </a:extLst>
          </p:cNvPr>
          <p:cNvPicPr>
            <a:picLocks noChangeAspect="1"/>
          </p:cNvPicPr>
          <p:nvPr/>
        </p:nvPicPr>
        <p:blipFill>
          <a:blip r:embed="rId2"/>
          <a:stretch>
            <a:fillRect/>
          </a:stretch>
        </p:blipFill>
        <p:spPr>
          <a:xfrm>
            <a:off x="5193030" y="802846"/>
            <a:ext cx="5041900" cy="4749800"/>
          </a:xfrm>
          <a:prstGeom prst="rect">
            <a:avLst/>
          </a:prstGeom>
        </p:spPr>
      </p:pic>
    </p:spTree>
    <p:extLst>
      <p:ext uri="{BB962C8B-B14F-4D97-AF65-F5344CB8AC3E}">
        <p14:creationId xmlns:p14="http://schemas.microsoft.com/office/powerpoint/2010/main" val="725718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5BD0-C968-B6B3-FB43-0D40065E8D62}"/>
              </a:ext>
            </a:extLst>
          </p:cNvPr>
          <p:cNvSpPr>
            <a:spLocks noGrp="1"/>
          </p:cNvSpPr>
          <p:nvPr>
            <p:ph type="title"/>
          </p:nvPr>
        </p:nvSpPr>
        <p:spPr>
          <a:xfrm>
            <a:off x="2059940" y="377775"/>
            <a:ext cx="5654040" cy="392415"/>
          </a:xfrm>
        </p:spPr>
        <p:txBody>
          <a:bodyPr/>
          <a:lstStyle/>
          <a:p>
            <a:r>
              <a:rPr lang="en-US" dirty="0"/>
              <a:t>Previous Year Gate Questions</a:t>
            </a:r>
          </a:p>
        </p:txBody>
      </p:sp>
      <p:pic>
        <p:nvPicPr>
          <p:cNvPr id="4" name="Picture 3">
            <a:extLst>
              <a:ext uri="{FF2B5EF4-FFF2-40B4-BE49-F238E27FC236}">
                <a16:creationId xmlns:a16="http://schemas.microsoft.com/office/drawing/2014/main" id="{B02A950A-CABE-5902-1ACD-2C73935A21BD}"/>
              </a:ext>
            </a:extLst>
          </p:cNvPr>
          <p:cNvPicPr>
            <a:picLocks noChangeAspect="1"/>
          </p:cNvPicPr>
          <p:nvPr/>
        </p:nvPicPr>
        <p:blipFill>
          <a:blip r:embed="rId2"/>
          <a:stretch>
            <a:fillRect/>
          </a:stretch>
        </p:blipFill>
        <p:spPr>
          <a:xfrm>
            <a:off x="2514600" y="1828800"/>
            <a:ext cx="6243638" cy="2921000"/>
          </a:xfrm>
          <a:prstGeom prst="rect">
            <a:avLst/>
          </a:prstGeom>
        </p:spPr>
      </p:pic>
    </p:spTree>
    <p:extLst>
      <p:ext uri="{BB962C8B-B14F-4D97-AF65-F5344CB8AC3E}">
        <p14:creationId xmlns:p14="http://schemas.microsoft.com/office/powerpoint/2010/main" val="3659086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10120E-1934-514D-8815-F4903315183A}"/>
              </a:ext>
            </a:extLst>
          </p:cNvPr>
          <p:cNvPicPr>
            <a:picLocks noChangeAspect="1"/>
          </p:cNvPicPr>
          <p:nvPr/>
        </p:nvPicPr>
        <p:blipFill>
          <a:blip r:embed="rId2"/>
          <a:stretch>
            <a:fillRect/>
          </a:stretch>
        </p:blipFill>
        <p:spPr>
          <a:xfrm>
            <a:off x="3733800" y="95428"/>
            <a:ext cx="4400550" cy="6210122"/>
          </a:xfrm>
          <a:prstGeom prst="rect">
            <a:avLst/>
          </a:prstGeom>
        </p:spPr>
      </p:pic>
    </p:spTree>
    <p:extLst>
      <p:ext uri="{BB962C8B-B14F-4D97-AF65-F5344CB8AC3E}">
        <p14:creationId xmlns:p14="http://schemas.microsoft.com/office/powerpoint/2010/main" val="21042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2235835" cy="482600"/>
          </a:xfrm>
          <a:prstGeom prst="rect">
            <a:avLst/>
          </a:prstGeom>
        </p:spPr>
        <p:txBody>
          <a:bodyPr vert="horz" wrap="square" lIns="0" tIns="12700" rIns="0" bIns="0" rtlCol="0">
            <a:spAutoFit/>
          </a:bodyPr>
          <a:lstStyle/>
          <a:p>
            <a:pPr marL="12700">
              <a:lnSpc>
                <a:spcPct val="100000"/>
              </a:lnSpc>
              <a:spcBef>
                <a:spcPts val="100"/>
              </a:spcBef>
            </a:pPr>
            <a:r>
              <a:rPr sz="3000" spc="280" dirty="0"/>
              <a:t>W</a:t>
            </a:r>
            <a:r>
              <a:rPr sz="2400" spc="280" dirty="0"/>
              <a:t>HY</a:t>
            </a:r>
            <a:r>
              <a:rPr sz="2400" spc="260" dirty="0"/>
              <a:t> </a:t>
            </a:r>
            <a:r>
              <a:rPr sz="2400" spc="355" dirty="0"/>
              <a:t>USE</a:t>
            </a:r>
            <a:r>
              <a:rPr sz="2400" spc="270" dirty="0"/>
              <a:t> </a:t>
            </a:r>
            <a:r>
              <a:rPr sz="2400" spc="140" dirty="0"/>
              <a:t>IT</a:t>
            </a:r>
            <a:r>
              <a:rPr sz="3000" spc="140" dirty="0"/>
              <a:t>?</a:t>
            </a:r>
            <a:endParaRPr sz="3000"/>
          </a:p>
        </p:txBody>
      </p:sp>
      <p:sp>
        <p:nvSpPr>
          <p:cNvPr id="3" name="object 3"/>
          <p:cNvSpPr txBox="1"/>
          <p:nvPr/>
        </p:nvSpPr>
        <p:spPr>
          <a:xfrm>
            <a:off x="2059940" y="1627379"/>
            <a:ext cx="7004684" cy="1932939"/>
          </a:xfrm>
          <a:prstGeom prst="rect">
            <a:avLst/>
          </a:prstGeom>
        </p:spPr>
        <p:txBody>
          <a:bodyPr vert="horz" wrap="square" lIns="0" tIns="12700" rIns="0" bIns="0" rtlCol="0">
            <a:spAutoFit/>
          </a:bodyPr>
          <a:lstStyle/>
          <a:p>
            <a:pPr marL="286385" marR="44450" indent="-274320">
              <a:lnSpc>
                <a:spcPct val="100000"/>
              </a:lnSpc>
              <a:spcBef>
                <a:spcPts val="100"/>
              </a:spcBef>
              <a:buClr>
                <a:srgbClr val="FD8537"/>
              </a:buClr>
              <a:buSzPct val="68750"/>
              <a:buFont typeface="Wingdings"/>
              <a:buChar char=""/>
              <a:tabLst>
                <a:tab pos="287020" algn="l"/>
              </a:tabLst>
            </a:pPr>
            <a:r>
              <a:rPr sz="2400" spc="145" dirty="0">
                <a:latin typeface="Cambria"/>
                <a:cs typeface="Cambria"/>
              </a:rPr>
              <a:t>Matrix</a:t>
            </a:r>
            <a:r>
              <a:rPr sz="2400" spc="125" dirty="0">
                <a:latin typeface="Cambria"/>
                <a:cs typeface="Cambria"/>
              </a:rPr>
              <a:t> </a:t>
            </a:r>
            <a:r>
              <a:rPr sz="2400" spc="90" dirty="0">
                <a:latin typeface="Cambria"/>
                <a:cs typeface="Cambria"/>
              </a:rPr>
              <a:t>algebra</a:t>
            </a:r>
            <a:r>
              <a:rPr sz="2400" spc="125" dirty="0">
                <a:latin typeface="Cambria"/>
                <a:cs typeface="Cambria"/>
              </a:rPr>
              <a:t> </a:t>
            </a:r>
            <a:r>
              <a:rPr sz="2400" spc="110" dirty="0">
                <a:latin typeface="Cambria"/>
                <a:cs typeface="Cambria"/>
              </a:rPr>
              <a:t>makes</a:t>
            </a:r>
            <a:r>
              <a:rPr sz="2400" spc="130" dirty="0">
                <a:latin typeface="Cambria"/>
                <a:cs typeface="Cambria"/>
              </a:rPr>
              <a:t> </a:t>
            </a:r>
            <a:r>
              <a:rPr sz="2400" i="1" spc="105" dirty="0">
                <a:solidFill>
                  <a:srgbClr val="0A003E"/>
                </a:solidFill>
                <a:latin typeface="Cambria"/>
                <a:cs typeface="Cambria"/>
              </a:rPr>
              <a:t>mathematical</a:t>
            </a:r>
            <a:r>
              <a:rPr sz="2400" i="1" spc="114" dirty="0">
                <a:solidFill>
                  <a:srgbClr val="0A003E"/>
                </a:solidFill>
                <a:latin typeface="Cambria"/>
                <a:cs typeface="Cambria"/>
              </a:rPr>
              <a:t> </a:t>
            </a:r>
            <a:r>
              <a:rPr sz="2400" i="1" spc="85" dirty="0">
                <a:solidFill>
                  <a:srgbClr val="0A003E"/>
                </a:solidFill>
                <a:latin typeface="Cambria"/>
                <a:cs typeface="Cambria"/>
              </a:rPr>
              <a:t>expression </a:t>
            </a:r>
            <a:r>
              <a:rPr sz="2400" i="1" spc="-515" dirty="0">
                <a:solidFill>
                  <a:srgbClr val="0A003E"/>
                </a:solidFill>
                <a:latin typeface="Cambria"/>
                <a:cs typeface="Cambria"/>
              </a:rPr>
              <a:t> </a:t>
            </a:r>
            <a:r>
              <a:rPr sz="2400" i="1" spc="165" dirty="0">
                <a:solidFill>
                  <a:srgbClr val="0A003E"/>
                </a:solidFill>
                <a:latin typeface="Cambria"/>
                <a:cs typeface="Cambria"/>
              </a:rPr>
              <a:t>and</a:t>
            </a:r>
            <a:r>
              <a:rPr sz="2400" i="1" spc="120" dirty="0">
                <a:solidFill>
                  <a:srgbClr val="0A003E"/>
                </a:solidFill>
                <a:latin typeface="Cambria"/>
                <a:cs typeface="Cambria"/>
              </a:rPr>
              <a:t> </a:t>
            </a:r>
            <a:r>
              <a:rPr sz="2400" i="1" spc="85" dirty="0">
                <a:solidFill>
                  <a:srgbClr val="0A003E"/>
                </a:solidFill>
                <a:latin typeface="Cambria"/>
                <a:cs typeface="Cambria"/>
              </a:rPr>
              <a:t>computation</a:t>
            </a:r>
            <a:r>
              <a:rPr sz="2400" i="1" spc="140" dirty="0">
                <a:solidFill>
                  <a:srgbClr val="0A003E"/>
                </a:solidFill>
                <a:latin typeface="Cambria"/>
                <a:cs typeface="Cambria"/>
              </a:rPr>
              <a:t> </a:t>
            </a:r>
            <a:r>
              <a:rPr sz="2400" spc="90" dirty="0">
                <a:latin typeface="Cambria"/>
                <a:cs typeface="Cambria"/>
              </a:rPr>
              <a:t>easier.</a:t>
            </a:r>
            <a:endParaRPr sz="2400">
              <a:latin typeface="Cambria"/>
              <a:cs typeface="Cambria"/>
            </a:endParaRPr>
          </a:p>
          <a:p>
            <a:pPr marL="286385" marR="5080" indent="-274320">
              <a:lnSpc>
                <a:spcPct val="100000"/>
              </a:lnSpc>
              <a:spcBef>
                <a:spcPts val="615"/>
              </a:spcBef>
              <a:buClr>
                <a:srgbClr val="FD8537"/>
              </a:buClr>
              <a:buSzPct val="68750"/>
              <a:buFont typeface="Wingdings"/>
              <a:buChar char=""/>
              <a:tabLst>
                <a:tab pos="287020" algn="l"/>
              </a:tabLst>
            </a:pPr>
            <a:r>
              <a:rPr sz="2400" spc="155" dirty="0">
                <a:latin typeface="Cambria"/>
                <a:cs typeface="Cambria"/>
              </a:rPr>
              <a:t>It</a:t>
            </a:r>
            <a:r>
              <a:rPr sz="2400" spc="130" dirty="0">
                <a:latin typeface="Cambria"/>
                <a:cs typeface="Cambria"/>
              </a:rPr>
              <a:t> </a:t>
            </a:r>
            <a:r>
              <a:rPr sz="2400" spc="60" dirty="0">
                <a:latin typeface="Cambria"/>
                <a:cs typeface="Cambria"/>
              </a:rPr>
              <a:t>allows</a:t>
            </a:r>
            <a:r>
              <a:rPr sz="2400" spc="110" dirty="0">
                <a:latin typeface="Cambria"/>
                <a:cs typeface="Cambria"/>
              </a:rPr>
              <a:t> </a:t>
            </a:r>
            <a:r>
              <a:rPr sz="2400" spc="45" dirty="0">
                <a:latin typeface="Cambria"/>
                <a:cs typeface="Cambria"/>
              </a:rPr>
              <a:t>you</a:t>
            </a:r>
            <a:r>
              <a:rPr sz="2400" spc="130" dirty="0">
                <a:latin typeface="Cambria"/>
                <a:cs typeface="Cambria"/>
              </a:rPr>
              <a:t> </a:t>
            </a:r>
            <a:r>
              <a:rPr sz="2400" spc="20" dirty="0">
                <a:latin typeface="Cambria"/>
                <a:cs typeface="Cambria"/>
              </a:rPr>
              <a:t>to</a:t>
            </a:r>
            <a:r>
              <a:rPr sz="2400" spc="135" dirty="0">
                <a:latin typeface="Cambria"/>
                <a:cs typeface="Cambria"/>
              </a:rPr>
              <a:t> </a:t>
            </a:r>
            <a:r>
              <a:rPr sz="2400" spc="75" dirty="0">
                <a:latin typeface="Cambria"/>
                <a:cs typeface="Cambria"/>
              </a:rPr>
              <a:t>get</a:t>
            </a:r>
            <a:r>
              <a:rPr sz="2400" spc="135" dirty="0">
                <a:latin typeface="Cambria"/>
                <a:cs typeface="Cambria"/>
              </a:rPr>
              <a:t> </a:t>
            </a:r>
            <a:r>
              <a:rPr sz="2400" spc="70" dirty="0">
                <a:latin typeface="Cambria"/>
                <a:cs typeface="Cambria"/>
              </a:rPr>
              <a:t>rid</a:t>
            </a:r>
            <a:r>
              <a:rPr sz="2400" spc="105" dirty="0">
                <a:latin typeface="Cambria"/>
                <a:cs typeface="Cambria"/>
              </a:rPr>
              <a:t> </a:t>
            </a:r>
            <a:r>
              <a:rPr sz="2400" spc="-5" dirty="0">
                <a:latin typeface="Cambria"/>
                <a:cs typeface="Cambria"/>
              </a:rPr>
              <a:t>of</a:t>
            </a:r>
            <a:r>
              <a:rPr sz="2400" spc="135" dirty="0">
                <a:latin typeface="Cambria"/>
                <a:cs typeface="Cambria"/>
              </a:rPr>
              <a:t> </a:t>
            </a:r>
            <a:r>
              <a:rPr sz="2400" spc="55" dirty="0">
                <a:latin typeface="Cambria"/>
                <a:cs typeface="Cambria"/>
              </a:rPr>
              <a:t>cumbersome</a:t>
            </a:r>
            <a:r>
              <a:rPr sz="2400" spc="125" dirty="0">
                <a:latin typeface="Cambria"/>
                <a:cs typeface="Cambria"/>
              </a:rPr>
              <a:t> </a:t>
            </a:r>
            <a:r>
              <a:rPr sz="2400" spc="85" dirty="0">
                <a:latin typeface="Cambria"/>
                <a:cs typeface="Cambria"/>
              </a:rPr>
              <a:t>notation, </a:t>
            </a:r>
            <a:r>
              <a:rPr sz="2400" spc="-509" dirty="0">
                <a:latin typeface="Cambria"/>
                <a:cs typeface="Cambria"/>
              </a:rPr>
              <a:t> </a:t>
            </a:r>
            <a:r>
              <a:rPr sz="2400" spc="65" dirty="0">
                <a:latin typeface="Cambria"/>
                <a:cs typeface="Cambria"/>
              </a:rPr>
              <a:t>concentrate</a:t>
            </a:r>
            <a:r>
              <a:rPr sz="2400" spc="120" dirty="0">
                <a:latin typeface="Cambria"/>
                <a:cs typeface="Cambria"/>
              </a:rPr>
              <a:t> </a:t>
            </a:r>
            <a:r>
              <a:rPr sz="2400" spc="25" dirty="0">
                <a:latin typeface="Cambria"/>
                <a:cs typeface="Cambria"/>
              </a:rPr>
              <a:t>on</a:t>
            </a:r>
            <a:r>
              <a:rPr sz="2400" spc="125" dirty="0">
                <a:latin typeface="Cambria"/>
                <a:cs typeface="Cambria"/>
              </a:rPr>
              <a:t> </a:t>
            </a:r>
            <a:r>
              <a:rPr sz="2400" spc="90" dirty="0">
                <a:latin typeface="Cambria"/>
                <a:cs typeface="Cambria"/>
              </a:rPr>
              <a:t>the</a:t>
            </a:r>
            <a:r>
              <a:rPr sz="2400" spc="135" dirty="0">
                <a:latin typeface="Cambria"/>
                <a:cs typeface="Cambria"/>
              </a:rPr>
              <a:t> </a:t>
            </a:r>
            <a:r>
              <a:rPr sz="2400" spc="40" dirty="0">
                <a:latin typeface="Cambria"/>
                <a:cs typeface="Cambria"/>
              </a:rPr>
              <a:t>concepts</a:t>
            </a:r>
            <a:r>
              <a:rPr sz="2400" spc="110" dirty="0">
                <a:latin typeface="Cambria"/>
                <a:cs typeface="Cambria"/>
              </a:rPr>
              <a:t> </a:t>
            </a:r>
            <a:r>
              <a:rPr sz="2400" spc="55" dirty="0">
                <a:latin typeface="Cambria"/>
                <a:cs typeface="Cambria"/>
              </a:rPr>
              <a:t>involved</a:t>
            </a:r>
            <a:r>
              <a:rPr sz="2400" spc="114" dirty="0">
                <a:latin typeface="Cambria"/>
                <a:cs typeface="Cambria"/>
              </a:rPr>
              <a:t> </a:t>
            </a:r>
            <a:r>
              <a:rPr sz="2400" spc="105" dirty="0">
                <a:latin typeface="Cambria"/>
                <a:cs typeface="Cambria"/>
              </a:rPr>
              <a:t>and </a:t>
            </a:r>
            <a:r>
              <a:rPr sz="2400" spc="110" dirty="0">
                <a:latin typeface="Cambria"/>
                <a:cs typeface="Cambria"/>
              </a:rPr>
              <a:t> </a:t>
            </a:r>
            <a:r>
              <a:rPr sz="2400" spc="90" dirty="0">
                <a:latin typeface="Cambria"/>
                <a:cs typeface="Cambria"/>
              </a:rPr>
              <a:t>understand</a:t>
            </a:r>
            <a:r>
              <a:rPr sz="2400" spc="110" dirty="0">
                <a:latin typeface="Cambria"/>
                <a:cs typeface="Cambria"/>
              </a:rPr>
              <a:t> </a:t>
            </a:r>
            <a:r>
              <a:rPr sz="2400" spc="55" dirty="0">
                <a:latin typeface="Cambria"/>
                <a:cs typeface="Cambria"/>
              </a:rPr>
              <a:t>where</a:t>
            </a:r>
            <a:r>
              <a:rPr sz="2400" spc="114" dirty="0">
                <a:latin typeface="Cambria"/>
                <a:cs typeface="Cambria"/>
              </a:rPr>
              <a:t> </a:t>
            </a:r>
            <a:r>
              <a:rPr sz="2400" spc="50" dirty="0">
                <a:latin typeface="Cambria"/>
                <a:cs typeface="Cambria"/>
              </a:rPr>
              <a:t>your</a:t>
            </a:r>
            <a:r>
              <a:rPr sz="2400" spc="125" dirty="0">
                <a:latin typeface="Cambria"/>
                <a:cs typeface="Cambria"/>
              </a:rPr>
              <a:t> </a:t>
            </a:r>
            <a:r>
              <a:rPr sz="2400" spc="90" dirty="0">
                <a:latin typeface="Cambria"/>
                <a:cs typeface="Cambria"/>
              </a:rPr>
              <a:t>results</a:t>
            </a:r>
            <a:r>
              <a:rPr sz="2400" spc="110" dirty="0">
                <a:latin typeface="Cambria"/>
                <a:cs typeface="Cambria"/>
              </a:rPr>
              <a:t> </a:t>
            </a:r>
            <a:r>
              <a:rPr sz="2400" spc="25" dirty="0">
                <a:latin typeface="Cambria"/>
                <a:cs typeface="Cambria"/>
              </a:rPr>
              <a:t>come</a:t>
            </a:r>
            <a:r>
              <a:rPr sz="2400" spc="125" dirty="0">
                <a:latin typeface="Cambria"/>
                <a:cs typeface="Cambria"/>
              </a:rPr>
              <a:t> </a:t>
            </a:r>
            <a:r>
              <a:rPr sz="2400" spc="75" dirty="0">
                <a:latin typeface="Cambria"/>
                <a:cs typeface="Cambria"/>
              </a:rPr>
              <a:t>from.</a:t>
            </a:r>
            <a:endParaRPr sz="2400">
              <a:latin typeface="Cambria"/>
              <a:cs typeface="Cambria"/>
            </a:endParaRPr>
          </a:p>
        </p:txBody>
      </p:sp>
    </p:spTree>
    <p:extLst>
      <p:ext uri="{BB962C8B-B14F-4D97-AF65-F5344CB8AC3E}">
        <p14:creationId xmlns:p14="http://schemas.microsoft.com/office/powerpoint/2010/main" val="1977418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45A9F1-705B-EAE8-6118-A4B184FBEFDD}"/>
              </a:ext>
            </a:extLst>
          </p:cNvPr>
          <p:cNvPicPr>
            <a:picLocks noChangeAspect="1"/>
          </p:cNvPicPr>
          <p:nvPr/>
        </p:nvPicPr>
        <p:blipFill>
          <a:blip r:embed="rId2"/>
          <a:stretch>
            <a:fillRect/>
          </a:stretch>
        </p:blipFill>
        <p:spPr>
          <a:xfrm>
            <a:off x="2895601" y="1676400"/>
            <a:ext cx="5834145" cy="2851150"/>
          </a:xfrm>
          <a:prstGeom prst="rect">
            <a:avLst/>
          </a:prstGeom>
        </p:spPr>
      </p:pic>
    </p:spTree>
    <p:extLst>
      <p:ext uri="{BB962C8B-B14F-4D97-AF65-F5344CB8AC3E}">
        <p14:creationId xmlns:p14="http://schemas.microsoft.com/office/powerpoint/2010/main" val="2973220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CF0691-7D00-AC80-DF85-90FCBA196371}"/>
              </a:ext>
            </a:extLst>
          </p:cNvPr>
          <p:cNvPicPr>
            <a:picLocks noChangeAspect="1"/>
          </p:cNvPicPr>
          <p:nvPr/>
        </p:nvPicPr>
        <p:blipFill>
          <a:blip r:embed="rId2"/>
          <a:stretch>
            <a:fillRect/>
          </a:stretch>
        </p:blipFill>
        <p:spPr>
          <a:xfrm>
            <a:off x="3352800" y="627709"/>
            <a:ext cx="4845050" cy="5602582"/>
          </a:xfrm>
          <a:prstGeom prst="rect">
            <a:avLst/>
          </a:prstGeom>
        </p:spPr>
      </p:pic>
    </p:spTree>
    <p:extLst>
      <p:ext uri="{BB962C8B-B14F-4D97-AF65-F5344CB8AC3E}">
        <p14:creationId xmlns:p14="http://schemas.microsoft.com/office/powerpoint/2010/main" val="89040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7A15-5EE7-BE8B-085A-200FA8DF59F6}"/>
              </a:ext>
            </a:extLst>
          </p:cNvPr>
          <p:cNvSpPr>
            <a:spLocks noGrp="1"/>
          </p:cNvSpPr>
          <p:nvPr>
            <p:ph type="ctrTitle"/>
          </p:nvPr>
        </p:nvSpPr>
        <p:spPr>
          <a:xfrm>
            <a:off x="914400" y="1122363"/>
            <a:ext cx="10230678" cy="2387600"/>
          </a:xfrm>
        </p:spPr>
        <p:txBody>
          <a:bodyPr/>
          <a:lstStyle/>
          <a:p>
            <a:r>
              <a:rPr lang="en-IN" dirty="0"/>
              <a:t>Eigen values and Eigen Vectors</a:t>
            </a:r>
          </a:p>
        </p:txBody>
      </p:sp>
      <p:sp>
        <p:nvSpPr>
          <p:cNvPr id="3" name="Subtitle 2">
            <a:extLst>
              <a:ext uri="{FF2B5EF4-FFF2-40B4-BE49-F238E27FC236}">
                <a16:creationId xmlns:a16="http://schemas.microsoft.com/office/drawing/2014/main" id="{6072B318-2631-D4E6-A654-4B3C454A2FD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8507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303C-B3FE-06DF-4F6B-3E03810E2B4E}"/>
              </a:ext>
            </a:extLst>
          </p:cNvPr>
          <p:cNvSpPr>
            <a:spLocks noGrp="1"/>
          </p:cNvSpPr>
          <p:nvPr>
            <p:ph type="title"/>
          </p:nvPr>
        </p:nvSpPr>
        <p:spPr/>
        <p:txBody>
          <a:bodyPr/>
          <a:lstStyle/>
          <a:p>
            <a:r>
              <a:rPr lang="en-IN" dirty="0"/>
              <a:t>Eigenvalues - Introduction</a:t>
            </a:r>
          </a:p>
        </p:txBody>
      </p:sp>
      <p:sp>
        <p:nvSpPr>
          <p:cNvPr id="3" name="Content Placeholder 2">
            <a:extLst>
              <a:ext uri="{FF2B5EF4-FFF2-40B4-BE49-F238E27FC236}">
                <a16:creationId xmlns:a16="http://schemas.microsoft.com/office/drawing/2014/main" id="{41EC6391-212E-7FB9-DBAD-F21B76851C14}"/>
              </a:ext>
            </a:extLst>
          </p:cNvPr>
          <p:cNvSpPr>
            <a:spLocks noGrp="1"/>
          </p:cNvSpPr>
          <p:nvPr>
            <p:ph idx="1"/>
          </p:nvPr>
        </p:nvSpPr>
        <p:spPr/>
        <p:txBody>
          <a:bodyPr/>
          <a:lstStyle/>
          <a:p>
            <a:r>
              <a:rPr lang="en-US" b="1" i="0" dirty="0">
                <a:effectLst/>
                <a:latin typeface="Roboto" panose="020B0604020202020204" pitchFamily="2" charset="0"/>
              </a:rPr>
              <a:t>Eigenvalues</a:t>
            </a:r>
            <a:r>
              <a:rPr lang="en-US" b="0" i="0" dirty="0">
                <a:effectLst/>
                <a:latin typeface="Roboto" panose="020B0604020202020204" pitchFamily="2" charset="0"/>
              </a:rPr>
              <a:t> are associated with </a:t>
            </a:r>
            <a:r>
              <a:rPr lang="en-US" b="1" i="0" dirty="0">
                <a:effectLst/>
                <a:latin typeface="Roboto" panose="020B0604020202020204" pitchFamily="2" charset="0"/>
              </a:rPr>
              <a:t>eigenvectors</a:t>
            </a:r>
            <a:r>
              <a:rPr lang="en-US" b="0" i="0" dirty="0">
                <a:effectLst/>
                <a:latin typeface="Roboto" panose="020B0604020202020204" pitchFamily="2" charset="0"/>
              </a:rPr>
              <a:t> in Linear algebra. Both terms are used in the analysis of linear transformations. Eigenvalues are the special set of scalar values that is associated with the set of linear equations in the matrix equations. The eigenvectors are also termed as characteristic roots. It is a non-zero vector that can be changed at most by its </a:t>
            </a:r>
            <a:r>
              <a:rPr lang="en-US" b="0" i="0" u="none" strike="noStrike" dirty="0">
                <a:effectLst/>
                <a:latin typeface="Roboto" panose="020B0604020202020204" pitchFamily="2" charset="0"/>
              </a:rPr>
              <a:t>scalar factor</a:t>
            </a:r>
            <a:r>
              <a:rPr lang="en-US" b="0" i="0" dirty="0">
                <a:effectLst/>
                <a:latin typeface="Roboto" panose="020B0604020202020204" pitchFamily="2" charset="0"/>
              </a:rPr>
              <a:t> after the application of linear transformations. And the corresponding factor which scales the eigenvectors is called an eigenvalue.</a:t>
            </a:r>
            <a:endParaRPr lang="en-IN" dirty="0"/>
          </a:p>
        </p:txBody>
      </p:sp>
    </p:spTree>
    <p:extLst>
      <p:ext uri="{BB962C8B-B14F-4D97-AF65-F5344CB8AC3E}">
        <p14:creationId xmlns:p14="http://schemas.microsoft.com/office/powerpoint/2010/main" val="670012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1864-1085-65F1-475C-DCF52AF025ED}"/>
              </a:ext>
            </a:extLst>
          </p:cNvPr>
          <p:cNvSpPr>
            <a:spLocks noGrp="1"/>
          </p:cNvSpPr>
          <p:nvPr>
            <p:ph type="title"/>
          </p:nvPr>
        </p:nvSpPr>
        <p:spPr/>
        <p:txBody>
          <a:bodyPr/>
          <a:lstStyle/>
          <a:p>
            <a:r>
              <a:rPr lang="en-IN" dirty="0"/>
              <a:t>Eigenvector - Introduction</a:t>
            </a:r>
          </a:p>
        </p:txBody>
      </p:sp>
      <p:sp>
        <p:nvSpPr>
          <p:cNvPr id="3" name="Content Placeholder 2">
            <a:extLst>
              <a:ext uri="{FF2B5EF4-FFF2-40B4-BE49-F238E27FC236}">
                <a16:creationId xmlns:a16="http://schemas.microsoft.com/office/drawing/2014/main" id="{EC22294A-D15D-7361-DA90-62D0B875C1DE}"/>
              </a:ext>
            </a:extLst>
          </p:cNvPr>
          <p:cNvSpPr>
            <a:spLocks noGrp="1"/>
          </p:cNvSpPr>
          <p:nvPr>
            <p:ph idx="1"/>
          </p:nvPr>
        </p:nvSpPr>
        <p:spPr/>
        <p:txBody>
          <a:bodyPr/>
          <a:lstStyle/>
          <a:p>
            <a:r>
              <a:rPr lang="en-US" b="0" i="0" dirty="0">
                <a:solidFill>
                  <a:srgbClr val="333333"/>
                </a:solidFill>
                <a:effectLst/>
                <a:latin typeface="Roboto" panose="02000000000000000000" pitchFamily="2" charset="0"/>
              </a:rPr>
              <a:t>The eigenvector is a vector that is associated with a set of linear equations. The eigenvector of a matrix is also known as a latent vector, proper vector, or characteristic vector. These are defined in the reference of a square matrix. Eigenvectors are also useful in solving differential equations and many other applications related to them.</a:t>
            </a:r>
            <a:endParaRPr lang="en-IN" dirty="0"/>
          </a:p>
        </p:txBody>
      </p:sp>
    </p:spTree>
    <p:extLst>
      <p:ext uri="{BB962C8B-B14F-4D97-AF65-F5344CB8AC3E}">
        <p14:creationId xmlns:p14="http://schemas.microsoft.com/office/powerpoint/2010/main" val="824063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C05B-695C-3EAD-22E3-0A963C5E7E4D}"/>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33F7EC43-34C9-ECFF-8D8B-D86141041CBA}"/>
              </a:ext>
            </a:extLst>
          </p:cNvPr>
          <p:cNvSpPr>
            <a:spLocks noGrp="1"/>
          </p:cNvSpPr>
          <p:nvPr>
            <p:ph idx="1"/>
          </p:nvPr>
        </p:nvSpPr>
        <p:spPr>
          <a:xfrm>
            <a:off x="198783" y="1311965"/>
            <a:ext cx="11608904" cy="5420139"/>
          </a:xfrm>
        </p:spPr>
        <p:txBody>
          <a:bodyPr>
            <a:normAutofit fontScale="92500" lnSpcReduction="10000"/>
          </a:bodyPr>
          <a:lstStyle/>
          <a:p>
            <a:pPr algn="l"/>
            <a:r>
              <a:rPr lang="en-US" b="0" i="0" dirty="0">
                <a:solidFill>
                  <a:srgbClr val="333333"/>
                </a:solidFill>
                <a:effectLst/>
                <a:latin typeface="Roboto" panose="02000000000000000000" pitchFamily="2" charset="0"/>
              </a:rPr>
              <a:t>Eigenvalues are the special set of scalars associated with the system of linear equations. It is mostly used in matrix equations. The term eigenvalue can be termed as characteristic value, characteristic root, proper values or latent roots as well. In simple words, the eigenvalue is a scalar that is used to transform the eigenvector. The basic equation is</a:t>
            </a:r>
          </a:p>
          <a:p>
            <a:pPr marL="0" indent="0" algn="ctr">
              <a:buNone/>
            </a:pPr>
            <a:r>
              <a:rPr lang="en-US" b="1" i="0" dirty="0">
                <a:solidFill>
                  <a:srgbClr val="333333"/>
                </a:solidFill>
                <a:effectLst/>
                <a:latin typeface="Roboto" panose="02000000000000000000" pitchFamily="2" charset="0"/>
              </a:rPr>
              <a:t>Ax = </a:t>
            </a:r>
            <a:r>
              <a:rPr lang="en-US" b="1" i="0" dirty="0" err="1">
                <a:solidFill>
                  <a:srgbClr val="333333"/>
                </a:solidFill>
                <a:effectLst/>
                <a:latin typeface="Roboto" panose="02000000000000000000" pitchFamily="2" charset="0"/>
              </a:rPr>
              <a:t>λx</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number or scalar value “</a:t>
            </a:r>
            <a:r>
              <a:rPr lang="en-US" b="1" i="0" dirty="0">
                <a:solidFill>
                  <a:srgbClr val="333333"/>
                </a:solidFill>
                <a:effectLst/>
                <a:latin typeface="Roboto" panose="02000000000000000000" pitchFamily="2" charset="0"/>
              </a:rPr>
              <a:t>λ” </a:t>
            </a:r>
            <a:r>
              <a:rPr lang="en-US" b="0" i="0" dirty="0">
                <a:solidFill>
                  <a:srgbClr val="333333"/>
                </a:solidFill>
                <a:effectLst/>
                <a:latin typeface="Roboto" panose="02000000000000000000" pitchFamily="2" charset="0"/>
              </a:rPr>
              <a:t>is an eigenvalue of A.</a:t>
            </a:r>
          </a:p>
          <a:p>
            <a:pPr algn="l"/>
            <a:r>
              <a:rPr lang="en-US" b="0" i="0" dirty="0">
                <a:solidFill>
                  <a:srgbClr val="333333"/>
                </a:solidFill>
                <a:effectLst/>
                <a:latin typeface="Roboto" panose="02000000000000000000" pitchFamily="2" charset="0"/>
              </a:rPr>
              <a:t>In Mathematics, an eigenvector corresponds to the real non zero eigenvalues which point in the direction stretched by the transformation whereas eigenvalue is considered as a factor by which it is stretched. In case, if the eigenvalue is negative, the direction of the transformation is negative.</a:t>
            </a:r>
          </a:p>
          <a:p>
            <a:pPr algn="l"/>
            <a:r>
              <a:rPr lang="en-US" b="0" i="0" dirty="0">
                <a:solidFill>
                  <a:srgbClr val="333333"/>
                </a:solidFill>
                <a:effectLst/>
                <a:latin typeface="Roboto" panose="02000000000000000000" pitchFamily="2" charset="0"/>
              </a:rPr>
              <a:t>For every real matrix,  there is an eigenvalue. Sometimes it might be complex. The existence of the eigenvalue for the complex matrices is equal to the fundamental theorem of algebra.</a:t>
            </a:r>
          </a:p>
          <a:p>
            <a:endParaRPr lang="en-IN" dirty="0"/>
          </a:p>
        </p:txBody>
      </p:sp>
    </p:spTree>
    <p:extLst>
      <p:ext uri="{BB962C8B-B14F-4D97-AF65-F5344CB8AC3E}">
        <p14:creationId xmlns:p14="http://schemas.microsoft.com/office/powerpoint/2010/main" val="3578567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DB63-F3A7-3705-F723-9A239ECDB56C}"/>
              </a:ext>
            </a:extLst>
          </p:cNvPr>
          <p:cNvSpPr>
            <a:spLocks noGrp="1"/>
          </p:cNvSpPr>
          <p:nvPr>
            <p:ph type="title"/>
          </p:nvPr>
        </p:nvSpPr>
        <p:spPr/>
        <p:txBody>
          <a:bodyPr/>
          <a:lstStyle/>
          <a:p>
            <a:r>
              <a:rPr lang="en-US" b="0" i="0" dirty="0">
                <a:solidFill>
                  <a:srgbClr val="813588"/>
                </a:solidFill>
                <a:effectLst/>
                <a:latin typeface="Roboto" panose="02000000000000000000" pitchFamily="2" charset="0"/>
              </a:rPr>
              <a:t>Eigenvalues of a Square Matrix</a:t>
            </a:r>
            <a:endParaRPr lang="en-IN" dirty="0"/>
          </a:p>
        </p:txBody>
      </p:sp>
      <p:sp>
        <p:nvSpPr>
          <p:cNvPr id="3" name="Content Placeholder 2">
            <a:extLst>
              <a:ext uri="{FF2B5EF4-FFF2-40B4-BE49-F238E27FC236}">
                <a16:creationId xmlns:a16="http://schemas.microsoft.com/office/drawing/2014/main" id="{FB8A2BD7-50FB-1B6D-D945-AB57738459D6}"/>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Suppose, </a:t>
            </a:r>
            <a:r>
              <a:rPr lang="en-US" b="0" i="0" dirty="0" err="1">
                <a:solidFill>
                  <a:srgbClr val="333333"/>
                </a:solidFill>
                <a:effectLst/>
                <a:latin typeface="Roboto" panose="02000000000000000000" pitchFamily="2" charset="0"/>
              </a:rPr>
              <a:t>A</a:t>
            </a:r>
            <a:r>
              <a:rPr lang="en-US" b="0" i="0" baseline="-25000" dirty="0" err="1">
                <a:solidFill>
                  <a:srgbClr val="333333"/>
                </a:solidFill>
                <a:effectLst/>
                <a:latin typeface="Roboto" panose="02000000000000000000" pitchFamily="2" charset="0"/>
              </a:rPr>
              <a:t>n×n</a:t>
            </a:r>
            <a:r>
              <a:rPr lang="en-US" b="0" i="0" baseline="-25000" dirty="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is a square matrix, then [A- </a:t>
            </a:r>
            <a:r>
              <a:rPr lang="en-US" b="0" i="0" dirty="0" err="1">
                <a:solidFill>
                  <a:srgbClr val="333333"/>
                </a:solidFill>
                <a:effectLst/>
                <a:latin typeface="Roboto" panose="02000000000000000000" pitchFamily="2" charset="0"/>
              </a:rPr>
              <a:t>λI</a:t>
            </a:r>
            <a:r>
              <a:rPr lang="en-US" b="0" i="0" dirty="0">
                <a:solidFill>
                  <a:srgbClr val="333333"/>
                </a:solidFill>
                <a:effectLst/>
                <a:latin typeface="Roboto" panose="02000000000000000000" pitchFamily="2" charset="0"/>
              </a:rPr>
              <a:t>] is called an Eigen or characteristic matrix, which is an indefinite or undefined scalar. Where determinant of Eigen matrix can be written as, </a:t>
            </a:r>
            <a:r>
              <a:rPr lang="en-US" b="1" i="0" dirty="0">
                <a:solidFill>
                  <a:srgbClr val="333333"/>
                </a:solidFill>
                <a:effectLst/>
                <a:latin typeface="Roboto" panose="02000000000000000000" pitchFamily="2" charset="0"/>
              </a:rPr>
              <a:t>|A- </a:t>
            </a:r>
            <a:r>
              <a:rPr lang="en-US" b="1" i="0" dirty="0" err="1">
                <a:solidFill>
                  <a:srgbClr val="333333"/>
                </a:solidFill>
                <a:effectLst/>
                <a:latin typeface="Roboto" panose="02000000000000000000" pitchFamily="2" charset="0"/>
              </a:rPr>
              <a:t>λI</a:t>
            </a:r>
            <a:r>
              <a:rPr lang="en-US" b="1" i="0" dirty="0">
                <a:solidFill>
                  <a:srgbClr val="333333"/>
                </a:solidFill>
                <a:effectLst/>
                <a:latin typeface="Roboto" panose="02000000000000000000" pitchFamily="2" charset="0"/>
              </a:rPr>
              <a:t>| and |A- </a:t>
            </a:r>
            <a:r>
              <a:rPr lang="en-US" b="1" i="0" dirty="0" err="1">
                <a:solidFill>
                  <a:srgbClr val="333333"/>
                </a:solidFill>
                <a:effectLst/>
                <a:latin typeface="Roboto" panose="02000000000000000000" pitchFamily="2" charset="0"/>
              </a:rPr>
              <a:t>λI</a:t>
            </a:r>
            <a:r>
              <a:rPr lang="en-US" b="1" i="0" dirty="0">
                <a:solidFill>
                  <a:srgbClr val="333333"/>
                </a:solidFill>
                <a:effectLst/>
                <a:latin typeface="Roboto" panose="02000000000000000000" pitchFamily="2" charset="0"/>
              </a:rPr>
              <a:t>| = 0</a:t>
            </a:r>
            <a:r>
              <a:rPr lang="en-US" b="0" i="0" dirty="0">
                <a:solidFill>
                  <a:srgbClr val="333333"/>
                </a:solidFill>
                <a:effectLst/>
                <a:latin typeface="Roboto" panose="02000000000000000000" pitchFamily="2" charset="0"/>
              </a:rPr>
              <a:t> is the Eigen equation or characteristics equation, where “I” is the </a:t>
            </a:r>
            <a:r>
              <a:rPr lang="en-US" b="0" i="0" u="none" strike="noStrike" dirty="0">
                <a:solidFill>
                  <a:srgbClr val="73AD21"/>
                </a:solidFill>
                <a:effectLst/>
                <a:latin typeface="Roboto" panose="02000000000000000000" pitchFamily="2" charset="0"/>
                <a:hlinkClick r:id="rId2"/>
              </a:rPr>
              <a:t>identity matrix</a:t>
            </a:r>
            <a:r>
              <a:rPr lang="en-US" b="0" i="0" dirty="0">
                <a:solidFill>
                  <a:srgbClr val="333333"/>
                </a:solidFill>
                <a:effectLst/>
                <a:latin typeface="Roboto" panose="02000000000000000000" pitchFamily="2" charset="0"/>
              </a:rPr>
              <a:t>. The roots of an Eigen matrix are called Eigen roots.</a:t>
            </a:r>
          </a:p>
          <a:p>
            <a:pPr algn="l"/>
            <a:r>
              <a:rPr lang="en-US" b="0" i="0" dirty="0">
                <a:solidFill>
                  <a:srgbClr val="333333"/>
                </a:solidFill>
                <a:effectLst/>
                <a:latin typeface="Roboto" panose="02000000000000000000" pitchFamily="2" charset="0"/>
              </a:rPr>
              <a:t>Eigenvalues of a triangular matrix and diagonal matrix are equivalent to the elements on the principal diagonals. But eigenvalues of the scalar matrix are the scalar only.</a:t>
            </a:r>
          </a:p>
          <a:p>
            <a:endParaRPr lang="en-IN" dirty="0"/>
          </a:p>
        </p:txBody>
      </p:sp>
    </p:spTree>
    <p:extLst>
      <p:ext uri="{BB962C8B-B14F-4D97-AF65-F5344CB8AC3E}">
        <p14:creationId xmlns:p14="http://schemas.microsoft.com/office/powerpoint/2010/main" val="449663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CBCD-D8FC-6A09-5CBF-9CB56E33B1B5}"/>
              </a:ext>
            </a:extLst>
          </p:cNvPr>
          <p:cNvSpPr>
            <a:spLocks noGrp="1"/>
          </p:cNvSpPr>
          <p:nvPr>
            <p:ph type="title"/>
          </p:nvPr>
        </p:nvSpPr>
        <p:spPr>
          <a:xfrm>
            <a:off x="159026" y="192847"/>
            <a:ext cx="10515600" cy="1325563"/>
          </a:xfrm>
        </p:spPr>
        <p:txBody>
          <a:bodyPr/>
          <a:lstStyle/>
          <a:p>
            <a:r>
              <a:rPr lang="en-IN" dirty="0"/>
              <a:t>Properties of Eigenvalues</a:t>
            </a:r>
          </a:p>
        </p:txBody>
      </p:sp>
      <p:sp>
        <p:nvSpPr>
          <p:cNvPr id="3" name="Content Placeholder 2">
            <a:extLst>
              <a:ext uri="{FF2B5EF4-FFF2-40B4-BE49-F238E27FC236}">
                <a16:creationId xmlns:a16="http://schemas.microsoft.com/office/drawing/2014/main" id="{7FDAD583-CA34-2F9B-05F2-2D7881A02872}"/>
              </a:ext>
            </a:extLst>
          </p:cNvPr>
          <p:cNvSpPr>
            <a:spLocks noGrp="1"/>
          </p:cNvSpPr>
          <p:nvPr>
            <p:ph idx="1"/>
          </p:nvPr>
        </p:nvSpPr>
        <p:spPr>
          <a:xfrm>
            <a:off x="159026" y="1391478"/>
            <a:ext cx="11900452" cy="5466522"/>
          </a:xfrm>
        </p:spPr>
        <p:txBody>
          <a:bodyPr>
            <a:normAutofit fontScale="92500" lnSpcReduction="10000"/>
          </a:bodyPr>
          <a:lstStyle/>
          <a:p>
            <a:pPr algn="l">
              <a:buFont typeface="Arial" panose="020B0604020202020204" pitchFamily="34" charset="0"/>
              <a:buChar char="•"/>
            </a:pPr>
            <a:r>
              <a:rPr lang="en-US" b="0" i="0" dirty="0">
                <a:solidFill>
                  <a:srgbClr val="333333"/>
                </a:solidFill>
                <a:effectLst/>
                <a:latin typeface="Roboto" panose="02000000000000000000" pitchFamily="2" charset="0"/>
              </a:rPr>
              <a:t>Eigenvectors with Distinct Eigenvalues are Linearly Independent</a:t>
            </a:r>
          </a:p>
          <a:p>
            <a:pPr algn="l">
              <a:buFont typeface="Arial" panose="020B0604020202020204" pitchFamily="34" charset="0"/>
              <a:buChar char="•"/>
            </a:pPr>
            <a:r>
              <a:rPr lang="en-US" b="0" i="0" dirty="0">
                <a:solidFill>
                  <a:srgbClr val="333333"/>
                </a:solidFill>
                <a:effectLst/>
                <a:latin typeface="Roboto" panose="02000000000000000000" pitchFamily="2" charset="0"/>
              </a:rPr>
              <a:t>Singular Matrices have Zero Eigenvalues</a:t>
            </a:r>
          </a:p>
          <a:p>
            <a:pPr algn="l">
              <a:buFont typeface="Arial" panose="020B0604020202020204" pitchFamily="34" charset="0"/>
              <a:buChar char="•"/>
            </a:pPr>
            <a:r>
              <a:rPr lang="en-US" b="0" i="0" dirty="0">
                <a:solidFill>
                  <a:srgbClr val="333333"/>
                </a:solidFill>
                <a:effectLst/>
                <a:latin typeface="Roboto" panose="02000000000000000000" pitchFamily="2" charset="0"/>
              </a:rPr>
              <a:t>If A is a square matrix, then λ = 0 is not an eigenvalue of A</a:t>
            </a:r>
          </a:p>
          <a:p>
            <a:pPr algn="l">
              <a:buFont typeface="Arial" panose="020B0604020202020204" pitchFamily="34" charset="0"/>
              <a:buChar char="•"/>
            </a:pPr>
            <a:r>
              <a:rPr lang="en-US" b="1" i="0" dirty="0">
                <a:solidFill>
                  <a:srgbClr val="333333"/>
                </a:solidFill>
                <a:effectLst/>
                <a:latin typeface="Roboto" panose="02000000000000000000" pitchFamily="2" charset="0"/>
              </a:rPr>
              <a:t>For a scalar multiple of a matrix:</a:t>
            </a:r>
            <a:r>
              <a:rPr lang="en-US" b="0" i="0" dirty="0">
                <a:solidFill>
                  <a:srgbClr val="333333"/>
                </a:solidFill>
                <a:effectLst/>
                <a:latin typeface="Roboto" panose="02000000000000000000" pitchFamily="2" charset="0"/>
              </a:rPr>
              <a:t> If A is a square matrix and λ is an eigenvalue of A. Then, </a:t>
            </a:r>
            <a:r>
              <a:rPr lang="en-US" b="0" i="0" dirty="0" err="1">
                <a:solidFill>
                  <a:srgbClr val="333333"/>
                </a:solidFill>
                <a:effectLst/>
                <a:latin typeface="Roboto" panose="02000000000000000000" pitchFamily="2" charset="0"/>
              </a:rPr>
              <a:t>aλ</a:t>
            </a:r>
            <a:r>
              <a:rPr lang="en-US" b="0" i="0" dirty="0">
                <a:solidFill>
                  <a:srgbClr val="333333"/>
                </a:solidFill>
                <a:effectLst/>
                <a:latin typeface="Roboto" panose="02000000000000000000" pitchFamily="2" charset="0"/>
              </a:rPr>
              <a:t> is an eigenvalue of </a:t>
            </a:r>
            <a:r>
              <a:rPr lang="en-US" b="0" i="0" dirty="0" err="1">
                <a:solidFill>
                  <a:srgbClr val="333333"/>
                </a:solidFill>
                <a:effectLst/>
                <a:latin typeface="Roboto" panose="02000000000000000000" pitchFamily="2" charset="0"/>
              </a:rPr>
              <a:t>aA</a:t>
            </a:r>
            <a:r>
              <a:rPr lang="en-US" b="0" i="0" dirty="0">
                <a:solidFill>
                  <a:srgbClr val="333333"/>
                </a:solidFill>
                <a:effectLst/>
                <a:latin typeface="Roboto" panose="02000000000000000000" pitchFamily="2" charset="0"/>
              </a:rPr>
              <a:t>.</a:t>
            </a:r>
          </a:p>
          <a:p>
            <a:pPr algn="l">
              <a:buFont typeface="Arial" panose="020B0604020202020204" pitchFamily="34" charset="0"/>
              <a:buChar char="•"/>
            </a:pPr>
            <a:r>
              <a:rPr lang="en-US" b="1" i="0" dirty="0">
                <a:solidFill>
                  <a:srgbClr val="333333"/>
                </a:solidFill>
                <a:effectLst/>
                <a:latin typeface="Roboto" panose="02000000000000000000" pitchFamily="2" charset="0"/>
              </a:rPr>
              <a:t>For Matrix powers:</a:t>
            </a:r>
            <a:r>
              <a:rPr lang="en-US" b="0" i="0" dirty="0">
                <a:solidFill>
                  <a:srgbClr val="333333"/>
                </a:solidFill>
                <a:effectLst/>
                <a:latin typeface="Roboto" panose="02000000000000000000" pitchFamily="2" charset="0"/>
              </a:rPr>
              <a:t> If A is square matrix and λ is an eigenvalue of A and n≥0 is an integer, then </a:t>
            </a:r>
            <a:r>
              <a:rPr lang="en-US" b="0" i="0" dirty="0" err="1">
                <a:solidFill>
                  <a:srgbClr val="333333"/>
                </a:solidFill>
                <a:effectLst/>
                <a:latin typeface="Roboto" panose="02000000000000000000" pitchFamily="2" charset="0"/>
              </a:rPr>
              <a:t>λ</a:t>
            </a:r>
            <a:r>
              <a:rPr lang="en-US" b="0" i="0" baseline="30000" dirty="0" err="1">
                <a:solidFill>
                  <a:srgbClr val="333333"/>
                </a:solidFill>
                <a:effectLst/>
                <a:latin typeface="Roboto" panose="02000000000000000000" pitchFamily="2" charset="0"/>
              </a:rPr>
              <a:t>n</a:t>
            </a:r>
            <a:r>
              <a:rPr lang="en-US" b="0" i="0" dirty="0">
                <a:solidFill>
                  <a:srgbClr val="333333"/>
                </a:solidFill>
                <a:effectLst/>
                <a:latin typeface="Roboto" panose="02000000000000000000" pitchFamily="2" charset="0"/>
              </a:rPr>
              <a:t> is an eigenvalue of A</a:t>
            </a:r>
            <a:r>
              <a:rPr lang="en-US" b="0" i="0" baseline="30000" dirty="0">
                <a:solidFill>
                  <a:srgbClr val="333333"/>
                </a:solidFill>
                <a:effectLst/>
                <a:latin typeface="Roboto" panose="02000000000000000000" pitchFamily="2" charset="0"/>
              </a:rPr>
              <a:t>n</a:t>
            </a:r>
            <a:r>
              <a:rPr lang="en-US" b="0" i="0" dirty="0">
                <a:solidFill>
                  <a:srgbClr val="333333"/>
                </a:solidFill>
                <a:effectLst/>
                <a:latin typeface="Roboto" panose="02000000000000000000" pitchFamily="2" charset="0"/>
              </a:rPr>
              <a:t>.</a:t>
            </a:r>
          </a:p>
          <a:p>
            <a:pPr algn="l">
              <a:buFont typeface="Arial" panose="020B0604020202020204" pitchFamily="34" charset="0"/>
              <a:buChar char="•"/>
            </a:pPr>
            <a:r>
              <a:rPr lang="en-US" b="1" i="0" dirty="0">
                <a:solidFill>
                  <a:srgbClr val="333333"/>
                </a:solidFill>
                <a:effectLst/>
                <a:latin typeface="Roboto" panose="02000000000000000000" pitchFamily="2" charset="0"/>
              </a:rPr>
              <a:t>For polynomials of matrix:</a:t>
            </a:r>
            <a:r>
              <a:rPr lang="en-US" b="0" i="0" dirty="0">
                <a:solidFill>
                  <a:srgbClr val="333333"/>
                </a:solidFill>
                <a:effectLst/>
                <a:latin typeface="Roboto" panose="02000000000000000000" pitchFamily="2" charset="0"/>
              </a:rPr>
              <a:t> If A is a square matrix, λ is an eigenvalue of A and  p(x) is a polynomial in variable x, then p(λ) is the eigenvalue of matrix p(A).</a:t>
            </a:r>
          </a:p>
          <a:p>
            <a:pPr algn="l">
              <a:buFont typeface="Arial" panose="020B0604020202020204" pitchFamily="34" charset="0"/>
              <a:buChar char="•"/>
            </a:pPr>
            <a:r>
              <a:rPr lang="en-US" b="1" i="0" dirty="0">
                <a:solidFill>
                  <a:srgbClr val="333333"/>
                </a:solidFill>
                <a:effectLst/>
                <a:latin typeface="Roboto" panose="02000000000000000000" pitchFamily="2" charset="0"/>
              </a:rPr>
              <a:t>Inverse Matrix:</a:t>
            </a:r>
            <a:r>
              <a:rPr lang="en-US" b="0" i="0" dirty="0">
                <a:solidFill>
                  <a:srgbClr val="333333"/>
                </a:solidFill>
                <a:effectLst/>
                <a:latin typeface="Roboto" panose="02000000000000000000" pitchFamily="2" charset="0"/>
              </a:rPr>
              <a:t> If A is a square matrix, λ is an eigenvalue of A, then λ</a:t>
            </a:r>
            <a:r>
              <a:rPr lang="en-US" b="0" i="0" baseline="30000" dirty="0">
                <a:solidFill>
                  <a:srgbClr val="333333"/>
                </a:solidFill>
                <a:effectLst/>
                <a:latin typeface="Roboto" panose="02000000000000000000" pitchFamily="2" charset="0"/>
              </a:rPr>
              <a:t>-1</a:t>
            </a:r>
            <a:r>
              <a:rPr lang="en-US" b="0" i="0" dirty="0">
                <a:solidFill>
                  <a:srgbClr val="333333"/>
                </a:solidFill>
                <a:effectLst/>
                <a:latin typeface="Roboto" panose="02000000000000000000" pitchFamily="2" charset="0"/>
              </a:rPr>
              <a:t> is an eigenvalue of A</a:t>
            </a:r>
            <a:r>
              <a:rPr lang="en-US" b="0" i="0" baseline="30000" dirty="0">
                <a:solidFill>
                  <a:srgbClr val="333333"/>
                </a:solidFill>
                <a:effectLst/>
                <a:latin typeface="Roboto" panose="02000000000000000000" pitchFamily="2" charset="0"/>
              </a:rPr>
              <a:t>-1</a:t>
            </a:r>
            <a:endParaRPr lang="en-US" b="0" i="0" dirty="0">
              <a:solidFill>
                <a:srgbClr val="333333"/>
              </a:solidFill>
              <a:effectLst/>
              <a:latin typeface="Roboto" panose="02000000000000000000" pitchFamily="2" charset="0"/>
            </a:endParaRPr>
          </a:p>
          <a:p>
            <a:pPr algn="l">
              <a:buFont typeface="Arial" panose="020B0604020202020204" pitchFamily="34" charset="0"/>
              <a:buChar char="•"/>
            </a:pPr>
            <a:r>
              <a:rPr lang="en-US" b="1" i="0" dirty="0">
                <a:solidFill>
                  <a:srgbClr val="333333"/>
                </a:solidFill>
                <a:effectLst/>
                <a:latin typeface="Roboto" panose="02000000000000000000" pitchFamily="2" charset="0"/>
              </a:rPr>
              <a:t>Transpose matrix: </a:t>
            </a:r>
            <a:r>
              <a:rPr lang="en-US" b="0" i="0" dirty="0">
                <a:solidFill>
                  <a:srgbClr val="333333"/>
                </a:solidFill>
                <a:effectLst/>
                <a:latin typeface="Roboto" panose="02000000000000000000" pitchFamily="2" charset="0"/>
              </a:rPr>
              <a:t>If A is a square matrix, λ is an eigenvalue of A, then λ is an eigenvalue of A</a:t>
            </a:r>
            <a:r>
              <a:rPr lang="en-US" b="0" i="0" baseline="30000" dirty="0">
                <a:solidFill>
                  <a:srgbClr val="333333"/>
                </a:solidFill>
                <a:effectLst/>
                <a:latin typeface="Roboto" panose="02000000000000000000" pitchFamily="2" charset="0"/>
              </a:rPr>
              <a:t>t</a:t>
            </a:r>
            <a:endParaRPr lang="en-US" b="0" i="0" dirty="0">
              <a:solidFill>
                <a:srgbClr val="333333"/>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486816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2CD5-8F50-8CA6-693F-E87DBAB0292C}"/>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6D8639A9-A4DF-09C1-84D5-B50C19C13A9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6A70722-0693-FE56-A6D4-D4BE1278D175}"/>
              </a:ext>
            </a:extLst>
          </p:cNvPr>
          <p:cNvPicPr>
            <a:picLocks noChangeAspect="1"/>
          </p:cNvPicPr>
          <p:nvPr/>
        </p:nvPicPr>
        <p:blipFill>
          <a:blip r:embed="rId2"/>
          <a:stretch>
            <a:fillRect/>
          </a:stretch>
        </p:blipFill>
        <p:spPr>
          <a:xfrm>
            <a:off x="622851" y="1470992"/>
            <a:ext cx="10098157" cy="5280991"/>
          </a:xfrm>
          <a:prstGeom prst="rect">
            <a:avLst/>
          </a:prstGeom>
        </p:spPr>
      </p:pic>
    </p:spTree>
    <p:extLst>
      <p:ext uri="{BB962C8B-B14F-4D97-AF65-F5344CB8AC3E}">
        <p14:creationId xmlns:p14="http://schemas.microsoft.com/office/powerpoint/2010/main" val="3650939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6F2D-A3E6-3B72-8A48-E1AB81727A00}"/>
              </a:ext>
            </a:extLst>
          </p:cNvPr>
          <p:cNvSpPr>
            <a:spLocks noGrp="1"/>
          </p:cNvSpPr>
          <p:nvPr>
            <p:ph type="title"/>
          </p:nvPr>
        </p:nvSpPr>
        <p:spPr/>
        <p:txBody>
          <a:bodyPr/>
          <a:lstStyle/>
          <a:p>
            <a:r>
              <a:rPr lang="en-IN" dirty="0"/>
              <a:t>Previous Gate Questions</a:t>
            </a:r>
          </a:p>
        </p:txBody>
      </p:sp>
      <p:pic>
        <p:nvPicPr>
          <p:cNvPr id="5" name="Content Placeholder 4">
            <a:extLst>
              <a:ext uri="{FF2B5EF4-FFF2-40B4-BE49-F238E27FC236}">
                <a16:creationId xmlns:a16="http://schemas.microsoft.com/office/drawing/2014/main" id="{9CFE400B-FCEB-454E-E835-52645022C5E5}"/>
              </a:ext>
            </a:extLst>
          </p:cNvPr>
          <p:cNvPicPr>
            <a:picLocks noGrp="1" noChangeAspect="1"/>
          </p:cNvPicPr>
          <p:nvPr>
            <p:ph idx="1"/>
          </p:nvPr>
        </p:nvPicPr>
        <p:blipFill>
          <a:blip r:embed="rId2"/>
          <a:stretch>
            <a:fillRect/>
          </a:stretch>
        </p:blipFill>
        <p:spPr>
          <a:xfrm>
            <a:off x="728950" y="2489041"/>
            <a:ext cx="10505580" cy="1221568"/>
          </a:xfrm>
        </p:spPr>
      </p:pic>
      <p:sp>
        <p:nvSpPr>
          <p:cNvPr id="6" name="TextBox 5">
            <a:extLst>
              <a:ext uri="{FF2B5EF4-FFF2-40B4-BE49-F238E27FC236}">
                <a16:creationId xmlns:a16="http://schemas.microsoft.com/office/drawing/2014/main" id="{8877974E-47A6-B7EE-3BEB-D8818F8C947A}"/>
              </a:ext>
            </a:extLst>
          </p:cNvPr>
          <p:cNvSpPr txBox="1"/>
          <p:nvPr/>
        </p:nvSpPr>
        <p:spPr>
          <a:xfrm>
            <a:off x="838200" y="2093501"/>
            <a:ext cx="3273287" cy="584775"/>
          </a:xfrm>
          <a:prstGeom prst="rect">
            <a:avLst/>
          </a:prstGeom>
          <a:noFill/>
        </p:spPr>
        <p:txBody>
          <a:bodyPr wrap="square" rtlCol="0">
            <a:spAutoFit/>
          </a:bodyPr>
          <a:lstStyle/>
          <a:p>
            <a:r>
              <a:rPr lang="en-IN" sz="3200" b="1" dirty="0"/>
              <a:t>1. GATE 2016</a:t>
            </a:r>
          </a:p>
        </p:txBody>
      </p:sp>
    </p:spTree>
    <p:extLst>
      <p:ext uri="{BB962C8B-B14F-4D97-AF65-F5344CB8AC3E}">
        <p14:creationId xmlns:p14="http://schemas.microsoft.com/office/powerpoint/2010/main" val="113254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92455" y="2621758"/>
            <a:ext cx="166370" cy="479425"/>
          </a:xfrm>
          <a:prstGeom prst="rect">
            <a:avLst/>
          </a:prstGeom>
        </p:spPr>
        <p:txBody>
          <a:bodyPr vert="horz" wrap="square" lIns="0" tIns="15875" rIns="0" bIns="0" rtlCol="0">
            <a:spAutoFit/>
          </a:bodyPr>
          <a:lstStyle/>
          <a:p>
            <a:pPr marL="12700">
              <a:lnSpc>
                <a:spcPct val="100000"/>
              </a:lnSpc>
              <a:spcBef>
                <a:spcPts val="125"/>
              </a:spcBef>
            </a:pPr>
            <a:r>
              <a:rPr sz="2950" spc="-350" dirty="0">
                <a:latin typeface="Symbol"/>
                <a:cs typeface="Symbol"/>
              </a:rPr>
              <a:t></a:t>
            </a:r>
            <a:endParaRPr sz="2950">
              <a:latin typeface="Symbol"/>
              <a:cs typeface="Symbol"/>
            </a:endParaRPr>
          </a:p>
        </p:txBody>
      </p:sp>
      <p:sp>
        <p:nvSpPr>
          <p:cNvPr id="3" name="object 3"/>
          <p:cNvSpPr txBox="1"/>
          <p:nvPr/>
        </p:nvSpPr>
        <p:spPr>
          <a:xfrm>
            <a:off x="2392455" y="2278805"/>
            <a:ext cx="1319530" cy="479425"/>
          </a:xfrm>
          <a:prstGeom prst="rect">
            <a:avLst/>
          </a:prstGeom>
        </p:spPr>
        <p:txBody>
          <a:bodyPr vert="horz" wrap="square" lIns="0" tIns="15875" rIns="0" bIns="0" rtlCol="0">
            <a:spAutoFit/>
          </a:bodyPr>
          <a:lstStyle/>
          <a:p>
            <a:pPr marL="12700">
              <a:lnSpc>
                <a:spcPct val="100000"/>
              </a:lnSpc>
              <a:spcBef>
                <a:spcPts val="125"/>
              </a:spcBef>
            </a:pPr>
            <a:r>
              <a:rPr sz="4425" spc="-525" baseline="-4708" dirty="0">
                <a:latin typeface="Symbol"/>
                <a:cs typeface="Symbol"/>
              </a:rPr>
              <a:t></a:t>
            </a:r>
            <a:r>
              <a:rPr sz="4425" spc="-240" baseline="-4708" dirty="0">
                <a:latin typeface="Times New Roman"/>
                <a:cs typeface="Times New Roman"/>
              </a:rPr>
              <a:t> </a:t>
            </a:r>
            <a:r>
              <a:rPr sz="2950" i="1" spc="-315" dirty="0">
                <a:solidFill>
                  <a:srgbClr val="0000FF"/>
                </a:solidFill>
                <a:latin typeface="Times New Roman"/>
                <a:cs typeface="Times New Roman"/>
              </a:rPr>
              <a:t>x</a:t>
            </a:r>
            <a:r>
              <a:rPr sz="2950" i="1" spc="-270" dirty="0">
                <a:solidFill>
                  <a:srgbClr val="0000FF"/>
                </a:solidFill>
                <a:latin typeface="Times New Roman"/>
                <a:cs typeface="Times New Roman"/>
              </a:rPr>
              <a:t> </a:t>
            </a:r>
            <a:r>
              <a:rPr sz="2950" spc="-390" dirty="0">
                <a:solidFill>
                  <a:srgbClr val="0000FF"/>
                </a:solidFill>
                <a:latin typeface="Symbol"/>
                <a:cs typeface="Symbol"/>
              </a:rPr>
              <a:t></a:t>
            </a:r>
            <a:r>
              <a:rPr sz="2950" spc="-45" dirty="0">
                <a:solidFill>
                  <a:srgbClr val="0000FF"/>
                </a:solidFill>
                <a:latin typeface="Times New Roman"/>
                <a:cs typeface="Times New Roman"/>
              </a:rPr>
              <a:t> </a:t>
            </a:r>
            <a:r>
              <a:rPr sz="2950" i="1" spc="-315" dirty="0">
                <a:solidFill>
                  <a:srgbClr val="0000FF"/>
                </a:solidFill>
                <a:latin typeface="Times New Roman"/>
                <a:cs typeface="Times New Roman"/>
              </a:rPr>
              <a:t>y</a:t>
            </a:r>
            <a:r>
              <a:rPr sz="2950" i="1" spc="-95" dirty="0">
                <a:solidFill>
                  <a:srgbClr val="0000FF"/>
                </a:solidFill>
                <a:latin typeface="Times New Roman"/>
                <a:cs typeface="Times New Roman"/>
              </a:rPr>
              <a:t> </a:t>
            </a:r>
            <a:r>
              <a:rPr sz="2950" spc="-390" dirty="0">
                <a:solidFill>
                  <a:srgbClr val="0000FF"/>
                </a:solidFill>
                <a:latin typeface="Symbol"/>
                <a:cs typeface="Symbol"/>
              </a:rPr>
              <a:t></a:t>
            </a:r>
            <a:r>
              <a:rPr sz="2950" spc="-185" dirty="0">
                <a:solidFill>
                  <a:srgbClr val="0000FF"/>
                </a:solidFill>
                <a:latin typeface="Times New Roman"/>
                <a:cs typeface="Times New Roman"/>
              </a:rPr>
              <a:t> </a:t>
            </a:r>
            <a:r>
              <a:rPr sz="2950" spc="-270" dirty="0">
                <a:solidFill>
                  <a:srgbClr val="0000FF"/>
                </a:solidFill>
                <a:latin typeface="Times New Roman"/>
                <a:cs typeface="Times New Roman"/>
              </a:rPr>
              <a:t>7,</a:t>
            </a:r>
            <a:endParaRPr sz="2950">
              <a:latin typeface="Times New Roman"/>
              <a:cs typeface="Times New Roman"/>
            </a:endParaRPr>
          </a:p>
        </p:txBody>
      </p:sp>
      <p:sp>
        <p:nvSpPr>
          <p:cNvPr id="4" name="object 4"/>
          <p:cNvSpPr txBox="1"/>
          <p:nvPr/>
        </p:nvSpPr>
        <p:spPr>
          <a:xfrm>
            <a:off x="2367055" y="2846003"/>
            <a:ext cx="1437640" cy="479425"/>
          </a:xfrm>
          <a:prstGeom prst="rect">
            <a:avLst/>
          </a:prstGeom>
        </p:spPr>
        <p:txBody>
          <a:bodyPr vert="horz" wrap="square" lIns="0" tIns="15875" rIns="0" bIns="0" rtlCol="0">
            <a:spAutoFit/>
          </a:bodyPr>
          <a:lstStyle/>
          <a:p>
            <a:pPr marL="38100">
              <a:lnSpc>
                <a:spcPct val="100000"/>
              </a:lnSpc>
              <a:spcBef>
                <a:spcPts val="125"/>
              </a:spcBef>
            </a:pPr>
            <a:r>
              <a:rPr sz="4425" spc="-547" baseline="-13182" dirty="0">
                <a:latin typeface="Symbol"/>
                <a:cs typeface="Symbol"/>
              </a:rPr>
              <a:t></a:t>
            </a:r>
            <a:r>
              <a:rPr sz="2950" spc="-290" dirty="0">
                <a:solidFill>
                  <a:srgbClr val="0000FF"/>
                </a:solidFill>
                <a:latin typeface="Times New Roman"/>
                <a:cs typeface="Times New Roman"/>
              </a:rPr>
              <a:t>3</a:t>
            </a:r>
            <a:r>
              <a:rPr sz="2950" i="1" spc="-315" dirty="0">
                <a:solidFill>
                  <a:srgbClr val="0000FF"/>
                </a:solidFill>
                <a:latin typeface="Times New Roman"/>
                <a:cs typeface="Times New Roman"/>
              </a:rPr>
              <a:t>x</a:t>
            </a:r>
            <a:r>
              <a:rPr sz="2950" i="1" spc="-270" dirty="0">
                <a:solidFill>
                  <a:srgbClr val="0000FF"/>
                </a:solidFill>
                <a:latin typeface="Times New Roman"/>
                <a:cs typeface="Times New Roman"/>
              </a:rPr>
              <a:t> </a:t>
            </a:r>
            <a:r>
              <a:rPr sz="2950" spc="-390" dirty="0">
                <a:solidFill>
                  <a:srgbClr val="0000FF"/>
                </a:solidFill>
                <a:latin typeface="Symbol"/>
                <a:cs typeface="Symbol"/>
              </a:rPr>
              <a:t></a:t>
            </a:r>
            <a:r>
              <a:rPr sz="2950" spc="-85" dirty="0">
                <a:solidFill>
                  <a:srgbClr val="0000FF"/>
                </a:solidFill>
                <a:latin typeface="Times New Roman"/>
                <a:cs typeface="Times New Roman"/>
              </a:rPr>
              <a:t> </a:t>
            </a:r>
            <a:r>
              <a:rPr sz="2950" i="1" spc="-315" dirty="0">
                <a:solidFill>
                  <a:srgbClr val="0000FF"/>
                </a:solidFill>
                <a:latin typeface="Times New Roman"/>
                <a:cs typeface="Times New Roman"/>
              </a:rPr>
              <a:t>y</a:t>
            </a:r>
            <a:r>
              <a:rPr sz="2950" i="1" spc="-90" dirty="0">
                <a:solidFill>
                  <a:srgbClr val="0000FF"/>
                </a:solidFill>
                <a:latin typeface="Times New Roman"/>
                <a:cs typeface="Times New Roman"/>
              </a:rPr>
              <a:t> </a:t>
            </a:r>
            <a:r>
              <a:rPr sz="2950" spc="-390" dirty="0">
                <a:solidFill>
                  <a:srgbClr val="0000FF"/>
                </a:solidFill>
                <a:latin typeface="Symbol"/>
                <a:cs typeface="Symbol"/>
              </a:rPr>
              <a:t></a:t>
            </a:r>
            <a:r>
              <a:rPr sz="2950" spc="-225" dirty="0">
                <a:solidFill>
                  <a:srgbClr val="0000FF"/>
                </a:solidFill>
                <a:latin typeface="Times New Roman"/>
                <a:cs typeface="Times New Roman"/>
              </a:rPr>
              <a:t> </a:t>
            </a:r>
            <a:r>
              <a:rPr sz="2950" spc="-265" dirty="0">
                <a:solidFill>
                  <a:srgbClr val="0000FF"/>
                </a:solidFill>
                <a:latin typeface="Times New Roman"/>
                <a:cs typeface="Times New Roman"/>
              </a:rPr>
              <a:t>5.</a:t>
            </a:r>
            <a:endParaRPr sz="2950">
              <a:latin typeface="Times New Roman"/>
              <a:cs typeface="Times New Roman"/>
            </a:endParaRPr>
          </a:p>
        </p:txBody>
      </p:sp>
      <p:sp>
        <p:nvSpPr>
          <p:cNvPr id="5" name="object 5"/>
          <p:cNvSpPr txBox="1"/>
          <p:nvPr/>
        </p:nvSpPr>
        <p:spPr>
          <a:xfrm>
            <a:off x="6194052" y="3360180"/>
            <a:ext cx="2049780" cy="451484"/>
          </a:xfrm>
          <a:prstGeom prst="rect">
            <a:avLst/>
          </a:prstGeom>
        </p:spPr>
        <p:txBody>
          <a:bodyPr vert="horz" wrap="square" lIns="0" tIns="11430" rIns="0" bIns="0" rtlCol="0">
            <a:spAutoFit/>
          </a:bodyPr>
          <a:lstStyle/>
          <a:p>
            <a:pPr marL="12700">
              <a:lnSpc>
                <a:spcPct val="100000"/>
              </a:lnSpc>
              <a:spcBef>
                <a:spcPts val="90"/>
              </a:spcBef>
            </a:pPr>
            <a:r>
              <a:rPr sz="2800" i="1" spc="5" dirty="0">
                <a:solidFill>
                  <a:srgbClr val="0000FF"/>
                </a:solidFill>
                <a:latin typeface="Times New Roman"/>
                <a:cs typeface="Times New Roman"/>
              </a:rPr>
              <a:t>x</a:t>
            </a:r>
            <a:r>
              <a:rPr sz="2800" i="1" spc="-125" dirty="0">
                <a:solidFill>
                  <a:srgbClr val="0000FF"/>
                </a:solidFill>
                <a:latin typeface="Times New Roman"/>
                <a:cs typeface="Times New Roman"/>
              </a:rPr>
              <a:t> </a:t>
            </a:r>
            <a:r>
              <a:rPr sz="2800" spc="5" dirty="0">
                <a:solidFill>
                  <a:srgbClr val="0000FF"/>
                </a:solidFill>
                <a:latin typeface="Symbol"/>
                <a:cs typeface="Symbol"/>
              </a:rPr>
              <a:t></a:t>
            </a:r>
            <a:r>
              <a:rPr sz="2800" spc="140" dirty="0">
                <a:solidFill>
                  <a:srgbClr val="0000FF"/>
                </a:solidFill>
                <a:latin typeface="Times New Roman"/>
                <a:cs typeface="Times New Roman"/>
              </a:rPr>
              <a:t> </a:t>
            </a:r>
            <a:r>
              <a:rPr sz="2800" i="1" spc="5" dirty="0">
                <a:solidFill>
                  <a:srgbClr val="0000FF"/>
                </a:solidFill>
                <a:latin typeface="Times New Roman"/>
                <a:cs typeface="Times New Roman"/>
              </a:rPr>
              <a:t>y</a:t>
            </a:r>
            <a:r>
              <a:rPr sz="2800" i="1" spc="-80" dirty="0">
                <a:solidFill>
                  <a:srgbClr val="0000FF"/>
                </a:solidFill>
                <a:latin typeface="Times New Roman"/>
                <a:cs typeface="Times New Roman"/>
              </a:rPr>
              <a:t> </a:t>
            </a:r>
            <a:r>
              <a:rPr sz="2800" spc="5" dirty="0">
                <a:solidFill>
                  <a:srgbClr val="0000FF"/>
                </a:solidFill>
                <a:latin typeface="Symbol"/>
                <a:cs typeface="Symbol"/>
              </a:rPr>
              <a:t></a:t>
            </a:r>
            <a:r>
              <a:rPr sz="2800" spc="-165" dirty="0">
                <a:solidFill>
                  <a:srgbClr val="0000FF"/>
                </a:solidFill>
                <a:latin typeface="Times New Roman"/>
                <a:cs typeface="Times New Roman"/>
              </a:rPr>
              <a:t> </a:t>
            </a:r>
            <a:r>
              <a:rPr sz="2800" spc="155" dirty="0">
                <a:solidFill>
                  <a:srgbClr val="0000FF"/>
                </a:solidFill>
                <a:latin typeface="Times New Roman"/>
                <a:cs typeface="Times New Roman"/>
              </a:rPr>
              <a:t>2</a:t>
            </a:r>
            <a:r>
              <a:rPr sz="2800" i="1" dirty="0">
                <a:solidFill>
                  <a:srgbClr val="0000FF"/>
                </a:solidFill>
                <a:latin typeface="Times New Roman"/>
                <a:cs typeface="Times New Roman"/>
              </a:rPr>
              <a:t>z</a:t>
            </a:r>
            <a:r>
              <a:rPr sz="2800" i="1" spc="120" dirty="0">
                <a:solidFill>
                  <a:srgbClr val="0000FF"/>
                </a:solidFill>
                <a:latin typeface="Times New Roman"/>
                <a:cs typeface="Times New Roman"/>
              </a:rPr>
              <a:t> </a:t>
            </a:r>
            <a:r>
              <a:rPr sz="2800" spc="5" dirty="0">
                <a:solidFill>
                  <a:srgbClr val="0000FF"/>
                </a:solidFill>
                <a:latin typeface="Symbol"/>
                <a:cs typeface="Symbol"/>
              </a:rPr>
              <a:t></a:t>
            </a:r>
            <a:r>
              <a:rPr sz="2800" spc="-35" dirty="0">
                <a:solidFill>
                  <a:srgbClr val="0000FF"/>
                </a:solidFill>
                <a:latin typeface="Times New Roman"/>
                <a:cs typeface="Times New Roman"/>
              </a:rPr>
              <a:t> </a:t>
            </a:r>
            <a:r>
              <a:rPr sz="2800" spc="-10" dirty="0">
                <a:solidFill>
                  <a:srgbClr val="0000FF"/>
                </a:solidFill>
                <a:latin typeface="Times New Roman"/>
                <a:cs typeface="Times New Roman"/>
              </a:rPr>
              <a:t>7</a:t>
            </a:r>
            <a:r>
              <a:rPr sz="2800" dirty="0">
                <a:solidFill>
                  <a:srgbClr val="0000FF"/>
                </a:solidFill>
                <a:latin typeface="Times New Roman"/>
                <a:cs typeface="Times New Roman"/>
              </a:rPr>
              <a:t>,</a:t>
            </a:r>
            <a:endParaRPr sz="2800">
              <a:latin typeface="Times New Roman"/>
              <a:cs typeface="Times New Roman"/>
            </a:endParaRPr>
          </a:p>
        </p:txBody>
      </p:sp>
      <p:sp>
        <p:nvSpPr>
          <p:cNvPr id="6" name="object 6"/>
          <p:cNvSpPr txBox="1"/>
          <p:nvPr/>
        </p:nvSpPr>
        <p:spPr>
          <a:xfrm>
            <a:off x="6103111" y="4956473"/>
            <a:ext cx="2220595" cy="451484"/>
          </a:xfrm>
          <a:prstGeom prst="rect">
            <a:avLst/>
          </a:prstGeom>
        </p:spPr>
        <p:txBody>
          <a:bodyPr vert="horz" wrap="square" lIns="0" tIns="11430" rIns="0" bIns="0" rtlCol="0">
            <a:spAutoFit/>
          </a:bodyPr>
          <a:lstStyle/>
          <a:p>
            <a:pPr marL="12700">
              <a:lnSpc>
                <a:spcPct val="100000"/>
              </a:lnSpc>
              <a:spcBef>
                <a:spcPts val="90"/>
              </a:spcBef>
            </a:pPr>
            <a:r>
              <a:rPr sz="2800" spc="75" dirty="0">
                <a:solidFill>
                  <a:srgbClr val="0000FF"/>
                </a:solidFill>
                <a:latin typeface="Times New Roman"/>
                <a:cs typeface="Times New Roman"/>
              </a:rPr>
              <a:t>3</a:t>
            </a:r>
            <a:r>
              <a:rPr sz="2800" i="1" spc="5" dirty="0">
                <a:solidFill>
                  <a:srgbClr val="0000FF"/>
                </a:solidFill>
                <a:latin typeface="Times New Roman"/>
                <a:cs typeface="Times New Roman"/>
              </a:rPr>
              <a:t>x</a:t>
            </a:r>
            <a:r>
              <a:rPr sz="2800" i="1" spc="-125" dirty="0">
                <a:solidFill>
                  <a:srgbClr val="0000FF"/>
                </a:solidFill>
                <a:latin typeface="Times New Roman"/>
                <a:cs typeface="Times New Roman"/>
              </a:rPr>
              <a:t> </a:t>
            </a:r>
            <a:r>
              <a:rPr sz="2800" spc="5" dirty="0">
                <a:solidFill>
                  <a:srgbClr val="0000FF"/>
                </a:solidFill>
                <a:latin typeface="Symbol"/>
                <a:cs typeface="Symbol"/>
              </a:rPr>
              <a:t></a:t>
            </a:r>
            <a:r>
              <a:rPr sz="2800" spc="100" dirty="0">
                <a:solidFill>
                  <a:srgbClr val="0000FF"/>
                </a:solidFill>
                <a:latin typeface="Times New Roman"/>
                <a:cs typeface="Times New Roman"/>
              </a:rPr>
              <a:t> </a:t>
            </a:r>
            <a:r>
              <a:rPr sz="2800" i="1" spc="5" dirty="0">
                <a:solidFill>
                  <a:srgbClr val="0000FF"/>
                </a:solidFill>
                <a:latin typeface="Times New Roman"/>
                <a:cs typeface="Times New Roman"/>
              </a:rPr>
              <a:t>y</a:t>
            </a:r>
            <a:r>
              <a:rPr sz="2800" i="1" spc="-85" dirty="0">
                <a:solidFill>
                  <a:srgbClr val="0000FF"/>
                </a:solidFill>
                <a:latin typeface="Times New Roman"/>
                <a:cs typeface="Times New Roman"/>
              </a:rPr>
              <a:t> </a:t>
            </a:r>
            <a:r>
              <a:rPr sz="2800" spc="5" dirty="0">
                <a:solidFill>
                  <a:srgbClr val="0000FF"/>
                </a:solidFill>
                <a:latin typeface="Symbol"/>
                <a:cs typeface="Symbol"/>
              </a:rPr>
              <a:t></a:t>
            </a:r>
            <a:r>
              <a:rPr sz="2800" spc="-210" dirty="0">
                <a:solidFill>
                  <a:srgbClr val="0000FF"/>
                </a:solidFill>
                <a:latin typeface="Times New Roman"/>
                <a:cs typeface="Times New Roman"/>
              </a:rPr>
              <a:t> </a:t>
            </a:r>
            <a:r>
              <a:rPr sz="2800" spc="160" dirty="0">
                <a:solidFill>
                  <a:srgbClr val="0000FF"/>
                </a:solidFill>
                <a:latin typeface="Times New Roman"/>
                <a:cs typeface="Times New Roman"/>
              </a:rPr>
              <a:t>6</a:t>
            </a:r>
            <a:r>
              <a:rPr sz="2800" i="1" dirty="0">
                <a:solidFill>
                  <a:srgbClr val="0000FF"/>
                </a:solidFill>
                <a:latin typeface="Times New Roman"/>
                <a:cs typeface="Times New Roman"/>
              </a:rPr>
              <a:t>z</a:t>
            </a:r>
            <a:r>
              <a:rPr sz="2800" i="1" spc="114" dirty="0">
                <a:solidFill>
                  <a:srgbClr val="0000FF"/>
                </a:solidFill>
                <a:latin typeface="Times New Roman"/>
                <a:cs typeface="Times New Roman"/>
              </a:rPr>
              <a:t> </a:t>
            </a:r>
            <a:r>
              <a:rPr sz="2800" spc="5" dirty="0">
                <a:solidFill>
                  <a:srgbClr val="0000FF"/>
                </a:solidFill>
                <a:latin typeface="Symbol"/>
                <a:cs typeface="Symbol"/>
              </a:rPr>
              <a:t></a:t>
            </a:r>
            <a:r>
              <a:rPr sz="2800" spc="-80" dirty="0">
                <a:solidFill>
                  <a:srgbClr val="0000FF"/>
                </a:solidFill>
                <a:latin typeface="Times New Roman"/>
                <a:cs typeface="Times New Roman"/>
              </a:rPr>
              <a:t> </a:t>
            </a:r>
            <a:r>
              <a:rPr sz="2800" spc="-10" dirty="0">
                <a:solidFill>
                  <a:srgbClr val="0000FF"/>
                </a:solidFill>
                <a:latin typeface="Times New Roman"/>
                <a:cs typeface="Times New Roman"/>
              </a:rPr>
              <a:t>5</a:t>
            </a:r>
            <a:r>
              <a:rPr sz="2800" dirty="0">
                <a:solidFill>
                  <a:srgbClr val="0000FF"/>
                </a:solidFill>
                <a:latin typeface="Times New Roman"/>
                <a:cs typeface="Times New Roman"/>
              </a:rPr>
              <a:t>.</a:t>
            </a:r>
            <a:endParaRPr sz="2800">
              <a:latin typeface="Times New Roman"/>
              <a:cs typeface="Times New Roman"/>
            </a:endParaRPr>
          </a:p>
        </p:txBody>
      </p:sp>
      <p:sp>
        <p:nvSpPr>
          <p:cNvPr id="7" name="object 7"/>
          <p:cNvSpPr txBox="1"/>
          <p:nvPr/>
        </p:nvSpPr>
        <p:spPr>
          <a:xfrm>
            <a:off x="5679501" y="3388124"/>
            <a:ext cx="201930" cy="451484"/>
          </a:xfrm>
          <a:prstGeom prst="rect">
            <a:avLst/>
          </a:prstGeom>
        </p:spPr>
        <p:txBody>
          <a:bodyPr vert="horz" wrap="square" lIns="0" tIns="11430" rIns="0" bIns="0" rtlCol="0">
            <a:spAutoFit/>
          </a:bodyPr>
          <a:lstStyle/>
          <a:p>
            <a:pPr marL="12700">
              <a:lnSpc>
                <a:spcPct val="100000"/>
              </a:lnSpc>
              <a:spcBef>
                <a:spcPts val="90"/>
              </a:spcBef>
            </a:pPr>
            <a:r>
              <a:rPr sz="2800" spc="5" dirty="0">
                <a:latin typeface="Symbol"/>
                <a:cs typeface="Symbol"/>
              </a:rPr>
              <a:t></a:t>
            </a:r>
            <a:endParaRPr sz="2800">
              <a:latin typeface="Symbol"/>
              <a:cs typeface="Symbol"/>
            </a:endParaRPr>
          </a:p>
        </p:txBody>
      </p:sp>
      <p:sp>
        <p:nvSpPr>
          <p:cNvPr id="8" name="object 8"/>
          <p:cNvSpPr txBox="1"/>
          <p:nvPr/>
        </p:nvSpPr>
        <p:spPr>
          <a:xfrm>
            <a:off x="5679501" y="3947690"/>
            <a:ext cx="201930" cy="451484"/>
          </a:xfrm>
          <a:prstGeom prst="rect">
            <a:avLst/>
          </a:prstGeom>
        </p:spPr>
        <p:txBody>
          <a:bodyPr vert="horz" wrap="square" lIns="0" tIns="11430" rIns="0" bIns="0" rtlCol="0">
            <a:spAutoFit/>
          </a:bodyPr>
          <a:lstStyle/>
          <a:p>
            <a:pPr marL="12700">
              <a:lnSpc>
                <a:spcPct val="100000"/>
              </a:lnSpc>
              <a:spcBef>
                <a:spcPts val="90"/>
              </a:spcBef>
            </a:pPr>
            <a:r>
              <a:rPr sz="2800" spc="5" dirty="0">
                <a:latin typeface="Symbol"/>
                <a:cs typeface="Symbol"/>
              </a:rPr>
              <a:t></a:t>
            </a:r>
            <a:endParaRPr sz="2800">
              <a:latin typeface="Symbol"/>
              <a:cs typeface="Symbol"/>
            </a:endParaRPr>
          </a:p>
        </p:txBody>
      </p:sp>
      <p:sp>
        <p:nvSpPr>
          <p:cNvPr id="9" name="object 9"/>
          <p:cNvSpPr txBox="1"/>
          <p:nvPr/>
        </p:nvSpPr>
        <p:spPr>
          <a:xfrm>
            <a:off x="5654102" y="4553829"/>
            <a:ext cx="252729" cy="791845"/>
          </a:xfrm>
          <a:prstGeom prst="rect">
            <a:avLst/>
          </a:prstGeom>
        </p:spPr>
        <p:txBody>
          <a:bodyPr vert="horz" wrap="square" lIns="0" tIns="11430" rIns="0" bIns="0" rtlCol="0">
            <a:spAutoFit/>
          </a:bodyPr>
          <a:lstStyle/>
          <a:p>
            <a:pPr marL="38100">
              <a:lnSpc>
                <a:spcPts val="3020"/>
              </a:lnSpc>
              <a:spcBef>
                <a:spcPts val="90"/>
              </a:spcBef>
            </a:pPr>
            <a:r>
              <a:rPr sz="2800" spc="5" dirty="0">
                <a:latin typeface="Symbol"/>
                <a:cs typeface="Symbol"/>
              </a:rPr>
              <a:t></a:t>
            </a:r>
            <a:endParaRPr sz="2800">
              <a:latin typeface="Symbol"/>
              <a:cs typeface="Symbol"/>
            </a:endParaRPr>
          </a:p>
          <a:p>
            <a:pPr marL="38100">
              <a:lnSpc>
                <a:spcPts val="3020"/>
              </a:lnSpc>
            </a:pPr>
            <a:r>
              <a:rPr sz="2800" spc="-690" dirty="0">
                <a:latin typeface="Symbol"/>
                <a:cs typeface="Symbol"/>
              </a:rPr>
              <a:t></a:t>
            </a:r>
            <a:r>
              <a:rPr sz="4200" spc="-1035" baseline="-22817" dirty="0">
                <a:latin typeface="Symbol"/>
                <a:cs typeface="Symbol"/>
              </a:rPr>
              <a:t></a:t>
            </a:r>
            <a:endParaRPr sz="4200" baseline="-22817">
              <a:latin typeface="Symbol"/>
              <a:cs typeface="Symbol"/>
            </a:endParaRPr>
          </a:p>
        </p:txBody>
      </p:sp>
      <p:sp>
        <p:nvSpPr>
          <p:cNvPr id="10" name="object 10"/>
          <p:cNvSpPr txBox="1"/>
          <p:nvPr/>
        </p:nvSpPr>
        <p:spPr>
          <a:xfrm>
            <a:off x="5654101" y="3892528"/>
            <a:ext cx="2703830" cy="451484"/>
          </a:xfrm>
          <a:prstGeom prst="rect">
            <a:avLst/>
          </a:prstGeom>
        </p:spPr>
        <p:txBody>
          <a:bodyPr vert="horz" wrap="square" lIns="0" tIns="11430" rIns="0" bIns="0" rtlCol="0">
            <a:spAutoFit/>
          </a:bodyPr>
          <a:lstStyle/>
          <a:p>
            <a:pPr marL="38100">
              <a:lnSpc>
                <a:spcPct val="100000"/>
              </a:lnSpc>
              <a:spcBef>
                <a:spcPts val="90"/>
              </a:spcBef>
              <a:tabLst>
                <a:tab pos="447675" algn="l"/>
              </a:tabLst>
            </a:pPr>
            <a:r>
              <a:rPr sz="4200" spc="7" baseline="25793" dirty="0">
                <a:latin typeface="Symbol"/>
                <a:cs typeface="Symbol"/>
              </a:rPr>
              <a:t></a:t>
            </a:r>
            <a:r>
              <a:rPr sz="4200" spc="7" baseline="25793" dirty="0">
                <a:latin typeface="Times New Roman"/>
                <a:cs typeface="Times New Roman"/>
              </a:rPr>
              <a:t>	</a:t>
            </a:r>
            <a:r>
              <a:rPr sz="2800" spc="80" dirty="0">
                <a:solidFill>
                  <a:srgbClr val="0000FF"/>
                </a:solidFill>
                <a:latin typeface="Times New Roman"/>
                <a:cs typeface="Times New Roman"/>
              </a:rPr>
              <a:t>2</a:t>
            </a:r>
            <a:r>
              <a:rPr sz="2800" i="1" spc="80" dirty="0">
                <a:solidFill>
                  <a:srgbClr val="0000FF"/>
                </a:solidFill>
                <a:latin typeface="Times New Roman"/>
                <a:cs typeface="Times New Roman"/>
              </a:rPr>
              <a:t>x</a:t>
            </a:r>
            <a:r>
              <a:rPr sz="2800" i="1" spc="-135" dirty="0">
                <a:solidFill>
                  <a:srgbClr val="0000FF"/>
                </a:solidFill>
                <a:latin typeface="Times New Roman"/>
                <a:cs typeface="Times New Roman"/>
              </a:rPr>
              <a:t> </a:t>
            </a:r>
            <a:r>
              <a:rPr sz="2800" spc="5" dirty="0">
                <a:solidFill>
                  <a:srgbClr val="0000FF"/>
                </a:solidFill>
                <a:latin typeface="Symbol"/>
                <a:cs typeface="Symbol"/>
              </a:rPr>
              <a:t></a:t>
            </a:r>
            <a:r>
              <a:rPr sz="2800" spc="85" dirty="0">
                <a:solidFill>
                  <a:srgbClr val="0000FF"/>
                </a:solidFill>
                <a:latin typeface="Times New Roman"/>
                <a:cs typeface="Times New Roman"/>
              </a:rPr>
              <a:t> </a:t>
            </a:r>
            <a:r>
              <a:rPr sz="2800" i="1" spc="5" dirty="0">
                <a:solidFill>
                  <a:srgbClr val="0000FF"/>
                </a:solidFill>
                <a:latin typeface="Times New Roman"/>
                <a:cs typeface="Times New Roman"/>
              </a:rPr>
              <a:t>y</a:t>
            </a:r>
            <a:r>
              <a:rPr sz="2800" i="1" spc="-95" dirty="0">
                <a:solidFill>
                  <a:srgbClr val="0000FF"/>
                </a:solidFill>
                <a:latin typeface="Times New Roman"/>
                <a:cs typeface="Times New Roman"/>
              </a:rPr>
              <a:t> </a:t>
            </a:r>
            <a:r>
              <a:rPr sz="2800" spc="5" dirty="0">
                <a:solidFill>
                  <a:srgbClr val="0000FF"/>
                </a:solidFill>
                <a:latin typeface="Symbol"/>
                <a:cs typeface="Symbol"/>
              </a:rPr>
              <a:t></a:t>
            </a:r>
            <a:r>
              <a:rPr sz="2800" spc="-170" dirty="0">
                <a:solidFill>
                  <a:srgbClr val="0000FF"/>
                </a:solidFill>
                <a:latin typeface="Times New Roman"/>
                <a:cs typeface="Times New Roman"/>
              </a:rPr>
              <a:t> </a:t>
            </a:r>
            <a:r>
              <a:rPr sz="2800" spc="80" dirty="0">
                <a:solidFill>
                  <a:srgbClr val="0000FF"/>
                </a:solidFill>
                <a:latin typeface="Times New Roman"/>
                <a:cs typeface="Times New Roman"/>
              </a:rPr>
              <a:t>4</a:t>
            </a:r>
            <a:r>
              <a:rPr sz="2800" i="1" spc="80" dirty="0">
                <a:solidFill>
                  <a:srgbClr val="0000FF"/>
                </a:solidFill>
                <a:latin typeface="Times New Roman"/>
                <a:cs typeface="Times New Roman"/>
              </a:rPr>
              <a:t>z</a:t>
            </a:r>
            <a:r>
              <a:rPr sz="2800" i="1" spc="100"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30" dirty="0">
                <a:solidFill>
                  <a:srgbClr val="0000FF"/>
                </a:solidFill>
                <a:latin typeface="Times New Roman"/>
                <a:cs typeface="Times New Roman"/>
              </a:rPr>
              <a:t>2,</a:t>
            </a:r>
            <a:endParaRPr sz="2800">
              <a:latin typeface="Times New Roman"/>
              <a:cs typeface="Times New Roman"/>
            </a:endParaRPr>
          </a:p>
        </p:txBody>
      </p:sp>
      <p:sp>
        <p:nvSpPr>
          <p:cNvPr id="11" name="object 11"/>
          <p:cNvSpPr txBox="1"/>
          <p:nvPr/>
        </p:nvSpPr>
        <p:spPr>
          <a:xfrm>
            <a:off x="2339340" y="4150867"/>
            <a:ext cx="6243955" cy="452120"/>
          </a:xfrm>
          <a:prstGeom prst="rect">
            <a:avLst/>
          </a:prstGeom>
        </p:spPr>
        <p:txBody>
          <a:bodyPr vert="horz" wrap="square" lIns="0" tIns="12065" rIns="0" bIns="0" rtlCol="0">
            <a:spAutoFit/>
          </a:bodyPr>
          <a:lstStyle/>
          <a:p>
            <a:pPr marL="38100">
              <a:lnSpc>
                <a:spcPct val="100000"/>
              </a:lnSpc>
              <a:spcBef>
                <a:spcPts val="95"/>
              </a:spcBef>
            </a:pPr>
            <a:r>
              <a:rPr sz="2800" spc="-5" dirty="0">
                <a:latin typeface="Comic Sans MS"/>
                <a:cs typeface="Comic Sans MS"/>
              </a:rPr>
              <a:t>H</a:t>
            </a:r>
            <a:r>
              <a:rPr sz="2250" spc="-10" dirty="0">
                <a:latin typeface="Comic Sans MS"/>
                <a:cs typeface="Comic Sans MS"/>
              </a:rPr>
              <a:t>OW</a:t>
            </a:r>
            <a:r>
              <a:rPr sz="2250" spc="160" dirty="0">
                <a:latin typeface="Comic Sans MS"/>
                <a:cs typeface="Comic Sans MS"/>
              </a:rPr>
              <a:t> </a:t>
            </a:r>
            <a:r>
              <a:rPr sz="2250" spc="-10" dirty="0">
                <a:latin typeface="Comic Sans MS"/>
                <a:cs typeface="Comic Sans MS"/>
              </a:rPr>
              <a:t>A</a:t>
            </a:r>
            <a:r>
              <a:rPr sz="2250" dirty="0">
                <a:latin typeface="Comic Sans MS"/>
                <a:cs typeface="Comic Sans MS"/>
              </a:rPr>
              <a:t>B</a:t>
            </a:r>
            <a:r>
              <a:rPr sz="2250" spc="-10" dirty="0">
                <a:latin typeface="Comic Sans MS"/>
                <a:cs typeface="Comic Sans MS"/>
              </a:rPr>
              <a:t>OU</a:t>
            </a:r>
            <a:r>
              <a:rPr sz="2250" spc="-5" dirty="0">
                <a:latin typeface="Comic Sans MS"/>
                <a:cs typeface="Comic Sans MS"/>
              </a:rPr>
              <a:t>T</a:t>
            </a:r>
            <a:r>
              <a:rPr sz="2250" spc="140" dirty="0">
                <a:latin typeface="Comic Sans MS"/>
                <a:cs typeface="Comic Sans MS"/>
              </a:rPr>
              <a:t> </a:t>
            </a:r>
            <a:r>
              <a:rPr sz="2250" spc="-5" dirty="0">
                <a:latin typeface="Comic Sans MS"/>
                <a:cs typeface="Comic Sans MS"/>
              </a:rPr>
              <a:t>S</a:t>
            </a:r>
            <a:r>
              <a:rPr sz="2250" spc="-10" dirty="0">
                <a:latin typeface="Comic Sans MS"/>
                <a:cs typeface="Comic Sans MS"/>
              </a:rPr>
              <a:t>OL</a:t>
            </a:r>
            <a:r>
              <a:rPr sz="2250" dirty="0">
                <a:latin typeface="Comic Sans MS"/>
                <a:cs typeface="Comic Sans MS"/>
              </a:rPr>
              <a:t>V</a:t>
            </a:r>
            <a:r>
              <a:rPr sz="2250" spc="-10" dirty="0">
                <a:latin typeface="Comic Sans MS"/>
                <a:cs typeface="Comic Sans MS"/>
              </a:rPr>
              <a:t>IN</a:t>
            </a:r>
            <a:r>
              <a:rPr sz="2250" spc="-450" dirty="0">
                <a:latin typeface="Comic Sans MS"/>
                <a:cs typeface="Comic Sans MS"/>
              </a:rPr>
              <a:t>G</a:t>
            </a:r>
            <a:r>
              <a:rPr sz="4200" spc="89" baseline="-9920" dirty="0">
                <a:latin typeface="Symbol"/>
                <a:cs typeface="Symbol"/>
              </a:rPr>
              <a:t></a:t>
            </a:r>
            <a:r>
              <a:rPr sz="4200" spc="-37" baseline="-42658" dirty="0">
                <a:solidFill>
                  <a:srgbClr val="0000FF"/>
                </a:solidFill>
                <a:latin typeface="Symbol"/>
                <a:cs typeface="Symbol"/>
              </a:rPr>
              <a:t></a:t>
            </a:r>
            <a:r>
              <a:rPr sz="4200" spc="172" baseline="-42658" dirty="0">
                <a:solidFill>
                  <a:srgbClr val="0000FF"/>
                </a:solidFill>
                <a:latin typeface="Times New Roman"/>
                <a:cs typeface="Times New Roman"/>
              </a:rPr>
              <a:t>5</a:t>
            </a:r>
            <a:r>
              <a:rPr sz="4200" i="1" spc="7" baseline="-42658" dirty="0">
                <a:solidFill>
                  <a:srgbClr val="0000FF"/>
                </a:solidFill>
                <a:latin typeface="Times New Roman"/>
                <a:cs typeface="Times New Roman"/>
              </a:rPr>
              <a:t>x</a:t>
            </a:r>
            <a:r>
              <a:rPr sz="4200" i="1" spc="-187" baseline="-42658" dirty="0">
                <a:solidFill>
                  <a:srgbClr val="0000FF"/>
                </a:solidFill>
                <a:latin typeface="Times New Roman"/>
                <a:cs typeface="Times New Roman"/>
              </a:rPr>
              <a:t> </a:t>
            </a:r>
            <a:r>
              <a:rPr sz="4200" spc="7" baseline="-42658" dirty="0">
                <a:solidFill>
                  <a:srgbClr val="0000FF"/>
                </a:solidFill>
                <a:latin typeface="Symbol"/>
                <a:cs typeface="Symbol"/>
              </a:rPr>
              <a:t></a:t>
            </a:r>
            <a:r>
              <a:rPr sz="4200" spc="-179" baseline="-42658" dirty="0">
                <a:solidFill>
                  <a:srgbClr val="0000FF"/>
                </a:solidFill>
                <a:latin typeface="Times New Roman"/>
                <a:cs typeface="Times New Roman"/>
              </a:rPr>
              <a:t> </a:t>
            </a:r>
            <a:r>
              <a:rPr sz="4200" spc="7" baseline="-42658" dirty="0">
                <a:solidFill>
                  <a:srgbClr val="0000FF"/>
                </a:solidFill>
                <a:latin typeface="Times New Roman"/>
                <a:cs typeface="Times New Roman"/>
              </a:rPr>
              <a:t>4</a:t>
            </a:r>
            <a:r>
              <a:rPr sz="4200" spc="-630" baseline="-42658" dirty="0">
                <a:solidFill>
                  <a:srgbClr val="0000FF"/>
                </a:solidFill>
                <a:latin typeface="Times New Roman"/>
                <a:cs typeface="Times New Roman"/>
              </a:rPr>
              <a:t> </a:t>
            </a:r>
            <a:r>
              <a:rPr sz="4200" i="1" spc="7" baseline="-42658" dirty="0">
                <a:solidFill>
                  <a:srgbClr val="0000FF"/>
                </a:solidFill>
                <a:latin typeface="Times New Roman"/>
                <a:cs typeface="Times New Roman"/>
              </a:rPr>
              <a:t>y</a:t>
            </a:r>
            <a:r>
              <a:rPr sz="4200" i="1" spc="-120" baseline="-42658" dirty="0">
                <a:solidFill>
                  <a:srgbClr val="0000FF"/>
                </a:solidFill>
                <a:latin typeface="Times New Roman"/>
                <a:cs typeface="Times New Roman"/>
              </a:rPr>
              <a:t> </a:t>
            </a:r>
            <a:r>
              <a:rPr sz="4200" spc="7" baseline="-42658" dirty="0">
                <a:solidFill>
                  <a:srgbClr val="0000FF"/>
                </a:solidFill>
                <a:latin typeface="Symbol"/>
                <a:cs typeface="Symbol"/>
              </a:rPr>
              <a:t></a:t>
            </a:r>
            <a:r>
              <a:rPr sz="4200" spc="-644" baseline="-42658" dirty="0">
                <a:solidFill>
                  <a:srgbClr val="0000FF"/>
                </a:solidFill>
                <a:latin typeface="Times New Roman"/>
                <a:cs typeface="Times New Roman"/>
              </a:rPr>
              <a:t> </a:t>
            </a:r>
            <a:r>
              <a:rPr sz="4200" spc="-15" baseline="-42658" dirty="0">
                <a:solidFill>
                  <a:srgbClr val="0000FF"/>
                </a:solidFill>
                <a:latin typeface="Times New Roman"/>
                <a:cs typeface="Times New Roman"/>
              </a:rPr>
              <a:t>1</a:t>
            </a:r>
            <a:r>
              <a:rPr sz="4200" spc="232" baseline="-42658" dirty="0">
                <a:solidFill>
                  <a:srgbClr val="0000FF"/>
                </a:solidFill>
                <a:latin typeface="Times New Roman"/>
                <a:cs typeface="Times New Roman"/>
              </a:rPr>
              <a:t>0</a:t>
            </a:r>
            <a:r>
              <a:rPr sz="4200" i="1" baseline="-42658" dirty="0">
                <a:solidFill>
                  <a:srgbClr val="0000FF"/>
                </a:solidFill>
                <a:latin typeface="Times New Roman"/>
                <a:cs typeface="Times New Roman"/>
              </a:rPr>
              <a:t>z</a:t>
            </a:r>
            <a:r>
              <a:rPr sz="4200" i="1" spc="179" baseline="-42658" dirty="0">
                <a:solidFill>
                  <a:srgbClr val="0000FF"/>
                </a:solidFill>
                <a:latin typeface="Times New Roman"/>
                <a:cs typeface="Times New Roman"/>
              </a:rPr>
              <a:t> </a:t>
            </a:r>
            <a:r>
              <a:rPr sz="4200" spc="7" baseline="-42658" dirty="0">
                <a:solidFill>
                  <a:srgbClr val="0000FF"/>
                </a:solidFill>
                <a:latin typeface="Symbol"/>
                <a:cs typeface="Symbol"/>
              </a:rPr>
              <a:t></a:t>
            </a:r>
            <a:r>
              <a:rPr sz="4200" spc="-450" baseline="-42658" dirty="0">
                <a:solidFill>
                  <a:srgbClr val="0000FF"/>
                </a:solidFill>
                <a:latin typeface="Times New Roman"/>
                <a:cs typeface="Times New Roman"/>
              </a:rPr>
              <a:t> </a:t>
            </a:r>
            <a:r>
              <a:rPr sz="4200" spc="-412" baseline="-42658" dirty="0">
                <a:solidFill>
                  <a:srgbClr val="0000FF"/>
                </a:solidFill>
                <a:latin typeface="Times New Roman"/>
                <a:cs typeface="Times New Roman"/>
              </a:rPr>
              <a:t>1</a:t>
            </a:r>
            <a:r>
              <a:rPr sz="4200" baseline="-42658" dirty="0">
                <a:solidFill>
                  <a:srgbClr val="0000FF"/>
                </a:solidFill>
                <a:latin typeface="Times New Roman"/>
                <a:cs typeface="Times New Roman"/>
              </a:rPr>
              <a:t>,</a:t>
            </a:r>
            <a:endParaRPr sz="4200" baseline="-42658">
              <a:latin typeface="Times New Roman"/>
              <a:cs typeface="Times New Roman"/>
            </a:endParaRPr>
          </a:p>
        </p:txBody>
      </p:sp>
      <p:sp>
        <p:nvSpPr>
          <p:cNvPr id="12" name="object 12"/>
          <p:cNvSpPr txBox="1"/>
          <p:nvPr/>
        </p:nvSpPr>
        <p:spPr>
          <a:xfrm>
            <a:off x="2288540" y="1705178"/>
            <a:ext cx="6499860" cy="452120"/>
          </a:xfrm>
          <a:prstGeom prst="rect">
            <a:avLst/>
          </a:prstGeom>
        </p:spPr>
        <p:txBody>
          <a:bodyPr vert="horz" wrap="square" lIns="0" tIns="12065" rIns="0" bIns="0" rtlCol="0">
            <a:spAutoFit/>
          </a:bodyPr>
          <a:lstStyle/>
          <a:p>
            <a:pPr marL="12700">
              <a:lnSpc>
                <a:spcPct val="100000"/>
              </a:lnSpc>
              <a:spcBef>
                <a:spcPts val="95"/>
              </a:spcBef>
            </a:pPr>
            <a:r>
              <a:rPr sz="2800" spc="105" dirty="0">
                <a:latin typeface="Cambria"/>
                <a:cs typeface="Cambria"/>
              </a:rPr>
              <a:t>Consider</a:t>
            </a:r>
            <a:r>
              <a:rPr sz="2800" spc="175" dirty="0">
                <a:latin typeface="Cambria"/>
                <a:cs typeface="Cambria"/>
              </a:rPr>
              <a:t> </a:t>
            </a:r>
            <a:r>
              <a:rPr sz="2800" spc="105" dirty="0">
                <a:latin typeface="Cambria"/>
                <a:cs typeface="Cambria"/>
              </a:rPr>
              <a:t>the</a:t>
            </a:r>
            <a:r>
              <a:rPr sz="2800" spc="160" dirty="0">
                <a:latin typeface="Cambria"/>
                <a:cs typeface="Cambria"/>
              </a:rPr>
              <a:t> </a:t>
            </a:r>
            <a:r>
              <a:rPr sz="2800" spc="55" dirty="0">
                <a:latin typeface="Cambria"/>
                <a:cs typeface="Cambria"/>
              </a:rPr>
              <a:t>following</a:t>
            </a:r>
            <a:r>
              <a:rPr sz="2800" spc="185" dirty="0">
                <a:latin typeface="Cambria"/>
                <a:cs typeface="Cambria"/>
              </a:rPr>
              <a:t> </a:t>
            </a:r>
            <a:r>
              <a:rPr sz="2800" spc="90" dirty="0">
                <a:latin typeface="Cambria"/>
                <a:cs typeface="Cambria"/>
              </a:rPr>
              <a:t>set</a:t>
            </a:r>
            <a:r>
              <a:rPr sz="2800" spc="155" dirty="0">
                <a:latin typeface="Cambria"/>
                <a:cs typeface="Cambria"/>
              </a:rPr>
              <a:t> </a:t>
            </a:r>
            <a:r>
              <a:rPr sz="2800" spc="-5" dirty="0">
                <a:latin typeface="Cambria"/>
                <a:cs typeface="Cambria"/>
              </a:rPr>
              <a:t>of</a:t>
            </a:r>
            <a:r>
              <a:rPr sz="2800" spc="150" dirty="0">
                <a:latin typeface="Cambria"/>
                <a:cs typeface="Cambria"/>
              </a:rPr>
              <a:t> </a:t>
            </a:r>
            <a:r>
              <a:rPr sz="2800" spc="85" dirty="0">
                <a:latin typeface="Cambria"/>
                <a:cs typeface="Cambria"/>
              </a:rPr>
              <a:t>equations:</a:t>
            </a:r>
            <a:endParaRPr sz="2800">
              <a:latin typeface="Cambria"/>
              <a:cs typeface="Cambria"/>
            </a:endParaRPr>
          </a:p>
        </p:txBody>
      </p:sp>
      <p:sp>
        <p:nvSpPr>
          <p:cNvPr id="13" name="object 13"/>
          <p:cNvSpPr txBox="1"/>
          <p:nvPr/>
        </p:nvSpPr>
        <p:spPr>
          <a:xfrm>
            <a:off x="4422775" y="2353436"/>
            <a:ext cx="5441950" cy="878840"/>
          </a:xfrm>
          <a:prstGeom prst="rect">
            <a:avLst/>
          </a:prstGeom>
        </p:spPr>
        <p:txBody>
          <a:bodyPr vert="horz" wrap="square" lIns="0" tIns="12065" rIns="0" bIns="0" rtlCol="0">
            <a:spAutoFit/>
          </a:bodyPr>
          <a:lstStyle/>
          <a:p>
            <a:pPr marL="12700">
              <a:lnSpc>
                <a:spcPct val="100000"/>
              </a:lnSpc>
              <a:spcBef>
                <a:spcPts val="95"/>
              </a:spcBef>
            </a:pPr>
            <a:r>
              <a:rPr sz="2800" spc="180" dirty="0">
                <a:latin typeface="Cambria"/>
                <a:cs typeface="Cambria"/>
              </a:rPr>
              <a:t>It</a:t>
            </a:r>
            <a:r>
              <a:rPr sz="2800" spc="150" dirty="0">
                <a:latin typeface="Cambria"/>
                <a:cs typeface="Cambria"/>
              </a:rPr>
              <a:t> </a:t>
            </a:r>
            <a:r>
              <a:rPr sz="2800" spc="95" dirty="0">
                <a:latin typeface="Cambria"/>
                <a:cs typeface="Cambria"/>
              </a:rPr>
              <a:t>is</a:t>
            </a:r>
            <a:r>
              <a:rPr sz="2800" spc="160" dirty="0">
                <a:latin typeface="Cambria"/>
                <a:cs typeface="Cambria"/>
              </a:rPr>
              <a:t> </a:t>
            </a:r>
            <a:r>
              <a:rPr sz="2800" spc="100" dirty="0">
                <a:latin typeface="Cambria"/>
                <a:cs typeface="Cambria"/>
              </a:rPr>
              <a:t>easy</a:t>
            </a:r>
            <a:r>
              <a:rPr sz="2800" spc="160" dirty="0">
                <a:latin typeface="Cambria"/>
                <a:cs typeface="Cambria"/>
              </a:rPr>
              <a:t> </a:t>
            </a:r>
            <a:r>
              <a:rPr sz="2800" spc="20" dirty="0">
                <a:latin typeface="Cambria"/>
                <a:cs typeface="Cambria"/>
              </a:rPr>
              <a:t>to</a:t>
            </a:r>
            <a:r>
              <a:rPr sz="2800" spc="155" dirty="0">
                <a:latin typeface="Cambria"/>
                <a:cs typeface="Cambria"/>
              </a:rPr>
              <a:t> </a:t>
            </a:r>
            <a:r>
              <a:rPr sz="2800" spc="40" dirty="0">
                <a:latin typeface="Cambria"/>
                <a:cs typeface="Cambria"/>
              </a:rPr>
              <a:t>show</a:t>
            </a:r>
            <a:r>
              <a:rPr sz="2800" spc="155" dirty="0">
                <a:latin typeface="Cambria"/>
                <a:cs typeface="Cambria"/>
              </a:rPr>
              <a:t> </a:t>
            </a:r>
            <a:r>
              <a:rPr sz="2800" spc="150" dirty="0">
                <a:latin typeface="Cambria"/>
                <a:cs typeface="Cambria"/>
              </a:rPr>
              <a:t>that</a:t>
            </a:r>
            <a:r>
              <a:rPr sz="2800" spc="185" dirty="0">
                <a:latin typeface="Cambria"/>
                <a:cs typeface="Cambria"/>
              </a:rPr>
              <a:t> </a:t>
            </a:r>
            <a:r>
              <a:rPr sz="2800" i="1" spc="-5" dirty="0">
                <a:solidFill>
                  <a:srgbClr val="0000FF"/>
                </a:solidFill>
                <a:latin typeface="Times New Roman"/>
                <a:cs typeface="Times New Roman"/>
              </a:rPr>
              <a:t>x</a:t>
            </a:r>
            <a:r>
              <a:rPr sz="2800" i="1" spc="-15" dirty="0">
                <a:solidFill>
                  <a:srgbClr val="0000FF"/>
                </a:solidFill>
                <a:latin typeface="Times New Roman"/>
                <a:cs typeface="Times New Roman"/>
              </a:rPr>
              <a:t>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spc="-5" dirty="0">
                <a:solidFill>
                  <a:srgbClr val="0000FF"/>
                </a:solidFill>
                <a:latin typeface="Times New Roman"/>
                <a:cs typeface="Times New Roman"/>
              </a:rPr>
              <a:t>3</a:t>
            </a:r>
            <a:r>
              <a:rPr sz="2800" spc="75" dirty="0">
                <a:solidFill>
                  <a:srgbClr val="0000FF"/>
                </a:solidFill>
                <a:latin typeface="Times New Roman"/>
                <a:cs typeface="Times New Roman"/>
              </a:rPr>
              <a:t> </a:t>
            </a:r>
            <a:r>
              <a:rPr sz="2800" spc="125" dirty="0">
                <a:latin typeface="Cambria"/>
                <a:cs typeface="Cambria"/>
              </a:rPr>
              <a:t>and</a:t>
            </a:r>
            <a:r>
              <a:rPr sz="2800" spc="175" dirty="0">
                <a:latin typeface="Cambria"/>
                <a:cs typeface="Cambria"/>
              </a:rPr>
              <a:t> </a:t>
            </a:r>
            <a:r>
              <a:rPr sz="2800" i="1" spc="-5" dirty="0">
                <a:solidFill>
                  <a:srgbClr val="0000FF"/>
                </a:solidFill>
                <a:latin typeface="Times New Roman"/>
                <a:cs typeface="Times New Roman"/>
              </a:rPr>
              <a:t>y</a:t>
            </a:r>
            <a:endParaRPr sz="2800">
              <a:latin typeface="Times New Roman"/>
              <a:cs typeface="Times New Roman"/>
            </a:endParaRPr>
          </a:p>
          <a:p>
            <a:pPr marL="12700">
              <a:lnSpc>
                <a:spcPct val="100000"/>
              </a:lnSpc>
            </a:pPr>
            <a:r>
              <a:rPr sz="2800" spc="-5" dirty="0">
                <a:solidFill>
                  <a:srgbClr val="0000FF"/>
                </a:solidFill>
                <a:latin typeface="Times New Roman"/>
                <a:cs typeface="Times New Roman"/>
              </a:rPr>
              <a:t>=</a:t>
            </a:r>
            <a:r>
              <a:rPr sz="2800" spc="-50" dirty="0">
                <a:solidFill>
                  <a:srgbClr val="0000FF"/>
                </a:solidFill>
                <a:latin typeface="Times New Roman"/>
                <a:cs typeface="Times New Roman"/>
              </a:rPr>
              <a:t> </a:t>
            </a:r>
            <a:r>
              <a:rPr sz="2800" spc="105" dirty="0">
                <a:solidFill>
                  <a:srgbClr val="0000FF"/>
                </a:solidFill>
                <a:latin typeface="Times New Roman"/>
                <a:cs typeface="Times New Roman"/>
              </a:rPr>
              <a:t>4</a:t>
            </a:r>
            <a:r>
              <a:rPr sz="2800" spc="105" dirty="0">
                <a:latin typeface="Cambria"/>
                <a:cs typeface="Cambria"/>
              </a:rPr>
              <a:t>.</a:t>
            </a:r>
            <a:endParaRPr sz="2800">
              <a:latin typeface="Cambria"/>
              <a:cs typeface="Cambria"/>
            </a:endParaRPr>
          </a:p>
        </p:txBody>
      </p:sp>
      <p:sp>
        <p:nvSpPr>
          <p:cNvPr id="14" name="object 14"/>
          <p:cNvSpPr txBox="1"/>
          <p:nvPr/>
        </p:nvSpPr>
        <p:spPr>
          <a:xfrm>
            <a:off x="2288540" y="5738572"/>
            <a:ext cx="3411220" cy="422909"/>
          </a:xfrm>
          <a:prstGeom prst="rect">
            <a:avLst/>
          </a:prstGeom>
        </p:spPr>
        <p:txBody>
          <a:bodyPr vert="horz" wrap="square" lIns="0" tIns="13335" rIns="0" bIns="0" rtlCol="0">
            <a:spAutoFit/>
          </a:bodyPr>
          <a:lstStyle/>
          <a:p>
            <a:pPr marL="12700">
              <a:lnSpc>
                <a:spcPct val="100000"/>
              </a:lnSpc>
              <a:spcBef>
                <a:spcPts val="105"/>
              </a:spcBef>
            </a:pPr>
            <a:r>
              <a:rPr sz="2600" b="1" spc="180" dirty="0">
                <a:latin typeface="Cambria"/>
                <a:cs typeface="Cambria"/>
              </a:rPr>
              <a:t>Matrices</a:t>
            </a:r>
            <a:r>
              <a:rPr sz="2600" b="1" spc="125" dirty="0">
                <a:latin typeface="Cambria"/>
                <a:cs typeface="Cambria"/>
              </a:rPr>
              <a:t> </a:t>
            </a:r>
            <a:r>
              <a:rPr sz="2600" b="1" spc="215" dirty="0">
                <a:latin typeface="Cambria"/>
                <a:cs typeface="Cambria"/>
              </a:rPr>
              <a:t>can</a:t>
            </a:r>
            <a:r>
              <a:rPr sz="2600" b="1" spc="125" dirty="0">
                <a:latin typeface="Cambria"/>
                <a:cs typeface="Cambria"/>
              </a:rPr>
              <a:t> help</a:t>
            </a:r>
            <a:r>
              <a:rPr sz="2600" b="1" spc="125" dirty="0">
                <a:latin typeface="Times New Roman"/>
                <a:cs typeface="Times New Roman"/>
              </a:rPr>
              <a:t>…</a:t>
            </a:r>
            <a:endParaRPr sz="2600">
              <a:latin typeface="Times New Roman"/>
              <a:cs typeface="Times New Roman"/>
            </a:endParaRPr>
          </a:p>
        </p:txBody>
      </p:sp>
      <p:sp>
        <p:nvSpPr>
          <p:cNvPr id="15" name="object 15"/>
          <p:cNvSpPr txBox="1">
            <a:spLocks noGrp="1"/>
          </p:cNvSpPr>
          <p:nvPr>
            <p:ph type="title"/>
          </p:nvPr>
        </p:nvSpPr>
        <p:spPr>
          <a:xfrm>
            <a:off x="2288541" y="833373"/>
            <a:ext cx="2643505" cy="574040"/>
          </a:xfrm>
          <a:prstGeom prst="rect">
            <a:avLst/>
          </a:prstGeom>
        </p:spPr>
        <p:txBody>
          <a:bodyPr vert="horz" wrap="square" lIns="0" tIns="12700" rIns="0" bIns="0" rtlCol="0">
            <a:spAutoFit/>
          </a:bodyPr>
          <a:lstStyle/>
          <a:p>
            <a:pPr marL="12700">
              <a:lnSpc>
                <a:spcPct val="100000"/>
              </a:lnSpc>
              <a:spcBef>
                <a:spcPts val="100"/>
              </a:spcBef>
            </a:pPr>
            <a:r>
              <a:rPr sz="3600" spc="85" dirty="0"/>
              <a:t>1.1</a:t>
            </a:r>
            <a:r>
              <a:rPr sz="3600" spc="160" dirty="0"/>
              <a:t> Matrices</a:t>
            </a:r>
            <a:endParaRPr sz="3600"/>
          </a:p>
        </p:txBody>
      </p:sp>
    </p:spTree>
    <p:extLst>
      <p:ext uri="{BB962C8B-B14F-4D97-AF65-F5344CB8AC3E}">
        <p14:creationId xmlns:p14="http://schemas.microsoft.com/office/powerpoint/2010/main" val="3269145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F5D-9C8E-07D5-E54B-90390CA631D4}"/>
              </a:ext>
            </a:extLst>
          </p:cNvPr>
          <p:cNvSpPr>
            <a:spLocks noGrp="1"/>
          </p:cNvSpPr>
          <p:nvPr>
            <p:ph type="title"/>
          </p:nvPr>
        </p:nvSpPr>
        <p:spPr>
          <a:xfrm>
            <a:off x="122583" y="-204718"/>
            <a:ext cx="10515600" cy="1325563"/>
          </a:xfrm>
        </p:spPr>
        <p:txBody>
          <a:bodyPr/>
          <a:lstStyle/>
          <a:p>
            <a:r>
              <a:rPr lang="en-IN" dirty="0"/>
              <a:t>Answer:</a:t>
            </a:r>
          </a:p>
        </p:txBody>
      </p:sp>
      <p:pic>
        <p:nvPicPr>
          <p:cNvPr id="6" name="Content Placeholder 5">
            <a:extLst>
              <a:ext uri="{FF2B5EF4-FFF2-40B4-BE49-F238E27FC236}">
                <a16:creationId xmlns:a16="http://schemas.microsoft.com/office/drawing/2014/main" id="{430615F3-0C63-26D0-7130-7E1CF1D68A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739" y="912706"/>
            <a:ext cx="8454887" cy="5945294"/>
          </a:xfrm>
        </p:spPr>
      </p:pic>
    </p:spTree>
    <p:extLst>
      <p:ext uri="{BB962C8B-B14F-4D97-AF65-F5344CB8AC3E}">
        <p14:creationId xmlns:p14="http://schemas.microsoft.com/office/powerpoint/2010/main" val="2777861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E01A-24D1-DBF4-3D2C-AF07A61259D8}"/>
              </a:ext>
            </a:extLst>
          </p:cNvPr>
          <p:cNvSpPr>
            <a:spLocks noGrp="1"/>
          </p:cNvSpPr>
          <p:nvPr>
            <p:ph type="title"/>
          </p:nvPr>
        </p:nvSpPr>
        <p:spPr/>
        <p:txBody>
          <a:bodyPr/>
          <a:lstStyle/>
          <a:p>
            <a:r>
              <a:rPr lang="en-IN" dirty="0"/>
              <a:t>Eigenvector</a:t>
            </a:r>
          </a:p>
        </p:txBody>
      </p:sp>
      <p:sp>
        <p:nvSpPr>
          <p:cNvPr id="3" name="Content Placeholder 2">
            <a:extLst>
              <a:ext uri="{FF2B5EF4-FFF2-40B4-BE49-F238E27FC236}">
                <a16:creationId xmlns:a16="http://schemas.microsoft.com/office/drawing/2014/main" id="{5350C621-A09C-3B7A-B7F6-0EABE67D74F0}"/>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Eigenvector of a square matrix is defined as a non-vector in which when a given matrix is multiplied,  it is equal to a scalar multiple of that vector. Let us suppose that A is an n x n square matrix, and if v be a non-zero vector, then the product of matrix A, and vector v is defined as the product of a scalar quantity λ and the given vector, such that:</a:t>
            </a:r>
          </a:p>
          <a:p>
            <a:pPr algn="l"/>
            <a:r>
              <a:rPr lang="en-US" b="1" i="0" dirty="0">
                <a:solidFill>
                  <a:srgbClr val="333333"/>
                </a:solidFill>
                <a:effectLst/>
                <a:latin typeface="Roboto" panose="02000000000000000000" pitchFamily="2" charset="0"/>
              </a:rPr>
              <a:t>Av =</a:t>
            </a:r>
            <a:r>
              <a:rPr lang="en-US" b="1" i="0" dirty="0" err="1">
                <a:solidFill>
                  <a:srgbClr val="333333"/>
                </a:solidFill>
                <a:effectLst/>
                <a:latin typeface="Roboto" panose="02000000000000000000" pitchFamily="2" charset="0"/>
              </a:rPr>
              <a:t>λv</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Where</a:t>
            </a:r>
          </a:p>
          <a:p>
            <a:pPr algn="l"/>
            <a:r>
              <a:rPr lang="en-US" b="0" i="0" dirty="0">
                <a:solidFill>
                  <a:srgbClr val="333333"/>
                </a:solidFill>
                <a:effectLst/>
                <a:latin typeface="Roboto" panose="02000000000000000000" pitchFamily="2" charset="0"/>
              </a:rPr>
              <a:t>v = Eigenvector and λ be the scalar quantity that is termed as eigenvalue associated with given matrix A</a:t>
            </a:r>
          </a:p>
          <a:p>
            <a:pPr marL="0" indent="0">
              <a:buNone/>
            </a:pPr>
            <a:endParaRPr lang="en-IN" dirty="0"/>
          </a:p>
        </p:txBody>
      </p:sp>
    </p:spTree>
    <p:extLst>
      <p:ext uri="{BB962C8B-B14F-4D97-AF65-F5344CB8AC3E}">
        <p14:creationId xmlns:p14="http://schemas.microsoft.com/office/powerpoint/2010/main" val="2088503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D850-AD2B-E78A-9536-CA88E5470359}"/>
              </a:ext>
            </a:extLst>
          </p:cNvPr>
          <p:cNvSpPr>
            <a:spLocks noGrp="1"/>
          </p:cNvSpPr>
          <p:nvPr>
            <p:ph type="title"/>
          </p:nvPr>
        </p:nvSpPr>
        <p:spPr/>
        <p:txBody>
          <a:bodyPr/>
          <a:lstStyle/>
          <a:p>
            <a:r>
              <a:rPr lang="en-IN" dirty="0"/>
              <a:t>Finding Eigenvector</a:t>
            </a:r>
          </a:p>
        </p:txBody>
      </p:sp>
      <p:sp>
        <p:nvSpPr>
          <p:cNvPr id="3" name="Content Placeholder 2">
            <a:extLst>
              <a:ext uri="{FF2B5EF4-FFF2-40B4-BE49-F238E27FC236}">
                <a16:creationId xmlns:a16="http://schemas.microsoft.com/office/drawing/2014/main" id="{01FE5660-0D98-4BDE-110A-86416BDD3E04}"/>
              </a:ext>
            </a:extLst>
          </p:cNvPr>
          <p:cNvSpPr>
            <a:spLocks noGrp="1"/>
          </p:cNvSpPr>
          <p:nvPr>
            <p:ph idx="1"/>
          </p:nvPr>
        </p:nvSpPr>
        <p:spPr>
          <a:xfrm>
            <a:off x="92765" y="1364974"/>
            <a:ext cx="12099235" cy="5247861"/>
          </a:xfrm>
        </p:spPr>
        <p:txBody>
          <a:bodyPr>
            <a:normAutofit/>
          </a:bodyPr>
          <a:lstStyle/>
          <a:p>
            <a:pPr algn="l"/>
            <a:r>
              <a:rPr lang="en-US" b="0" i="0" dirty="0">
                <a:solidFill>
                  <a:srgbClr val="333333"/>
                </a:solidFill>
                <a:effectLst/>
                <a:latin typeface="Roboto" panose="02000000000000000000" pitchFamily="2" charset="0"/>
              </a:rPr>
              <a:t>The method of determining the eigenvector of a matrix is given as follows:</a:t>
            </a:r>
          </a:p>
          <a:p>
            <a:pPr algn="l"/>
            <a:r>
              <a:rPr lang="en-US" b="0" i="0" dirty="0">
                <a:solidFill>
                  <a:srgbClr val="333333"/>
                </a:solidFill>
                <a:effectLst/>
                <a:latin typeface="Roboto" panose="02000000000000000000" pitchFamily="2" charset="0"/>
              </a:rPr>
              <a:t>If A be an </a:t>
            </a:r>
            <a:r>
              <a:rPr lang="en-US" b="0" i="0" dirty="0" err="1">
                <a:solidFill>
                  <a:srgbClr val="333333"/>
                </a:solidFill>
                <a:effectLst/>
                <a:latin typeface="Roboto" panose="02000000000000000000" pitchFamily="2" charset="0"/>
              </a:rPr>
              <a:t>n×n</a:t>
            </a:r>
            <a:r>
              <a:rPr lang="en-US" b="0" i="0" dirty="0">
                <a:solidFill>
                  <a:srgbClr val="333333"/>
                </a:solidFill>
                <a:effectLst/>
                <a:latin typeface="Roboto" panose="02000000000000000000" pitchFamily="2" charset="0"/>
              </a:rPr>
              <a:t> matrix and λ be the eigenvalues associated with it. Then, eigenvector v can be defined by the following relation: Av =</a:t>
            </a:r>
            <a:r>
              <a:rPr lang="en-US" b="0" i="0" dirty="0" err="1">
                <a:solidFill>
                  <a:srgbClr val="333333"/>
                </a:solidFill>
                <a:effectLst/>
                <a:latin typeface="Roboto" panose="02000000000000000000" pitchFamily="2" charset="0"/>
              </a:rPr>
              <a:t>λv</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If “I” be the identity matrix of the same order as A, then</a:t>
            </a:r>
          </a:p>
          <a:p>
            <a:pPr algn="l"/>
            <a:r>
              <a:rPr lang="en-US" b="0" i="0" dirty="0">
                <a:solidFill>
                  <a:srgbClr val="333333"/>
                </a:solidFill>
                <a:effectLst/>
                <a:latin typeface="Roboto" panose="02000000000000000000" pitchFamily="2" charset="0"/>
              </a:rPr>
              <a:t>(A – </a:t>
            </a:r>
            <a:r>
              <a:rPr lang="en-US" b="0" i="0" dirty="0" err="1">
                <a:solidFill>
                  <a:srgbClr val="333333"/>
                </a:solidFill>
                <a:effectLst/>
                <a:latin typeface="Roboto" panose="02000000000000000000" pitchFamily="2" charset="0"/>
              </a:rPr>
              <a:t>λI</a:t>
            </a:r>
            <a:r>
              <a:rPr lang="en-US" b="0" i="0" dirty="0">
                <a:solidFill>
                  <a:srgbClr val="333333"/>
                </a:solidFill>
                <a:effectLst/>
                <a:latin typeface="Roboto" panose="02000000000000000000" pitchFamily="2" charset="0"/>
              </a:rPr>
              <a:t>)v =0</a:t>
            </a:r>
          </a:p>
          <a:p>
            <a:pPr algn="l"/>
            <a:r>
              <a:rPr lang="en-US" b="0" i="0" dirty="0">
                <a:solidFill>
                  <a:srgbClr val="333333"/>
                </a:solidFill>
                <a:effectLst/>
                <a:latin typeface="Roboto" panose="02000000000000000000" pitchFamily="2" charset="0"/>
              </a:rPr>
              <a:t>The eigenvector associated with matrix A can be determined using the above method.</a:t>
            </a:r>
          </a:p>
          <a:p>
            <a:endParaRPr lang="en-IN" dirty="0"/>
          </a:p>
        </p:txBody>
      </p:sp>
      <p:pic>
        <p:nvPicPr>
          <p:cNvPr id="5" name="Picture 4">
            <a:extLst>
              <a:ext uri="{FF2B5EF4-FFF2-40B4-BE49-F238E27FC236}">
                <a16:creationId xmlns:a16="http://schemas.microsoft.com/office/drawing/2014/main" id="{CA836ABF-465E-8B8C-5662-BA9CEF47CAAF}"/>
              </a:ext>
            </a:extLst>
          </p:cNvPr>
          <p:cNvPicPr>
            <a:picLocks noChangeAspect="1"/>
          </p:cNvPicPr>
          <p:nvPr/>
        </p:nvPicPr>
        <p:blipFill>
          <a:blip r:embed="rId2"/>
          <a:stretch>
            <a:fillRect/>
          </a:stretch>
        </p:blipFill>
        <p:spPr>
          <a:xfrm>
            <a:off x="4015408" y="4711606"/>
            <a:ext cx="3021495" cy="2146394"/>
          </a:xfrm>
          <a:prstGeom prst="rect">
            <a:avLst/>
          </a:prstGeom>
        </p:spPr>
      </p:pic>
    </p:spTree>
    <p:extLst>
      <p:ext uri="{BB962C8B-B14F-4D97-AF65-F5344CB8AC3E}">
        <p14:creationId xmlns:p14="http://schemas.microsoft.com/office/powerpoint/2010/main" val="1242592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E850-9151-413E-7C43-89AA1F79E0E5}"/>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AAE29935-28B2-4896-556C-0E0D81FB5A47}"/>
              </a:ext>
            </a:extLst>
          </p:cNvPr>
          <p:cNvPicPr>
            <a:picLocks noGrp="1" noChangeAspect="1"/>
          </p:cNvPicPr>
          <p:nvPr>
            <p:ph idx="1"/>
          </p:nvPr>
        </p:nvPicPr>
        <p:blipFill>
          <a:blip r:embed="rId2"/>
          <a:stretch>
            <a:fillRect/>
          </a:stretch>
        </p:blipFill>
        <p:spPr>
          <a:xfrm>
            <a:off x="662609" y="1587084"/>
            <a:ext cx="10124660" cy="4999245"/>
          </a:xfrm>
        </p:spPr>
      </p:pic>
    </p:spTree>
    <p:extLst>
      <p:ext uri="{BB962C8B-B14F-4D97-AF65-F5344CB8AC3E}">
        <p14:creationId xmlns:p14="http://schemas.microsoft.com/office/powerpoint/2010/main" val="993431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D498-3C16-7C68-36AF-14C88C120F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7124A8-EEF6-BA36-D36A-B55D6CD7937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787E815-D312-7F39-A84D-80D0E475E5F6}"/>
              </a:ext>
            </a:extLst>
          </p:cNvPr>
          <p:cNvPicPr>
            <a:picLocks noChangeAspect="1"/>
          </p:cNvPicPr>
          <p:nvPr/>
        </p:nvPicPr>
        <p:blipFill>
          <a:blip r:embed="rId2"/>
          <a:stretch>
            <a:fillRect/>
          </a:stretch>
        </p:blipFill>
        <p:spPr>
          <a:xfrm>
            <a:off x="206287" y="365125"/>
            <a:ext cx="11779425" cy="4774994"/>
          </a:xfrm>
          <a:prstGeom prst="rect">
            <a:avLst/>
          </a:prstGeom>
        </p:spPr>
      </p:pic>
    </p:spTree>
    <p:extLst>
      <p:ext uri="{BB962C8B-B14F-4D97-AF65-F5344CB8AC3E}">
        <p14:creationId xmlns:p14="http://schemas.microsoft.com/office/powerpoint/2010/main" val="1977598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0C2B-D756-8B86-2576-A054F86A52EF}"/>
              </a:ext>
            </a:extLst>
          </p:cNvPr>
          <p:cNvSpPr>
            <a:spLocks noGrp="1"/>
          </p:cNvSpPr>
          <p:nvPr>
            <p:ph type="title"/>
          </p:nvPr>
        </p:nvSpPr>
        <p:spPr/>
        <p:txBody>
          <a:bodyPr/>
          <a:lstStyle/>
          <a:p>
            <a:r>
              <a:rPr lang="en-IN" dirty="0"/>
              <a:t>Previous year Questions</a:t>
            </a:r>
          </a:p>
        </p:txBody>
      </p:sp>
      <p:pic>
        <p:nvPicPr>
          <p:cNvPr id="5" name="Content Placeholder 4">
            <a:extLst>
              <a:ext uri="{FF2B5EF4-FFF2-40B4-BE49-F238E27FC236}">
                <a16:creationId xmlns:a16="http://schemas.microsoft.com/office/drawing/2014/main" id="{1505DBA4-A6A6-B0FA-6723-234A5CC3648C}"/>
              </a:ext>
            </a:extLst>
          </p:cNvPr>
          <p:cNvPicPr>
            <a:picLocks noGrp="1" noChangeAspect="1"/>
          </p:cNvPicPr>
          <p:nvPr>
            <p:ph idx="1"/>
          </p:nvPr>
        </p:nvPicPr>
        <p:blipFill>
          <a:blip r:embed="rId2"/>
          <a:stretch>
            <a:fillRect/>
          </a:stretch>
        </p:blipFill>
        <p:spPr>
          <a:xfrm>
            <a:off x="294810" y="2301014"/>
            <a:ext cx="11602380" cy="1502359"/>
          </a:xfrm>
        </p:spPr>
      </p:pic>
      <p:sp>
        <p:nvSpPr>
          <p:cNvPr id="6" name="TextBox 5">
            <a:extLst>
              <a:ext uri="{FF2B5EF4-FFF2-40B4-BE49-F238E27FC236}">
                <a16:creationId xmlns:a16="http://schemas.microsoft.com/office/drawing/2014/main" id="{53FAA7D9-227B-5410-CB25-F5756A0E983B}"/>
              </a:ext>
            </a:extLst>
          </p:cNvPr>
          <p:cNvSpPr txBox="1"/>
          <p:nvPr/>
        </p:nvSpPr>
        <p:spPr>
          <a:xfrm>
            <a:off x="530087" y="1747890"/>
            <a:ext cx="6824870" cy="646331"/>
          </a:xfrm>
          <a:prstGeom prst="rect">
            <a:avLst/>
          </a:prstGeom>
          <a:noFill/>
        </p:spPr>
        <p:txBody>
          <a:bodyPr wrap="square" rtlCol="0">
            <a:spAutoFit/>
          </a:bodyPr>
          <a:lstStyle/>
          <a:p>
            <a:r>
              <a:rPr lang="en-IN" sz="3600" b="1" dirty="0"/>
              <a:t>GATE 2018</a:t>
            </a:r>
          </a:p>
        </p:txBody>
      </p:sp>
    </p:spTree>
    <p:extLst>
      <p:ext uri="{BB962C8B-B14F-4D97-AF65-F5344CB8AC3E}">
        <p14:creationId xmlns:p14="http://schemas.microsoft.com/office/powerpoint/2010/main" val="1082130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4EB9-9EF5-5BD6-F256-7027B1AC8623}"/>
              </a:ext>
            </a:extLst>
          </p:cNvPr>
          <p:cNvSpPr>
            <a:spLocks noGrp="1"/>
          </p:cNvSpPr>
          <p:nvPr>
            <p:ph type="title"/>
          </p:nvPr>
        </p:nvSpPr>
        <p:spPr>
          <a:xfrm>
            <a:off x="106017" y="-125206"/>
            <a:ext cx="10515600" cy="1325563"/>
          </a:xfrm>
        </p:spPr>
        <p:txBody>
          <a:bodyPr/>
          <a:lstStyle/>
          <a:p>
            <a:r>
              <a:rPr lang="en-IN" dirty="0"/>
              <a:t>Answer</a:t>
            </a:r>
          </a:p>
        </p:txBody>
      </p:sp>
      <p:pic>
        <p:nvPicPr>
          <p:cNvPr id="5" name="Content Placeholder 4">
            <a:extLst>
              <a:ext uri="{FF2B5EF4-FFF2-40B4-BE49-F238E27FC236}">
                <a16:creationId xmlns:a16="http://schemas.microsoft.com/office/drawing/2014/main" id="{2D11EFE6-1926-5088-DA98-5A6314C4F8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843" y="930694"/>
            <a:ext cx="7010399" cy="5927306"/>
          </a:xfrm>
        </p:spPr>
      </p:pic>
    </p:spTree>
    <p:extLst>
      <p:ext uri="{BB962C8B-B14F-4D97-AF65-F5344CB8AC3E}">
        <p14:creationId xmlns:p14="http://schemas.microsoft.com/office/powerpoint/2010/main" val="4042452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470A-3B51-23C5-567D-E46A69786A48}"/>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49A93958-192A-BD50-FDCE-17E13C5FD835}"/>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The important application of eigenvectors are as follows:</a:t>
            </a:r>
          </a:p>
          <a:p>
            <a:pPr algn="l">
              <a:buFont typeface="Arial" panose="020B0604020202020204" pitchFamily="34" charset="0"/>
              <a:buChar char="•"/>
            </a:pPr>
            <a:r>
              <a:rPr lang="en-US" b="0" i="0" dirty="0">
                <a:solidFill>
                  <a:srgbClr val="333333"/>
                </a:solidFill>
                <a:effectLst/>
                <a:latin typeface="Roboto" panose="02000000000000000000" pitchFamily="2" charset="0"/>
              </a:rPr>
              <a:t>Eigenvectors are used in Physics in simple mode of oscillation</a:t>
            </a:r>
          </a:p>
          <a:p>
            <a:pPr algn="l">
              <a:buFont typeface="Arial" panose="020B0604020202020204" pitchFamily="34" charset="0"/>
              <a:buChar char="•"/>
            </a:pPr>
            <a:r>
              <a:rPr lang="en-US" b="0" i="0" dirty="0">
                <a:solidFill>
                  <a:srgbClr val="333333"/>
                </a:solidFill>
                <a:effectLst/>
                <a:latin typeface="Roboto" panose="02000000000000000000" pitchFamily="2" charset="0"/>
              </a:rPr>
              <a:t>In Mathematics, eigenvector decomposition is widely used in order to solve the linear equation of first order, in ranking matrices, in differential calculus </a:t>
            </a:r>
            <a:r>
              <a:rPr lang="en-US" b="0" i="0" dirty="0" err="1">
                <a:solidFill>
                  <a:srgbClr val="333333"/>
                </a:solidFill>
                <a:effectLst/>
                <a:latin typeface="Roboto" panose="02000000000000000000" pitchFamily="2" charset="0"/>
              </a:rPr>
              <a:t>etc</a:t>
            </a:r>
            <a:endParaRPr lang="en-US" b="0" i="0" dirty="0">
              <a:solidFill>
                <a:srgbClr val="333333"/>
              </a:solidFill>
              <a:effectLst/>
              <a:latin typeface="Roboto" panose="02000000000000000000" pitchFamily="2" charset="0"/>
            </a:endParaRPr>
          </a:p>
          <a:p>
            <a:pPr algn="l">
              <a:buFont typeface="Arial" panose="020B0604020202020204" pitchFamily="34" charset="0"/>
              <a:buChar char="•"/>
            </a:pPr>
            <a:r>
              <a:rPr lang="en-US" b="0" i="0" dirty="0">
                <a:solidFill>
                  <a:srgbClr val="333333"/>
                </a:solidFill>
                <a:effectLst/>
                <a:latin typeface="Roboto" panose="02000000000000000000" pitchFamily="2" charset="0"/>
              </a:rPr>
              <a:t>This concept is widely used in quantum mechanics</a:t>
            </a:r>
          </a:p>
          <a:p>
            <a:pPr algn="l">
              <a:buFont typeface="Arial" panose="020B0604020202020204" pitchFamily="34" charset="0"/>
              <a:buChar char="•"/>
            </a:pPr>
            <a:r>
              <a:rPr lang="en-US" b="0" i="0" dirty="0">
                <a:solidFill>
                  <a:srgbClr val="333333"/>
                </a:solidFill>
                <a:effectLst/>
                <a:latin typeface="Roboto" panose="02000000000000000000" pitchFamily="2" charset="0"/>
              </a:rPr>
              <a:t>It is applicable in almost all the branches of engineering</a:t>
            </a:r>
          </a:p>
          <a:p>
            <a:r>
              <a:rPr lang="en-IN" dirty="0"/>
              <a:t>Used in Principal Component Analysis for finding orthogonal vectors</a:t>
            </a:r>
          </a:p>
        </p:txBody>
      </p:sp>
    </p:spTree>
    <p:extLst>
      <p:ext uri="{BB962C8B-B14F-4D97-AF65-F5344CB8AC3E}">
        <p14:creationId xmlns:p14="http://schemas.microsoft.com/office/powerpoint/2010/main" val="1658856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E039-B021-2D4F-701F-C1F01AC830D3}"/>
              </a:ext>
            </a:extLst>
          </p:cNvPr>
          <p:cNvSpPr>
            <a:spLocks noGrp="1"/>
          </p:cNvSpPr>
          <p:nvPr>
            <p:ph type="ctrTitle"/>
          </p:nvPr>
        </p:nvSpPr>
        <p:spPr/>
        <p:txBody>
          <a:bodyPr/>
          <a:lstStyle/>
          <a:p>
            <a:r>
              <a:rPr lang="en-IN" dirty="0"/>
              <a:t>System of Linear Equations</a:t>
            </a:r>
          </a:p>
        </p:txBody>
      </p:sp>
      <p:sp>
        <p:nvSpPr>
          <p:cNvPr id="3" name="Subtitle 2">
            <a:extLst>
              <a:ext uri="{FF2B5EF4-FFF2-40B4-BE49-F238E27FC236}">
                <a16:creationId xmlns:a16="http://schemas.microsoft.com/office/drawing/2014/main" id="{537AC9C4-23B4-097D-4766-63DA381047D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14408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A405-A1EF-D5FB-D039-93A22A190A8C}"/>
              </a:ext>
            </a:extLst>
          </p:cNvPr>
          <p:cNvSpPr>
            <a:spLocks noGrp="1"/>
          </p:cNvSpPr>
          <p:nvPr>
            <p:ph type="title"/>
          </p:nvPr>
        </p:nvSpPr>
        <p:spPr/>
        <p:txBody>
          <a:bodyPr/>
          <a:lstStyle/>
          <a:p>
            <a:r>
              <a:rPr lang="en-US" dirty="0" err="1"/>
              <a:t>Whats</a:t>
            </a:r>
            <a:r>
              <a:rPr lang="en-US" dirty="0"/>
              <a:t> linear </a:t>
            </a:r>
            <a:r>
              <a:rPr lang="en-US" dirty="0" err="1"/>
              <a:t>eqn</a:t>
            </a:r>
            <a:r>
              <a:rPr lang="en-US" dirty="0"/>
              <a:t>?</a:t>
            </a:r>
            <a:endParaRPr lang="en-IN" dirty="0"/>
          </a:p>
        </p:txBody>
      </p:sp>
      <p:sp>
        <p:nvSpPr>
          <p:cNvPr id="3" name="Content Placeholder 2">
            <a:extLst>
              <a:ext uri="{FF2B5EF4-FFF2-40B4-BE49-F238E27FC236}">
                <a16:creationId xmlns:a16="http://schemas.microsoft.com/office/drawing/2014/main" id="{10E257E3-D9BE-EDCE-921E-ACA528E9F29A}"/>
              </a:ext>
            </a:extLst>
          </p:cNvPr>
          <p:cNvSpPr>
            <a:spLocks noGrp="1"/>
          </p:cNvSpPr>
          <p:nvPr>
            <p:ph idx="1"/>
          </p:nvPr>
        </p:nvSpPr>
        <p:spPr/>
        <p:txBody>
          <a:bodyPr/>
          <a:lstStyle/>
          <a:p>
            <a:r>
              <a:rPr lang="en-US" dirty="0"/>
              <a:t>What is a linear equation?</a:t>
            </a:r>
          </a:p>
          <a:p>
            <a:r>
              <a:rPr lang="en-US" dirty="0"/>
              <a:t>Substitution method</a:t>
            </a:r>
          </a:p>
          <a:p>
            <a:r>
              <a:rPr lang="en-US" dirty="0"/>
              <a:t>Elimination Method</a:t>
            </a:r>
          </a:p>
          <a:p>
            <a:r>
              <a:rPr lang="en-US" dirty="0" err="1"/>
              <a:t>Cramers</a:t>
            </a:r>
            <a:endParaRPr lang="en-US" dirty="0"/>
          </a:p>
          <a:p>
            <a:r>
              <a:rPr lang="en-US" dirty="0"/>
              <a:t>Matrix representation, reduced row echelon forms</a:t>
            </a:r>
          </a:p>
          <a:p>
            <a:r>
              <a:rPr lang="en-US" dirty="0"/>
              <a:t>Questions, 1,2(LU decomposition)</a:t>
            </a:r>
            <a:endParaRPr lang="en-IN" dirty="0"/>
          </a:p>
        </p:txBody>
      </p:sp>
    </p:spTree>
    <p:extLst>
      <p:ext uri="{BB962C8B-B14F-4D97-AF65-F5344CB8AC3E}">
        <p14:creationId xmlns:p14="http://schemas.microsoft.com/office/powerpoint/2010/main" val="255315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896239"/>
            <a:ext cx="3858260" cy="482600"/>
          </a:xfrm>
          <a:prstGeom prst="rect">
            <a:avLst/>
          </a:prstGeom>
        </p:spPr>
        <p:txBody>
          <a:bodyPr vert="horz" wrap="square" lIns="0" tIns="12700" rIns="0" bIns="0" rtlCol="0">
            <a:spAutoFit/>
          </a:bodyPr>
          <a:lstStyle/>
          <a:p>
            <a:pPr marL="12700">
              <a:lnSpc>
                <a:spcPct val="100000"/>
              </a:lnSpc>
              <a:spcBef>
                <a:spcPts val="100"/>
              </a:spcBef>
            </a:pPr>
            <a:r>
              <a:rPr sz="3000" spc="270" dirty="0"/>
              <a:t>D</a:t>
            </a:r>
            <a:r>
              <a:rPr sz="2400" spc="270" dirty="0"/>
              <a:t>EFINITIONS</a:t>
            </a:r>
            <a:r>
              <a:rPr sz="2400" spc="300" dirty="0"/>
              <a:t> </a:t>
            </a:r>
            <a:r>
              <a:rPr sz="3000" dirty="0"/>
              <a:t>-</a:t>
            </a:r>
            <a:r>
              <a:rPr sz="3000" spc="145" dirty="0"/>
              <a:t> </a:t>
            </a:r>
            <a:r>
              <a:rPr sz="2400" spc="285" dirty="0"/>
              <a:t>SCALAR</a:t>
            </a:r>
            <a:endParaRPr sz="2400"/>
          </a:p>
        </p:txBody>
      </p:sp>
      <p:sp>
        <p:nvSpPr>
          <p:cNvPr id="3" name="object 3"/>
          <p:cNvSpPr txBox="1"/>
          <p:nvPr/>
        </p:nvSpPr>
        <p:spPr>
          <a:xfrm>
            <a:off x="2529636" y="1708222"/>
            <a:ext cx="5072380" cy="848994"/>
          </a:xfrm>
          <a:prstGeom prst="rect">
            <a:avLst/>
          </a:prstGeom>
        </p:spPr>
        <p:txBody>
          <a:bodyPr vert="horz" wrap="square" lIns="0" tIns="85725" rIns="0" bIns="0" rtlCol="0">
            <a:spAutoFit/>
          </a:bodyPr>
          <a:lstStyle/>
          <a:p>
            <a:pPr marL="455930" indent="-443865">
              <a:lnSpc>
                <a:spcPct val="100000"/>
              </a:lnSpc>
              <a:spcBef>
                <a:spcPts val="675"/>
              </a:spcBef>
              <a:buClr>
                <a:srgbClr val="FD8537"/>
              </a:buClr>
              <a:buSzPct val="68750"/>
              <a:buFont typeface="Wingdings"/>
              <a:buChar char=""/>
              <a:tabLst>
                <a:tab pos="455930" algn="l"/>
                <a:tab pos="456565" algn="l"/>
              </a:tabLst>
            </a:pPr>
            <a:r>
              <a:rPr sz="2400" spc="160" dirty="0">
                <a:latin typeface="Cambria"/>
                <a:cs typeface="Cambria"/>
              </a:rPr>
              <a:t>a</a:t>
            </a:r>
            <a:r>
              <a:rPr sz="2400" spc="114" dirty="0">
                <a:latin typeface="Cambria"/>
                <a:cs typeface="Cambria"/>
              </a:rPr>
              <a:t> </a:t>
            </a:r>
            <a:r>
              <a:rPr sz="2400" spc="95" dirty="0">
                <a:latin typeface="Cambria"/>
                <a:cs typeface="Cambria"/>
              </a:rPr>
              <a:t>scalar</a:t>
            </a:r>
            <a:r>
              <a:rPr sz="2400" spc="105" dirty="0">
                <a:latin typeface="Cambria"/>
                <a:cs typeface="Cambria"/>
              </a:rPr>
              <a:t> </a:t>
            </a:r>
            <a:r>
              <a:rPr sz="2400" spc="85" dirty="0">
                <a:latin typeface="Cambria"/>
                <a:cs typeface="Cambria"/>
              </a:rPr>
              <a:t>is</a:t>
            </a:r>
            <a:r>
              <a:rPr sz="2400" spc="125" dirty="0">
                <a:latin typeface="Cambria"/>
                <a:cs typeface="Cambria"/>
              </a:rPr>
              <a:t> </a:t>
            </a:r>
            <a:r>
              <a:rPr sz="2400" spc="160" dirty="0">
                <a:latin typeface="Cambria"/>
                <a:cs typeface="Cambria"/>
              </a:rPr>
              <a:t>a</a:t>
            </a:r>
            <a:r>
              <a:rPr sz="2400" spc="125" dirty="0">
                <a:latin typeface="Cambria"/>
                <a:cs typeface="Cambria"/>
              </a:rPr>
              <a:t> </a:t>
            </a:r>
            <a:r>
              <a:rPr sz="2400" spc="85" dirty="0">
                <a:latin typeface="Cambria"/>
                <a:cs typeface="Cambria"/>
              </a:rPr>
              <a:t>number</a:t>
            </a:r>
            <a:endParaRPr sz="2400">
              <a:latin typeface="Cambria"/>
              <a:cs typeface="Cambria"/>
            </a:endParaRPr>
          </a:p>
          <a:p>
            <a:pPr marL="685800" lvl="1" indent="-274955">
              <a:lnSpc>
                <a:spcPct val="100000"/>
              </a:lnSpc>
              <a:spcBef>
                <a:spcPts val="505"/>
              </a:spcBef>
              <a:buClr>
                <a:srgbClr val="FD8537"/>
              </a:buClr>
              <a:buSzPct val="78571"/>
              <a:buFont typeface="Segoe UI Symbol"/>
              <a:buChar char="⚫"/>
              <a:tabLst>
                <a:tab pos="685800" algn="l"/>
                <a:tab pos="686435" algn="l"/>
              </a:tabLst>
            </a:pPr>
            <a:r>
              <a:rPr sz="2100" spc="20" dirty="0">
                <a:latin typeface="Cambria"/>
                <a:cs typeface="Cambria"/>
              </a:rPr>
              <a:t>(denoted</a:t>
            </a:r>
            <a:r>
              <a:rPr sz="2100" spc="100" dirty="0">
                <a:latin typeface="Cambria"/>
                <a:cs typeface="Cambria"/>
              </a:rPr>
              <a:t> </a:t>
            </a:r>
            <a:r>
              <a:rPr sz="2100" spc="75" dirty="0">
                <a:latin typeface="Cambria"/>
                <a:cs typeface="Cambria"/>
              </a:rPr>
              <a:t>with</a:t>
            </a:r>
            <a:r>
              <a:rPr sz="2100" spc="114" dirty="0">
                <a:latin typeface="Cambria"/>
                <a:cs typeface="Cambria"/>
              </a:rPr>
              <a:t> </a:t>
            </a:r>
            <a:r>
              <a:rPr sz="2100" spc="85" dirty="0">
                <a:latin typeface="Cambria"/>
                <a:cs typeface="Cambria"/>
              </a:rPr>
              <a:t>regular</a:t>
            </a:r>
            <a:r>
              <a:rPr sz="2100" spc="120" dirty="0">
                <a:latin typeface="Cambria"/>
                <a:cs typeface="Cambria"/>
              </a:rPr>
              <a:t> </a:t>
            </a:r>
            <a:r>
              <a:rPr sz="2100" spc="50" dirty="0">
                <a:latin typeface="Cambria"/>
                <a:cs typeface="Cambria"/>
              </a:rPr>
              <a:t>type:</a:t>
            </a:r>
            <a:r>
              <a:rPr sz="2100" spc="114" dirty="0">
                <a:latin typeface="Cambria"/>
                <a:cs typeface="Cambria"/>
              </a:rPr>
              <a:t> </a:t>
            </a:r>
            <a:r>
              <a:rPr sz="2100" spc="5" dirty="0">
                <a:latin typeface="Cambria"/>
                <a:cs typeface="Cambria"/>
              </a:rPr>
              <a:t>1</a:t>
            </a:r>
            <a:r>
              <a:rPr sz="2100" spc="120" dirty="0">
                <a:latin typeface="Cambria"/>
                <a:cs typeface="Cambria"/>
              </a:rPr>
              <a:t> </a:t>
            </a:r>
            <a:r>
              <a:rPr sz="2100" dirty="0">
                <a:latin typeface="Cambria"/>
                <a:cs typeface="Cambria"/>
              </a:rPr>
              <a:t>or</a:t>
            </a:r>
            <a:r>
              <a:rPr sz="2100" spc="125" dirty="0">
                <a:latin typeface="Cambria"/>
                <a:cs typeface="Cambria"/>
              </a:rPr>
              <a:t> </a:t>
            </a:r>
            <a:r>
              <a:rPr sz="2100" spc="-40" dirty="0">
                <a:latin typeface="Cambria"/>
                <a:cs typeface="Cambria"/>
              </a:rPr>
              <a:t>22)</a:t>
            </a:r>
            <a:endParaRPr sz="2100">
              <a:latin typeface="Cambria"/>
              <a:cs typeface="Cambria"/>
            </a:endParaRPr>
          </a:p>
        </p:txBody>
      </p:sp>
    </p:spTree>
    <p:extLst>
      <p:ext uri="{BB962C8B-B14F-4D97-AF65-F5344CB8AC3E}">
        <p14:creationId xmlns:p14="http://schemas.microsoft.com/office/powerpoint/2010/main" val="1116930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7EF1-D328-6EDB-9E35-1D3E01744407}"/>
              </a:ext>
            </a:extLst>
          </p:cNvPr>
          <p:cNvSpPr>
            <a:spLocks noGrp="1"/>
          </p:cNvSpPr>
          <p:nvPr>
            <p:ph type="title"/>
          </p:nvPr>
        </p:nvSpPr>
        <p:spPr/>
        <p:txBody>
          <a:bodyPr/>
          <a:lstStyle/>
          <a:p>
            <a:r>
              <a:rPr lang="en-US" dirty="0"/>
              <a:t>What are linear equations?</a:t>
            </a:r>
            <a:endParaRPr lang="en-IN" dirty="0"/>
          </a:p>
        </p:txBody>
      </p:sp>
      <p:sp>
        <p:nvSpPr>
          <p:cNvPr id="3" name="Content Placeholder 2">
            <a:extLst>
              <a:ext uri="{FF2B5EF4-FFF2-40B4-BE49-F238E27FC236}">
                <a16:creationId xmlns:a16="http://schemas.microsoft.com/office/drawing/2014/main" id="{63EA4E9C-F796-64D8-BA9D-928ED75AFEC6}"/>
              </a:ext>
            </a:extLst>
          </p:cNvPr>
          <p:cNvSpPr>
            <a:spLocks noGrp="1"/>
          </p:cNvSpPr>
          <p:nvPr>
            <p:ph idx="1"/>
          </p:nvPr>
        </p:nvSpPr>
        <p:spPr/>
        <p:txBody>
          <a:bodyPr/>
          <a:lstStyle/>
          <a:p>
            <a:r>
              <a:rPr lang="en-IN" b="0" i="0" dirty="0">
                <a:effectLst/>
                <a:latin typeface="arial" panose="020B0604020202020204" pitchFamily="34" charset="0"/>
              </a:rPr>
              <a:t>A linear equation is </a:t>
            </a:r>
            <a:r>
              <a:rPr lang="en-IN" b="1" i="0" dirty="0">
                <a:effectLst/>
                <a:latin typeface="arial" panose="020B0604020202020204" pitchFamily="34" charset="0"/>
              </a:rPr>
              <a:t>an equation in which the highest power of the variable is always 1</a:t>
            </a:r>
            <a:r>
              <a:rPr lang="en-IN" b="0" i="0" dirty="0">
                <a:effectLst/>
                <a:latin typeface="arial" panose="020B0604020202020204" pitchFamily="34" charset="0"/>
              </a:rPr>
              <a:t>. It is also known as a one-degree equation.</a:t>
            </a:r>
          </a:p>
          <a:p>
            <a:endParaRPr lang="en-IN" dirty="0">
              <a:latin typeface="arial" panose="020B0604020202020204" pitchFamily="34" charset="0"/>
            </a:endParaRPr>
          </a:p>
          <a:p>
            <a:r>
              <a:rPr lang="en-IN" dirty="0" err="1">
                <a:latin typeface="arial" panose="020B0604020202020204" pitchFamily="34" charset="0"/>
              </a:rPr>
              <a:t>E.g</a:t>
            </a:r>
            <a:r>
              <a:rPr lang="en-IN" dirty="0">
                <a:latin typeface="arial" panose="020B0604020202020204" pitchFamily="34" charset="0"/>
              </a:rPr>
              <a:t>: 2x+y=1</a:t>
            </a:r>
          </a:p>
          <a:p>
            <a:r>
              <a:rPr lang="en-IN" dirty="0">
                <a:latin typeface="arial" panose="020B0604020202020204" pitchFamily="34" charset="0"/>
              </a:rPr>
              <a:t>        x+2y+3z=4</a:t>
            </a:r>
          </a:p>
        </p:txBody>
      </p:sp>
    </p:spTree>
    <p:extLst>
      <p:ext uri="{BB962C8B-B14F-4D97-AF65-F5344CB8AC3E}">
        <p14:creationId xmlns:p14="http://schemas.microsoft.com/office/powerpoint/2010/main" val="1161444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F30A-38D0-788F-2FB5-D28D8D1CEAF6}"/>
              </a:ext>
            </a:extLst>
          </p:cNvPr>
          <p:cNvSpPr>
            <a:spLocks noGrp="1"/>
          </p:cNvSpPr>
          <p:nvPr>
            <p:ph type="title"/>
          </p:nvPr>
        </p:nvSpPr>
        <p:spPr/>
        <p:txBody>
          <a:bodyPr/>
          <a:lstStyle/>
          <a:p>
            <a:r>
              <a:rPr lang="en-US" dirty="0"/>
              <a:t>Methods to solve them</a:t>
            </a:r>
            <a:endParaRPr lang="en-IN" dirty="0"/>
          </a:p>
        </p:txBody>
      </p:sp>
      <p:sp>
        <p:nvSpPr>
          <p:cNvPr id="3" name="Content Placeholder 2">
            <a:extLst>
              <a:ext uri="{FF2B5EF4-FFF2-40B4-BE49-F238E27FC236}">
                <a16:creationId xmlns:a16="http://schemas.microsoft.com/office/drawing/2014/main" id="{178E7BE6-CBD4-AD0C-BDE2-58CDB95B1EE4}"/>
              </a:ext>
            </a:extLst>
          </p:cNvPr>
          <p:cNvSpPr>
            <a:spLocks noGrp="1"/>
          </p:cNvSpPr>
          <p:nvPr>
            <p:ph idx="1"/>
          </p:nvPr>
        </p:nvSpPr>
        <p:spPr/>
        <p:txBody>
          <a:bodyPr/>
          <a:lstStyle/>
          <a:p>
            <a:r>
              <a:rPr lang="en-IN" dirty="0"/>
              <a:t>Substitution</a:t>
            </a:r>
          </a:p>
          <a:p>
            <a:r>
              <a:rPr lang="en-IN" dirty="0"/>
              <a:t>Elimination</a:t>
            </a:r>
          </a:p>
          <a:p>
            <a:r>
              <a:rPr lang="en-IN" dirty="0"/>
              <a:t>Cramer’s</a:t>
            </a:r>
          </a:p>
        </p:txBody>
      </p:sp>
    </p:spTree>
    <p:extLst>
      <p:ext uri="{BB962C8B-B14F-4D97-AF65-F5344CB8AC3E}">
        <p14:creationId xmlns:p14="http://schemas.microsoft.com/office/powerpoint/2010/main" val="81917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EC3-5BC7-D1B4-DCED-71EEBA204B47}"/>
              </a:ext>
            </a:extLst>
          </p:cNvPr>
          <p:cNvSpPr>
            <a:spLocks noGrp="1"/>
          </p:cNvSpPr>
          <p:nvPr>
            <p:ph type="title"/>
          </p:nvPr>
        </p:nvSpPr>
        <p:spPr/>
        <p:txBody>
          <a:bodyPr/>
          <a:lstStyle/>
          <a:p>
            <a:r>
              <a:rPr lang="en-US" dirty="0"/>
              <a:t>Substitution</a:t>
            </a:r>
            <a:endParaRPr lang="en-IN" dirty="0"/>
          </a:p>
        </p:txBody>
      </p:sp>
      <p:sp>
        <p:nvSpPr>
          <p:cNvPr id="3" name="Content Placeholder 2">
            <a:extLst>
              <a:ext uri="{FF2B5EF4-FFF2-40B4-BE49-F238E27FC236}">
                <a16:creationId xmlns:a16="http://schemas.microsoft.com/office/drawing/2014/main" id="{7DF49D0A-9F4E-1D40-58A8-B429E81A491A}"/>
              </a:ext>
            </a:extLst>
          </p:cNvPr>
          <p:cNvSpPr>
            <a:spLocks noGrp="1"/>
          </p:cNvSpPr>
          <p:nvPr>
            <p:ph idx="1"/>
          </p:nvPr>
        </p:nvSpPr>
        <p:spPr/>
        <p:txBody>
          <a:bodyPr/>
          <a:lstStyle/>
          <a:p>
            <a:r>
              <a:rPr lang="en-IN" dirty="0">
                <a:solidFill>
                  <a:srgbClr val="21242C"/>
                </a:solidFill>
                <a:latin typeface="Lato" panose="020F0502020204030203" pitchFamily="34" charset="0"/>
              </a:rPr>
              <a:t>R</a:t>
            </a:r>
            <a:r>
              <a:rPr lang="en-IN" b="0" i="0" dirty="0">
                <a:solidFill>
                  <a:srgbClr val="21242C"/>
                </a:solidFill>
                <a:effectLst/>
                <a:latin typeface="Lato" panose="020F0502020204030203" pitchFamily="34" charset="0"/>
              </a:rPr>
              <a:t>educe </a:t>
            </a:r>
            <a:r>
              <a:rPr lang="en-IN" b="1" i="0" dirty="0">
                <a:solidFill>
                  <a:srgbClr val="21242C"/>
                </a:solidFill>
                <a:effectLst/>
                <a:latin typeface="Lato" panose="020F0502020204030203" pitchFamily="34" charset="0"/>
              </a:rPr>
              <a:t>two equations with two variables</a:t>
            </a:r>
            <a:r>
              <a:rPr lang="en-IN" b="0" i="0" dirty="0">
                <a:solidFill>
                  <a:srgbClr val="21242C"/>
                </a:solidFill>
                <a:effectLst/>
                <a:latin typeface="Lato" panose="020F0502020204030203" pitchFamily="34" charset="0"/>
              </a:rPr>
              <a:t> down to </a:t>
            </a:r>
            <a:r>
              <a:rPr lang="en-IN" b="1" i="0" dirty="0">
                <a:solidFill>
                  <a:srgbClr val="21242C"/>
                </a:solidFill>
                <a:effectLst/>
                <a:latin typeface="Lato" panose="020F0502020204030203" pitchFamily="34" charset="0"/>
              </a:rPr>
              <a:t>a single equation with one variable</a:t>
            </a:r>
            <a:r>
              <a:rPr lang="en-IN" b="0" i="0" dirty="0">
                <a:solidFill>
                  <a:srgbClr val="21242C"/>
                </a:solidFill>
                <a:effectLst/>
                <a:latin typeface="Lato" panose="020F0502020204030203" pitchFamily="34" charset="0"/>
              </a:rPr>
              <a:t>.</a:t>
            </a:r>
          </a:p>
          <a:p>
            <a:r>
              <a:rPr lang="en-IN" b="0" i="0" dirty="0">
                <a:solidFill>
                  <a:srgbClr val="21242C"/>
                </a:solidFill>
                <a:effectLst/>
                <a:latin typeface="Lato" panose="020F0502020204030203" pitchFamily="34" charset="0"/>
              </a:rPr>
              <a:t>Since each equation in the system has two variables, one way to reduce the number of variables in an equation is to </a:t>
            </a:r>
            <a:r>
              <a:rPr lang="en-IN" b="0" i="1" dirty="0">
                <a:solidFill>
                  <a:srgbClr val="21242C"/>
                </a:solidFill>
                <a:effectLst/>
                <a:latin typeface="Lato" panose="020F0502020204030203" pitchFamily="34" charset="0"/>
              </a:rPr>
              <a:t>substitute</a:t>
            </a:r>
            <a:r>
              <a:rPr lang="en-IN" b="0" i="0" dirty="0">
                <a:solidFill>
                  <a:srgbClr val="21242C"/>
                </a:solidFill>
                <a:effectLst/>
                <a:latin typeface="Lato" panose="020F0502020204030203" pitchFamily="34" charset="0"/>
              </a:rPr>
              <a:t> an expression for a variable.</a:t>
            </a:r>
          </a:p>
          <a:p>
            <a:r>
              <a:rPr lang="en-IN" dirty="0" err="1">
                <a:solidFill>
                  <a:srgbClr val="21242C"/>
                </a:solidFill>
                <a:latin typeface="Lato" panose="020F0502020204030203" pitchFamily="34" charset="0"/>
              </a:rPr>
              <a:t>x+y</a:t>
            </a:r>
            <a:r>
              <a:rPr lang="en-IN" dirty="0">
                <a:solidFill>
                  <a:srgbClr val="21242C"/>
                </a:solidFill>
                <a:latin typeface="Lato" panose="020F0502020204030203" pitchFamily="34" charset="0"/>
              </a:rPr>
              <a:t>=5; 2x+y = 1</a:t>
            </a:r>
          </a:p>
          <a:p>
            <a:r>
              <a:rPr lang="en-IN" dirty="0">
                <a:solidFill>
                  <a:srgbClr val="21242C"/>
                </a:solidFill>
                <a:latin typeface="Lato" panose="020F0502020204030203" pitchFamily="34" charset="0"/>
              </a:rPr>
              <a:t>    y= 5-x …………….(1)</a:t>
            </a:r>
          </a:p>
          <a:p>
            <a:r>
              <a:rPr lang="en-IN" dirty="0">
                <a:solidFill>
                  <a:srgbClr val="21242C"/>
                </a:solidFill>
                <a:latin typeface="Lato" panose="020F0502020204030203" pitchFamily="34" charset="0"/>
              </a:rPr>
              <a:t>2x+ 5-x=1     =&gt; x = -4</a:t>
            </a:r>
          </a:p>
          <a:p>
            <a:r>
              <a:rPr lang="en-IN" dirty="0">
                <a:solidFill>
                  <a:srgbClr val="21242C"/>
                </a:solidFill>
                <a:latin typeface="Lato" panose="020F0502020204030203" pitchFamily="34" charset="0"/>
              </a:rPr>
              <a:t>y= 5-(-4) = 9</a:t>
            </a:r>
          </a:p>
          <a:p>
            <a:endParaRPr lang="en-IN" dirty="0"/>
          </a:p>
        </p:txBody>
      </p:sp>
    </p:spTree>
    <p:extLst>
      <p:ext uri="{BB962C8B-B14F-4D97-AF65-F5344CB8AC3E}">
        <p14:creationId xmlns:p14="http://schemas.microsoft.com/office/powerpoint/2010/main" val="2340014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D510-9DCD-DFF1-3E91-4D7EE1A02B4D}"/>
              </a:ext>
            </a:extLst>
          </p:cNvPr>
          <p:cNvSpPr>
            <a:spLocks noGrp="1"/>
          </p:cNvSpPr>
          <p:nvPr>
            <p:ph type="title"/>
          </p:nvPr>
        </p:nvSpPr>
        <p:spPr/>
        <p:txBody>
          <a:bodyPr/>
          <a:lstStyle/>
          <a:p>
            <a:r>
              <a:rPr lang="en-US" dirty="0"/>
              <a:t>Elimination</a:t>
            </a:r>
            <a:endParaRPr lang="en-IN" dirty="0"/>
          </a:p>
        </p:txBody>
      </p:sp>
      <p:sp>
        <p:nvSpPr>
          <p:cNvPr id="3" name="Content Placeholder 2">
            <a:extLst>
              <a:ext uri="{FF2B5EF4-FFF2-40B4-BE49-F238E27FC236}">
                <a16:creationId xmlns:a16="http://schemas.microsoft.com/office/drawing/2014/main" id="{E3FB0572-5F7D-7949-C648-8B62D2045D98}"/>
              </a:ext>
            </a:extLst>
          </p:cNvPr>
          <p:cNvSpPr>
            <a:spLocks noGrp="1"/>
          </p:cNvSpPr>
          <p:nvPr>
            <p:ph idx="1"/>
          </p:nvPr>
        </p:nvSpPr>
        <p:spPr/>
        <p:txBody>
          <a:bodyPr>
            <a:normAutofit lnSpcReduction="10000"/>
          </a:bodyPr>
          <a:lstStyle/>
          <a:p>
            <a:r>
              <a:rPr lang="en-IN" b="0" i="0" dirty="0">
                <a:solidFill>
                  <a:srgbClr val="21242C"/>
                </a:solidFill>
                <a:effectLst/>
                <a:latin typeface="Lato" panose="020F0502020204030203" pitchFamily="34" charset="0"/>
              </a:rPr>
              <a:t>Since each equation in the system has two variables, one way to reduce the number of variables is to add or subtract the two equations in the system to cancel out, or </a:t>
            </a:r>
            <a:r>
              <a:rPr lang="en-IN" b="0" i="1" dirty="0">
                <a:solidFill>
                  <a:srgbClr val="21242C"/>
                </a:solidFill>
                <a:effectLst/>
                <a:latin typeface="Lato" panose="020F0502020204030203" pitchFamily="34" charset="0"/>
              </a:rPr>
              <a:t>eliminate</a:t>
            </a:r>
            <a:r>
              <a:rPr lang="en-IN" b="0" i="0" dirty="0">
                <a:solidFill>
                  <a:srgbClr val="21242C"/>
                </a:solidFill>
                <a:effectLst/>
                <a:latin typeface="Lato" panose="020F0502020204030203" pitchFamily="34" charset="0"/>
              </a:rPr>
              <a:t>, one of the variables.</a:t>
            </a:r>
          </a:p>
          <a:p>
            <a:endParaRPr lang="en-IN" dirty="0">
              <a:solidFill>
                <a:srgbClr val="21242C"/>
              </a:solidFill>
              <a:latin typeface="Lato" panose="020F0502020204030203" pitchFamily="34" charset="0"/>
            </a:endParaRPr>
          </a:p>
          <a:p>
            <a:r>
              <a:rPr lang="en-IN" dirty="0">
                <a:effectLst/>
              </a:rPr>
              <a:t>      3</a:t>
            </a:r>
            <a:r>
              <a:rPr lang="en-IN" i="1" dirty="0">
                <a:effectLst/>
                <a:latin typeface="KaTeX_Math"/>
              </a:rPr>
              <a:t>x</a:t>
            </a:r>
            <a:r>
              <a:rPr lang="en-IN" dirty="0">
                <a:effectLst/>
              </a:rPr>
              <a:t>−</a:t>
            </a:r>
            <a:r>
              <a:rPr lang="en-IN" i="1" dirty="0">
                <a:effectLst/>
                <a:latin typeface="KaTeX_Math"/>
              </a:rPr>
              <a:t>y</a:t>
            </a:r>
            <a:r>
              <a:rPr lang="en-IN" dirty="0">
                <a:latin typeface="inherit"/>
              </a:rPr>
              <a:t>​</a:t>
            </a:r>
            <a:r>
              <a:rPr lang="en-IN" dirty="0">
                <a:solidFill>
                  <a:srgbClr val="21242C"/>
                </a:solidFill>
                <a:latin typeface="KaTeX_Main"/>
              </a:rPr>
              <a:t>=7;</a:t>
            </a:r>
          </a:p>
          <a:p>
            <a:r>
              <a:rPr lang="en-IN" dirty="0">
                <a:solidFill>
                  <a:srgbClr val="21242C"/>
                </a:solidFill>
                <a:effectLst/>
                <a:latin typeface="KaTeX_Main"/>
              </a:rPr>
              <a:t>(+)</a:t>
            </a:r>
            <a:r>
              <a:rPr lang="en-IN" dirty="0">
                <a:effectLst/>
              </a:rPr>
              <a:t>2</a:t>
            </a:r>
            <a:r>
              <a:rPr lang="en-IN" i="1" dirty="0">
                <a:effectLst/>
                <a:latin typeface="KaTeX_Math"/>
              </a:rPr>
              <a:t>x</a:t>
            </a:r>
            <a:r>
              <a:rPr lang="en-IN" dirty="0">
                <a:effectLst/>
              </a:rPr>
              <a:t>+</a:t>
            </a:r>
            <a:r>
              <a:rPr lang="en-IN" i="1" dirty="0">
                <a:effectLst/>
                <a:latin typeface="KaTeX_Math"/>
              </a:rPr>
              <a:t>y</a:t>
            </a:r>
            <a:r>
              <a:rPr lang="en-IN" b="0" i="0" dirty="0">
                <a:solidFill>
                  <a:srgbClr val="21242C"/>
                </a:solidFill>
                <a:effectLst/>
                <a:latin typeface="KaTeX_Main"/>
              </a:rPr>
              <a:t>=8</a:t>
            </a:r>
            <a:r>
              <a:rPr lang="en-IN" b="0" i="0" dirty="0">
                <a:solidFill>
                  <a:srgbClr val="21242C"/>
                </a:solidFill>
                <a:effectLst/>
                <a:latin typeface="inherit"/>
              </a:rPr>
              <a:t>​</a:t>
            </a:r>
          </a:p>
          <a:p>
            <a:r>
              <a:rPr lang="en-IN" dirty="0">
                <a:solidFill>
                  <a:srgbClr val="21242C"/>
                </a:solidFill>
                <a:latin typeface="inherit"/>
              </a:rPr>
              <a:t>     5x = 15 =&gt; x=3</a:t>
            </a:r>
          </a:p>
          <a:p>
            <a:r>
              <a:rPr lang="en-IN" dirty="0">
                <a:solidFill>
                  <a:srgbClr val="21242C"/>
                </a:solidFill>
                <a:latin typeface="KaTeX_Main"/>
              </a:rPr>
              <a:t>y= 3x-7…. (1)  =&gt; y=9-7=2</a:t>
            </a:r>
            <a:br>
              <a:rPr lang="en-IN" b="0" i="0" dirty="0">
                <a:solidFill>
                  <a:srgbClr val="21242C"/>
                </a:solidFill>
                <a:effectLst/>
                <a:latin typeface="KaTeX_Main"/>
              </a:rPr>
            </a:br>
            <a:endParaRPr lang="en-IN" dirty="0"/>
          </a:p>
        </p:txBody>
      </p:sp>
    </p:spTree>
    <p:extLst>
      <p:ext uri="{BB962C8B-B14F-4D97-AF65-F5344CB8AC3E}">
        <p14:creationId xmlns:p14="http://schemas.microsoft.com/office/powerpoint/2010/main" val="8236088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1377-36AC-C910-E52B-10B0AE7C508E}"/>
              </a:ext>
            </a:extLst>
          </p:cNvPr>
          <p:cNvSpPr>
            <a:spLocks noGrp="1"/>
          </p:cNvSpPr>
          <p:nvPr>
            <p:ph type="title"/>
          </p:nvPr>
        </p:nvSpPr>
        <p:spPr/>
        <p:txBody>
          <a:bodyPr/>
          <a:lstStyle/>
          <a:p>
            <a:r>
              <a:rPr lang="en-US" dirty="0"/>
              <a:t>Cramer’s method</a:t>
            </a:r>
            <a:endParaRPr lang="en-IN" dirty="0"/>
          </a:p>
        </p:txBody>
      </p:sp>
      <p:pic>
        <p:nvPicPr>
          <p:cNvPr id="7" name="Content Placeholder 6">
            <a:extLst>
              <a:ext uri="{FF2B5EF4-FFF2-40B4-BE49-F238E27FC236}">
                <a16:creationId xmlns:a16="http://schemas.microsoft.com/office/drawing/2014/main" id="{42CC1A9C-5D75-3A0C-A59F-67DAE5F7402A}"/>
              </a:ext>
            </a:extLst>
          </p:cNvPr>
          <p:cNvPicPr>
            <a:picLocks noGrp="1" noChangeAspect="1"/>
          </p:cNvPicPr>
          <p:nvPr>
            <p:ph idx="1"/>
          </p:nvPr>
        </p:nvPicPr>
        <p:blipFill>
          <a:blip r:embed="rId2"/>
          <a:stretch>
            <a:fillRect/>
          </a:stretch>
        </p:blipFill>
        <p:spPr>
          <a:xfrm>
            <a:off x="6715125" y="2362039"/>
            <a:ext cx="4638675" cy="3419475"/>
          </a:xfrm>
          <a:prstGeom prst="rect">
            <a:avLst/>
          </a:prstGeom>
        </p:spPr>
      </p:pic>
      <p:pic>
        <p:nvPicPr>
          <p:cNvPr id="9" name="Picture 8">
            <a:extLst>
              <a:ext uri="{FF2B5EF4-FFF2-40B4-BE49-F238E27FC236}">
                <a16:creationId xmlns:a16="http://schemas.microsoft.com/office/drawing/2014/main" id="{B0F9E06F-0A52-5243-A150-701528346649}"/>
              </a:ext>
            </a:extLst>
          </p:cNvPr>
          <p:cNvPicPr>
            <a:picLocks noChangeAspect="1"/>
          </p:cNvPicPr>
          <p:nvPr/>
        </p:nvPicPr>
        <p:blipFill>
          <a:blip r:embed="rId3"/>
          <a:stretch>
            <a:fillRect/>
          </a:stretch>
        </p:blipFill>
        <p:spPr>
          <a:xfrm>
            <a:off x="490077" y="2362039"/>
            <a:ext cx="5720223" cy="2305372"/>
          </a:xfrm>
          <a:prstGeom prst="rect">
            <a:avLst/>
          </a:prstGeom>
        </p:spPr>
      </p:pic>
    </p:spTree>
    <p:extLst>
      <p:ext uri="{BB962C8B-B14F-4D97-AF65-F5344CB8AC3E}">
        <p14:creationId xmlns:p14="http://schemas.microsoft.com/office/powerpoint/2010/main" val="1682863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5FE5-119F-B0D6-287F-FB8D8CE08410}"/>
              </a:ext>
            </a:extLst>
          </p:cNvPr>
          <p:cNvSpPr>
            <a:spLocks noGrp="1"/>
          </p:cNvSpPr>
          <p:nvPr>
            <p:ph type="title"/>
          </p:nvPr>
        </p:nvSpPr>
        <p:spPr/>
        <p:txBody>
          <a:bodyPr/>
          <a:lstStyle/>
          <a:p>
            <a:r>
              <a:rPr lang="en-IN" dirty="0"/>
              <a:t>Reduced Row Echelon Form</a:t>
            </a:r>
          </a:p>
        </p:txBody>
      </p:sp>
      <p:pic>
        <p:nvPicPr>
          <p:cNvPr id="5" name="Content Placeholder 4">
            <a:extLst>
              <a:ext uri="{FF2B5EF4-FFF2-40B4-BE49-F238E27FC236}">
                <a16:creationId xmlns:a16="http://schemas.microsoft.com/office/drawing/2014/main" id="{7E469C15-1F67-6736-D163-7BD086F3D4F0}"/>
              </a:ext>
            </a:extLst>
          </p:cNvPr>
          <p:cNvPicPr>
            <a:picLocks noGrp="1" noChangeAspect="1"/>
          </p:cNvPicPr>
          <p:nvPr>
            <p:ph idx="1"/>
          </p:nvPr>
        </p:nvPicPr>
        <p:blipFill>
          <a:blip r:embed="rId2"/>
          <a:stretch>
            <a:fillRect/>
          </a:stretch>
        </p:blipFill>
        <p:spPr>
          <a:xfrm>
            <a:off x="3314312" y="2877187"/>
            <a:ext cx="5563376" cy="2248214"/>
          </a:xfrm>
        </p:spPr>
      </p:pic>
    </p:spTree>
    <p:extLst>
      <p:ext uri="{BB962C8B-B14F-4D97-AF65-F5344CB8AC3E}">
        <p14:creationId xmlns:p14="http://schemas.microsoft.com/office/powerpoint/2010/main" val="1907644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C292-3CFC-E09E-1D84-D55F799CDD9F}"/>
              </a:ext>
            </a:extLst>
          </p:cNvPr>
          <p:cNvSpPr>
            <a:spLocks noGrp="1"/>
          </p:cNvSpPr>
          <p:nvPr>
            <p:ph type="title"/>
          </p:nvPr>
        </p:nvSpPr>
        <p:spPr/>
        <p:txBody>
          <a:bodyPr/>
          <a:lstStyle/>
          <a:p>
            <a:r>
              <a:rPr lang="en-IN" dirty="0"/>
              <a:t>RREF cont..</a:t>
            </a:r>
          </a:p>
        </p:txBody>
      </p:sp>
      <p:pic>
        <p:nvPicPr>
          <p:cNvPr id="5" name="Content Placeholder 4">
            <a:extLst>
              <a:ext uri="{FF2B5EF4-FFF2-40B4-BE49-F238E27FC236}">
                <a16:creationId xmlns:a16="http://schemas.microsoft.com/office/drawing/2014/main" id="{06580DDD-7622-AE4E-8A59-A61CDB25E12B}"/>
              </a:ext>
            </a:extLst>
          </p:cNvPr>
          <p:cNvPicPr>
            <a:picLocks noGrp="1" noChangeAspect="1"/>
          </p:cNvPicPr>
          <p:nvPr>
            <p:ph idx="1"/>
          </p:nvPr>
        </p:nvPicPr>
        <p:blipFill>
          <a:blip r:embed="rId2"/>
          <a:stretch>
            <a:fillRect/>
          </a:stretch>
        </p:blipFill>
        <p:spPr>
          <a:xfrm>
            <a:off x="3290496" y="2186528"/>
            <a:ext cx="5611008" cy="3629532"/>
          </a:xfrm>
        </p:spPr>
      </p:pic>
    </p:spTree>
    <p:extLst>
      <p:ext uri="{BB962C8B-B14F-4D97-AF65-F5344CB8AC3E}">
        <p14:creationId xmlns:p14="http://schemas.microsoft.com/office/powerpoint/2010/main" val="3068084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57D4-A2CD-E670-878E-8C5633C44E0F}"/>
              </a:ext>
            </a:extLst>
          </p:cNvPr>
          <p:cNvSpPr>
            <a:spLocks noGrp="1"/>
          </p:cNvSpPr>
          <p:nvPr>
            <p:ph type="title"/>
          </p:nvPr>
        </p:nvSpPr>
        <p:spPr/>
        <p:txBody>
          <a:bodyPr/>
          <a:lstStyle/>
          <a:p>
            <a:r>
              <a:rPr lang="en-US" dirty="0"/>
              <a:t>Q1</a:t>
            </a:r>
            <a:endParaRPr lang="en-IN" dirty="0"/>
          </a:p>
        </p:txBody>
      </p:sp>
      <p:sp>
        <p:nvSpPr>
          <p:cNvPr id="3" name="Content Placeholder 2">
            <a:extLst>
              <a:ext uri="{FF2B5EF4-FFF2-40B4-BE49-F238E27FC236}">
                <a16:creationId xmlns:a16="http://schemas.microsoft.com/office/drawing/2014/main" id="{4F7D1717-8E66-D0CC-EC21-EBC2B5110202}"/>
              </a:ext>
            </a:extLst>
          </p:cNvPr>
          <p:cNvSpPr>
            <a:spLocks noGrp="1"/>
          </p:cNvSpPr>
          <p:nvPr>
            <p:ph idx="1"/>
          </p:nvPr>
        </p:nvSpPr>
        <p:spPr/>
        <p:txBody>
          <a:bodyPr/>
          <a:lstStyle/>
          <a:p>
            <a:r>
              <a:rPr lang="en-IN" b="0" i="0" dirty="0">
                <a:effectLst/>
                <a:latin typeface="Lato" panose="020F0502020204030203" pitchFamily="34" charset="0"/>
              </a:rPr>
              <a:t>A small engineering company has an old machine which produces 30 components per hour and has recently installed a new machine which produces 40 components per hour. Yesterday, both machines were in operation for different periods of time. If 545 components were produced when the total number of hours of operation was 15 hours, determine for how many hours each machine was operating.</a:t>
            </a:r>
            <a:br>
              <a:rPr lang="en-IN" dirty="0"/>
            </a:br>
            <a:r>
              <a:rPr lang="en-IN" b="0" i="0" dirty="0">
                <a:effectLst/>
                <a:latin typeface="Lato" panose="020F0502020204030203" pitchFamily="34" charset="0"/>
              </a:rPr>
              <a:t>How could you get the system of equations of this question?</a:t>
            </a:r>
            <a:endParaRPr lang="en-IN" dirty="0"/>
          </a:p>
        </p:txBody>
      </p:sp>
    </p:spTree>
    <p:extLst>
      <p:ext uri="{BB962C8B-B14F-4D97-AF65-F5344CB8AC3E}">
        <p14:creationId xmlns:p14="http://schemas.microsoft.com/office/powerpoint/2010/main" val="3073087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38E6-565A-1438-E38D-80BDF589613E}"/>
              </a:ext>
            </a:extLst>
          </p:cNvPr>
          <p:cNvSpPr>
            <a:spLocks noGrp="1"/>
          </p:cNvSpPr>
          <p:nvPr>
            <p:ph type="title"/>
          </p:nvPr>
        </p:nvSpPr>
        <p:spPr/>
        <p:txBody>
          <a:bodyPr/>
          <a:lstStyle/>
          <a:p>
            <a:r>
              <a:rPr lang="en-US" dirty="0"/>
              <a:t>A1</a:t>
            </a:r>
            <a:endParaRPr lang="en-IN" dirty="0"/>
          </a:p>
        </p:txBody>
      </p:sp>
      <p:sp>
        <p:nvSpPr>
          <p:cNvPr id="3" name="Content Placeholder 2">
            <a:extLst>
              <a:ext uri="{FF2B5EF4-FFF2-40B4-BE49-F238E27FC236}">
                <a16:creationId xmlns:a16="http://schemas.microsoft.com/office/drawing/2014/main" id="{77055CFB-31B4-BA8B-CBE2-01AA0A309C6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15563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E5CB-722B-2FDD-A035-82959688CD12}"/>
              </a:ext>
            </a:extLst>
          </p:cNvPr>
          <p:cNvSpPr>
            <a:spLocks noGrp="1"/>
          </p:cNvSpPr>
          <p:nvPr>
            <p:ph type="ctrTitle"/>
          </p:nvPr>
        </p:nvSpPr>
        <p:spPr/>
        <p:txBody>
          <a:bodyPr/>
          <a:lstStyle/>
          <a:p>
            <a:r>
              <a:rPr lang="en-US" dirty="0"/>
              <a:t>Random Var</a:t>
            </a:r>
            <a:endParaRPr lang="en-IN" dirty="0"/>
          </a:p>
        </p:txBody>
      </p:sp>
      <p:sp>
        <p:nvSpPr>
          <p:cNvPr id="3" name="Subtitle 2">
            <a:extLst>
              <a:ext uri="{FF2B5EF4-FFF2-40B4-BE49-F238E27FC236}">
                <a16:creationId xmlns:a16="http://schemas.microsoft.com/office/drawing/2014/main" id="{9CA1BACB-B4C7-2D60-081C-0BD7D431BBD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77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903345" cy="482600"/>
          </a:xfrm>
          <a:prstGeom prst="rect">
            <a:avLst/>
          </a:prstGeom>
        </p:spPr>
        <p:txBody>
          <a:bodyPr vert="horz" wrap="square" lIns="0" tIns="12700" rIns="0" bIns="0" rtlCol="0">
            <a:spAutoFit/>
          </a:bodyPr>
          <a:lstStyle/>
          <a:p>
            <a:pPr marL="12700">
              <a:lnSpc>
                <a:spcPct val="100000"/>
              </a:lnSpc>
              <a:spcBef>
                <a:spcPts val="100"/>
              </a:spcBef>
            </a:pPr>
            <a:r>
              <a:rPr sz="3000" spc="270" dirty="0"/>
              <a:t>D</a:t>
            </a:r>
            <a:r>
              <a:rPr sz="2400" spc="270" dirty="0"/>
              <a:t>EFINITIONS</a:t>
            </a:r>
            <a:r>
              <a:rPr sz="2400" spc="295" dirty="0"/>
              <a:t> </a:t>
            </a:r>
            <a:r>
              <a:rPr sz="3000" dirty="0"/>
              <a:t>-</a:t>
            </a:r>
            <a:r>
              <a:rPr sz="3000" spc="145" dirty="0"/>
              <a:t> </a:t>
            </a:r>
            <a:r>
              <a:rPr sz="2400" spc="285" dirty="0"/>
              <a:t>VECTOR</a:t>
            </a:r>
            <a:endParaRPr sz="2400"/>
          </a:p>
        </p:txBody>
      </p:sp>
      <p:sp>
        <p:nvSpPr>
          <p:cNvPr id="3" name="object 3"/>
          <p:cNvSpPr txBox="1"/>
          <p:nvPr/>
        </p:nvSpPr>
        <p:spPr>
          <a:xfrm>
            <a:off x="2529637" y="1708222"/>
            <a:ext cx="6231255" cy="848994"/>
          </a:xfrm>
          <a:prstGeom prst="rect">
            <a:avLst/>
          </a:prstGeom>
        </p:spPr>
        <p:txBody>
          <a:bodyPr vert="horz" wrap="square" lIns="0" tIns="85725" rIns="0" bIns="0" rtlCol="0">
            <a:spAutoFit/>
          </a:bodyPr>
          <a:lstStyle/>
          <a:p>
            <a:pPr marL="286385" indent="-274320">
              <a:lnSpc>
                <a:spcPct val="100000"/>
              </a:lnSpc>
              <a:spcBef>
                <a:spcPts val="675"/>
              </a:spcBef>
              <a:buClr>
                <a:srgbClr val="FD8537"/>
              </a:buClr>
              <a:buSzPct val="68750"/>
              <a:buFont typeface="Wingdings"/>
              <a:buChar char=""/>
              <a:tabLst>
                <a:tab pos="287020" algn="l"/>
              </a:tabLst>
            </a:pPr>
            <a:r>
              <a:rPr sz="2400" spc="65" dirty="0">
                <a:latin typeface="Cambria"/>
                <a:cs typeface="Cambria"/>
              </a:rPr>
              <a:t>Vector:</a:t>
            </a:r>
            <a:r>
              <a:rPr sz="2400" spc="110" dirty="0">
                <a:latin typeface="Cambria"/>
                <a:cs typeface="Cambria"/>
              </a:rPr>
              <a:t> </a:t>
            </a:r>
            <a:r>
              <a:rPr sz="2400" spc="160" dirty="0">
                <a:latin typeface="Cambria"/>
                <a:cs typeface="Cambria"/>
              </a:rPr>
              <a:t>a</a:t>
            </a:r>
            <a:r>
              <a:rPr sz="2400" spc="130" dirty="0">
                <a:latin typeface="Cambria"/>
                <a:cs typeface="Cambria"/>
              </a:rPr>
              <a:t> </a:t>
            </a:r>
            <a:r>
              <a:rPr sz="2400" spc="90" dirty="0">
                <a:latin typeface="Cambria"/>
                <a:cs typeface="Cambria"/>
              </a:rPr>
              <a:t>single</a:t>
            </a:r>
            <a:r>
              <a:rPr sz="2400" spc="100" dirty="0">
                <a:latin typeface="Cambria"/>
                <a:cs typeface="Cambria"/>
              </a:rPr>
              <a:t> </a:t>
            </a:r>
            <a:r>
              <a:rPr sz="2400" dirty="0">
                <a:latin typeface="Cambria"/>
                <a:cs typeface="Cambria"/>
              </a:rPr>
              <a:t>row</a:t>
            </a:r>
            <a:r>
              <a:rPr sz="2400" spc="120" dirty="0">
                <a:latin typeface="Cambria"/>
                <a:cs typeface="Cambria"/>
              </a:rPr>
              <a:t> </a:t>
            </a:r>
            <a:r>
              <a:rPr sz="2400" dirty="0">
                <a:latin typeface="Cambria"/>
                <a:cs typeface="Cambria"/>
              </a:rPr>
              <a:t>or</a:t>
            </a:r>
            <a:r>
              <a:rPr sz="2400" spc="130" dirty="0">
                <a:latin typeface="Cambria"/>
                <a:cs typeface="Cambria"/>
              </a:rPr>
              <a:t> </a:t>
            </a:r>
            <a:r>
              <a:rPr sz="2400" spc="75" dirty="0">
                <a:latin typeface="Cambria"/>
                <a:cs typeface="Cambria"/>
              </a:rPr>
              <a:t>column</a:t>
            </a:r>
            <a:r>
              <a:rPr sz="2400" spc="110" dirty="0">
                <a:latin typeface="Cambria"/>
                <a:cs typeface="Cambria"/>
              </a:rPr>
              <a:t> </a:t>
            </a:r>
            <a:r>
              <a:rPr sz="2400" dirty="0">
                <a:latin typeface="Cambria"/>
                <a:cs typeface="Cambria"/>
              </a:rPr>
              <a:t>of</a:t>
            </a:r>
            <a:r>
              <a:rPr sz="2400" spc="130" dirty="0">
                <a:latin typeface="Cambria"/>
                <a:cs typeface="Cambria"/>
              </a:rPr>
              <a:t> </a:t>
            </a:r>
            <a:r>
              <a:rPr sz="2400" spc="85" dirty="0">
                <a:latin typeface="Cambria"/>
                <a:cs typeface="Cambria"/>
              </a:rPr>
              <a:t>numbers</a:t>
            </a:r>
            <a:endParaRPr sz="2400">
              <a:latin typeface="Cambria"/>
              <a:cs typeface="Cambria"/>
            </a:endParaRPr>
          </a:p>
          <a:p>
            <a:pPr marL="685800" lvl="1" indent="-274955">
              <a:lnSpc>
                <a:spcPct val="100000"/>
              </a:lnSpc>
              <a:spcBef>
                <a:spcPts val="505"/>
              </a:spcBef>
              <a:buClr>
                <a:srgbClr val="FD8537"/>
              </a:buClr>
              <a:buSzPct val="78571"/>
              <a:buFont typeface="Segoe UI Symbol"/>
              <a:buChar char="⚫"/>
              <a:tabLst>
                <a:tab pos="685800" algn="l"/>
                <a:tab pos="686435" algn="l"/>
              </a:tabLst>
            </a:pPr>
            <a:r>
              <a:rPr sz="2100" spc="40" dirty="0">
                <a:latin typeface="Cambria"/>
                <a:cs typeface="Cambria"/>
              </a:rPr>
              <a:t>denoted</a:t>
            </a:r>
            <a:r>
              <a:rPr sz="2100" spc="90" dirty="0">
                <a:latin typeface="Cambria"/>
                <a:cs typeface="Cambria"/>
              </a:rPr>
              <a:t> </a:t>
            </a:r>
            <a:r>
              <a:rPr sz="2100" spc="75" dirty="0">
                <a:latin typeface="Cambria"/>
                <a:cs typeface="Cambria"/>
              </a:rPr>
              <a:t>with</a:t>
            </a:r>
            <a:r>
              <a:rPr sz="2100" spc="120" dirty="0">
                <a:latin typeface="Cambria"/>
                <a:cs typeface="Cambria"/>
              </a:rPr>
              <a:t> </a:t>
            </a:r>
            <a:r>
              <a:rPr sz="2100" b="1" spc="110" dirty="0">
                <a:latin typeface="Cambria"/>
                <a:cs typeface="Cambria"/>
              </a:rPr>
              <a:t>bold</a:t>
            </a:r>
            <a:r>
              <a:rPr sz="2100" b="1" spc="140" dirty="0">
                <a:latin typeface="Cambria"/>
                <a:cs typeface="Cambria"/>
              </a:rPr>
              <a:t> </a:t>
            </a:r>
            <a:r>
              <a:rPr sz="2100" b="1" spc="114" dirty="0">
                <a:latin typeface="Cambria"/>
                <a:cs typeface="Cambria"/>
              </a:rPr>
              <a:t>small</a:t>
            </a:r>
            <a:r>
              <a:rPr sz="2100" b="1" spc="120" dirty="0">
                <a:latin typeface="Cambria"/>
                <a:cs typeface="Cambria"/>
              </a:rPr>
              <a:t> </a:t>
            </a:r>
            <a:r>
              <a:rPr sz="2100" b="1" spc="100" dirty="0">
                <a:latin typeface="Cambria"/>
                <a:cs typeface="Cambria"/>
              </a:rPr>
              <a:t>letters</a:t>
            </a:r>
            <a:endParaRPr sz="2100">
              <a:latin typeface="Cambria"/>
              <a:cs typeface="Cambria"/>
            </a:endParaRPr>
          </a:p>
        </p:txBody>
      </p:sp>
      <p:sp>
        <p:nvSpPr>
          <p:cNvPr id="4" name="object 4"/>
          <p:cNvSpPr txBox="1"/>
          <p:nvPr/>
        </p:nvSpPr>
        <p:spPr>
          <a:xfrm>
            <a:off x="2928874" y="2595498"/>
            <a:ext cx="1661160" cy="345440"/>
          </a:xfrm>
          <a:prstGeom prst="rect">
            <a:avLst/>
          </a:prstGeom>
        </p:spPr>
        <p:txBody>
          <a:bodyPr vert="horz" wrap="square" lIns="0" tIns="12700" rIns="0" bIns="0" rtlCol="0">
            <a:spAutoFit/>
          </a:bodyPr>
          <a:lstStyle/>
          <a:p>
            <a:pPr marL="287020" indent="-274320">
              <a:lnSpc>
                <a:spcPct val="100000"/>
              </a:lnSpc>
              <a:spcBef>
                <a:spcPts val="100"/>
              </a:spcBef>
              <a:buClr>
                <a:srgbClr val="FD8537"/>
              </a:buClr>
              <a:buSzPct val="78571"/>
              <a:buFont typeface="Segoe UI Symbol"/>
              <a:buChar char="⚫"/>
              <a:tabLst>
                <a:tab pos="286385" algn="l"/>
                <a:tab pos="287020" algn="l"/>
              </a:tabLst>
            </a:pPr>
            <a:r>
              <a:rPr sz="2100" spc="50" dirty="0">
                <a:latin typeface="Cambria"/>
                <a:cs typeface="Cambria"/>
              </a:rPr>
              <a:t>Row</a:t>
            </a:r>
            <a:r>
              <a:rPr sz="2100" spc="45" dirty="0">
                <a:latin typeface="Cambria"/>
                <a:cs typeface="Cambria"/>
              </a:rPr>
              <a:t> </a:t>
            </a:r>
            <a:r>
              <a:rPr sz="2100" spc="35" dirty="0">
                <a:latin typeface="Cambria"/>
                <a:cs typeface="Cambria"/>
              </a:rPr>
              <a:t>vector</a:t>
            </a:r>
            <a:endParaRPr sz="2100">
              <a:latin typeface="Cambria"/>
              <a:cs typeface="Cambria"/>
            </a:endParaRPr>
          </a:p>
        </p:txBody>
      </p:sp>
      <p:sp>
        <p:nvSpPr>
          <p:cNvPr id="5" name="object 5"/>
          <p:cNvSpPr txBox="1"/>
          <p:nvPr/>
        </p:nvSpPr>
        <p:spPr>
          <a:xfrm>
            <a:off x="3526283" y="2749674"/>
            <a:ext cx="807085" cy="621665"/>
          </a:xfrm>
          <a:prstGeom prst="rect">
            <a:avLst/>
          </a:prstGeom>
        </p:spPr>
        <p:txBody>
          <a:bodyPr vert="horz" wrap="square" lIns="0" tIns="13970" rIns="0" bIns="0" rtlCol="0">
            <a:spAutoFit/>
          </a:bodyPr>
          <a:lstStyle/>
          <a:p>
            <a:pPr marL="12700">
              <a:lnSpc>
                <a:spcPct val="100000"/>
              </a:lnSpc>
              <a:spcBef>
                <a:spcPts val="110"/>
              </a:spcBef>
              <a:tabLst>
                <a:tab pos="551180" algn="l"/>
              </a:tabLst>
            </a:pPr>
            <a:r>
              <a:rPr sz="2100" b="1" spc="155" dirty="0">
                <a:latin typeface="Cambria"/>
                <a:cs typeface="Cambria"/>
              </a:rPr>
              <a:t>a</a:t>
            </a:r>
            <a:r>
              <a:rPr sz="2100" b="1" spc="140" dirty="0">
                <a:latin typeface="Cambria"/>
                <a:cs typeface="Cambria"/>
              </a:rPr>
              <a:t> </a:t>
            </a:r>
            <a:r>
              <a:rPr sz="2100" b="1" spc="25" dirty="0">
                <a:latin typeface="Cambria"/>
                <a:cs typeface="Cambria"/>
              </a:rPr>
              <a:t>=</a:t>
            </a:r>
            <a:r>
              <a:rPr sz="2100" b="1" dirty="0">
                <a:latin typeface="Cambria"/>
                <a:cs typeface="Cambria"/>
              </a:rPr>
              <a:t>	</a:t>
            </a:r>
            <a:r>
              <a:rPr sz="5850" spc="-1282" baseline="-2849" dirty="0">
                <a:latin typeface="Symbol"/>
                <a:cs typeface="Symbol"/>
              </a:rPr>
              <a:t></a:t>
            </a:r>
            <a:r>
              <a:rPr sz="4125" spc="120" baseline="-5050" dirty="0">
                <a:latin typeface="Times New Roman"/>
                <a:cs typeface="Times New Roman"/>
              </a:rPr>
              <a:t>1</a:t>
            </a:r>
            <a:endParaRPr sz="4125" baseline="-5050">
              <a:latin typeface="Times New Roman"/>
              <a:cs typeface="Times New Roman"/>
            </a:endParaRPr>
          </a:p>
        </p:txBody>
      </p:sp>
      <p:sp>
        <p:nvSpPr>
          <p:cNvPr id="6" name="object 6"/>
          <p:cNvSpPr txBox="1"/>
          <p:nvPr/>
        </p:nvSpPr>
        <p:spPr>
          <a:xfrm>
            <a:off x="4597520" y="2778309"/>
            <a:ext cx="1795780" cy="621665"/>
          </a:xfrm>
          <a:prstGeom prst="rect">
            <a:avLst/>
          </a:prstGeom>
        </p:spPr>
        <p:txBody>
          <a:bodyPr vert="horz" wrap="square" lIns="0" tIns="13970" rIns="0" bIns="0" rtlCol="0">
            <a:spAutoFit/>
          </a:bodyPr>
          <a:lstStyle/>
          <a:p>
            <a:pPr marL="12700">
              <a:lnSpc>
                <a:spcPct val="100000"/>
              </a:lnSpc>
              <a:spcBef>
                <a:spcPts val="110"/>
              </a:spcBef>
              <a:tabLst>
                <a:tab pos="504825" algn="l"/>
                <a:tab pos="996315" algn="l"/>
                <a:tab pos="1487805" algn="l"/>
              </a:tabLst>
            </a:pPr>
            <a:r>
              <a:rPr sz="2750" spc="80" dirty="0">
                <a:latin typeface="Times New Roman"/>
                <a:cs typeface="Times New Roman"/>
              </a:rPr>
              <a:t>2	3	4	</a:t>
            </a:r>
            <a:r>
              <a:rPr sz="2750" spc="-20" dirty="0">
                <a:latin typeface="Times New Roman"/>
                <a:cs typeface="Times New Roman"/>
              </a:rPr>
              <a:t>5</a:t>
            </a:r>
            <a:r>
              <a:rPr sz="3900" spc="-345" dirty="0">
                <a:latin typeface="Symbol"/>
                <a:cs typeface="Symbol"/>
              </a:rPr>
              <a:t></a:t>
            </a:r>
            <a:endParaRPr sz="3900">
              <a:latin typeface="Symbol"/>
              <a:cs typeface="Symbol"/>
            </a:endParaRPr>
          </a:p>
        </p:txBody>
      </p:sp>
      <p:sp>
        <p:nvSpPr>
          <p:cNvPr id="7" name="object 7"/>
          <p:cNvSpPr txBox="1"/>
          <p:nvPr/>
        </p:nvSpPr>
        <p:spPr>
          <a:xfrm>
            <a:off x="4276509" y="5268074"/>
            <a:ext cx="445770" cy="365760"/>
          </a:xfrm>
          <a:prstGeom prst="rect">
            <a:avLst/>
          </a:prstGeom>
        </p:spPr>
        <p:txBody>
          <a:bodyPr vert="horz" wrap="square" lIns="0" tIns="16510" rIns="0" bIns="0" rtlCol="0">
            <a:spAutoFit/>
          </a:bodyPr>
          <a:lstStyle/>
          <a:p>
            <a:pPr marL="38100">
              <a:lnSpc>
                <a:spcPct val="100000"/>
              </a:lnSpc>
              <a:spcBef>
                <a:spcPts val="130"/>
              </a:spcBef>
            </a:pPr>
            <a:r>
              <a:rPr sz="2200" spc="-320" dirty="0">
                <a:latin typeface="Symbol"/>
                <a:cs typeface="Symbol"/>
              </a:rPr>
              <a:t></a:t>
            </a:r>
            <a:r>
              <a:rPr sz="3300" spc="-480" baseline="-10101" dirty="0">
                <a:latin typeface="Symbol"/>
                <a:cs typeface="Symbol"/>
              </a:rPr>
              <a:t></a:t>
            </a:r>
            <a:r>
              <a:rPr sz="3300" spc="-480" baseline="3787" dirty="0">
                <a:latin typeface="Times New Roman"/>
                <a:cs typeface="Times New Roman"/>
              </a:rPr>
              <a:t>5</a:t>
            </a:r>
            <a:r>
              <a:rPr sz="2200" spc="-320" dirty="0">
                <a:latin typeface="Symbol"/>
                <a:cs typeface="Symbol"/>
              </a:rPr>
              <a:t></a:t>
            </a:r>
            <a:r>
              <a:rPr sz="3300" spc="-480" baseline="-10101" dirty="0">
                <a:latin typeface="Symbol"/>
                <a:cs typeface="Symbol"/>
              </a:rPr>
              <a:t></a:t>
            </a:r>
            <a:endParaRPr sz="3300" baseline="-10101">
              <a:latin typeface="Symbol"/>
              <a:cs typeface="Symbol"/>
            </a:endParaRPr>
          </a:p>
        </p:txBody>
      </p:sp>
      <p:sp>
        <p:nvSpPr>
          <p:cNvPr id="8" name="object 8"/>
          <p:cNvSpPr txBox="1"/>
          <p:nvPr/>
        </p:nvSpPr>
        <p:spPr>
          <a:xfrm>
            <a:off x="4276509" y="5035381"/>
            <a:ext cx="445770" cy="365760"/>
          </a:xfrm>
          <a:prstGeom prst="rect">
            <a:avLst/>
          </a:prstGeom>
        </p:spPr>
        <p:txBody>
          <a:bodyPr vert="horz" wrap="square" lIns="0" tIns="16510" rIns="0" bIns="0" rtlCol="0">
            <a:spAutoFit/>
          </a:bodyPr>
          <a:lstStyle/>
          <a:p>
            <a:pPr marL="38100">
              <a:lnSpc>
                <a:spcPct val="100000"/>
              </a:lnSpc>
              <a:spcBef>
                <a:spcPts val="130"/>
              </a:spcBef>
            </a:pPr>
            <a:r>
              <a:rPr sz="2200" spc="35" dirty="0">
                <a:latin typeface="Symbol"/>
                <a:cs typeface="Symbol"/>
              </a:rPr>
              <a:t></a:t>
            </a:r>
            <a:r>
              <a:rPr sz="3300" spc="52" baseline="8838" dirty="0">
                <a:latin typeface="Times New Roman"/>
                <a:cs typeface="Times New Roman"/>
              </a:rPr>
              <a:t>4</a:t>
            </a:r>
            <a:r>
              <a:rPr sz="2200" spc="35" dirty="0">
                <a:latin typeface="Symbol"/>
                <a:cs typeface="Symbol"/>
              </a:rPr>
              <a:t></a:t>
            </a:r>
            <a:endParaRPr sz="2200">
              <a:latin typeface="Symbol"/>
              <a:cs typeface="Symbol"/>
            </a:endParaRPr>
          </a:p>
        </p:txBody>
      </p:sp>
      <p:sp>
        <p:nvSpPr>
          <p:cNvPr id="9" name="object 9"/>
          <p:cNvSpPr txBox="1"/>
          <p:nvPr/>
        </p:nvSpPr>
        <p:spPr>
          <a:xfrm>
            <a:off x="2916175" y="3602911"/>
            <a:ext cx="2200275" cy="1526540"/>
          </a:xfrm>
          <a:prstGeom prst="rect">
            <a:avLst/>
          </a:prstGeom>
        </p:spPr>
        <p:txBody>
          <a:bodyPr vert="horz" wrap="square" lIns="0" tIns="157480" rIns="0" bIns="0" rtlCol="0">
            <a:spAutoFit/>
          </a:bodyPr>
          <a:lstStyle/>
          <a:p>
            <a:pPr marL="374015" indent="-349250">
              <a:lnSpc>
                <a:spcPct val="100000"/>
              </a:lnSpc>
              <a:spcBef>
                <a:spcPts val="1240"/>
              </a:spcBef>
              <a:buClr>
                <a:srgbClr val="FD8537"/>
              </a:buClr>
              <a:buSzPct val="78571"/>
              <a:buFont typeface="Segoe UI Symbol"/>
              <a:buChar char="⚫"/>
              <a:tabLst>
                <a:tab pos="374015" algn="l"/>
                <a:tab pos="374650" algn="l"/>
              </a:tabLst>
            </a:pPr>
            <a:r>
              <a:rPr sz="2100" spc="120" dirty="0">
                <a:latin typeface="Cambria"/>
                <a:cs typeface="Cambria"/>
              </a:rPr>
              <a:t>Column</a:t>
            </a:r>
            <a:r>
              <a:rPr sz="2100" spc="45" dirty="0">
                <a:latin typeface="Cambria"/>
                <a:cs typeface="Cambria"/>
              </a:rPr>
              <a:t> </a:t>
            </a:r>
            <a:r>
              <a:rPr sz="2100" spc="35" dirty="0">
                <a:latin typeface="Cambria"/>
                <a:cs typeface="Cambria"/>
              </a:rPr>
              <a:t>vector</a:t>
            </a:r>
            <a:endParaRPr sz="2100">
              <a:latin typeface="Cambria"/>
              <a:cs typeface="Cambria"/>
            </a:endParaRPr>
          </a:p>
          <a:p>
            <a:pPr marL="1398270">
              <a:lnSpc>
                <a:spcPts val="2415"/>
              </a:lnSpc>
              <a:spcBef>
                <a:spcPts val="1240"/>
              </a:spcBef>
            </a:pPr>
            <a:r>
              <a:rPr sz="2200" spc="35" dirty="0">
                <a:latin typeface="Symbol"/>
                <a:cs typeface="Symbol"/>
              </a:rPr>
              <a:t></a:t>
            </a:r>
            <a:r>
              <a:rPr sz="3300" spc="52" baseline="3787" dirty="0">
                <a:latin typeface="Times New Roman"/>
                <a:cs typeface="Times New Roman"/>
              </a:rPr>
              <a:t>1</a:t>
            </a:r>
            <a:r>
              <a:rPr sz="2200" spc="35" dirty="0">
                <a:latin typeface="Symbol"/>
                <a:cs typeface="Symbol"/>
              </a:rPr>
              <a:t></a:t>
            </a:r>
            <a:endParaRPr sz="2200">
              <a:latin typeface="Symbol"/>
              <a:cs typeface="Symbol"/>
            </a:endParaRPr>
          </a:p>
          <a:p>
            <a:pPr marL="622300">
              <a:lnSpc>
                <a:spcPts val="2135"/>
              </a:lnSpc>
              <a:tabLst>
                <a:tab pos="1398270" algn="l"/>
              </a:tabLst>
            </a:pPr>
            <a:r>
              <a:rPr sz="2100" b="1" spc="120" dirty="0">
                <a:latin typeface="Cambria"/>
                <a:cs typeface="Cambria"/>
              </a:rPr>
              <a:t>b</a:t>
            </a:r>
            <a:r>
              <a:rPr sz="2100" b="1" spc="130" dirty="0">
                <a:latin typeface="Cambria"/>
                <a:cs typeface="Cambria"/>
              </a:rPr>
              <a:t> </a:t>
            </a:r>
            <a:r>
              <a:rPr sz="2100" b="1" spc="30" dirty="0">
                <a:latin typeface="Cambria"/>
                <a:cs typeface="Cambria"/>
              </a:rPr>
              <a:t>=	</a:t>
            </a:r>
            <a:r>
              <a:rPr sz="3300" spc="52" baseline="1262" dirty="0">
                <a:latin typeface="Symbol"/>
                <a:cs typeface="Symbol"/>
              </a:rPr>
              <a:t></a:t>
            </a:r>
            <a:r>
              <a:rPr sz="3300" spc="52" baseline="7575" dirty="0">
                <a:latin typeface="Times New Roman"/>
                <a:cs typeface="Times New Roman"/>
              </a:rPr>
              <a:t>2</a:t>
            </a:r>
            <a:r>
              <a:rPr sz="3300" spc="52" baseline="1262" dirty="0">
                <a:latin typeface="Symbol"/>
                <a:cs typeface="Symbol"/>
              </a:rPr>
              <a:t></a:t>
            </a:r>
            <a:endParaRPr sz="3300" baseline="1262">
              <a:latin typeface="Symbol"/>
              <a:cs typeface="Symbol"/>
            </a:endParaRPr>
          </a:p>
          <a:p>
            <a:pPr marL="1398270">
              <a:lnSpc>
                <a:spcPts val="2360"/>
              </a:lnSpc>
            </a:pPr>
            <a:r>
              <a:rPr sz="2200" spc="35" dirty="0">
                <a:latin typeface="Symbol"/>
                <a:cs typeface="Symbol"/>
              </a:rPr>
              <a:t></a:t>
            </a:r>
            <a:r>
              <a:rPr sz="3300" spc="52" baseline="7575" dirty="0">
                <a:latin typeface="Times New Roman"/>
                <a:cs typeface="Times New Roman"/>
              </a:rPr>
              <a:t>3</a:t>
            </a:r>
            <a:r>
              <a:rPr sz="2200" spc="35" dirty="0">
                <a:latin typeface="Symbol"/>
                <a:cs typeface="Symbol"/>
              </a:rPr>
              <a:t></a:t>
            </a:r>
            <a:endParaRPr sz="2200">
              <a:latin typeface="Symbol"/>
              <a:cs typeface="Symbol"/>
            </a:endParaRPr>
          </a:p>
        </p:txBody>
      </p:sp>
    </p:spTree>
    <p:extLst>
      <p:ext uri="{BB962C8B-B14F-4D97-AF65-F5344CB8AC3E}">
        <p14:creationId xmlns:p14="http://schemas.microsoft.com/office/powerpoint/2010/main" val="3398426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2C6E-353C-8A38-761A-F6E72E7FE1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509752-5ACC-C5E2-985B-CF07E803D0E2}"/>
              </a:ext>
            </a:extLst>
          </p:cNvPr>
          <p:cNvSpPr>
            <a:spLocks noGrp="1"/>
          </p:cNvSpPr>
          <p:nvPr>
            <p:ph idx="1"/>
          </p:nvPr>
        </p:nvSpPr>
        <p:spPr/>
        <p:txBody>
          <a:bodyPr/>
          <a:lstStyle/>
          <a:p>
            <a:r>
              <a:rPr lang="en-US" dirty="0"/>
              <a:t>What is random var</a:t>
            </a:r>
          </a:p>
          <a:p>
            <a:r>
              <a:rPr lang="en-US" dirty="0" err="1"/>
              <a:t>Types:dicrete</a:t>
            </a:r>
            <a:r>
              <a:rPr lang="en-US" dirty="0"/>
              <a:t>, continuous, examples</a:t>
            </a:r>
          </a:p>
          <a:p>
            <a:r>
              <a:rPr lang="en-US" dirty="0"/>
              <a:t>Binomial random variables, Bernoulli </a:t>
            </a:r>
            <a:r>
              <a:rPr lang="en-US" dirty="0" err="1"/>
              <a:t>dist</a:t>
            </a:r>
            <a:r>
              <a:rPr lang="en-US" dirty="0"/>
              <a:t> mean + var</a:t>
            </a:r>
          </a:p>
          <a:p>
            <a:r>
              <a:rPr lang="en-US" dirty="0"/>
              <a:t>Poisson distribution, its property</a:t>
            </a:r>
          </a:p>
          <a:p>
            <a:r>
              <a:rPr lang="en-US" dirty="0"/>
              <a:t>2 question</a:t>
            </a:r>
            <a:endParaRPr lang="en-IN" dirty="0"/>
          </a:p>
        </p:txBody>
      </p:sp>
    </p:spTree>
    <p:extLst>
      <p:ext uri="{BB962C8B-B14F-4D97-AF65-F5344CB8AC3E}">
        <p14:creationId xmlns:p14="http://schemas.microsoft.com/office/powerpoint/2010/main" val="10897719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441D-1353-8E51-3F13-FAB22A99F871}"/>
              </a:ext>
            </a:extLst>
          </p:cNvPr>
          <p:cNvSpPr>
            <a:spLocks noGrp="1"/>
          </p:cNvSpPr>
          <p:nvPr>
            <p:ph type="title"/>
          </p:nvPr>
        </p:nvSpPr>
        <p:spPr/>
        <p:txBody>
          <a:bodyPr/>
          <a:lstStyle/>
          <a:p>
            <a:r>
              <a:rPr lang="en-IN" dirty="0"/>
              <a:t>What is a Random Variable?</a:t>
            </a:r>
          </a:p>
        </p:txBody>
      </p:sp>
      <p:sp>
        <p:nvSpPr>
          <p:cNvPr id="3" name="Content Placeholder 2">
            <a:extLst>
              <a:ext uri="{FF2B5EF4-FFF2-40B4-BE49-F238E27FC236}">
                <a16:creationId xmlns:a16="http://schemas.microsoft.com/office/drawing/2014/main" id="{C3FCCC24-5E22-4B19-28DC-DE774B761AAA}"/>
              </a:ext>
            </a:extLst>
          </p:cNvPr>
          <p:cNvSpPr>
            <a:spLocks noGrp="1"/>
          </p:cNvSpPr>
          <p:nvPr>
            <p:ph idx="1"/>
          </p:nvPr>
        </p:nvSpPr>
        <p:spPr/>
        <p:txBody>
          <a:bodyPr/>
          <a:lstStyle/>
          <a:p>
            <a:r>
              <a:rPr lang="en-IN" dirty="0"/>
              <a:t>A random variable (also called random quantity, aleatory variable, or stochastic variable) is a mathematical formalization of a quantity or object which depends on random events. It is a mapping or a function from possible outcomes</a:t>
            </a:r>
          </a:p>
          <a:p>
            <a:endParaRPr lang="en-IN" dirty="0"/>
          </a:p>
          <a:p>
            <a:r>
              <a:rPr lang="en-IN" dirty="0" err="1"/>
              <a:t>Eg</a:t>
            </a:r>
            <a:r>
              <a:rPr lang="en-IN" dirty="0"/>
              <a:t>: Random Variable X for a coin toss is 1 if heads or 0 if tails</a:t>
            </a:r>
          </a:p>
        </p:txBody>
      </p:sp>
    </p:spTree>
    <p:extLst>
      <p:ext uri="{BB962C8B-B14F-4D97-AF65-F5344CB8AC3E}">
        <p14:creationId xmlns:p14="http://schemas.microsoft.com/office/powerpoint/2010/main" val="798409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915C-8607-4E15-37A1-4165F8B3511B}"/>
              </a:ext>
            </a:extLst>
          </p:cNvPr>
          <p:cNvSpPr>
            <a:spLocks noGrp="1"/>
          </p:cNvSpPr>
          <p:nvPr>
            <p:ph type="title"/>
          </p:nvPr>
        </p:nvSpPr>
        <p:spPr/>
        <p:txBody>
          <a:bodyPr/>
          <a:lstStyle/>
          <a:p>
            <a:r>
              <a:rPr lang="en-IN" dirty="0"/>
              <a:t>Types of Random Variables</a:t>
            </a:r>
          </a:p>
        </p:txBody>
      </p:sp>
      <p:sp>
        <p:nvSpPr>
          <p:cNvPr id="3" name="Content Placeholder 2">
            <a:extLst>
              <a:ext uri="{FF2B5EF4-FFF2-40B4-BE49-F238E27FC236}">
                <a16:creationId xmlns:a16="http://schemas.microsoft.com/office/drawing/2014/main" id="{55F9C13F-FF67-FD67-9E36-39C42202C653}"/>
              </a:ext>
            </a:extLst>
          </p:cNvPr>
          <p:cNvSpPr>
            <a:spLocks noGrp="1"/>
          </p:cNvSpPr>
          <p:nvPr>
            <p:ph idx="1"/>
          </p:nvPr>
        </p:nvSpPr>
        <p:spPr/>
        <p:txBody>
          <a:bodyPr/>
          <a:lstStyle/>
          <a:p>
            <a:r>
              <a:rPr lang="en-IN" dirty="0"/>
              <a:t>Discrete Random Variables: The possible outcomes are finite</a:t>
            </a:r>
          </a:p>
          <a:p>
            <a:endParaRPr lang="en-IN" dirty="0"/>
          </a:p>
          <a:p>
            <a:endParaRPr lang="en-IN" dirty="0"/>
          </a:p>
          <a:p>
            <a:endParaRPr lang="en-IN" dirty="0"/>
          </a:p>
          <a:p>
            <a:pPr marL="0" indent="0">
              <a:buNone/>
            </a:pPr>
            <a:endParaRPr lang="en-IN" dirty="0"/>
          </a:p>
          <a:p>
            <a:r>
              <a:rPr lang="en-IN" dirty="0"/>
              <a:t>Continuous Random Variables: The possible outcomes are infinite</a:t>
            </a:r>
          </a:p>
          <a:p>
            <a:endParaRPr lang="en-IN" dirty="0"/>
          </a:p>
        </p:txBody>
      </p:sp>
      <p:pic>
        <p:nvPicPr>
          <p:cNvPr id="5" name="Picture 4">
            <a:extLst>
              <a:ext uri="{FF2B5EF4-FFF2-40B4-BE49-F238E27FC236}">
                <a16:creationId xmlns:a16="http://schemas.microsoft.com/office/drawing/2014/main" id="{CCE8AD0B-3B2A-E63C-01D8-DE819B9A8DBD}"/>
              </a:ext>
            </a:extLst>
          </p:cNvPr>
          <p:cNvPicPr>
            <a:picLocks noChangeAspect="1"/>
          </p:cNvPicPr>
          <p:nvPr/>
        </p:nvPicPr>
        <p:blipFill>
          <a:blip r:embed="rId2"/>
          <a:stretch>
            <a:fillRect/>
          </a:stretch>
        </p:blipFill>
        <p:spPr>
          <a:xfrm>
            <a:off x="4671813" y="2966973"/>
            <a:ext cx="2848373" cy="924054"/>
          </a:xfrm>
          <a:prstGeom prst="rect">
            <a:avLst/>
          </a:prstGeom>
        </p:spPr>
      </p:pic>
      <p:pic>
        <p:nvPicPr>
          <p:cNvPr id="7" name="Picture 6">
            <a:extLst>
              <a:ext uri="{FF2B5EF4-FFF2-40B4-BE49-F238E27FC236}">
                <a16:creationId xmlns:a16="http://schemas.microsoft.com/office/drawing/2014/main" id="{4BBB010A-B548-830F-1C08-F63B1D937B44}"/>
              </a:ext>
            </a:extLst>
          </p:cNvPr>
          <p:cNvPicPr>
            <a:picLocks noChangeAspect="1"/>
          </p:cNvPicPr>
          <p:nvPr/>
        </p:nvPicPr>
        <p:blipFill>
          <a:blip r:embed="rId3"/>
          <a:stretch>
            <a:fillRect/>
          </a:stretch>
        </p:blipFill>
        <p:spPr>
          <a:xfrm>
            <a:off x="4671813" y="5032375"/>
            <a:ext cx="2991267" cy="905001"/>
          </a:xfrm>
          <a:prstGeom prst="rect">
            <a:avLst/>
          </a:prstGeom>
        </p:spPr>
      </p:pic>
    </p:spTree>
    <p:extLst>
      <p:ext uri="{BB962C8B-B14F-4D97-AF65-F5344CB8AC3E}">
        <p14:creationId xmlns:p14="http://schemas.microsoft.com/office/powerpoint/2010/main" val="3119345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76A7-4518-7F4C-7F8B-C90505D7AF65}"/>
              </a:ext>
            </a:extLst>
          </p:cNvPr>
          <p:cNvSpPr>
            <a:spLocks noGrp="1"/>
          </p:cNvSpPr>
          <p:nvPr>
            <p:ph type="title"/>
          </p:nvPr>
        </p:nvSpPr>
        <p:spPr/>
        <p:txBody>
          <a:bodyPr/>
          <a:lstStyle/>
          <a:p>
            <a:r>
              <a:rPr lang="en-IN" dirty="0"/>
              <a:t>Binomial Random Variables</a:t>
            </a:r>
          </a:p>
        </p:txBody>
      </p:sp>
      <p:sp>
        <p:nvSpPr>
          <p:cNvPr id="3" name="Content Placeholder 2">
            <a:extLst>
              <a:ext uri="{FF2B5EF4-FFF2-40B4-BE49-F238E27FC236}">
                <a16:creationId xmlns:a16="http://schemas.microsoft.com/office/drawing/2014/main" id="{49C804CF-D7AC-3B96-B283-F3CFA1389555}"/>
              </a:ext>
            </a:extLst>
          </p:cNvPr>
          <p:cNvSpPr>
            <a:spLocks noGrp="1"/>
          </p:cNvSpPr>
          <p:nvPr>
            <p:ph idx="1"/>
          </p:nvPr>
        </p:nvSpPr>
        <p:spPr/>
        <p:txBody>
          <a:bodyPr>
            <a:normAutofit/>
          </a:bodyPr>
          <a:lstStyle/>
          <a:p>
            <a:r>
              <a:rPr lang="en-IN" sz="2400" b="0" i="0" dirty="0">
                <a:effectLst/>
                <a:latin typeface="arial" panose="020B0604020202020204" pitchFamily="34" charset="0"/>
              </a:rPr>
              <a:t>A binomial random variable </a:t>
            </a:r>
            <a:r>
              <a:rPr lang="en-IN" sz="2400" b="1" i="0" dirty="0">
                <a:effectLst/>
                <a:latin typeface="arial" panose="020B0604020202020204" pitchFamily="34" charset="0"/>
              </a:rPr>
              <a:t>counts how often a particular event occurs in a fixed number of tries or trials</a:t>
            </a:r>
            <a:r>
              <a:rPr lang="en-IN" sz="2400" b="0" i="0" dirty="0">
                <a:effectLst/>
                <a:latin typeface="arial" panose="020B0604020202020204" pitchFamily="34" charset="0"/>
              </a:rPr>
              <a:t>. For a variable to be a binomial random variable, ALL of the following conditions must be met:</a:t>
            </a:r>
          </a:p>
          <a:p>
            <a:endParaRPr lang="en-IN" sz="1800" dirty="0">
              <a:latin typeface="arial" panose="020B0604020202020204" pitchFamily="34" charset="0"/>
            </a:endParaRPr>
          </a:p>
          <a:p>
            <a:r>
              <a:rPr lang="en-IN" sz="1800" b="0" i="0" dirty="0">
                <a:effectLst/>
                <a:latin typeface="arial" panose="020B0604020202020204" pitchFamily="34" charset="0"/>
              </a:rPr>
              <a:t>The number of observations n is fixed. </a:t>
            </a:r>
          </a:p>
          <a:p>
            <a:r>
              <a:rPr lang="en-IN" sz="1800" b="0" i="0" dirty="0">
                <a:effectLst/>
                <a:latin typeface="arial" panose="020B0604020202020204" pitchFamily="34" charset="0"/>
              </a:rPr>
              <a:t>Each observation is independent.</a:t>
            </a:r>
          </a:p>
          <a:p>
            <a:r>
              <a:rPr lang="en-IN" sz="1800" b="0" i="0" dirty="0">
                <a:effectLst/>
                <a:latin typeface="arial" panose="020B0604020202020204" pitchFamily="34" charset="0"/>
              </a:rPr>
              <a:t>Each observation represents one of two outcomes ("success" or "failure"). </a:t>
            </a:r>
          </a:p>
          <a:p>
            <a:r>
              <a:rPr lang="en-IN" sz="1800" b="0" i="0" dirty="0">
                <a:effectLst/>
                <a:latin typeface="arial" panose="020B0604020202020204" pitchFamily="34" charset="0"/>
              </a:rPr>
              <a:t>The probability of "success" p is the same for each outcome.</a:t>
            </a:r>
          </a:p>
          <a:p>
            <a:pPr marL="0" indent="0">
              <a:buNone/>
            </a:pPr>
            <a:br>
              <a:rPr lang="en-IN" sz="1800" b="0" i="0" dirty="0">
                <a:effectLst/>
                <a:latin typeface="arial" panose="020B0604020202020204" pitchFamily="34" charset="0"/>
              </a:rPr>
            </a:br>
            <a:endParaRPr lang="en-IN" sz="1800" dirty="0"/>
          </a:p>
        </p:txBody>
      </p:sp>
    </p:spTree>
    <p:extLst>
      <p:ext uri="{BB962C8B-B14F-4D97-AF65-F5344CB8AC3E}">
        <p14:creationId xmlns:p14="http://schemas.microsoft.com/office/powerpoint/2010/main" val="1742905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4C14-7CFB-73D6-CC2D-A8B24115915D}"/>
              </a:ext>
            </a:extLst>
          </p:cNvPr>
          <p:cNvSpPr>
            <a:spLocks noGrp="1"/>
          </p:cNvSpPr>
          <p:nvPr>
            <p:ph type="title"/>
          </p:nvPr>
        </p:nvSpPr>
        <p:spPr/>
        <p:txBody>
          <a:bodyPr/>
          <a:lstStyle/>
          <a:p>
            <a:r>
              <a:rPr lang="en-IN" dirty="0"/>
              <a:t>Bernoulli Distribution, Mean, Variance</a:t>
            </a:r>
          </a:p>
        </p:txBody>
      </p:sp>
      <p:sp>
        <p:nvSpPr>
          <p:cNvPr id="3" name="Content Placeholder 2">
            <a:extLst>
              <a:ext uri="{FF2B5EF4-FFF2-40B4-BE49-F238E27FC236}">
                <a16:creationId xmlns:a16="http://schemas.microsoft.com/office/drawing/2014/main" id="{91BF86E4-BFA9-E798-A065-3FC265299FE8}"/>
              </a:ext>
            </a:extLst>
          </p:cNvPr>
          <p:cNvSpPr>
            <a:spLocks noGrp="1"/>
          </p:cNvSpPr>
          <p:nvPr>
            <p:ph idx="1"/>
          </p:nvPr>
        </p:nvSpPr>
        <p:spPr/>
        <p:txBody>
          <a:bodyPr>
            <a:normAutofit/>
          </a:bodyPr>
          <a:lstStyle/>
          <a:p>
            <a:r>
              <a:rPr lang="en-IN" sz="2400" b="0" i="0" dirty="0">
                <a:effectLst/>
                <a:latin typeface="arial" panose="020B0604020202020204" pitchFamily="34" charset="0"/>
              </a:rPr>
              <a:t>The </a:t>
            </a:r>
            <a:r>
              <a:rPr lang="en-IN" sz="2400" b="1" i="0" dirty="0">
                <a:effectLst/>
                <a:latin typeface="arial" panose="020B0604020202020204" pitchFamily="34" charset="0"/>
              </a:rPr>
              <a:t>Bernoulli distribution</a:t>
            </a:r>
            <a:r>
              <a:rPr lang="en-IN" sz="2400" b="0" i="0" dirty="0">
                <a:effectLst/>
                <a:latin typeface="arial" panose="020B0604020202020204" pitchFamily="34" charset="0"/>
              </a:rPr>
              <a:t> is a special case of the binomial distribution where a single trial is conducted (so n would be 1 for such a binomial distribution).</a:t>
            </a:r>
          </a:p>
          <a:p>
            <a:endParaRPr lang="en-IN" sz="2400" dirty="0">
              <a:latin typeface="arial" panose="020B0604020202020204" pitchFamily="34" charset="0"/>
            </a:endParaRPr>
          </a:p>
          <a:p>
            <a:endParaRPr lang="en-IN" sz="2400" dirty="0">
              <a:latin typeface="arial" panose="020B0604020202020204" pitchFamily="34" charset="0"/>
            </a:endParaRPr>
          </a:p>
          <a:p>
            <a:endParaRPr lang="en-IN" sz="2400" dirty="0">
              <a:latin typeface="arial" panose="020B0604020202020204" pitchFamily="34" charset="0"/>
            </a:endParaRPr>
          </a:p>
          <a:p>
            <a:r>
              <a:rPr lang="en-IN" sz="2400" dirty="0">
                <a:latin typeface="arial" panose="020B0604020202020204" pitchFamily="34" charset="0"/>
              </a:rPr>
              <a:t>Mean = p</a:t>
            </a:r>
          </a:p>
          <a:p>
            <a:r>
              <a:rPr lang="en-IN" sz="2400" dirty="0">
                <a:latin typeface="arial" panose="020B0604020202020204" pitchFamily="34" charset="0"/>
              </a:rPr>
              <a:t>Variance = p(1-p)</a:t>
            </a:r>
            <a:endParaRPr lang="en-IN" sz="2400" dirty="0"/>
          </a:p>
        </p:txBody>
      </p:sp>
      <p:pic>
        <p:nvPicPr>
          <p:cNvPr id="5" name="Picture 4">
            <a:extLst>
              <a:ext uri="{FF2B5EF4-FFF2-40B4-BE49-F238E27FC236}">
                <a16:creationId xmlns:a16="http://schemas.microsoft.com/office/drawing/2014/main" id="{579DE0A2-C3BB-A3D5-5BC0-6099703172EC}"/>
              </a:ext>
            </a:extLst>
          </p:cNvPr>
          <p:cNvPicPr>
            <a:picLocks noChangeAspect="1"/>
          </p:cNvPicPr>
          <p:nvPr/>
        </p:nvPicPr>
        <p:blipFill>
          <a:blip r:embed="rId2"/>
          <a:stretch>
            <a:fillRect/>
          </a:stretch>
        </p:blipFill>
        <p:spPr>
          <a:xfrm>
            <a:off x="4414603" y="2619262"/>
            <a:ext cx="3362794" cy="1619476"/>
          </a:xfrm>
          <a:prstGeom prst="rect">
            <a:avLst/>
          </a:prstGeom>
        </p:spPr>
      </p:pic>
    </p:spTree>
    <p:extLst>
      <p:ext uri="{BB962C8B-B14F-4D97-AF65-F5344CB8AC3E}">
        <p14:creationId xmlns:p14="http://schemas.microsoft.com/office/powerpoint/2010/main" val="351227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0226-6794-580C-6628-C71E75F2C834}"/>
              </a:ext>
            </a:extLst>
          </p:cNvPr>
          <p:cNvSpPr>
            <a:spLocks noGrp="1"/>
          </p:cNvSpPr>
          <p:nvPr>
            <p:ph type="title"/>
          </p:nvPr>
        </p:nvSpPr>
        <p:spPr/>
        <p:txBody>
          <a:bodyPr/>
          <a:lstStyle/>
          <a:p>
            <a:r>
              <a:rPr lang="en-IN" dirty="0"/>
              <a:t>Binomial Variable Mean, Variance</a:t>
            </a:r>
          </a:p>
        </p:txBody>
      </p:sp>
      <p:sp>
        <p:nvSpPr>
          <p:cNvPr id="3" name="Content Placeholder 2">
            <a:extLst>
              <a:ext uri="{FF2B5EF4-FFF2-40B4-BE49-F238E27FC236}">
                <a16:creationId xmlns:a16="http://schemas.microsoft.com/office/drawing/2014/main" id="{CE3E4316-FEC0-617D-A63E-AB4954DD9D4F}"/>
              </a:ext>
            </a:extLst>
          </p:cNvPr>
          <p:cNvSpPr>
            <a:spLocks noGrp="1"/>
          </p:cNvSpPr>
          <p:nvPr>
            <p:ph idx="1"/>
          </p:nvPr>
        </p:nvSpPr>
        <p:spPr/>
        <p:txBody>
          <a:bodyPr/>
          <a:lstStyle/>
          <a:p>
            <a:r>
              <a:rPr lang="en-IN" dirty="0"/>
              <a:t>This is the probability of having x successes in a series of n independent trials when the probability of success in any one of the trials is p. If X is a random variable with this probability distribution</a:t>
            </a:r>
          </a:p>
          <a:p>
            <a:r>
              <a:rPr lang="en-IN" dirty="0"/>
              <a:t>Mean = np; Var(X)=</a:t>
            </a:r>
            <a:r>
              <a:rPr lang="en-IN" dirty="0" err="1"/>
              <a:t>npq</a:t>
            </a:r>
            <a:endParaRPr lang="en-IN" dirty="0"/>
          </a:p>
        </p:txBody>
      </p:sp>
      <p:pic>
        <p:nvPicPr>
          <p:cNvPr id="7" name="Picture 6">
            <a:extLst>
              <a:ext uri="{FF2B5EF4-FFF2-40B4-BE49-F238E27FC236}">
                <a16:creationId xmlns:a16="http://schemas.microsoft.com/office/drawing/2014/main" id="{3BFEC6A8-0174-A466-D284-78CD99D4F8E4}"/>
              </a:ext>
            </a:extLst>
          </p:cNvPr>
          <p:cNvPicPr>
            <a:picLocks noChangeAspect="1"/>
          </p:cNvPicPr>
          <p:nvPr/>
        </p:nvPicPr>
        <p:blipFill>
          <a:blip r:embed="rId2"/>
          <a:stretch>
            <a:fillRect/>
          </a:stretch>
        </p:blipFill>
        <p:spPr>
          <a:xfrm>
            <a:off x="4660133" y="3738899"/>
            <a:ext cx="2705478" cy="476316"/>
          </a:xfrm>
          <a:prstGeom prst="rect">
            <a:avLst/>
          </a:prstGeom>
        </p:spPr>
      </p:pic>
      <p:pic>
        <p:nvPicPr>
          <p:cNvPr id="11" name="Picture 10">
            <a:extLst>
              <a:ext uri="{FF2B5EF4-FFF2-40B4-BE49-F238E27FC236}">
                <a16:creationId xmlns:a16="http://schemas.microsoft.com/office/drawing/2014/main" id="{0A8E4F65-588A-F181-3402-0596168B0246}"/>
              </a:ext>
            </a:extLst>
          </p:cNvPr>
          <p:cNvPicPr>
            <a:picLocks noChangeAspect="1"/>
          </p:cNvPicPr>
          <p:nvPr/>
        </p:nvPicPr>
        <p:blipFill>
          <a:blip r:embed="rId3"/>
          <a:stretch>
            <a:fillRect/>
          </a:stretch>
        </p:blipFill>
        <p:spPr>
          <a:xfrm>
            <a:off x="4602975" y="4231379"/>
            <a:ext cx="2819794" cy="733527"/>
          </a:xfrm>
          <a:prstGeom prst="rect">
            <a:avLst/>
          </a:prstGeom>
        </p:spPr>
      </p:pic>
      <p:pic>
        <p:nvPicPr>
          <p:cNvPr id="13" name="Picture 12">
            <a:extLst>
              <a:ext uri="{FF2B5EF4-FFF2-40B4-BE49-F238E27FC236}">
                <a16:creationId xmlns:a16="http://schemas.microsoft.com/office/drawing/2014/main" id="{2DA49D64-BD14-0108-2CC4-B8D3843B5B0F}"/>
              </a:ext>
            </a:extLst>
          </p:cNvPr>
          <p:cNvPicPr>
            <a:picLocks noChangeAspect="1"/>
          </p:cNvPicPr>
          <p:nvPr/>
        </p:nvPicPr>
        <p:blipFill>
          <a:blip r:embed="rId4"/>
          <a:stretch>
            <a:fillRect/>
          </a:stretch>
        </p:blipFill>
        <p:spPr>
          <a:xfrm>
            <a:off x="4002817" y="5032375"/>
            <a:ext cx="4020111" cy="714475"/>
          </a:xfrm>
          <a:prstGeom prst="rect">
            <a:avLst/>
          </a:prstGeom>
        </p:spPr>
      </p:pic>
    </p:spTree>
    <p:extLst>
      <p:ext uri="{BB962C8B-B14F-4D97-AF65-F5344CB8AC3E}">
        <p14:creationId xmlns:p14="http://schemas.microsoft.com/office/powerpoint/2010/main" val="32543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2CD0-C6A2-2CA5-111E-30228925EA80}"/>
              </a:ext>
            </a:extLst>
          </p:cNvPr>
          <p:cNvSpPr>
            <a:spLocks noGrp="1"/>
          </p:cNvSpPr>
          <p:nvPr>
            <p:ph type="title"/>
          </p:nvPr>
        </p:nvSpPr>
        <p:spPr/>
        <p:txBody>
          <a:bodyPr/>
          <a:lstStyle/>
          <a:p>
            <a:r>
              <a:rPr lang="en-IN" dirty="0"/>
              <a:t>Poisson Distribution</a:t>
            </a:r>
          </a:p>
        </p:txBody>
      </p:sp>
      <p:sp>
        <p:nvSpPr>
          <p:cNvPr id="3" name="Content Placeholder 2">
            <a:extLst>
              <a:ext uri="{FF2B5EF4-FFF2-40B4-BE49-F238E27FC236}">
                <a16:creationId xmlns:a16="http://schemas.microsoft.com/office/drawing/2014/main" id="{3CB2A614-C84E-82B1-2B51-A17BAB8A8B11}"/>
              </a:ext>
            </a:extLst>
          </p:cNvPr>
          <p:cNvSpPr>
            <a:spLocks noGrp="1"/>
          </p:cNvSpPr>
          <p:nvPr>
            <p:ph idx="1"/>
          </p:nvPr>
        </p:nvSpPr>
        <p:spPr/>
        <p:txBody>
          <a:bodyPr>
            <a:normAutofit/>
          </a:bodyPr>
          <a:lstStyle/>
          <a:p>
            <a:r>
              <a:rPr lang="en-IN" sz="2400" b="0" i="0" dirty="0">
                <a:effectLst/>
                <a:latin typeface="arial" panose="020B0604020202020204" pitchFamily="34" charset="0"/>
              </a:rPr>
              <a:t>In probability theory and statistics, the Poisson distribution is a discrete probability distribution that expresses the probability of a given number of events occurring in a fixed interval of time or space if these events occur with a known constant mean rate and independently of the time since the last event.</a:t>
            </a:r>
          </a:p>
          <a:p>
            <a:endParaRPr lang="en-IN" sz="2400" dirty="0">
              <a:latin typeface="arial" panose="020B0604020202020204" pitchFamily="34" charset="0"/>
            </a:endParaRPr>
          </a:p>
          <a:p>
            <a:endParaRPr lang="en-IN" sz="2400" dirty="0"/>
          </a:p>
        </p:txBody>
      </p:sp>
      <p:pic>
        <p:nvPicPr>
          <p:cNvPr id="5" name="Picture 4">
            <a:extLst>
              <a:ext uri="{FF2B5EF4-FFF2-40B4-BE49-F238E27FC236}">
                <a16:creationId xmlns:a16="http://schemas.microsoft.com/office/drawing/2014/main" id="{E5D4D595-AF14-2789-8A79-93C627354B83}"/>
              </a:ext>
            </a:extLst>
          </p:cNvPr>
          <p:cNvPicPr>
            <a:picLocks noChangeAspect="1"/>
          </p:cNvPicPr>
          <p:nvPr/>
        </p:nvPicPr>
        <p:blipFill>
          <a:blip r:embed="rId2"/>
          <a:stretch>
            <a:fillRect/>
          </a:stretch>
        </p:blipFill>
        <p:spPr>
          <a:xfrm>
            <a:off x="3869644" y="4038600"/>
            <a:ext cx="3683682" cy="1667613"/>
          </a:xfrm>
          <a:prstGeom prst="rect">
            <a:avLst/>
          </a:prstGeom>
        </p:spPr>
      </p:pic>
    </p:spTree>
    <p:extLst>
      <p:ext uri="{BB962C8B-B14F-4D97-AF65-F5344CB8AC3E}">
        <p14:creationId xmlns:p14="http://schemas.microsoft.com/office/powerpoint/2010/main" val="19684381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64BC-F92D-3D2C-8AE2-2602CDC3BD9E}"/>
              </a:ext>
            </a:extLst>
          </p:cNvPr>
          <p:cNvSpPr>
            <a:spLocks noGrp="1"/>
          </p:cNvSpPr>
          <p:nvPr>
            <p:ph type="title"/>
          </p:nvPr>
        </p:nvSpPr>
        <p:spPr/>
        <p:txBody>
          <a:bodyPr/>
          <a:lstStyle/>
          <a:p>
            <a:r>
              <a:rPr lang="en-IN" dirty="0"/>
              <a:t>Q1</a:t>
            </a:r>
          </a:p>
        </p:txBody>
      </p:sp>
      <p:pic>
        <p:nvPicPr>
          <p:cNvPr id="5" name="Content Placeholder 4">
            <a:extLst>
              <a:ext uri="{FF2B5EF4-FFF2-40B4-BE49-F238E27FC236}">
                <a16:creationId xmlns:a16="http://schemas.microsoft.com/office/drawing/2014/main" id="{CFEAD74B-6EA2-C664-861B-AB62C667DBE5}"/>
              </a:ext>
            </a:extLst>
          </p:cNvPr>
          <p:cNvPicPr>
            <a:picLocks noGrp="1" noChangeAspect="1"/>
          </p:cNvPicPr>
          <p:nvPr>
            <p:ph idx="1"/>
          </p:nvPr>
        </p:nvPicPr>
        <p:blipFill>
          <a:blip r:embed="rId2"/>
          <a:stretch>
            <a:fillRect/>
          </a:stretch>
        </p:blipFill>
        <p:spPr>
          <a:xfrm>
            <a:off x="1494844" y="2748686"/>
            <a:ext cx="8326012" cy="1000265"/>
          </a:xfrm>
        </p:spPr>
      </p:pic>
    </p:spTree>
    <p:extLst>
      <p:ext uri="{BB962C8B-B14F-4D97-AF65-F5344CB8AC3E}">
        <p14:creationId xmlns:p14="http://schemas.microsoft.com/office/powerpoint/2010/main" val="495141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B439-3BD7-3B4E-3E82-91E87F0950CA}"/>
              </a:ext>
            </a:extLst>
          </p:cNvPr>
          <p:cNvSpPr>
            <a:spLocks noGrp="1"/>
          </p:cNvSpPr>
          <p:nvPr>
            <p:ph type="title"/>
          </p:nvPr>
        </p:nvSpPr>
        <p:spPr/>
        <p:txBody>
          <a:bodyPr/>
          <a:lstStyle/>
          <a:p>
            <a:r>
              <a:rPr lang="en-IN" dirty="0"/>
              <a:t>A1</a:t>
            </a:r>
          </a:p>
        </p:txBody>
      </p:sp>
      <p:pic>
        <p:nvPicPr>
          <p:cNvPr id="5" name="Content Placeholder 4">
            <a:extLst>
              <a:ext uri="{FF2B5EF4-FFF2-40B4-BE49-F238E27FC236}">
                <a16:creationId xmlns:a16="http://schemas.microsoft.com/office/drawing/2014/main" id="{1A5DA07E-335A-0FB2-9622-11622E8EDB3F}"/>
              </a:ext>
            </a:extLst>
          </p:cNvPr>
          <p:cNvPicPr>
            <a:picLocks noGrp="1" noChangeAspect="1"/>
          </p:cNvPicPr>
          <p:nvPr>
            <p:ph idx="1"/>
          </p:nvPr>
        </p:nvPicPr>
        <p:blipFill>
          <a:blip r:embed="rId2"/>
          <a:stretch>
            <a:fillRect/>
          </a:stretch>
        </p:blipFill>
        <p:spPr>
          <a:xfrm>
            <a:off x="2418863" y="2196102"/>
            <a:ext cx="6973273" cy="2924583"/>
          </a:xfrm>
        </p:spPr>
      </p:pic>
    </p:spTree>
    <p:extLst>
      <p:ext uri="{BB962C8B-B14F-4D97-AF65-F5344CB8AC3E}">
        <p14:creationId xmlns:p14="http://schemas.microsoft.com/office/powerpoint/2010/main" val="1450851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3875-3E2C-8AB1-1E3D-FBA4B49506B3}"/>
              </a:ext>
            </a:extLst>
          </p:cNvPr>
          <p:cNvSpPr>
            <a:spLocks noGrp="1"/>
          </p:cNvSpPr>
          <p:nvPr>
            <p:ph type="title"/>
          </p:nvPr>
        </p:nvSpPr>
        <p:spPr/>
        <p:txBody>
          <a:bodyPr/>
          <a:lstStyle/>
          <a:p>
            <a:r>
              <a:rPr lang="en-IN" dirty="0"/>
              <a:t>Q2</a:t>
            </a:r>
          </a:p>
        </p:txBody>
      </p:sp>
      <p:pic>
        <p:nvPicPr>
          <p:cNvPr id="5" name="Content Placeholder 4">
            <a:extLst>
              <a:ext uri="{FF2B5EF4-FFF2-40B4-BE49-F238E27FC236}">
                <a16:creationId xmlns:a16="http://schemas.microsoft.com/office/drawing/2014/main" id="{9FB56E07-1C95-4CFA-D0FE-F9BD0882DEEE}"/>
              </a:ext>
            </a:extLst>
          </p:cNvPr>
          <p:cNvPicPr>
            <a:picLocks noGrp="1" noChangeAspect="1"/>
          </p:cNvPicPr>
          <p:nvPr>
            <p:ph idx="1"/>
          </p:nvPr>
        </p:nvPicPr>
        <p:blipFill>
          <a:blip r:embed="rId2"/>
          <a:stretch>
            <a:fillRect/>
          </a:stretch>
        </p:blipFill>
        <p:spPr>
          <a:xfrm>
            <a:off x="1685325" y="2052445"/>
            <a:ext cx="8592749" cy="2753109"/>
          </a:xfrm>
        </p:spPr>
      </p:pic>
    </p:spTree>
    <p:extLst>
      <p:ext uri="{BB962C8B-B14F-4D97-AF65-F5344CB8AC3E}">
        <p14:creationId xmlns:p14="http://schemas.microsoft.com/office/powerpoint/2010/main" val="31424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923665" cy="482600"/>
          </a:xfrm>
          <a:prstGeom prst="rect">
            <a:avLst/>
          </a:prstGeom>
        </p:spPr>
        <p:txBody>
          <a:bodyPr vert="horz" wrap="square" lIns="0" tIns="12700" rIns="0" bIns="0" rtlCol="0">
            <a:spAutoFit/>
          </a:bodyPr>
          <a:lstStyle/>
          <a:p>
            <a:pPr marL="12700">
              <a:lnSpc>
                <a:spcPct val="100000"/>
              </a:lnSpc>
              <a:spcBef>
                <a:spcPts val="100"/>
              </a:spcBef>
            </a:pPr>
            <a:r>
              <a:rPr sz="3000" spc="270" dirty="0"/>
              <a:t>D</a:t>
            </a:r>
            <a:r>
              <a:rPr sz="2400" spc="270" dirty="0"/>
              <a:t>EFINITIONS</a:t>
            </a:r>
            <a:r>
              <a:rPr sz="2400" spc="305" dirty="0"/>
              <a:t> </a:t>
            </a:r>
            <a:r>
              <a:rPr sz="3000" dirty="0"/>
              <a:t>-</a:t>
            </a:r>
            <a:r>
              <a:rPr sz="3000" spc="145" dirty="0"/>
              <a:t> </a:t>
            </a:r>
            <a:r>
              <a:rPr sz="3000" spc="250" dirty="0"/>
              <a:t>M</a:t>
            </a:r>
            <a:r>
              <a:rPr sz="2400" spc="250" dirty="0"/>
              <a:t>ATRIX</a:t>
            </a:r>
            <a:endParaRPr sz="2400"/>
          </a:p>
        </p:txBody>
      </p:sp>
      <p:sp>
        <p:nvSpPr>
          <p:cNvPr id="3" name="object 3"/>
          <p:cNvSpPr txBox="1"/>
          <p:nvPr/>
        </p:nvSpPr>
        <p:spPr>
          <a:xfrm>
            <a:off x="2689656" y="1531366"/>
            <a:ext cx="7087870" cy="1704441"/>
          </a:xfrm>
          <a:prstGeom prst="rect">
            <a:avLst/>
          </a:prstGeom>
        </p:spPr>
        <p:txBody>
          <a:bodyPr vert="horz" wrap="square" lIns="0" tIns="12065" rIns="0" bIns="0" rtlCol="0">
            <a:spAutoFit/>
          </a:bodyPr>
          <a:lstStyle/>
          <a:p>
            <a:pPr marL="297180" indent="-285115">
              <a:lnSpc>
                <a:spcPts val="2245"/>
              </a:lnSpc>
              <a:spcBef>
                <a:spcPts val="95"/>
              </a:spcBef>
              <a:buClr>
                <a:srgbClr val="FD8537"/>
              </a:buClr>
              <a:buSzPct val="68181"/>
              <a:buFont typeface="Wingdings"/>
              <a:buChar char=""/>
              <a:tabLst>
                <a:tab pos="297815" algn="l"/>
              </a:tabLst>
            </a:pPr>
            <a:r>
              <a:rPr sz="2200" spc="215" dirty="0">
                <a:latin typeface="Cambria"/>
                <a:cs typeface="Cambria"/>
              </a:rPr>
              <a:t>A</a:t>
            </a:r>
            <a:r>
              <a:rPr sz="2200" spc="120" dirty="0">
                <a:latin typeface="Cambria"/>
                <a:cs typeface="Cambria"/>
              </a:rPr>
              <a:t> </a:t>
            </a:r>
            <a:r>
              <a:rPr sz="2200" spc="75" dirty="0">
                <a:latin typeface="Cambria"/>
                <a:cs typeface="Cambria"/>
              </a:rPr>
              <a:t>system</a:t>
            </a:r>
            <a:r>
              <a:rPr sz="2200" spc="125" dirty="0">
                <a:latin typeface="Cambria"/>
                <a:cs typeface="Cambria"/>
              </a:rPr>
              <a:t> </a:t>
            </a:r>
            <a:r>
              <a:rPr sz="2200" spc="-5" dirty="0">
                <a:latin typeface="Cambria"/>
                <a:cs typeface="Cambria"/>
              </a:rPr>
              <a:t>of</a:t>
            </a:r>
            <a:r>
              <a:rPr sz="2200" spc="120" dirty="0">
                <a:latin typeface="Cambria"/>
                <a:cs typeface="Cambria"/>
              </a:rPr>
              <a:t> </a:t>
            </a:r>
            <a:r>
              <a:rPr sz="2200" i="1" spc="195" dirty="0">
                <a:latin typeface="Cambria"/>
                <a:cs typeface="Cambria"/>
              </a:rPr>
              <a:t>m</a:t>
            </a:r>
            <a:r>
              <a:rPr sz="2200" i="1" spc="125" dirty="0">
                <a:latin typeface="Cambria"/>
                <a:cs typeface="Cambria"/>
              </a:rPr>
              <a:t> </a:t>
            </a:r>
            <a:r>
              <a:rPr sz="2200" i="1" spc="160" dirty="0">
                <a:latin typeface="Cambria"/>
                <a:cs typeface="Cambria"/>
              </a:rPr>
              <a:t>n</a:t>
            </a:r>
            <a:r>
              <a:rPr sz="2200" i="1" spc="130" dirty="0">
                <a:latin typeface="Cambria"/>
                <a:cs typeface="Cambria"/>
              </a:rPr>
              <a:t> </a:t>
            </a:r>
            <a:r>
              <a:rPr sz="2200" spc="75" dirty="0">
                <a:latin typeface="Cambria"/>
                <a:cs typeface="Cambria"/>
              </a:rPr>
              <a:t>numbers</a:t>
            </a:r>
            <a:r>
              <a:rPr sz="2200" spc="125" dirty="0">
                <a:latin typeface="Cambria"/>
                <a:cs typeface="Cambria"/>
              </a:rPr>
              <a:t> </a:t>
            </a:r>
            <a:r>
              <a:rPr sz="2200" spc="85" dirty="0">
                <a:latin typeface="Cambria"/>
                <a:cs typeface="Cambria"/>
              </a:rPr>
              <a:t>arranged</a:t>
            </a:r>
            <a:r>
              <a:rPr sz="2200" spc="145" dirty="0">
                <a:latin typeface="Cambria"/>
                <a:cs typeface="Cambria"/>
              </a:rPr>
              <a:t> </a:t>
            </a:r>
            <a:r>
              <a:rPr sz="2200" spc="95" dirty="0">
                <a:latin typeface="Cambria"/>
                <a:cs typeface="Cambria"/>
              </a:rPr>
              <a:t>in</a:t>
            </a:r>
            <a:r>
              <a:rPr sz="2200" spc="130" dirty="0">
                <a:latin typeface="Cambria"/>
                <a:cs typeface="Cambria"/>
              </a:rPr>
              <a:t> </a:t>
            </a:r>
            <a:r>
              <a:rPr sz="2200" spc="80" dirty="0">
                <a:latin typeface="Cambria"/>
                <a:cs typeface="Cambria"/>
              </a:rPr>
              <a:t>the</a:t>
            </a:r>
            <a:r>
              <a:rPr sz="2200" spc="135" dirty="0">
                <a:latin typeface="Cambria"/>
                <a:cs typeface="Cambria"/>
              </a:rPr>
              <a:t> </a:t>
            </a:r>
            <a:r>
              <a:rPr sz="2200" spc="45" dirty="0">
                <a:latin typeface="Cambria"/>
                <a:cs typeface="Cambria"/>
              </a:rPr>
              <a:t>form</a:t>
            </a:r>
            <a:r>
              <a:rPr sz="2200" spc="130" dirty="0">
                <a:latin typeface="Cambria"/>
                <a:cs typeface="Cambria"/>
              </a:rPr>
              <a:t> </a:t>
            </a:r>
            <a:r>
              <a:rPr sz="2200" dirty="0">
                <a:latin typeface="Cambria"/>
                <a:cs typeface="Cambria"/>
              </a:rPr>
              <a:t>of</a:t>
            </a:r>
            <a:r>
              <a:rPr sz="2200" spc="125" dirty="0">
                <a:latin typeface="Cambria"/>
                <a:cs typeface="Cambria"/>
              </a:rPr>
              <a:t> </a:t>
            </a:r>
            <a:r>
              <a:rPr sz="2200" spc="130" dirty="0">
                <a:latin typeface="Cambria"/>
                <a:cs typeface="Cambria"/>
              </a:rPr>
              <a:t>an</a:t>
            </a:r>
            <a:endParaRPr sz="2200">
              <a:latin typeface="Cambria"/>
              <a:cs typeface="Cambria"/>
            </a:endParaRPr>
          </a:p>
          <a:p>
            <a:pPr marL="297180">
              <a:lnSpc>
                <a:spcPts val="1850"/>
              </a:lnSpc>
            </a:pPr>
            <a:r>
              <a:rPr sz="2200" spc="25" dirty="0">
                <a:latin typeface="Cambria"/>
                <a:cs typeface="Cambria"/>
              </a:rPr>
              <a:t>ordered</a:t>
            </a:r>
            <a:r>
              <a:rPr sz="2200" spc="125" dirty="0">
                <a:latin typeface="Cambria"/>
                <a:cs typeface="Cambria"/>
              </a:rPr>
              <a:t> </a:t>
            </a:r>
            <a:r>
              <a:rPr sz="2200" spc="70" dirty="0">
                <a:latin typeface="Cambria"/>
                <a:cs typeface="Cambria"/>
              </a:rPr>
              <a:t>set</a:t>
            </a:r>
            <a:r>
              <a:rPr sz="2200" spc="114" dirty="0">
                <a:latin typeface="Cambria"/>
                <a:cs typeface="Cambria"/>
              </a:rPr>
              <a:t> </a:t>
            </a:r>
            <a:r>
              <a:rPr sz="2200" spc="-5" dirty="0">
                <a:latin typeface="Cambria"/>
                <a:cs typeface="Cambria"/>
              </a:rPr>
              <a:t>of</a:t>
            </a:r>
            <a:r>
              <a:rPr sz="2200" spc="120" dirty="0">
                <a:latin typeface="Cambria"/>
                <a:cs typeface="Cambria"/>
              </a:rPr>
              <a:t> </a:t>
            </a:r>
            <a:r>
              <a:rPr sz="2200" i="1" spc="195" dirty="0">
                <a:latin typeface="Cambria"/>
                <a:cs typeface="Cambria"/>
              </a:rPr>
              <a:t>m</a:t>
            </a:r>
            <a:r>
              <a:rPr sz="2200" i="1" spc="125" dirty="0">
                <a:latin typeface="Cambria"/>
                <a:cs typeface="Cambria"/>
              </a:rPr>
              <a:t> </a:t>
            </a:r>
            <a:r>
              <a:rPr sz="2200" spc="45" dirty="0">
                <a:latin typeface="Cambria"/>
                <a:cs typeface="Cambria"/>
              </a:rPr>
              <a:t>rows,</a:t>
            </a:r>
            <a:r>
              <a:rPr sz="2200" spc="135" dirty="0">
                <a:latin typeface="Cambria"/>
                <a:cs typeface="Cambria"/>
              </a:rPr>
              <a:t> </a:t>
            </a:r>
            <a:r>
              <a:rPr sz="2200" spc="75" dirty="0">
                <a:latin typeface="Cambria"/>
                <a:cs typeface="Cambria"/>
              </a:rPr>
              <a:t>each</a:t>
            </a:r>
            <a:r>
              <a:rPr sz="2200" spc="130" dirty="0">
                <a:latin typeface="Cambria"/>
                <a:cs typeface="Cambria"/>
              </a:rPr>
              <a:t> </a:t>
            </a:r>
            <a:r>
              <a:rPr sz="2200" spc="65" dirty="0">
                <a:latin typeface="Cambria"/>
                <a:cs typeface="Cambria"/>
              </a:rPr>
              <a:t>consisting</a:t>
            </a:r>
            <a:r>
              <a:rPr sz="2200" spc="120" dirty="0">
                <a:latin typeface="Cambria"/>
                <a:cs typeface="Cambria"/>
              </a:rPr>
              <a:t> </a:t>
            </a:r>
            <a:r>
              <a:rPr sz="2200" spc="-5" dirty="0">
                <a:latin typeface="Cambria"/>
                <a:cs typeface="Cambria"/>
              </a:rPr>
              <a:t>of</a:t>
            </a:r>
            <a:r>
              <a:rPr sz="2200" spc="125" dirty="0">
                <a:latin typeface="Cambria"/>
                <a:cs typeface="Cambria"/>
              </a:rPr>
              <a:t> an</a:t>
            </a:r>
            <a:r>
              <a:rPr sz="2200" spc="145" dirty="0">
                <a:latin typeface="Cambria"/>
                <a:cs typeface="Cambria"/>
              </a:rPr>
              <a:t> </a:t>
            </a:r>
            <a:r>
              <a:rPr sz="2200" spc="25" dirty="0">
                <a:latin typeface="Cambria"/>
                <a:cs typeface="Cambria"/>
              </a:rPr>
              <a:t>ordered</a:t>
            </a:r>
            <a:endParaRPr sz="2200">
              <a:latin typeface="Cambria"/>
              <a:cs typeface="Cambria"/>
            </a:endParaRPr>
          </a:p>
          <a:p>
            <a:pPr marL="297180">
              <a:lnSpc>
                <a:spcPts val="2150"/>
              </a:lnSpc>
            </a:pPr>
            <a:r>
              <a:rPr sz="2200" spc="70" dirty="0">
                <a:latin typeface="Cambria"/>
                <a:cs typeface="Cambria"/>
              </a:rPr>
              <a:t>set</a:t>
            </a:r>
            <a:r>
              <a:rPr sz="2200" spc="105" dirty="0">
                <a:latin typeface="Cambria"/>
                <a:cs typeface="Cambria"/>
              </a:rPr>
              <a:t> </a:t>
            </a:r>
            <a:r>
              <a:rPr sz="2200" dirty="0">
                <a:latin typeface="Cambria"/>
                <a:cs typeface="Cambria"/>
              </a:rPr>
              <a:t>of</a:t>
            </a:r>
            <a:r>
              <a:rPr sz="2200" spc="125" dirty="0">
                <a:latin typeface="Cambria"/>
                <a:cs typeface="Cambria"/>
              </a:rPr>
              <a:t> </a:t>
            </a:r>
            <a:r>
              <a:rPr sz="2200" i="1" spc="160" dirty="0">
                <a:latin typeface="Cambria"/>
                <a:cs typeface="Cambria"/>
              </a:rPr>
              <a:t>n</a:t>
            </a:r>
            <a:r>
              <a:rPr sz="2200" i="1" spc="135" dirty="0">
                <a:latin typeface="Cambria"/>
                <a:cs typeface="Cambria"/>
              </a:rPr>
              <a:t> </a:t>
            </a:r>
            <a:r>
              <a:rPr sz="2200" spc="85" dirty="0">
                <a:latin typeface="Cambria"/>
                <a:cs typeface="Cambria"/>
              </a:rPr>
              <a:t>numbers,</a:t>
            </a:r>
            <a:r>
              <a:rPr sz="2200" spc="130" dirty="0">
                <a:latin typeface="Cambria"/>
                <a:cs typeface="Cambria"/>
              </a:rPr>
              <a:t> </a:t>
            </a:r>
            <a:r>
              <a:rPr sz="2200" spc="75" dirty="0">
                <a:latin typeface="Cambria"/>
                <a:cs typeface="Cambria"/>
              </a:rPr>
              <a:t>is</a:t>
            </a:r>
            <a:r>
              <a:rPr sz="2200" spc="105" dirty="0">
                <a:latin typeface="Cambria"/>
                <a:cs typeface="Cambria"/>
              </a:rPr>
              <a:t> </a:t>
            </a:r>
            <a:r>
              <a:rPr sz="2200" spc="70" dirty="0">
                <a:latin typeface="Cambria"/>
                <a:cs typeface="Cambria"/>
              </a:rPr>
              <a:t>called</a:t>
            </a:r>
            <a:r>
              <a:rPr sz="2200" spc="114" dirty="0">
                <a:latin typeface="Cambria"/>
                <a:cs typeface="Cambria"/>
              </a:rPr>
              <a:t> </a:t>
            </a:r>
            <a:r>
              <a:rPr sz="2200" spc="125" dirty="0">
                <a:latin typeface="Cambria"/>
                <a:cs typeface="Cambria"/>
              </a:rPr>
              <a:t>an </a:t>
            </a:r>
            <a:r>
              <a:rPr sz="2200" i="1" spc="195" dirty="0">
                <a:latin typeface="Cambria"/>
                <a:cs typeface="Cambria"/>
              </a:rPr>
              <a:t>m</a:t>
            </a:r>
            <a:r>
              <a:rPr sz="2200" i="1" spc="114" dirty="0">
                <a:latin typeface="Cambria"/>
                <a:cs typeface="Cambria"/>
              </a:rPr>
              <a:t> </a:t>
            </a:r>
            <a:r>
              <a:rPr sz="2200" spc="114" dirty="0">
                <a:latin typeface="Cambria"/>
                <a:cs typeface="Cambria"/>
              </a:rPr>
              <a:t>x</a:t>
            </a:r>
            <a:r>
              <a:rPr sz="2200" spc="130" dirty="0">
                <a:latin typeface="Cambria"/>
                <a:cs typeface="Cambria"/>
              </a:rPr>
              <a:t> </a:t>
            </a:r>
            <a:r>
              <a:rPr sz="2200" i="1" spc="160" dirty="0">
                <a:latin typeface="Cambria"/>
                <a:cs typeface="Cambria"/>
              </a:rPr>
              <a:t>n</a:t>
            </a:r>
            <a:r>
              <a:rPr sz="2200" i="1" spc="140" dirty="0">
                <a:latin typeface="Cambria"/>
                <a:cs typeface="Cambria"/>
              </a:rPr>
              <a:t> </a:t>
            </a:r>
            <a:r>
              <a:rPr sz="2200" spc="100" dirty="0">
                <a:latin typeface="Cambria"/>
                <a:cs typeface="Cambria"/>
              </a:rPr>
              <a:t>matrix</a:t>
            </a:r>
            <a:endParaRPr sz="2200">
              <a:latin typeface="Cambria"/>
              <a:cs typeface="Cambria"/>
            </a:endParaRPr>
          </a:p>
          <a:p>
            <a:pPr marL="297180" marR="34925" indent="-285115">
              <a:lnSpc>
                <a:spcPct val="70000"/>
              </a:lnSpc>
              <a:spcBef>
                <a:spcPts val="695"/>
              </a:spcBef>
              <a:buClr>
                <a:srgbClr val="FD8537"/>
              </a:buClr>
              <a:buSzPct val="68181"/>
              <a:buFont typeface="Wingdings"/>
              <a:buChar char=""/>
              <a:tabLst>
                <a:tab pos="297815" algn="l"/>
              </a:tabLst>
            </a:pPr>
            <a:r>
              <a:rPr sz="2200" spc="120" dirty="0">
                <a:latin typeface="Cambria"/>
                <a:cs typeface="Cambria"/>
              </a:rPr>
              <a:t>If</a:t>
            </a:r>
            <a:r>
              <a:rPr sz="2200" spc="125" dirty="0">
                <a:latin typeface="Cambria"/>
                <a:cs typeface="Cambria"/>
              </a:rPr>
              <a:t> </a:t>
            </a:r>
            <a:r>
              <a:rPr sz="2200" spc="70" dirty="0">
                <a:latin typeface="Cambria"/>
                <a:cs typeface="Cambria"/>
              </a:rPr>
              <a:t>there</a:t>
            </a:r>
            <a:r>
              <a:rPr sz="2200" spc="130" dirty="0">
                <a:latin typeface="Cambria"/>
                <a:cs typeface="Cambria"/>
              </a:rPr>
              <a:t> </a:t>
            </a:r>
            <a:r>
              <a:rPr sz="2200" spc="75" dirty="0">
                <a:latin typeface="Cambria"/>
                <a:cs typeface="Cambria"/>
              </a:rPr>
              <a:t>are</a:t>
            </a:r>
            <a:r>
              <a:rPr sz="2200" spc="130" dirty="0">
                <a:latin typeface="Cambria"/>
                <a:cs typeface="Cambria"/>
              </a:rPr>
              <a:t> </a:t>
            </a:r>
            <a:r>
              <a:rPr sz="2200" spc="120" dirty="0">
                <a:latin typeface="Cambria"/>
                <a:cs typeface="Cambria"/>
              </a:rPr>
              <a:t>m</a:t>
            </a:r>
            <a:r>
              <a:rPr sz="2200" spc="130" dirty="0">
                <a:latin typeface="Cambria"/>
                <a:cs typeface="Cambria"/>
              </a:rPr>
              <a:t> </a:t>
            </a:r>
            <a:r>
              <a:rPr sz="2200" spc="15" dirty="0">
                <a:latin typeface="Cambria"/>
                <a:cs typeface="Cambria"/>
              </a:rPr>
              <a:t>rows</a:t>
            </a:r>
            <a:r>
              <a:rPr sz="2200" spc="130" dirty="0">
                <a:latin typeface="Cambria"/>
                <a:cs typeface="Cambria"/>
              </a:rPr>
              <a:t> </a:t>
            </a:r>
            <a:r>
              <a:rPr sz="2200" spc="100" dirty="0">
                <a:latin typeface="Cambria"/>
                <a:cs typeface="Cambria"/>
              </a:rPr>
              <a:t>and</a:t>
            </a:r>
            <a:r>
              <a:rPr sz="2200" spc="140" dirty="0">
                <a:latin typeface="Cambria"/>
                <a:cs typeface="Cambria"/>
              </a:rPr>
              <a:t> </a:t>
            </a:r>
            <a:r>
              <a:rPr sz="2200" spc="110" dirty="0">
                <a:latin typeface="Cambria"/>
                <a:cs typeface="Cambria"/>
              </a:rPr>
              <a:t>n</a:t>
            </a:r>
            <a:r>
              <a:rPr sz="2200" spc="125" dirty="0">
                <a:latin typeface="Cambria"/>
                <a:cs typeface="Cambria"/>
              </a:rPr>
              <a:t> </a:t>
            </a:r>
            <a:r>
              <a:rPr sz="2200" spc="65" dirty="0">
                <a:latin typeface="Cambria"/>
                <a:cs typeface="Cambria"/>
              </a:rPr>
              <a:t>columns</a:t>
            </a:r>
            <a:r>
              <a:rPr sz="2200" spc="130" dirty="0">
                <a:latin typeface="Cambria"/>
                <a:cs typeface="Cambria"/>
              </a:rPr>
              <a:t> </a:t>
            </a:r>
            <a:r>
              <a:rPr sz="2200" spc="95" dirty="0">
                <a:latin typeface="Cambria"/>
                <a:cs typeface="Cambria"/>
              </a:rPr>
              <a:t>in</a:t>
            </a:r>
            <a:r>
              <a:rPr sz="2200" spc="120" dirty="0">
                <a:latin typeface="Cambria"/>
                <a:cs typeface="Cambria"/>
              </a:rPr>
              <a:t> </a:t>
            </a:r>
            <a:r>
              <a:rPr sz="2200" spc="80" dirty="0">
                <a:latin typeface="Cambria"/>
                <a:cs typeface="Cambria"/>
              </a:rPr>
              <a:t>the</a:t>
            </a:r>
            <a:r>
              <a:rPr sz="2200" spc="135" dirty="0">
                <a:latin typeface="Cambria"/>
                <a:cs typeface="Cambria"/>
              </a:rPr>
              <a:t> </a:t>
            </a:r>
            <a:r>
              <a:rPr sz="2200" spc="105" dirty="0">
                <a:latin typeface="Cambria"/>
                <a:cs typeface="Cambria"/>
              </a:rPr>
              <a:t>array,</a:t>
            </a:r>
            <a:r>
              <a:rPr sz="2200" spc="155" dirty="0">
                <a:latin typeface="Cambria"/>
                <a:cs typeface="Cambria"/>
              </a:rPr>
              <a:t> </a:t>
            </a:r>
            <a:r>
              <a:rPr sz="2200" spc="80" dirty="0">
                <a:latin typeface="Cambria"/>
                <a:cs typeface="Cambria"/>
              </a:rPr>
              <a:t>the </a:t>
            </a:r>
            <a:r>
              <a:rPr sz="2200" spc="85" dirty="0">
                <a:latin typeface="Cambria"/>
                <a:cs typeface="Cambria"/>
              </a:rPr>
              <a:t> </a:t>
            </a:r>
            <a:r>
              <a:rPr sz="2200" spc="100" dirty="0">
                <a:latin typeface="Cambria"/>
                <a:cs typeface="Cambria"/>
              </a:rPr>
              <a:t>matrix</a:t>
            </a:r>
            <a:r>
              <a:rPr sz="2200" spc="120" dirty="0">
                <a:latin typeface="Cambria"/>
                <a:cs typeface="Cambria"/>
              </a:rPr>
              <a:t> </a:t>
            </a:r>
            <a:r>
              <a:rPr sz="2200" spc="75" dirty="0">
                <a:latin typeface="Cambria"/>
                <a:cs typeface="Cambria"/>
              </a:rPr>
              <a:t>is</a:t>
            </a:r>
            <a:r>
              <a:rPr sz="2200" spc="120" dirty="0">
                <a:latin typeface="Cambria"/>
                <a:cs typeface="Cambria"/>
              </a:rPr>
              <a:t> </a:t>
            </a:r>
            <a:r>
              <a:rPr sz="2200" spc="85" dirty="0">
                <a:latin typeface="Cambria"/>
                <a:cs typeface="Cambria"/>
              </a:rPr>
              <a:t>said</a:t>
            </a:r>
            <a:r>
              <a:rPr sz="2200" spc="125" dirty="0">
                <a:latin typeface="Cambria"/>
                <a:cs typeface="Cambria"/>
              </a:rPr>
              <a:t> </a:t>
            </a:r>
            <a:r>
              <a:rPr sz="2200" spc="15" dirty="0">
                <a:latin typeface="Cambria"/>
                <a:cs typeface="Cambria"/>
              </a:rPr>
              <a:t>to</a:t>
            </a:r>
            <a:r>
              <a:rPr sz="2200" spc="110" dirty="0">
                <a:latin typeface="Cambria"/>
                <a:cs typeface="Cambria"/>
              </a:rPr>
              <a:t> </a:t>
            </a:r>
            <a:r>
              <a:rPr sz="2200" spc="15" dirty="0">
                <a:latin typeface="Cambria"/>
                <a:cs typeface="Cambria"/>
              </a:rPr>
              <a:t>be</a:t>
            </a:r>
            <a:r>
              <a:rPr sz="2200" spc="135" dirty="0">
                <a:latin typeface="Cambria"/>
                <a:cs typeface="Cambria"/>
              </a:rPr>
              <a:t> </a:t>
            </a:r>
            <a:r>
              <a:rPr sz="2200" dirty="0">
                <a:latin typeface="Cambria"/>
                <a:cs typeface="Cambria"/>
              </a:rPr>
              <a:t>of</a:t>
            </a:r>
            <a:r>
              <a:rPr sz="2200" spc="125" dirty="0">
                <a:latin typeface="Cambria"/>
                <a:cs typeface="Cambria"/>
              </a:rPr>
              <a:t> </a:t>
            </a:r>
            <a:r>
              <a:rPr sz="2200" spc="25" dirty="0">
                <a:latin typeface="Cambria"/>
                <a:cs typeface="Cambria"/>
              </a:rPr>
              <a:t>order</a:t>
            </a:r>
            <a:r>
              <a:rPr sz="2200" spc="110" dirty="0">
                <a:latin typeface="Cambria"/>
                <a:cs typeface="Cambria"/>
              </a:rPr>
              <a:t> </a:t>
            </a:r>
            <a:r>
              <a:rPr sz="2200" i="1" spc="195" dirty="0">
                <a:latin typeface="Cambria"/>
                <a:cs typeface="Cambria"/>
              </a:rPr>
              <a:t>m</a:t>
            </a:r>
            <a:r>
              <a:rPr sz="2200" i="1" spc="125" dirty="0">
                <a:latin typeface="Cambria"/>
                <a:cs typeface="Cambria"/>
              </a:rPr>
              <a:t> </a:t>
            </a:r>
            <a:r>
              <a:rPr sz="2200" spc="114" dirty="0">
                <a:latin typeface="Cambria"/>
                <a:cs typeface="Cambria"/>
              </a:rPr>
              <a:t>x</a:t>
            </a:r>
            <a:r>
              <a:rPr sz="2200" spc="135" dirty="0">
                <a:latin typeface="Cambria"/>
                <a:cs typeface="Cambria"/>
              </a:rPr>
              <a:t> </a:t>
            </a:r>
            <a:r>
              <a:rPr sz="2200" i="1" spc="160" dirty="0">
                <a:latin typeface="Cambria"/>
                <a:cs typeface="Cambria"/>
              </a:rPr>
              <a:t>n</a:t>
            </a:r>
            <a:r>
              <a:rPr sz="2200" i="1" spc="130" dirty="0">
                <a:latin typeface="Cambria"/>
                <a:cs typeface="Cambria"/>
              </a:rPr>
              <a:t> </a:t>
            </a:r>
            <a:r>
              <a:rPr sz="2200" dirty="0">
                <a:latin typeface="Cambria"/>
                <a:cs typeface="Cambria"/>
              </a:rPr>
              <a:t>or</a:t>
            </a:r>
            <a:r>
              <a:rPr sz="2200" spc="120" dirty="0">
                <a:latin typeface="Cambria"/>
                <a:cs typeface="Cambria"/>
              </a:rPr>
              <a:t> </a:t>
            </a:r>
            <a:r>
              <a:rPr sz="2200" i="1" spc="70" dirty="0">
                <a:latin typeface="Cambria"/>
                <a:cs typeface="Cambria"/>
              </a:rPr>
              <a:t>(m,n)</a:t>
            </a:r>
            <a:r>
              <a:rPr sz="2200" i="1" spc="135" dirty="0">
                <a:latin typeface="Cambria"/>
                <a:cs typeface="Cambria"/>
              </a:rPr>
              <a:t> </a:t>
            </a:r>
            <a:r>
              <a:rPr sz="2200" dirty="0">
                <a:latin typeface="Cambria"/>
                <a:cs typeface="Cambria"/>
              </a:rPr>
              <a:t>or</a:t>
            </a:r>
            <a:r>
              <a:rPr sz="2200" spc="120" dirty="0">
                <a:latin typeface="Cambria"/>
                <a:cs typeface="Cambria"/>
              </a:rPr>
              <a:t> </a:t>
            </a:r>
            <a:r>
              <a:rPr sz="2200" i="1" spc="195" dirty="0">
                <a:latin typeface="Cambria"/>
                <a:cs typeface="Cambria"/>
              </a:rPr>
              <a:t>m</a:t>
            </a:r>
            <a:r>
              <a:rPr sz="2200" i="1" spc="125" dirty="0">
                <a:latin typeface="Cambria"/>
                <a:cs typeface="Cambria"/>
              </a:rPr>
              <a:t> </a:t>
            </a:r>
            <a:r>
              <a:rPr sz="2200" i="1" spc="75" dirty="0">
                <a:latin typeface="Cambria"/>
                <a:cs typeface="Cambria"/>
              </a:rPr>
              <a:t>by</a:t>
            </a:r>
            <a:r>
              <a:rPr sz="2200" i="1" spc="135" dirty="0">
                <a:latin typeface="Cambria"/>
                <a:cs typeface="Cambria"/>
              </a:rPr>
              <a:t> </a:t>
            </a:r>
            <a:r>
              <a:rPr sz="2200" i="1" spc="160" dirty="0">
                <a:latin typeface="Cambria"/>
                <a:cs typeface="Cambria"/>
              </a:rPr>
              <a:t>n</a:t>
            </a:r>
            <a:endParaRPr sz="2200">
              <a:latin typeface="Cambria"/>
              <a:cs typeface="Cambria"/>
            </a:endParaRPr>
          </a:p>
          <a:p>
            <a:pPr marL="297180" indent="-285115">
              <a:lnSpc>
                <a:spcPts val="2450"/>
              </a:lnSpc>
              <a:buClr>
                <a:srgbClr val="FD8537"/>
              </a:buClr>
              <a:buSzPct val="68181"/>
              <a:buFont typeface="Wingdings"/>
              <a:buChar char=""/>
              <a:tabLst>
                <a:tab pos="297815" algn="l"/>
              </a:tabLst>
            </a:pPr>
            <a:r>
              <a:rPr sz="2200" spc="215" dirty="0">
                <a:latin typeface="Cambria"/>
                <a:cs typeface="Cambria"/>
              </a:rPr>
              <a:t>A</a:t>
            </a:r>
            <a:r>
              <a:rPr sz="2200" spc="120" dirty="0">
                <a:latin typeface="Cambria"/>
                <a:cs typeface="Cambria"/>
              </a:rPr>
              <a:t> </a:t>
            </a:r>
            <a:r>
              <a:rPr sz="2200" spc="100" dirty="0">
                <a:latin typeface="Cambria"/>
                <a:cs typeface="Cambria"/>
              </a:rPr>
              <a:t>matrix</a:t>
            </a:r>
            <a:r>
              <a:rPr sz="2200" spc="120" dirty="0">
                <a:latin typeface="Cambria"/>
                <a:cs typeface="Cambria"/>
              </a:rPr>
              <a:t> </a:t>
            </a:r>
            <a:r>
              <a:rPr sz="2200" spc="75" dirty="0">
                <a:latin typeface="Cambria"/>
                <a:cs typeface="Cambria"/>
              </a:rPr>
              <a:t>is</a:t>
            </a:r>
            <a:r>
              <a:rPr sz="2200" spc="114" dirty="0">
                <a:latin typeface="Cambria"/>
                <a:cs typeface="Cambria"/>
              </a:rPr>
              <a:t> </a:t>
            </a:r>
            <a:r>
              <a:rPr sz="2200" spc="125" dirty="0">
                <a:latin typeface="Cambria"/>
                <a:cs typeface="Cambria"/>
              </a:rPr>
              <a:t>an</a:t>
            </a:r>
            <a:r>
              <a:rPr sz="2200" spc="140" dirty="0">
                <a:latin typeface="Cambria"/>
                <a:cs typeface="Cambria"/>
              </a:rPr>
              <a:t> </a:t>
            </a:r>
            <a:r>
              <a:rPr sz="2200" spc="95" dirty="0">
                <a:latin typeface="Cambria"/>
                <a:cs typeface="Cambria"/>
              </a:rPr>
              <a:t>array</a:t>
            </a:r>
            <a:r>
              <a:rPr sz="2200" spc="130" dirty="0">
                <a:latin typeface="Cambria"/>
                <a:cs typeface="Cambria"/>
              </a:rPr>
              <a:t> </a:t>
            </a:r>
            <a:r>
              <a:rPr sz="2200" dirty="0">
                <a:latin typeface="Cambria"/>
                <a:cs typeface="Cambria"/>
              </a:rPr>
              <a:t>of</a:t>
            </a:r>
            <a:r>
              <a:rPr sz="2200" spc="120" dirty="0">
                <a:latin typeface="Cambria"/>
                <a:cs typeface="Cambria"/>
              </a:rPr>
              <a:t> </a:t>
            </a:r>
            <a:r>
              <a:rPr sz="2200" spc="75" dirty="0">
                <a:latin typeface="Cambria"/>
                <a:cs typeface="Cambria"/>
              </a:rPr>
              <a:t>numbers</a:t>
            </a:r>
            <a:endParaRPr sz="2200">
              <a:latin typeface="Cambria"/>
              <a:cs typeface="Cambria"/>
            </a:endParaRPr>
          </a:p>
        </p:txBody>
      </p:sp>
      <p:sp>
        <p:nvSpPr>
          <p:cNvPr id="4" name="object 4"/>
          <p:cNvSpPr txBox="1"/>
          <p:nvPr/>
        </p:nvSpPr>
        <p:spPr>
          <a:xfrm>
            <a:off x="3742690" y="3479672"/>
            <a:ext cx="487045" cy="360680"/>
          </a:xfrm>
          <a:prstGeom prst="rect">
            <a:avLst/>
          </a:prstGeom>
        </p:spPr>
        <p:txBody>
          <a:bodyPr vert="horz" wrap="square" lIns="0" tIns="12065" rIns="0" bIns="0" rtlCol="0">
            <a:spAutoFit/>
          </a:bodyPr>
          <a:lstStyle/>
          <a:p>
            <a:pPr marL="12700">
              <a:lnSpc>
                <a:spcPct val="100000"/>
              </a:lnSpc>
              <a:spcBef>
                <a:spcPts val="95"/>
              </a:spcBef>
            </a:pPr>
            <a:r>
              <a:rPr sz="2200" b="1" spc="229" dirty="0">
                <a:latin typeface="Cambria"/>
                <a:cs typeface="Cambria"/>
              </a:rPr>
              <a:t>A</a:t>
            </a:r>
            <a:r>
              <a:rPr sz="2200" b="1" spc="65" dirty="0">
                <a:latin typeface="Cambria"/>
                <a:cs typeface="Cambria"/>
              </a:rPr>
              <a:t> </a:t>
            </a:r>
            <a:r>
              <a:rPr sz="2200" b="1" spc="25" dirty="0">
                <a:latin typeface="Cambria"/>
                <a:cs typeface="Cambria"/>
              </a:rPr>
              <a:t>=</a:t>
            </a:r>
            <a:endParaRPr sz="2200">
              <a:latin typeface="Cambria"/>
              <a:cs typeface="Cambria"/>
            </a:endParaRPr>
          </a:p>
        </p:txBody>
      </p:sp>
      <p:sp>
        <p:nvSpPr>
          <p:cNvPr id="5" name="object 5"/>
          <p:cNvSpPr txBox="1"/>
          <p:nvPr/>
        </p:nvSpPr>
        <p:spPr>
          <a:xfrm>
            <a:off x="2689656" y="4101466"/>
            <a:ext cx="7112634" cy="1217295"/>
          </a:xfrm>
          <a:prstGeom prst="rect">
            <a:avLst/>
          </a:prstGeom>
        </p:spPr>
        <p:txBody>
          <a:bodyPr vert="horz" wrap="square" lIns="0" tIns="12065" rIns="0" bIns="0" rtlCol="0">
            <a:spAutoFit/>
          </a:bodyPr>
          <a:lstStyle/>
          <a:p>
            <a:pPr marL="297180" indent="-285115">
              <a:lnSpc>
                <a:spcPts val="2545"/>
              </a:lnSpc>
              <a:spcBef>
                <a:spcPts val="95"/>
              </a:spcBef>
              <a:buClr>
                <a:srgbClr val="FD8537"/>
              </a:buClr>
              <a:buSzPct val="68181"/>
              <a:buFont typeface="Wingdings"/>
              <a:buChar char=""/>
              <a:tabLst>
                <a:tab pos="297815" algn="l"/>
              </a:tabLst>
            </a:pPr>
            <a:r>
              <a:rPr sz="2200" spc="70" dirty="0">
                <a:latin typeface="Cambria"/>
                <a:cs typeface="Cambria"/>
              </a:rPr>
              <a:t>Denoted</a:t>
            </a:r>
            <a:r>
              <a:rPr sz="2200" spc="120" dirty="0">
                <a:latin typeface="Cambria"/>
                <a:cs typeface="Cambria"/>
              </a:rPr>
              <a:t> </a:t>
            </a:r>
            <a:r>
              <a:rPr sz="2200" spc="80" dirty="0">
                <a:latin typeface="Cambria"/>
                <a:cs typeface="Cambria"/>
              </a:rPr>
              <a:t>with</a:t>
            </a:r>
            <a:r>
              <a:rPr sz="2200" spc="135" dirty="0">
                <a:latin typeface="Cambria"/>
                <a:cs typeface="Cambria"/>
              </a:rPr>
              <a:t> </a:t>
            </a:r>
            <a:r>
              <a:rPr sz="2200" spc="145" dirty="0">
                <a:latin typeface="Cambria"/>
                <a:cs typeface="Cambria"/>
              </a:rPr>
              <a:t>a</a:t>
            </a:r>
            <a:r>
              <a:rPr sz="2200" spc="105" dirty="0">
                <a:latin typeface="Cambria"/>
                <a:cs typeface="Cambria"/>
              </a:rPr>
              <a:t> </a:t>
            </a:r>
            <a:r>
              <a:rPr sz="2200" b="1" spc="110" dirty="0">
                <a:latin typeface="Cambria"/>
                <a:cs typeface="Cambria"/>
              </a:rPr>
              <a:t>bold</a:t>
            </a:r>
            <a:r>
              <a:rPr sz="2200" b="1" spc="155" dirty="0">
                <a:latin typeface="Cambria"/>
                <a:cs typeface="Cambria"/>
              </a:rPr>
              <a:t> </a:t>
            </a:r>
            <a:r>
              <a:rPr sz="2200" b="1" spc="180" dirty="0">
                <a:latin typeface="Cambria"/>
                <a:cs typeface="Cambria"/>
              </a:rPr>
              <a:t>Capital</a:t>
            </a:r>
            <a:r>
              <a:rPr sz="2200" b="1" spc="160" dirty="0">
                <a:latin typeface="Cambria"/>
                <a:cs typeface="Cambria"/>
              </a:rPr>
              <a:t> </a:t>
            </a:r>
            <a:r>
              <a:rPr sz="2200" b="1" spc="105" dirty="0">
                <a:latin typeface="Cambria"/>
                <a:cs typeface="Cambria"/>
              </a:rPr>
              <a:t>letter</a:t>
            </a:r>
            <a:endParaRPr sz="2200">
              <a:latin typeface="Cambria"/>
              <a:cs typeface="Cambria"/>
            </a:endParaRPr>
          </a:p>
          <a:p>
            <a:pPr marL="297180" indent="-285115">
              <a:lnSpc>
                <a:spcPts val="2450"/>
              </a:lnSpc>
              <a:buClr>
                <a:srgbClr val="FD8537"/>
              </a:buClr>
              <a:buSzPct val="68181"/>
              <a:buFont typeface="Wingdings"/>
              <a:buChar char=""/>
              <a:tabLst>
                <a:tab pos="297815" algn="l"/>
              </a:tabLst>
            </a:pPr>
            <a:r>
              <a:rPr sz="2200" spc="130" dirty="0">
                <a:latin typeface="Cambria"/>
                <a:cs typeface="Cambria"/>
              </a:rPr>
              <a:t>All</a:t>
            </a:r>
            <a:r>
              <a:rPr sz="2200" spc="114" dirty="0">
                <a:latin typeface="Cambria"/>
                <a:cs typeface="Cambria"/>
              </a:rPr>
              <a:t> </a:t>
            </a:r>
            <a:r>
              <a:rPr sz="2200" spc="75" dirty="0">
                <a:latin typeface="Cambria"/>
                <a:cs typeface="Cambria"/>
              </a:rPr>
              <a:t>matrices</a:t>
            </a:r>
            <a:r>
              <a:rPr sz="2200" spc="105" dirty="0">
                <a:latin typeface="Cambria"/>
                <a:cs typeface="Cambria"/>
              </a:rPr>
              <a:t> </a:t>
            </a:r>
            <a:r>
              <a:rPr sz="2200" spc="90" dirty="0">
                <a:latin typeface="Cambria"/>
                <a:cs typeface="Cambria"/>
              </a:rPr>
              <a:t>have</a:t>
            </a:r>
            <a:r>
              <a:rPr sz="2200" spc="130" dirty="0">
                <a:latin typeface="Cambria"/>
                <a:cs typeface="Cambria"/>
              </a:rPr>
              <a:t> </a:t>
            </a:r>
            <a:r>
              <a:rPr sz="2200" spc="125" dirty="0">
                <a:latin typeface="Cambria"/>
                <a:cs typeface="Cambria"/>
              </a:rPr>
              <a:t>an</a:t>
            </a:r>
            <a:r>
              <a:rPr sz="2200" spc="135" dirty="0">
                <a:latin typeface="Cambria"/>
                <a:cs typeface="Cambria"/>
              </a:rPr>
              <a:t> </a:t>
            </a:r>
            <a:r>
              <a:rPr sz="2200" spc="25" dirty="0">
                <a:latin typeface="Cambria"/>
                <a:cs typeface="Cambria"/>
              </a:rPr>
              <a:t>order</a:t>
            </a:r>
            <a:r>
              <a:rPr sz="2200" spc="120" dirty="0">
                <a:latin typeface="Cambria"/>
                <a:cs typeface="Cambria"/>
              </a:rPr>
              <a:t> </a:t>
            </a:r>
            <a:r>
              <a:rPr sz="2200" spc="-35" dirty="0">
                <a:latin typeface="Cambria"/>
                <a:cs typeface="Cambria"/>
              </a:rPr>
              <a:t>(or</a:t>
            </a:r>
            <a:r>
              <a:rPr sz="2200" spc="130" dirty="0">
                <a:latin typeface="Cambria"/>
                <a:cs typeface="Cambria"/>
              </a:rPr>
              <a:t> </a:t>
            </a:r>
            <a:r>
              <a:rPr sz="2200" spc="45" dirty="0">
                <a:latin typeface="Cambria"/>
                <a:cs typeface="Cambria"/>
              </a:rPr>
              <a:t>dimension):</a:t>
            </a:r>
            <a:endParaRPr sz="2200">
              <a:latin typeface="Cambria"/>
              <a:cs typeface="Cambria"/>
            </a:endParaRPr>
          </a:p>
          <a:p>
            <a:pPr marL="297180" marR="5080" indent="-52069">
              <a:lnSpc>
                <a:spcPct val="70000"/>
              </a:lnSpc>
              <a:spcBef>
                <a:spcPts val="695"/>
              </a:spcBef>
            </a:pPr>
            <a:r>
              <a:rPr sz="2200" spc="120" dirty="0">
                <a:latin typeface="Cambria"/>
                <a:cs typeface="Cambria"/>
              </a:rPr>
              <a:t>that</a:t>
            </a:r>
            <a:r>
              <a:rPr sz="2200" spc="125" dirty="0">
                <a:latin typeface="Cambria"/>
                <a:cs typeface="Cambria"/>
              </a:rPr>
              <a:t> </a:t>
            </a:r>
            <a:r>
              <a:rPr sz="2200" spc="105" dirty="0">
                <a:latin typeface="Cambria"/>
                <a:cs typeface="Cambria"/>
              </a:rPr>
              <a:t>is,</a:t>
            </a:r>
            <a:r>
              <a:rPr sz="2200" spc="120" dirty="0">
                <a:latin typeface="Cambria"/>
                <a:cs typeface="Cambria"/>
              </a:rPr>
              <a:t> </a:t>
            </a:r>
            <a:r>
              <a:rPr sz="2200" spc="80" dirty="0">
                <a:latin typeface="Cambria"/>
                <a:cs typeface="Cambria"/>
              </a:rPr>
              <a:t>the</a:t>
            </a:r>
            <a:r>
              <a:rPr sz="2200" spc="135" dirty="0">
                <a:latin typeface="Cambria"/>
                <a:cs typeface="Cambria"/>
              </a:rPr>
              <a:t> </a:t>
            </a:r>
            <a:r>
              <a:rPr sz="2200" spc="75" dirty="0">
                <a:latin typeface="Cambria"/>
                <a:cs typeface="Cambria"/>
              </a:rPr>
              <a:t>number</a:t>
            </a:r>
            <a:r>
              <a:rPr sz="2200" spc="140" dirty="0">
                <a:latin typeface="Cambria"/>
                <a:cs typeface="Cambria"/>
              </a:rPr>
              <a:t> </a:t>
            </a:r>
            <a:r>
              <a:rPr sz="2200" dirty="0">
                <a:latin typeface="Cambria"/>
                <a:cs typeface="Cambria"/>
              </a:rPr>
              <a:t>of</a:t>
            </a:r>
            <a:r>
              <a:rPr sz="2200" spc="130" dirty="0">
                <a:latin typeface="Cambria"/>
                <a:cs typeface="Cambria"/>
              </a:rPr>
              <a:t> </a:t>
            </a:r>
            <a:r>
              <a:rPr sz="2200" spc="15" dirty="0">
                <a:latin typeface="Cambria"/>
                <a:cs typeface="Cambria"/>
              </a:rPr>
              <a:t>rows</a:t>
            </a:r>
            <a:r>
              <a:rPr sz="2200" spc="120" dirty="0">
                <a:latin typeface="Cambria"/>
                <a:cs typeface="Cambria"/>
              </a:rPr>
              <a:t> </a:t>
            </a:r>
            <a:r>
              <a:rPr sz="2200" spc="-5" dirty="0">
                <a:latin typeface="Symbol"/>
                <a:cs typeface="Symbol"/>
              </a:rPr>
              <a:t></a:t>
            </a:r>
            <a:r>
              <a:rPr sz="2200" spc="70" dirty="0">
                <a:latin typeface="Times New Roman"/>
                <a:cs typeface="Times New Roman"/>
              </a:rPr>
              <a:t> </a:t>
            </a:r>
            <a:r>
              <a:rPr sz="2200" spc="80" dirty="0">
                <a:latin typeface="Cambria"/>
                <a:cs typeface="Cambria"/>
              </a:rPr>
              <a:t>the</a:t>
            </a:r>
            <a:r>
              <a:rPr sz="2200" spc="135" dirty="0">
                <a:latin typeface="Cambria"/>
                <a:cs typeface="Cambria"/>
              </a:rPr>
              <a:t> </a:t>
            </a:r>
            <a:r>
              <a:rPr sz="2200" spc="75" dirty="0">
                <a:latin typeface="Cambria"/>
                <a:cs typeface="Cambria"/>
              </a:rPr>
              <a:t>number</a:t>
            </a:r>
            <a:r>
              <a:rPr sz="2200" spc="135" dirty="0">
                <a:latin typeface="Cambria"/>
                <a:cs typeface="Cambria"/>
              </a:rPr>
              <a:t> </a:t>
            </a:r>
            <a:r>
              <a:rPr sz="2200" dirty="0">
                <a:latin typeface="Cambria"/>
                <a:cs typeface="Cambria"/>
              </a:rPr>
              <a:t>of</a:t>
            </a:r>
            <a:r>
              <a:rPr sz="2200" spc="130" dirty="0">
                <a:latin typeface="Cambria"/>
                <a:cs typeface="Cambria"/>
              </a:rPr>
              <a:t> </a:t>
            </a:r>
            <a:r>
              <a:rPr sz="2200" spc="75" dirty="0">
                <a:latin typeface="Cambria"/>
                <a:cs typeface="Cambria"/>
              </a:rPr>
              <a:t>columns. </a:t>
            </a:r>
            <a:r>
              <a:rPr sz="2200" spc="-470" dirty="0">
                <a:latin typeface="Cambria"/>
                <a:cs typeface="Cambria"/>
              </a:rPr>
              <a:t> </a:t>
            </a:r>
            <a:r>
              <a:rPr sz="2200" spc="125" dirty="0">
                <a:latin typeface="Cambria"/>
                <a:cs typeface="Cambria"/>
              </a:rPr>
              <a:t>So,</a:t>
            </a:r>
            <a:r>
              <a:rPr sz="2200" spc="120" dirty="0">
                <a:latin typeface="Cambria"/>
                <a:cs typeface="Cambria"/>
              </a:rPr>
              <a:t> </a:t>
            </a:r>
            <a:r>
              <a:rPr sz="2200" b="1" spc="229" dirty="0">
                <a:latin typeface="Cambria"/>
                <a:cs typeface="Cambria"/>
              </a:rPr>
              <a:t>A</a:t>
            </a:r>
            <a:r>
              <a:rPr sz="2200" b="1" spc="140" dirty="0">
                <a:latin typeface="Cambria"/>
                <a:cs typeface="Cambria"/>
              </a:rPr>
              <a:t> </a:t>
            </a:r>
            <a:r>
              <a:rPr sz="2200" spc="75" dirty="0">
                <a:latin typeface="Cambria"/>
                <a:cs typeface="Cambria"/>
              </a:rPr>
              <a:t>is</a:t>
            </a:r>
            <a:r>
              <a:rPr sz="2200" spc="120" dirty="0">
                <a:latin typeface="Cambria"/>
                <a:cs typeface="Cambria"/>
              </a:rPr>
              <a:t> </a:t>
            </a:r>
            <a:r>
              <a:rPr sz="2200" dirty="0">
                <a:latin typeface="Cambria"/>
                <a:cs typeface="Cambria"/>
              </a:rPr>
              <a:t>2</a:t>
            </a:r>
            <a:r>
              <a:rPr sz="2200" spc="125" dirty="0">
                <a:latin typeface="Cambria"/>
                <a:cs typeface="Cambria"/>
              </a:rPr>
              <a:t> </a:t>
            </a:r>
            <a:r>
              <a:rPr sz="2200" spc="40" dirty="0">
                <a:latin typeface="Cambria"/>
                <a:cs typeface="Cambria"/>
              </a:rPr>
              <a:t>by</a:t>
            </a:r>
            <a:r>
              <a:rPr sz="2200" spc="135" dirty="0">
                <a:latin typeface="Cambria"/>
                <a:cs typeface="Cambria"/>
              </a:rPr>
              <a:t> </a:t>
            </a:r>
            <a:r>
              <a:rPr sz="2200" dirty="0">
                <a:latin typeface="Cambria"/>
                <a:cs typeface="Cambria"/>
              </a:rPr>
              <a:t>3</a:t>
            </a:r>
            <a:r>
              <a:rPr sz="2200" spc="125" dirty="0">
                <a:latin typeface="Cambria"/>
                <a:cs typeface="Cambria"/>
              </a:rPr>
              <a:t> </a:t>
            </a:r>
            <a:r>
              <a:rPr sz="2200" dirty="0">
                <a:latin typeface="Cambria"/>
                <a:cs typeface="Cambria"/>
              </a:rPr>
              <a:t>or</a:t>
            </a:r>
            <a:r>
              <a:rPr sz="2200" spc="125" dirty="0">
                <a:latin typeface="Cambria"/>
                <a:cs typeface="Cambria"/>
              </a:rPr>
              <a:t> </a:t>
            </a:r>
            <a:r>
              <a:rPr sz="2200" spc="-55" dirty="0">
                <a:latin typeface="Cambria"/>
                <a:cs typeface="Cambria"/>
              </a:rPr>
              <a:t>(2</a:t>
            </a:r>
            <a:r>
              <a:rPr sz="2200" spc="140" dirty="0">
                <a:latin typeface="Cambria"/>
                <a:cs typeface="Cambria"/>
              </a:rPr>
              <a:t> </a:t>
            </a:r>
            <a:r>
              <a:rPr sz="2200" spc="-5" dirty="0">
                <a:latin typeface="Symbol"/>
                <a:cs typeface="Symbol"/>
              </a:rPr>
              <a:t></a:t>
            </a:r>
            <a:r>
              <a:rPr sz="2200" spc="60" dirty="0">
                <a:latin typeface="Times New Roman"/>
                <a:cs typeface="Times New Roman"/>
              </a:rPr>
              <a:t> </a:t>
            </a:r>
            <a:r>
              <a:rPr sz="2200" spc="10" dirty="0">
                <a:latin typeface="Cambria"/>
                <a:cs typeface="Cambria"/>
              </a:rPr>
              <a:t>3).</a:t>
            </a:r>
            <a:endParaRPr sz="2200">
              <a:latin typeface="Cambria"/>
              <a:cs typeface="Cambria"/>
            </a:endParaRPr>
          </a:p>
        </p:txBody>
      </p:sp>
      <p:sp>
        <p:nvSpPr>
          <p:cNvPr id="6" name="object 6"/>
          <p:cNvSpPr txBox="1"/>
          <p:nvPr/>
        </p:nvSpPr>
        <p:spPr>
          <a:xfrm>
            <a:off x="5021543" y="3340336"/>
            <a:ext cx="1051560" cy="624840"/>
          </a:xfrm>
          <a:prstGeom prst="rect">
            <a:avLst/>
          </a:prstGeom>
        </p:spPr>
        <p:txBody>
          <a:bodyPr vert="horz" wrap="square" lIns="0" tIns="13970" rIns="0" bIns="0" rtlCol="0">
            <a:spAutoFit/>
          </a:bodyPr>
          <a:lstStyle/>
          <a:p>
            <a:pPr marL="44450">
              <a:lnSpc>
                <a:spcPts val="2355"/>
              </a:lnSpc>
              <a:spcBef>
                <a:spcPts val="110"/>
              </a:spcBef>
              <a:tabLst>
                <a:tab pos="532130" algn="l"/>
              </a:tabLst>
            </a:pPr>
            <a:r>
              <a:rPr sz="2200" i="1" spc="25" dirty="0">
                <a:latin typeface="Times New Roman"/>
                <a:cs typeface="Times New Roman"/>
              </a:rPr>
              <a:t>a</a:t>
            </a:r>
            <a:r>
              <a:rPr sz="900" spc="75" dirty="0">
                <a:latin typeface="Times New Roman"/>
                <a:cs typeface="Times New Roman"/>
              </a:rPr>
              <a:t>1</a:t>
            </a:r>
            <a:r>
              <a:rPr sz="900" spc="15" dirty="0">
                <a:latin typeface="Times New Roman"/>
                <a:cs typeface="Times New Roman"/>
              </a:rPr>
              <a:t>2</a:t>
            </a:r>
            <a:r>
              <a:rPr sz="900" dirty="0">
                <a:latin typeface="Times New Roman"/>
                <a:cs typeface="Times New Roman"/>
              </a:rPr>
              <a:t>	</a:t>
            </a:r>
            <a:r>
              <a:rPr sz="2200" i="1" spc="25" dirty="0">
                <a:latin typeface="Times New Roman"/>
                <a:cs typeface="Times New Roman"/>
              </a:rPr>
              <a:t>a</a:t>
            </a:r>
            <a:r>
              <a:rPr sz="900" spc="75" dirty="0">
                <a:latin typeface="Times New Roman"/>
                <a:cs typeface="Times New Roman"/>
              </a:rPr>
              <a:t>1</a:t>
            </a:r>
            <a:r>
              <a:rPr sz="900" spc="60" dirty="0">
                <a:latin typeface="Times New Roman"/>
                <a:cs typeface="Times New Roman"/>
              </a:rPr>
              <a:t>3</a:t>
            </a:r>
            <a:r>
              <a:rPr sz="3300" spc="15" baseline="-3787" dirty="0">
                <a:latin typeface="Symbol"/>
                <a:cs typeface="Symbol"/>
              </a:rPr>
              <a:t></a:t>
            </a:r>
            <a:endParaRPr sz="3300" baseline="-3787">
              <a:latin typeface="Symbol"/>
              <a:cs typeface="Symbol"/>
            </a:endParaRPr>
          </a:p>
          <a:p>
            <a:pPr marL="38100">
              <a:lnSpc>
                <a:spcPts val="2355"/>
              </a:lnSpc>
              <a:tabLst>
                <a:tab pos="525780" algn="l"/>
              </a:tabLst>
            </a:pPr>
            <a:r>
              <a:rPr sz="2200" i="1" spc="130" dirty="0">
                <a:latin typeface="Times New Roman"/>
                <a:cs typeface="Times New Roman"/>
              </a:rPr>
              <a:t>a</a:t>
            </a:r>
            <a:r>
              <a:rPr sz="900" spc="75" dirty="0">
                <a:latin typeface="Times New Roman"/>
                <a:cs typeface="Times New Roman"/>
              </a:rPr>
              <a:t>2</a:t>
            </a:r>
            <a:r>
              <a:rPr sz="900" spc="15" dirty="0">
                <a:latin typeface="Times New Roman"/>
                <a:cs typeface="Times New Roman"/>
              </a:rPr>
              <a:t>2</a:t>
            </a:r>
            <a:r>
              <a:rPr sz="900" dirty="0">
                <a:latin typeface="Times New Roman"/>
                <a:cs typeface="Times New Roman"/>
              </a:rPr>
              <a:t>	</a:t>
            </a:r>
            <a:r>
              <a:rPr sz="2200" i="1" spc="125" dirty="0">
                <a:latin typeface="Times New Roman"/>
                <a:cs typeface="Times New Roman"/>
              </a:rPr>
              <a:t>a</a:t>
            </a:r>
            <a:r>
              <a:rPr sz="900" spc="75" dirty="0">
                <a:latin typeface="Times New Roman"/>
                <a:cs typeface="Times New Roman"/>
              </a:rPr>
              <a:t>2</a:t>
            </a:r>
            <a:r>
              <a:rPr sz="900" spc="5" dirty="0">
                <a:latin typeface="Times New Roman"/>
                <a:cs typeface="Times New Roman"/>
              </a:rPr>
              <a:t>3</a:t>
            </a:r>
            <a:r>
              <a:rPr sz="3300" spc="-1275" baseline="-13888" dirty="0">
                <a:latin typeface="Symbol"/>
                <a:cs typeface="Symbol"/>
              </a:rPr>
              <a:t></a:t>
            </a:r>
            <a:r>
              <a:rPr sz="3300" spc="-1275" baseline="-3787" dirty="0">
                <a:latin typeface="Symbol"/>
                <a:cs typeface="Symbol"/>
              </a:rPr>
              <a:t></a:t>
            </a:r>
            <a:endParaRPr sz="3300" baseline="-3787">
              <a:latin typeface="Symbol"/>
              <a:cs typeface="Symbol"/>
            </a:endParaRPr>
          </a:p>
        </p:txBody>
      </p:sp>
      <p:sp>
        <p:nvSpPr>
          <p:cNvPr id="7" name="object 7"/>
          <p:cNvSpPr txBox="1"/>
          <p:nvPr/>
        </p:nvSpPr>
        <p:spPr>
          <a:xfrm>
            <a:off x="4428513" y="3340336"/>
            <a:ext cx="480695" cy="624840"/>
          </a:xfrm>
          <a:prstGeom prst="rect">
            <a:avLst/>
          </a:prstGeom>
        </p:spPr>
        <p:txBody>
          <a:bodyPr vert="horz" wrap="square" lIns="0" tIns="13970" rIns="0" bIns="0" rtlCol="0">
            <a:spAutoFit/>
          </a:bodyPr>
          <a:lstStyle/>
          <a:p>
            <a:pPr marL="38100">
              <a:lnSpc>
                <a:spcPts val="2355"/>
              </a:lnSpc>
              <a:spcBef>
                <a:spcPts val="110"/>
              </a:spcBef>
            </a:pPr>
            <a:r>
              <a:rPr sz="3300" spc="150" baseline="-3787" dirty="0">
                <a:latin typeface="Symbol"/>
                <a:cs typeface="Symbol"/>
              </a:rPr>
              <a:t></a:t>
            </a:r>
            <a:r>
              <a:rPr sz="2200" i="1" spc="25" dirty="0">
                <a:latin typeface="Times New Roman"/>
                <a:cs typeface="Times New Roman"/>
              </a:rPr>
              <a:t>a</a:t>
            </a:r>
            <a:r>
              <a:rPr sz="900" spc="75" dirty="0">
                <a:latin typeface="Times New Roman"/>
                <a:cs typeface="Times New Roman"/>
              </a:rPr>
              <a:t>11</a:t>
            </a:r>
            <a:endParaRPr sz="900">
              <a:latin typeface="Times New Roman"/>
              <a:cs typeface="Times New Roman"/>
            </a:endParaRPr>
          </a:p>
          <a:p>
            <a:pPr marL="38100">
              <a:lnSpc>
                <a:spcPts val="2355"/>
              </a:lnSpc>
            </a:pPr>
            <a:r>
              <a:rPr sz="3300" spc="-1275" baseline="-3787" dirty="0">
                <a:latin typeface="Symbol"/>
                <a:cs typeface="Symbol"/>
              </a:rPr>
              <a:t></a:t>
            </a:r>
            <a:r>
              <a:rPr sz="3300" spc="67" baseline="-13888" dirty="0">
                <a:latin typeface="Symbol"/>
                <a:cs typeface="Symbol"/>
              </a:rPr>
              <a:t></a:t>
            </a:r>
            <a:r>
              <a:rPr sz="2200" i="1" spc="130" dirty="0">
                <a:latin typeface="Times New Roman"/>
                <a:cs typeface="Times New Roman"/>
              </a:rPr>
              <a:t>a</a:t>
            </a:r>
            <a:r>
              <a:rPr sz="900" spc="75" dirty="0">
                <a:latin typeface="Times New Roman"/>
                <a:cs typeface="Times New Roman"/>
              </a:rPr>
              <a:t>21</a:t>
            </a:r>
            <a:endParaRPr sz="900">
              <a:latin typeface="Times New Roman"/>
              <a:cs typeface="Times New Roman"/>
            </a:endParaRPr>
          </a:p>
        </p:txBody>
      </p:sp>
    </p:spTree>
    <p:extLst>
      <p:ext uri="{BB962C8B-B14F-4D97-AF65-F5344CB8AC3E}">
        <p14:creationId xmlns:p14="http://schemas.microsoft.com/office/powerpoint/2010/main" val="33999386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13C9-0B5F-ACA8-EBFD-B12117484C5F}"/>
              </a:ext>
            </a:extLst>
          </p:cNvPr>
          <p:cNvSpPr>
            <a:spLocks noGrp="1"/>
          </p:cNvSpPr>
          <p:nvPr>
            <p:ph type="title"/>
          </p:nvPr>
        </p:nvSpPr>
        <p:spPr/>
        <p:txBody>
          <a:bodyPr/>
          <a:lstStyle/>
          <a:p>
            <a:r>
              <a:rPr lang="en-IN" dirty="0"/>
              <a:t>A2</a:t>
            </a:r>
          </a:p>
        </p:txBody>
      </p:sp>
      <p:pic>
        <p:nvPicPr>
          <p:cNvPr id="5" name="Content Placeholder 4">
            <a:extLst>
              <a:ext uri="{FF2B5EF4-FFF2-40B4-BE49-F238E27FC236}">
                <a16:creationId xmlns:a16="http://schemas.microsoft.com/office/drawing/2014/main" id="{6C91AEA4-CBFB-B94C-98D0-FF6D4AFB71FF}"/>
              </a:ext>
            </a:extLst>
          </p:cNvPr>
          <p:cNvPicPr>
            <a:picLocks noGrp="1" noChangeAspect="1"/>
          </p:cNvPicPr>
          <p:nvPr>
            <p:ph idx="1"/>
          </p:nvPr>
        </p:nvPicPr>
        <p:blipFill>
          <a:blip r:embed="rId2"/>
          <a:stretch>
            <a:fillRect/>
          </a:stretch>
        </p:blipFill>
        <p:spPr>
          <a:xfrm>
            <a:off x="3108018" y="1825625"/>
            <a:ext cx="5975963" cy="4351338"/>
          </a:xfrm>
        </p:spPr>
      </p:pic>
    </p:spTree>
    <p:extLst>
      <p:ext uri="{BB962C8B-B14F-4D97-AF65-F5344CB8AC3E}">
        <p14:creationId xmlns:p14="http://schemas.microsoft.com/office/powerpoint/2010/main" val="1098445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078D-73D1-B156-E4EC-1054C4391D97}"/>
              </a:ext>
            </a:extLst>
          </p:cNvPr>
          <p:cNvSpPr>
            <a:spLocks noGrp="1"/>
          </p:cNvSpPr>
          <p:nvPr>
            <p:ph type="ctrTitle"/>
          </p:nvPr>
        </p:nvSpPr>
        <p:spPr>
          <a:xfrm>
            <a:off x="1370693" y="1757780"/>
            <a:ext cx="9440034" cy="1840562"/>
          </a:xfrm>
        </p:spPr>
        <p:txBody>
          <a:bodyPr>
            <a:normAutofit/>
          </a:bodyPr>
          <a:lstStyle/>
          <a:p>
            <a:r>
              <a:rPr lang="en-GB" dirty="0"/>
              <a:t>Uniform and Normal Distributions</a:t>
            </a:r>
            <a:endParaRPr lang="en-US" dirty="0"/>
          </a:p>
        </p:txBody>
      </p:sp>
      <p:sp>
        <p:nvSpPr>
          <p:cNvPr id="3" name="Subtitle 2">
            <a:extLst>
              <a:ext uri="{FF2B5EF4-FFF2-40B4-BE49-F238E27FC236}">
                <a16:creationId xmlns:a16="http://schemas.microsoft.com/office/drawing/2014/main" id="{96655FE0-2B06-2381-4804-C787AC16B461}"/>
              </a:ext>
            </a:extLst>
          </p:cNvPr>
          <p:cNvSpPr>
            <a:spLocks noGrp="1"/>
          </p:cNvSpPr>
          <p:nvPr>
            <p:ph type="subTitle" idx="1"/>
          </p:nvPr>
        </p:nvSpPr>
        <p:spPr/>
        <p:txBody>
          <a:bodyPr/>
          <a:lstStyle/>
          <a:p>
            <a:r>
              <a:rPr lang="en-GB" dirty="0"/>
              <a:t>Suraj Subramanyam</a:t>
            </a:r>
          </a:p>
          <a:p>
            <a:r>
              <a:rPr lang="en-GB" dirty="0"/>
              <a:t>106119128</a:t>
            </a:r>
            <a:endParaRPr lang="en-US" dirty="0"/>
          </a:p>
        </p:txBody>
      </p:sp>
    </p:spTree>
    <p:extLst>
      <p:ext uri="{BB962C8B-B14F-4D97-AF65-F5344CB8AC3E}">
        <p14:creationId xmlns:p14="http://schemas.microsoft.com/office/powerpoint/2010/main" val="27235496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0684-626E-8477-2EC4-7B9DB19F7C4B}"/>
              </a:ext>
            </a:extLst>
          </p:cNvPr>
          <p:cNvSpPr>
            <a:spLocks noGrp="1"/>
          </p:cNvSpPr>
          <p:nvPr>
            <p:ph type="title"/>
          </p:nvPr>
        </p:nvSpPr>
        <p:spPr/>
        <p:txBody>
          <a:bodyPr/>
          <a:lstStyle/>
          <a:p>
            <a:r>
              <a:rPr lang="en-GB" dirty="0"/>
              <a:t>Uniform Distribution</a:t>
            </a:r>
            <a:endParaRPr lang="en-US" dirty="0"/>
          </a:p>
        </p:txBody>
      </p:sp>
      <p:sp>
        <p:nvSpPr>
          <p:cNvPr id="3" name="Content Placeholder 2">
            <a:extLst>
              <a:ext uri="{FF2B5EF4-FFF2-40B4-BE49-F238E27FC236}">
                <a16:creationId xmlns:a16="http://schemas.microsoft.com/office/drawing/2014/main" id="{896C5488-F458-9397-48BC-5846DEB02A89}"/>
              </a:ext>
            </a:extLst>
          </p:cNvPr>
          <p:cNvSpPr>
            <a:spLocks noGrp="1"/>
          </p:cNvSpPr>
          <p:nvPr>
            <p:ph idx="1"/>
          </p:nvPr>
        </p:nvSpPr>
        <p:spPr/>
        <p:txBody>
          <a:bodyPr/>
          <a:lstStyle/>
          <a:p>
            <a:pPr algn="l"/>
            <a:r>
              <a:rPr lang="en-US" b="0" i="0" dirty="0">
                <a:solidFill>
                  <a:schemeClr val="tx1"/>
                </a:solidFill>
                <a:effectLst/>
                <a:latin typeface="SourceSansPro"/>
              </a:rPr>
              <a:t>In statistics, uniform distribution refers to a type of probability distribution in which all outcomes are equally likely. A deck of cards has within it uniform distributions because the likelihood of drawing a heart, a club, a diamond, or a spade is equally likely. A coin also has a uniform distribution because the probability of getting either heads or tails in a coin toss is the same.</a:t>
            </a:r>
          </a:p>
          <a:p>
            <a:pPr algn="l"/>
            <a:r>
              <a:rPr lang="en-US" b="0" i="0" dirty="0">
                <a:solidFill>
                  <a:schemeClr val="tx1"/>
                </a:solidFill>
                <a:effectLst/>
                <a:latin typeface="SourceSansPro"/>
              </a:rPr>
              <a:t>The uniform distribution can be visualized as a straight horizontal line, so for a coin flip returning a head or tail, both have a probability p = 0.50 and would be depicted by a line from the y-axis at 0.50.</a:t>
            </a:r>
          </a:p>
          <a:p>
            <a:endParaRPr lang="en-US" dirty="0">
              <a:solidFill>
                <a:schemeClr val="tx1"/>
              </a:solidFill>
            </a:endParaRPr>
          </a:p>
        </p:txBody>
      </p:sp>
    </p:spTree>
    <p:extLst>
      <p:ext uri="{BB962C8B-B14F-4D97-AF65-F5344CB8AC3E}">
        <p14:creationId xmlns:p14="http://schemas.microsoft.com/office/powerpoint/2010/main" val="38328291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E4BE-800A-0A72-1E56-36C45F788779}"/>
              </a:ext>
            </a:extLst>
          </p:cNvPr>
          <p:cNvSpPr>
            <a:spLocks noGrp="1"/>
          </p:cNvSpPr>
          <p:nvPr>
            <p:ph type="title"/>
          </p:nvPr>
        </p:nvSpPr>
        <p:spPr/>
        <p:txBody>
          <a:bodyPr/>
          <a:lstStyle/>
          <a:p>
            <a:r>
              <a:rPr lang="en-GB" dirty="0"/>
              <a:t>The Graph of Uniform Distribution</a:t>
            </a:r>
            <a:endParaRPr lang="en-US" dirty="0"/>
          </a:p>
        </p:txBody>
      </p:sp>
      <p:pic>
        <p:nvPicPr>
          <p:cNvPr id="1026" name="Picture 2" descr="STATS4STEM">
            <a:extLst>
              <a:ext uri="{FF2B5EF4-FFF2-40B4-BE49-F238E27FC236}">
                <a16:creationId xmlns:a16="http://schemas.microsoft.com/office/drawing/2014/main" id="{1E9C89E2-F295-D20F-64C7-C8C781DF60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3338" y="1643748"/>
            <a:ext cx="5318002" cy="479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0560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3BE3-ADBD-CDE0-1E12-4959BEAB25A6}"/>
              </a:ext>
            </a:extLst>
          </p:cNvPr>
          <p:cNvSpPr>
            <a:spLocks noGrp="1"/>
          </p:cNvSpPr>
          <p:nvPr>
            <p:ph type="title"/>
          </p:nvPr>
        </p:nvSpPr>
        <p:spPr/>
        <p:txBody>
          <a:bodyPr/>
          <a:lstStyle/>
          <a:p>
            <a:r>
              <a:rPr lang="en-GB" dirty="0"/>
              <a:t>Normal Distributions</a:t>
            </a:r>
            <a:endParaRPr lang="en-US" dirty="0"/>
          </a:p>
        </p:txBody>
      </p:sp>
      <p:sp>
        <p:nvSpPr>
          <p:cNvPr id="3" name="Content Placeholder 2">
            <a:extLst>
              <a:ext uri="{FF2B5EF4-FFF2-40B4-BE49-F238E27FC236}">
                <a16:creationId xmlns:a16="http://schemas.microsoft.com/office/drawing/2014/main" id="{E43FF128-760F-E04D-F473-79EFC6316CD6}"/>
              </a:ext>
            </a:extLst>
          </p:cNvPr>
          <p:cNvSpPr>
            <a:spLocks noGrp="1"/>
          </p:cNvSpPr>
          <p:nvPr>
            <p:ph idx="1"/>
          </p:nvPr>
        </p:nvSpPr>
        <p:spPr/>
        <p:txBody>
          <a:bodyPr>
            <a:normAutofit/>
          </a:bodyPr>
          <a:lstStyle/>
          <a:p>
            <a:pPr algn="l"/>
            <a:r>
              <a:rPr lang="en-US" sz="2800" b="0" i="0" dirty="0">
                <a:solidFill>
                  <a:schemeClr val="tx1"/>
                </a:solidFill>
                <a:effectLst/>
                <a:latin typeface="SourceSansPro"/>
              </a:rPr>
              <a:t>Normal distribution, also known as the Gaussian distribution, is a probability distribution that is symmetric about the mean, showing that data near the mean are more frequent in occurrence than data far from the mean.</a:t>
            </a:r>
          </a:p>
          <a:p>
            <a:pPr algn="l"/>
            <a:r>
              <a:rPr lang="en-US" sz="2800" b="0" i="0" dirty="0">
                <a:solidFill>
                  <a:schemeClr val="tx1"/>
                </a:solidFill>
                <a:effectLst/>
                <a:latin typeface="SourceSansPro"/>
              </a:rPr>
              <a:t>In graphical form, the normal distribution appears as a "bell curve".</a:t>
            </a:r>
          </a:p>
        </p:txBody>
      </p:sp>
    </p:spTree>
    <p:extLst>
      <p:ext uri="{BB962C8B-B14F-4D97-AF65-F5344CB8AC3E}">
        <p14:creationId xmlns:p14="http://schemas.microsoft.com/office/powerpoint/2010/main" val="2711987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5E58-57B7-6911-7781-66D3E83DB178}"/>
              </a:ext>
            </a:extLst>
          </p:cNvPr>
          <p:cNvSpPr>
            <a:spLocks noGrp="1"/>
          </p:cNvSpPr>
          <p:nvPr>
            <p:ph type="title"/>
          </p:nvPr>
        </p:nvSpPr>
        <p:spPr/>
        <p:txBody>
          <a:bodyPr/>
          <a:lstStyle/>
          <a:p>
            <a:r>
              <a:rPr lang="en-GB"/>
              <a:t>The Graph of Normal Distribution</a:t>
            </a:r>
            <a:endParaRPr lang="en-US" dirty="0"/>
          </a:p>
        </p:txBody>
      </p:sp>
      <p:pic>
        <p:nvPicPr>
          <p:cNvPr id="20" name="Content Placeholder 19">
            <a:extLst>
              <a:ext uri="{FF2B5EF4-FFF2-40B4-BE49-F238E27FC236}">
                <a16:creationId xmlns:a16="http://schemas.microsoft.com/office/drawing/2014/main" id="{4054234A-8DCC-3C4D-62C1-E01A4D4D9106}"/>
              </a:ext>
            </a:extLst>
          </p:cNvPr>
          <p:cNvPicPr>
            <a:picLocks noGrp="1" noChangeAspect="1"/>
          </p:cNvPicPr>
          <p:nvPr>
            <p:ph idx="1"/>
          </p:nvPr>
        </p:nvPicPr>
        <p:blipFill>
          <a:blip r:embed="rId2"/>
          <a:stretch>
            <a:fillRect/>
          </a:stretch>
        </p:blipFill>
        <p:spPr>
          <a:xfrm>
            <a:off x="1668568" y="1580050"/>
            <a:ext cx="8384610" cy="4730981"/>
          </a:xfrm>
        </p:spPr>
      </p:pic>
    </p:spTree>
    <p:extLst>
      <p:ext uri="{BB962C8B-B14F-4D97-AF65-F5344CB8AC3E}">
        <p14:creationId xmlns:p14="http://schemas.microsoft.com/office/powerpoint/2010/main" val="25952272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F3D4-D9C2-4653-ABCE-78974A0B2949}"/>
              </a:ext>
            </a:extLst>
          </p:cNvPr>
          <p:cNvSpPr>
            <a:spLocks noGrp="1"/>
          </p:cNvSpPr>
          <p:nvPr>
            <p:ph type="title"/>
          </p:nvPr>
        </p:nvSpPr>
        <p:spPr/>
        <p:txBody>
          <a:bodyPr/>
          <a:lstStyle/>
          <a:p>
            <a:r>
              <a:rPr lang="en-GB" dirty="0"/>
              <a:t>Why are Normal Distributions Important</a:t>
            </a:r>
            <a:endParaRPr lang="en-US" dirty="0"/>
          </a:p>
        </p:txBody>
      </p:sp>
      <p:sp>
        <p:nvSpPr>
          <p:cNvPr id="3" name="Content Placeholder 2">
            <a:extLst>
              <a:ext uri="{FF2B5EF4-FFF2-40B4-BE49-F238E27FC236}">
                <a16:creationId xmlns:a16="http://schemas.microsoft.com/office/drawing/2014/main" id="{B14F91E2-AE4D-974F-064E-B6EC0B52F05C}"/>
              </a:ext>
            </a:extLst>
          </p:cNvPr>
          <p:cNvSpPr>
            <a:spLocks noGrp="1"/>
          </p:cNvSpPr>
          <p:nvPr>
            <p:ph idx="1"/>
          </p:nvPr>
        </p:nvSpPr>
        <p:spPr/>
        <p:txBody>
          <a:bodyPr>
            <a:normAutofit/>
          </a:bodyPr>
          <a:lstStyle/>
          <a:p>
            <a:pPr algn="l"/>
            <a:r>
              <a:rPr lang="en-US" sz="2400" b="0" i="0" dirty="0">
                <a:solidFill>
                  <a:schemeClr val="tx1"/>
                </a:solidFill>
                <a:effectLst/>
                <a:latin typeface="SourceSansPro"/>
              </a:rPr>
              <a:t>All kinds of variables in natural and social sciences are normally or approximately normally distributed. Height, birth weight, reading ability, job satisfaction, or SAT scores are just a few examples of such variables.</a:t>
            </a:r>
          </a:p>
          <a:p>
            <a:pPr algn="l"/>
            <a:r>
              <a:rPr lang="en-US" sz="2400" b="0" i="0" dirty="0">
                <a:solidFill>
                  <a:schemeClr val="tx1"/>
                </a:solidFill>
                <a:effectLst/>
                <a:latin typeface="SourceSansPro"/>
              </a:rPr>
              <a:t>Because normally distributed variables are so common, many</a:t>
            </a:r>
            <a:r>
              <a:rPr lang="en-US" sz="2400" b="0" i="0" u="none" strike="noStrike" dirty="0">
                <a:solidFill>
                  <a:schemeClr val="tx1"/>
                </a:solidFill>
                <a:effectLst/>
                <a:latin typeface="SourceSansPro"/>
              </a:rPr>
              <a:t> statistical tests</a:t>
            </a:r>
            <a:r>
              <a:rPr lang="en-US" sz="2400" b="0" i="0" dirty="0">
                <a:solidFill>
                  <a:schemeClr val="tx1"/>
                </a:solidFill>
                <a:effectLst/>
                <a:latin typeface="SourceSansPro"/>
              </a:rPr>
              <a:t> are designed for normally distributed populations.</a:t>
            </a:r>
          </a:p>
          <a:p>
            <a:pPr algn="l"/>
            <a:r>
              <a:rPr lang="en-US" sz="2400" b="0" i="0" dirty="0">
                <a:solidFill>
                  <a:schemeClr val="tx1"/>
                </a:solidFill>
                <a:effectLst/>
                <a:latin typeface="SourceSansPro"/>
              </a:rPr>
              <a:t>Understanding the properties of normal distributions means you can use </a:t>
            </a:r>
            <a:r>
              <a:rPr lang="en-US" sz="2400" b="0" i="0" u="none" strike="noStrike" dirty="0">
                <a:solidFill>
                  <a:schemeClr val="tx1"/>
                </a:solidFill>
                <a:effectLst/>
                <a:latin typeface="SourceSansPro"/>
              </a:rPr>
              <a:t>inferential statistics</a:t>
            </a:r>
            <a:r>
              <a:rPr lang="en-US" sz="2400" b="0" i="0" dirty="0">
                <a:solidFill>
                  <a:schemeClr val="tx1"/>
                </a:solidFill>
                <a:effectLst/>
                <a:latin typeface="SourceSansPro"/>
              </a:rPr>
              <a:t> to compare different groups and make estimates about populations using samples.</a:t>
            </a:r>
          </a:p>
          <a:p>
            <a:endParaRPr lang="en-US" sz="2400" dirty="0">
              <a:solidFill>
                <a:schemeClr val="tx1"/>
              </a:solidFill>
              <a:latin typeface="SourceSansPro"/>
            </a:endParaRPr>
          </a:p>
        </p:txBody>
      </p:sp>
    </p:spTree>
    <p:extLst>
      <p:ext uri="{BB962C8B-B14F-4D97-AF65-F5344CB8AC3E}">
        <p14:creationId xmlns:p14="http://schemas.microsoft.com/office/powerpoint/2010/main" val="42002301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A48B-4046-9F46-19F8-4F5F4A486F6C}"/>
              </a:ext>
            </a:extLst>
          </p:cNvPr>
          <p:cNvSpPr>
            <a:spLocks noGrp="1"/>
          </p:cNvSpPr>
          <p:nvPr>
            <p:ph type="title"/>
          </p:nvPr>
        </p:nvSpPr>
        <p:spPr/>
        <p:txBody>
          <a:bodyPr/>
          <a:lstStyle/>
          <a:p>
            <a:r>
              <a:rPr lang="en-GB" dirty="0"/>
              <a:t>Properties of Normal Distributions</a:t>
            </a:r>
            <a:endParaRPr lang="en-US" dirty="0"/>
          </a:p>
        </p:txBody>
      </p:sp>
      <p:sp>
        <p:nvSpPr>
          <p:cNvPr id="3" name="Content Placeholder 2">
            <a:extLst>
              <a:ext uri="{FF2B5EF4-FFF2-40B4-BE49-F238E27FC236}">
                <a16:creationId xmlns:a16="http://schemas.microsoft.com/office/drawing/2014/main" id="{5045805F-A223-9AD8-4179-A8E5027AF4BD}"/>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chemeClr val="tx1"/>
                </a:solidFill>
                <a:effectLst/>
                <a:latin typeface="SourceSansPro"/>
              </a:rPr>
              <a:t>The </a:t>
            </a:r>
            <a:r>
              <a:rPr lang="en-US" sz="2400" b="0" i="0" u="none" strike="noStrike" dirty="0">
                <a:solidFill>
                  <a:schemeClr val="tx1"/>
                </a:solidFill>
                <a:effectLst/>
                <a:latin typeface="SourceSansPro"/>
              </a:rPr>
              <a:t>mean</a:t>
            </a:r>
            <a:r>
              <a:rPr lang="en-US" sz="2400" b="0" i="0" dirty="0">
                <a:solidFill>
                  <a:schemeClr val="tx1"/>
                </a:solidFill>
                <a:effectLst/>
                <a:latin typeface="SourceSansPro"/>
              </a:rPr>
              <a:t>, </a:t>
            </a:r>
            <a:r>
              <a:rPr lang="en-US" sz="2400" b="0" i="0" u="none" strike="noStrike" dirty="0">
                <a:solidFill>
                  <a:schemeClr val="tx1"/>
                </a:solidFill>
                <a:effectLst/>
                <a:latin typeface="SourceSansPro"/>
              </a:rPr>
              <a:t>median</a:t>
            </a:r>
            <a:r>
              <a:rPr lang="en-US" sz="2400" b="0" i="0" dirty="0">
                <a:solidFill>
                  <a:schemeClr val="tx1"/>
                </a:solidFill>
                <a:effectLst/>
                <a:latin typeface="SourceSansPro"/>
              </a:rPr>
              <a:t> and </a:t>
            </a:r>
            <a:r>
              <a:rPr lang="en-US" sz="2400" b="0" i="0" u="none" strike="noStrike" dirty="0">
                <a:solidFill>
                  <a:schemeClr val="tx1"/>
                </a:solidFill>
                <a:effectLst/>
                <a:latin typeface="SourceSansPro"/>
              </a:rPr>
              <a:t>mode</a:t>
            </a:r>
            <a:r>
              <a:rPr lang="en-US" sz="2400" b="0" i="0" dirty="0">
                <a:solidFill>
                  <a:schemeClr val="tx1"/>
                </a:solidFill>
                <a:effectLst/>
                <a:latin typeface="SourceSansPro"/>
              </a:rPr>
              <a:t> are exactly the same.</a:t>
            </a:r>
          </a:p>
          <a:p>
            <a:pPr algn="l">
              <a:buFont typeface="Arial" panose="020B0604020202020204" pitchFamily="34" charset="0"/>
              <a:buChar char="•"/>
            </a:pPr>
            <a:r>
              <a:rPr lang="en-US" sz="2400" b="0" i="0" dirty="0">
                <a:solidFill>
                  <a:schemeClr val="tx1"/>
                </a:solidFill>
                <a:effectLst/>
                <a:latin typeface="SourceSansPro"/>
              </a:rPr>
              <a:t>The distribution is symmetric about the mean—half the values fall below the mean and half above the mean.</a:t>
            </a:r>
          </a:p>
          <a:p>
            <a:pPr algn="l">
              <a:buFont typeface="Arial" panose="020B0604020202020204" pitchFamily="34" charset="0"/>
              <a:buChar char="•"/>
            </a:pPr>
            <a:r>
              <a:rPr lang="en-US" sz="2400" b="0" i="0" dirty="0">
                <a:solidFill>
                  <a:schemeClr val="tx1"/>
                </a:solidFill>
                <a:effectLst/>
                <a:latin typeface="SourceSansPro"/>
              </a:rPr>
              <a:t>The distribution can be described by two values: the mean and the </a:t>
            </a:r>
            <a:r>
              <a:rPr lang="en-US" sz="2400" b="0" i="0" u="none" strike="noStrike" dirty="0">
                <a:solidFill>
                  <a:schemeClr val="tx1"/>
                </a:solidFill>
                <a:effectLst/>
                <a:latin typeface="SourceSansPro"/>
              </a:rPr>
              <a:t>standard deviation</a:t>
            </a:r>
            <a:r>
              <a:rPr lang="en-US" sz="2400" b="0" i="0" dirty="0">
                <a:solidFill>
                  <a:schemeClr val="tx1"/>
                </a:solidFill>
                <a:effectLst/>
                <a:latin typeface="SourceSansPro"/>
              </a:rPr>
              <a:t>.</a:t>
            </a:r>
          </a:p>
          <a:p>
            <a:pPr algn="l">
              <a:buFont typeface="Arial" panose="020B0604020202020204" pitchFamily="34" charset="0"/>
              <a:buChar char="•"/>
            </a:pPr>
            <a:r>
              <a:rPr lang="en-US" sz="2400" b="0" i="0" dirty="0">
                <a:solidFill>
                  <a:schemeClr val="tx1"/>
                </a:solidFill>
                <a:effectLst/>
                <a:latin typeface="SourceSansPro"/>
              </a:rPr>
              <a:t>The mean is the location parameter while the standard deviation is the scale parameter.</a:t>
            </a:r>
          </a:p>
          <a:p>
            <a:endParaRPr lang="en-US" sz="2400" dirty="0">
              <a:solidFill>
                <a:schemeClr val="tx1"/>
              </a:solidFill>
              <a:latin typeface="SourceSansPro"/>
            </a:endParaRPr>
          </a:p>
        </p:txBody>
      </p:sp>
    </p:spTree>
    <p:extLst>
      <p:ext uri="{BB962C8B-B14F-4D97-AF65-F5344CB8AC3E}">
        <p14:creationId xmlns:p14="http://schemas.microsoft.com/office/powerpoint/2010/main" val="23023857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A342-1210-0821-8F3F-2796471F7F91}"/>
              </a:ext>
            </a:extLst>
          </p:cNvPr>
          <p:cNvSpPr>
            <a:spLocks noGrp="1"/>
          </p:cNvSpPr>
          <p:nvPr>
            <p:ph type="title"/>
          </p:nvPr>
        </p:nvSpPr>
        <p:spPr/>
        <p:txBody>
          <a:bodyPr/>
          <a:lstStyle/>
          <a:p>
            <a:r>
              <a:rPr lang="en-GB" dirty="0"/>
              <a:t>Properties of Normal Distributions</a:t>
            </a:r>
            <a:endParaRPr lang="en-US" dirty="0"/>
          </a:p>
        </p:txBody>
      </p:sp>
      <p:pic>
        <p:nvPicPr>
          <p:cNvPr id="5" name="Content Placeholder 4">
            <a:extLst>
              <a:ext uri="{FF2B5EF4-FFF2-40B4-BE49-F238E27FC236}">
                <a16:creationId xmlns:a16="http://schemas.microsoft.com/office/drawing/2014/main" id="{F0000AF9-967C-D537-70DF-29620C65E170}"/>
              </a:ext>
            </a:extLst>
          </p:cNvPr>
          <p:cNvPicPr>
            <a:picLocks noGrp="1" noChangeAspect="1"/>
          </p:cNvPicPr>
          <p:nvPr>
            <p:ph idx="1"/>
          </p:nvPr>
        </p:nvPicPr>
        <p:blipFill>
          <a:blip r:embed="rId2"/>
          <a:stretch>
            <a:fillRect/>
          </a:stretch>
        </p:blipFill>
        <p:spPr>
          <a:xfrm>
            <a:off x="2420998" y="1669819"/>
            <a:ext cx="7350003" cy="4641238"/>
          </a:xfrm>
        </p:spPr>
      </p:pic>
    </p:spTree>
    <p:extLst>
      <p:ext uri="{BB962C8B-B14F-4D97-AF65-F5344CB8AC3E}">
        <p14:creationId xmlns:p14="http://schemas.microsoft.com/office/powerpoint/2010/main" val="30142747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E9FC-0C3B-6DC2-337B-11B9AB8BCD14}"/>
              </a:ext>
            </a:extLst>
          </p:cNvPr>
          <p:cNvSpPr>
            <a:spLocks noGrp="1"/>
          </p:cNvSpPr>
          <p:nvPr>
            <p:ph type="title"/>
          </p:nvPr>
        </p:nvSpPr>
        <p:spPr/>
        <p:txBody>
          <a:bodyPr/>
          <a:lstStyle/>
          <a:p>
            <a:r>
              <a:rPr lang="en-GB" dirty="0"/>
              <a:t>Properties of Normal Distributions</a:t>
            </a:r>
            <a:endParaRPr lang="en-US" dirty="0"/>
          </a:p>
        </p:txBody>
      </p:sp>
      <p:pic>
        <p:nvPicPr>
          <p:cNvPr id="5" name="Content Placeholder 4">
            <a:extLst>
              <a:ext uri="{FF2B5EF4-FFF2-40B4-BE49-F238E27FC236}">
                <a16:creationId xmlns:a16="http://schemas.microsoft.com/office/drawing/2014/main" id="{201E580F-BAE7-961A-FDF2-852816DDEB08}"/>
              </a:ext>
            </a:extLst>
          </p:cNvPr>
          <p:cNvPicPr>
            <a:picLocks noGrp="1" noChangeAspect="1"/>
          </p:cNvPicPr>
          <p:nvPr>
            <p:ph idx="1"/>
          </p:nvPr>
        </p:nvPicPr>
        <p:blipFill>
          <a:blip r:embed="rId2"/>
          <a:stretch>
            <a:fillRect/>
          </a:stretch>
        </p:blipFill>
        <p:spPr>
          <a:xfrm>
            <a:off x="2884512" y="1731963"/>
            <a:ext cx="6413451" cy="4059237"/>
          </a:xfrm>
        </p:spPr>
      </p:pic>
    </p:spTree>
    <p:extLst>
      <p:ext uri="{BB962C8B-B14F-4D97-AF65-F5344CB8AC3E}">
        <p14:creationId xmlns:p14="http://schemas.microsoft.com/office/powerpoint/2010/main" val="154586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016" y="2090164"/>
            <a:ext cx="187960" cy="207749"/>
          </a:xfrm>
          <a:prstGeom prst="rect">
            <a:avLst/>
          </a:prstGeom>
        </p:spPr>
        <p:txBody>
          <a:bodyPr vert="horz" wrap="square" lIns="0" tIns="15240" rIns="0" bIns="0" rtlCol="0">
            <a:spAutoFit/>
          </a:bodyPr>
          <a:lstStyle/>
          <a:p>
            <a:pPr marL="12700">
              <a:lnSpc>
                <a:spcPct val="100000"/>
              </a:lnSpc>
              <a:spcBef>
                <a:spcPts val="120"/>
              </a:spcBef>
            </a:pPr>
            <a:r>
              <a:rPr sz="1250" spc="10" dirty="0">
                <a:solidFill>
                  <a:srgbClr val="0000FF"/>
                </a:solidFill>
                <a:latin typeface="Times New Roman"/>
                <a:cs typeface="Times New Roman"/>
              </a:rPr>
              <a:t>21</a:t>
            </a:r>
            <a:endParaRPr sz="1250">
              <a:latin typeface="Times New Roman"/>
              <a:cs typeface="Times New Roman"/>
            </a:endParaRPr>
          </a:p>
        </p:txBody>
      </p:sp>
      <p:sp>
        <p:nvSpPr>
          <p:cNvPr id="3" name="object 3"/>
          <p:cNvSpPr txBox="1"/>
          <p:nvPr/>
        </p:nvSpPr>
        <p:spPr>
          <a:xfrm>
            <a:off x="6368026" y="2090164"/>
            <a:ext cx="187960" cy="207749"/>
          </a:xfrm>
          <a:prstGeom prst="rect">
            <a:avLst/>
          </a:prstGeom>
        </p:spPr>
        <p:txBody>
          <a:bodyPr vert="horz" wrap="square" lIns="0" tIns="15240" rIns="0" bIns="0" rtlCol="0">
            <a:spAutoFit/>
          </a:bodyPr>
          <a:lstStyle/>
          <a:p>
            <a:pPr marL="12700">
              <a:lnSpc>
                <a:spcPct val="100000"/>
              </a:lnSpc>
              <a:spcBef>
                <a:spcPts val="120"/>
              </a:spcBef>
            </a:pPr>
            <a:r>
              <a:rPr sz="1250" spc="10" dirty="0">
                <a:solidFill>
                  <a:srgbClr val="0000FF"/>
                </a:solidFill>
                <a:latin typeface="Times New Roman"/>
                <a:cs typeface="Times New Roman"/>
              </a:rPr>
              <a:t>22</a:t>
            </a:r>
            <a:endParaRPr sz="1250">
              <a:latin typeface="Times New Roman"/>
              <a:cs typeface="Times New Roman"/>
            </a:endParaRPr>
          </a:p>
        </p:txBody>
      </p:sp>
      <p:sp>
        <p:nvSpPr>
          <p:cNvPr id="4" name="object 4"/>
          <p:cNvSpPr txBox="1"/>
          <p:nvPr/>
        </p:nvSpPr>
        <p:spPr>
          <a:xfrm>
            <a:off x="5458413" y="2306493"/>
            <a:ext cx="132715" cy="361315"/>
          </a:xfrm>
          <a:prstGeom prst="rect">
            <a:avLst/>
          </a:prstGeom>
        </p:spPr>
        <p:txBody>
          <a:bodyPr vert="horz" wrap="square" lIns="0" tIns="13335" rIns="0" bIns="0" rtlCol="0">
            <a:spAutoFit/>
          </a:bodyPr>
          <a:lstStyle/>
          <a:p>
            <a:pPr marL="12700">
              <a:lnSpc>
                <a:spcPct val="100000"/>
              </a:lnSpc>
              <a:spcBef>
                <a:spcPts val="105"/>
              </a:spcBef>
            </a:pPr>
            <a:r>
              <a:rPr sz="2200" dirty="0">
                <a:solidFill>
                  <a:srgbClr val="0000FF"/>
                </a:solidFill>
                <a:latin typeface="Symbol"/>
                <a:cs typeface="Symbol"/>
              </a:rPr>
              <a:t></a:t>
            </a:r>
            <a:endParaRPr sz="2200">
              <a:latin typeface="Symbol"/>
              <a:cs typeface="Symbol"/>
            </a:endParaRPr>
          </a:p>
        </p:txBody>
      </p:sp>
      <p:sp>
        <p:nvSpPr>
          <p:cNvPr id="5" name="object 5"/>
          <p:cNvSpPr txBox="1"/>
          <p:nvPr/>
        </p:nvSpPr>
        <p:spPr>
          <a:xfrm>
            <a:off x="7749084" y="2574412"/>
            <a:ext cx="132715" cy="361315"/>
          </a:xfrm>
          <a:prstGeom prst="rect">
            <a:avLst/>
          </a:prstGeom>
        </p:spPr>
        <p:txBody>
          <a:bodyPr vert="horz" wrap="square" lIns="0" tIns="13335" rIns="0" bIns="0" rtlCol="0">
            <a:spAutoFit/>
          </a:bodyPr>
          <a:lstStyle/>
          <a:p>
            <a:pPr marL="12700">
              <a:lnSpc>
                <a:spcPct val="100000"/>
              </a:lnSpc>
              <a:spcBef>
                <a:spcPts val="105"/>
              </a:spcBef>
            </a:pPr>
            <a:r>
              <a:rPr sz="2200" dirty="0">
                <a:solidFill>
                  <a:srgbClr val="0000FF"/>
                </a:solidFill>
                <a:latin typeface="Symbol"/>
                <a:cs typeface="Symbol"/>
              </a:rPr>
              <a:t></a:t>
            </a:r>
            <a:endParaRPr sz="2200">
              <a:latin typeface="Symbol"/>
              <a:cs typeface="Symbol"/>
            </a:endParaRPr>
          </a:p>
        </p:txBody>
      </p:sp>
      <p:pic>
        <p:nvPicPr>
          <p:cNvPr id="6" name="object 6"/>
          <p:cNvPicPr/>
          <p:nvPr/>
        </p:nvPicPr>
        <p:blipFill>
          <a:blip r:embed="rId2" cstate="print"/>
          <a:stretch>
            <a:fillRect/>
          </a:stretch>
        </p:blipFill>
        <p:spPr>
          <a:xfrm>
            <a:off x="6844491" y="1549729"/>
            <a:ext cx="1083547" cy="282814"/>
          </a:xfrm>
          <a:prstGeom prst="rect">
            <a:avLst/>
          </a:prstGeom>
        </p:spPr>
      </p:pic>
      <p:pic>
        <p:nvPicPr>
          <p:cNvPr id="7" name="object 7"/>
          <p:cNvPicPr/>
          <p:nvPr/>
        </p:nvPicPr>
        <p:blipFill>
          <a:blip r:embed="rId3" cstate="print"/>
          <a:stretch>
            <a:fillRect/>
          </a:stretch>
        </p:blipFill>
        <p:spPr>
          <a:xfrm>
            <a:off x="5720931" y="2389111"/>
            <a:ext cx="2207106" cy="282814"/>
          </a:xfrm>
          <a:prstGeom prst="rect">
            <a:avLst/>
          </a:prstGeom>
        </p:spPr>
      </p:pic>
      <p:sp>
        <p:nvSpPr>
          <p:cNvPr id="8" name="object 8"/>
          <p:cNvSpPr txBox="1"/>
          <p:nvPr/>
        </p:nvSpPr>
        <p:spPr>
          <a:xfrm>
            <a:off x="7484782" y="1770606"/>
            <a:ext cx="422909" cy="897255"/>
          </a:xfrm>
          <a:prstGeom prst="rect">
            <a:avLst/>
          </a:prstGeom>
        </p:spPr>
        <p:txBody>
          <a:bodyPr vert="horz" wrap="square" lIns="0" tIns="13335" rIns="0" bIns="0" rtlCol="0">
            <a:spAutoFit/>
          </a:bodyPr>
          <a:lstStyle/>
          <a:p>
            <a:pPr marL="276860">
              <a:lnSpc>
                <a:spcPts val="2115"/>
              </a:lnSpc>
              <a:spcBef>
                <a:spcPts val="105"/>
              </a:spcBef>
            </a:pPr>
            <a:r>
              <a:rPr sz="2200" dirty="0">
                <a:solidFill>
                  <a:srgbClr val="0000FF"/>
                </a:solidFill>
                <a:latin typeface="Symbol"/>
                <a:cs typeface="Symbol"/>
              </a:rPr>
              <a:t></a:t>
            </a:r>
            <a:endParaRPr sz="2200">
              <a:latin typeface="Symbol"/>
              <a:cs typeface="Symbol"/>
            </a:endParaRPr>
          </a:p>
          <a:p>
            <a:pPr marL="38100">
              <a:lnSpc>
                <a:spcPts val="2110"/>
              </a:lnSpc>
            </a:pPr>
            <a:r>
              <a:rPr sz="1250" spc="55" dirty="0">
                <a:solidFill>
                  <a:srgbClr val="0000FF"/>
                </a:solidFill>
                <a:latin typeface="Times New Roman"/>
                <a:cs typeface="Times New Roman"/>
              </a:rPr>
              <a:t>2</a:t>
            </a:r>
            <a:r>
              <a:rPr sz="1250" i="1" spc="55" dirty="0">
                <a:solidFill>
                  <a:srgbClr val="0000FF"/>
                </a:solidFill>
                <a:latin typeface="Times New Roman"/>
                <a:cs typeface="Times New Roman"/>
              </a:rPr>
              <a:t>n</a:t>
            </a:r>
            <a:r>
              <a:rPr sz="1250" i="1" spc="140" dirty="0">
                <a:solidFill>
                  <a:srgbClr val="0000FF"/>
                </a:solidFill>
                <a:latin typeface="Times New Roman"/>
                <a:cs typeface="Times New Roman"/>
              </a:rPr>
              <a:t> </a:t>
            </a:r>
            <a:r>
              <a:rPr sz="3300" baseline="-12626" dirty="0">
                <a:solidFill>
                  <a:srgbClr val="0000FF"/>
                </a:solidFill>
                <a:latin typeface="Symbol"/>
                <a:cs typeface="Symbol"/>
              </a:rPr>
              <a:t></a:t>
            </a:r>
            <a:endParaRPr sz="3300" baseline="-12626">
              <a:latin typeface="Symbol"/>
              <a:cs typeface="Symbol"/>
            </a:endParaRPr>
          </a:p>
          <a:p>
            <a:pPr marL="276860">
              <a:lnSpc>
                <a:spcPts val="2635"/>
              </a:lnSpc>
            </a:pPr>
            <a:r>
              <a:rPr sz="2200" dirty="0">
                <a:solidFill>
                  <a:srgbClr val="0000FF"/>
                </a:solidFill>
                <a:latin typeface="Symbol"/>
                <a:cs typeface="Symbol"/>
              </a:rPr>
              <a:t></a:t>
            </a:r>
            <a:endParaRPr sz="2200">
              <a:latin typeface="Symbol"/>
              <a:cs typeface="Symbol"/>
            </a:endParaRPr>
          </a:p>
        </p:txBody>
      </p:sp>
      <p:sp>
        <p:nvSpPr>
          <p:cNvPr id="9" name="object 9"/>
          <p:cNvSpPr txBox="1"/>
          <p:nvPr/>
        </p:nvSpPr>
        <p:spPr>
          <a:xfrm>
            <a:off x="5717978" y="2929544"/>
            <a:ext cx="862330" cy="207749"/>
          </a:xfrm>
          <a:prstGeom prst="rect">
            <a:avLst/>
          </a:prstGeom>
        </p:spPr>
        <p:txBody>
          <a:bodyPr vert="horz" wrap="square" lIns="0" tIns="15240" rIns="0" bIns="0" rtlCol="0">
            <a:spAutoFit/>
          </a:bodyPr>
          <a:lstStyle/>
          <a:p>
            <a:pPr marL="12700">
              <a:lnSpc>
                <a:spcPct val="100000"/>
              </a:lnSpc>
              <a:spcBef>
                <a:spcPts val="120"/>
              </a:spcBef>
              <a:tabLst>
                <a:tab pos="637540" algn="l"/>
              </a:tabLst>
            </a:pPr>
            <a:r>
              <a:rPr sz="1250" i="1" spc="-15" dirty="0">
                <a:solidFill>
                  <a:srgbClr val="0000FF"/>
                </a:solidFill>
                <a:latin typeface="Times New Roman"/>
                <a:cs typeface="Times New Roman"/>
              </a:rPr>
              <a:t>m</a:t>
            </a:r>
            <a:r>
              <a:rPr sz="1250" spc="10" dirty="0">
                <a:solidFill>
                  <a:srgbClr val="0000FF"/>
                </a:solidFill>
                <a:latin typeface="Times New Roman"/>
                <a:cs typeface="Times New Roman"/>
              </a:rPr>
              <a:t>1</a:t>
            </a:r>
            <a:r>
              <a:rPr sz="1250" dirty="0">
                <a:solidFill>
                  <a:srgbClr val="0000FF"/>
                </a:solidFill>
                <a:latin typeface="Times New Roman"/>
                <a:cs typeface="Times New Roman"/>
              </a:rPr>
              <a:t>	</a:t>
            </a:r>
            <a:r>
              <a:rPr sz="1250" i="1" spc="15" dirty="0">
                <a:solidFill>
                  <a:srgbClr val="0000FF"/>
                </a:solidFill>
                <a:latin typeface="Times New Roman"/>
                <a:cs typeface="Times New Roman"/>
              </a:rPr>
              <a:t>m</a:t>
            </a:r>
            <a:r>
              <a:rPr sz="1250" i="1" spc="-204" dirty="0">
                <a:solidFill>
                  <a:srgbClr val="0000FF"/>
                </a:solidFill>
                <a:latin typeface="Times New Roman"/>
                <a:cs typeface="Times New Roman"/>
              </a:rPr>
              <a:t> </a:t>
            </a:r>
            <a:r>
              <a:rPr sz="1250" spc="10" dirty="0">
                <a:solidFill>
                  <a:srgbClr val="0000FF"/>
                </a:solidFill>
                <a:latin typeface="Times New Roman"/>
                <a:cs typeface="Times New Roman"/>
              </a:rPr>
              <a:t>2</a:t>
            </a:r>
            <a:endParaRPr sz="1250">
              <a:latin typeface="Times New Roman"/>
              <a:cs typeface="Times New Roman"/>
            </a:endParaRPr>
          </a:p>
        </p:txBody>
      </p:sp>
      <p:sp>
        <p:nvSpPr>
          <p:cNvPr id="10" name="object 10"/>
          <p:cNvSpPr txBox="1"/>
          <p:nvPr/>
        </p:nvSpPr>
        <p:spPr>
          <a:xfrm>
            <a:off x="5458413" y="2813674"/>
            <a:ext cx="2423795" cy="361315"/>
          </a:xfrm>
          <a:prstGeom prst="rect">
            <a:avLst/>
          </a:prstGeom>
        </p:spPr>
        <p:txBody>
          <a:bodyPr vert="horz" wrap="square" lIns="0" tIns="13335" rIns="0" bIns="0" rtlCol="0">
            <a:spAutoFit/>
          </a:bodyPr>
          <a:lstStyle/>
          <a:p>
            <a:pPr marL="12700">
              <a:lnSpc>
                <a:spcPct val="100000"/>
              </a:lnSpc>
              <a:spcBef>
                <a:spcPts val="105"/>
              </a:spcBef>
              <a:tabLst>
                <a:tab pos="2051685" algn="l"/>
              </a:tabLst>
            </a:pPr>
            <a:r>
              <a:rPr sz="2200" dirty="0">
                <a:solidFill>
                  <a:srgbClr val="0000FF"/>
                </a:solidFill>
                <a:latin typeface="Symbol"/>
                <a:cs typeface="Symbol"/>
              </a:rPr>
              <a:t></a:t>
            </a:r>
            <a:r>
              <a:rPr sz="2200" dirty="0">
                <a:solidFill>
                  <a:srgbClr val="0000FF"/>
                </a:solidFill>
                <a:latin typeface="Times New Roman"/>
                <a:cs typeface="Times New Roman"/>
              </a:rPr>
              <a:t>	</a:t>
            </a:r>
            <a:r>
              <a:rPr sz="1250" i="1" spc="10" dirty="0">
                <a:solidFill>
                  <a:srgbClr val="0000FF"/>
                </a:solidFill>
                <a:latin typeface="Times New Roman"/>
                <a:cs typeface="Times New Roman"/>
              </a:rPr>
              <a:t>mn</a:t>
            </a:r>
            <a:r>
              <a:rPr sz="1250" i="1" spc="35" dirty="0">
                <a:solidFill>
                  <a:srgbClr val="0000FF"/>
                </a:solidFill>
                <a:latin typeface="Times New Roman"/>
                <a:cs typeface="Times New Roman"/>
              </a:rPr>
              <a:t> </a:t>
            </a:r>
            <a:r>
              <a:rPr sz="2200" dirty="0">
                <a:solidFill>
                  <a:srgbClr val="0000FF"/>
                </a:solidFill>
                <a:latin typeface="Symbol"/>
                <a:cs typeface="Symbol"/>
              </a:rPr>
              <a:t></a:t>
            </a:r>
            <a:endParaRPr sz="2200" dirty="0">
              <a:latin typeface="Symbol"/>
              <a:cs typeface="Symbol"/>
            </a:endParaRPr>
          </a:p>
        </p:txBody>
      </p:sp>
      <p:sp>
        <p:nvSpPr>
          <p:cNvPr id="11" name="object 11"/>
          <p:cNvSpPr txBox="1"/>
          <p:nvPr/>
        </p:nvSpPr>
        <p:spPr>
          <a:xfrm>
            <a:off x="7359259" y="1552599"/>
            <a:ext cx="548005" cy="361315"/>
          </a:xfrm>
          <a:prstGeom prst="rect">
            <a:avLst/>
          </a:prstGeom>
        </p:spPr>
        <p:txBody>
          <a:bodyPr vert="horz" wrap="square" lIns="0" tIns="13335" rIns="0" bIns="0" rtlCol="0">
            <a:spAutoFit/>
          </a:bodyPr>
          <a:lstStyle/>
          <a:p>
            <a:pPr marL="38100">
              <a:lnSpc>
                <a:spcPct val="100000"/>
              </a:lnSpc>
              <a:spcBef>
                <a:spcPts val="105"/>
              </a:spcBef>
            </a:pPr>
            <a:r>
              <a:rPr sz="3300" i="1" spc="-60" baseline="13888" dirty="0">
                <a:solidFill>
                  <a:srgbClr val="0000FF"/>
                </a:solidFill>
                <a:latin typeface="Times New Roman"/>
                <a:cs typeface="Times New Roman"/>
              </a:rPr>
              <a:t>a</a:t>
            </a:r>
            <a:r>
              <a:rPr sz="1250" spc="-40" dirty="0">
                <a:solidFill>
                  <a:srgbClr val="0000FF"/>
                </a:solidFill>
                <a:latin typeface="Times New Roman"/>
                <a:cs typeface="Times New Roman"/>
              </a:rPr>
              <a:t>1</a:t>
            </a:r>
            <a:r>
              <a:rPr sz="1250" i="1" spc="-40" dirty="0">
                <a:solidFill>
                  <a:srgbClr val="0000FF"/>
                </a:solidFill>
                <a:latin typeface="Times New Roman"/>
                <a:cs typeface="Times New Roman"/>
              </a:rPr>
              <a:t>n</a:t>
            </a:r>
            <a:r>
              <a:rPr sz="1250" i="1" spc="250" dirty="0">
                <a:solidFill>
                  <a:srgbClr val="0000FF"/>
                </a:solidFill>
                <a:latin typeface="Times New Roman"/>
                <a:cs typeface="Times New Roman"/>
              </a:rPr>
              <a:t> </a:t>
            </a:r>
            <a:r>
              <a:rPr sz="3300" baseline="10101" dirty="0">
                <a:solidFill>
                  <a:srgbClr val="0000FF"/>
                </a:solidFill>
                <a:latin typeface="Symbol"/>
                <a:cs typeface="Symbol"/>
              </a:rPr>
              <a:t></a:t>
            </a:r>
            <a:endParaRPr sz="3300" baseline="10101">
              <a:latin typeface="Symbol"/>
              <a:cs typeface="Symbol"/>
            </a:endParaRPr>
          </a:p>
        </p:txBody>
      </p:sp>
      <p:sp>
        <p:nvSpPr>
          <p:cNvPr id="12" name="object 12"/>
          <p:cNvSpPr txBox="1"/>
          <p:nvPr/>
        </p:nvSpPr>
        <p:spPr>
          <a:xfrm>
            <a:off x="5420312" y="1552599"/>
            <a:ext cx="1164590" cy="579755"/>
          </a:xfrm>
          <a:prstGeom prst="rect">
            <a:avLst/>
          </a:prstGeom>
        </p:spPr>
        <p:txBody>
          <a:bodyPr vert="horz" wrap="square" lIns="0" tIns="13335" rIns="0" bIns="0" rtlCol="0">
            <a:spAutoFit/>
          </a:bodyPr>
          <a:lstStyle/>
          <a:p>
            <a:pPr marL="50800">
              <a:lnSpc>
                <a:spcPts val="2180"/>
              </a:lnSpc>
              <a:spcBef>
                <a:spcPts val="105"/>
              </a:spcBef>
              <a:tabLst>
                <a:tab pos="828040" algn="l"/>
              </a:tabLst>
            </a:pPr>
            <a:r>
              <a:rPr sz="3300" baseline="10101" dirty="0">
                <a:solidFill>
                  <a:srgbClr val="0000FF"/>
                </a:solidFill>
                <a:latin typeface="Symbol"/>
                <a:cs typeface="Symbol"/>
              </a:rPr>
              <a:t></a:t>
            </a:r>
            <a:r>
              <a:rPr sz="3300" spc="-390" baseline="10101" dirty="0">
                <a:solidFill>
                  <a:srgbClr val="0000FF"/>
                </a:solidFill>
                <a:latin typeface="Times New Roman"/>
                <a:cs typeface="Times New Roman"/>
              </a:rPr>
              <a:t> </a:t>
            </a:r>
            <a:r>
              <a:rPr sz="3300" i="1" spc="-60" baseline="13888" dirty="0">
                <a:solidFill>
                  <a:srgbClr val="0000FF"/>
                </a:solidFill>
                <a:latin typeface="Times New Roman"/>
                <a:cs typeface="Times New Roman"/>
              </a:rPr>
              <a:t>a</a:t>
            </a:r>
            <a:r>
              <a:rPr sz="1250" spc="-40" dirty="0">
                <a:solidFill>
                  <a:srgbClr val="0000FF"/>
                </a:solidFill>
                <a:latin typeface="Times New Roman"/>
                <a:cs typeface="Times New Roman"/>
              </a:rPr>
              <a:t>11	</a:t>
            </a:r>
            <a:r>
              <a:rPr sz="3300" i="1" spc="-60" baseline="13888" dirty="0">
                <a:solidFill>
                  <a:srgbClr val="0000FF"/>
                </a:solidFill>
                <a:latin typeface="Times New Roman"/>
                <a:cs typeface="Times New Roman"/>
              </a:rPr>
              <a:t>a</a:t>
            </a:r>
            <a:r>
              <a:rPr sz="1250" spc="-40" dirty="0">
                <a:solidFill>
                  <a:srgbClr val="0000FF"/>
                </a:solidFill>
                <a:latin typeface="Times New Roman"/>
                <a:cs typeface="Times New Roman"/>
              </a:rPr>
              <a:t>12</a:t>
            </a:r>
            <a:endParaRPr sz="1250" dirty="0">
              <a:latin typeface="Times New Roman"/>
              <a:cs typeface="Times New Roman"/>
            </a:endParaRPr>
          </a:p>
          <a:p>
            <a:pPr marL="50800">
              <a:lnSpc>
                <a:spcPts val="2180"/>
              </a:lnSpc>
            </a:pPr>
            <a:r>
              <a:rPr sz="2200" dirty="0">
                <a:solidFill>
                  <a:srgbClr val="0000FF"/>
                </a:solidFill>
                <a:latin typeface="Symbol"/>
                <a:cs typeface="Symbol"/>
              </a:rPr>
              <a:t></a:t>
            </a:r>
            <a:r>
              <a:rPr sz="2200" spc="-330" dirty="0">
                <a:solidFill>
                  <a:srgbClr val="0000FF"/>
                </a:solidFill>
                <a:latin typeface="Times New Roman"/>
                <a:cs typeface="Times New Roman"/>
              </a:rPr>
              <a:t> </a:t>
            </a:r>
            <a:r>
              <a:rPr sz="3300" i="1" baseline="-25252" dirty="0">
                <a:solidFill>
                  <a:srgbClr val="0000FF"/>
                </a:solidFill>
                <a:latin typeface="Times New Roman"/>
                <a:cs typeface="Times New Roman"/>
              </a:rPr>
              <a:t>a</a:t>
            </a:r>
            <a:endParaRPr sz="3300" baseline="-25252" dirty="0">
              <a:latin typeface="Times New Roman"/>
              <a:cs typeface="Times New Roman"/>
            </a:endParaRPr>
          </a:p>
        </p:txBody>
      </p:sp>
      <p:sp>
        <p:nvSpPr>
          <p:cNvPr id="13" name="object 13"/>
          <p:cNvSpPr txBox="1"/>
          <p:nvPr/>
        </p:nvSpPr>
        <p:spPr>
          <a:xfrm>
            <a:off x="6227492" y="1900267"/>
            <a:ext cx="165735" cy="361315"/>
          </a:xfrm>
          <a:prstGeom prst="rect">
            <a:avLst/>
          </a:prstGeom>
        </p:spPr>
        <p:txBody>
          <a:bodyPr vert="horz" wrap="square" lIns="0" tIns="13335" rIns="0" bIns="0" rtlCol="0">
            <a:spAutoFit/>
          </a:bodyPr>
          <a:lstStyle/>
          <a:p>
            <a:pPr marL="12700">
              <a:lnSpc>
                <a:spcPct val="100000"/>
              </a:lnSpc>
              <a:spcBef>
                <a:spcPts val="105"/>
              </a:spcBef>
            </a:pPr>
            <a:r>
              <a:rPr sz="2200" i="1" dirty="0">
                <a:solidFill>
                  <a:srgbClr val="0000FF"/>
                </a:solidFill>
                <a:latin typeface="Times New Roman"/>
                <a:cs typeface="Times New Roman"/>
              </a:rPr>
              <a:t>a</a:t>
            </a:r>
            <a:endParaRPr sz="2200">
              <a:latin typeface="Times New Roman"/>
              <a:cs typeface="Times New Roman"/>
            </a:endParaRPr>
          </a:p>
        </p:txBody>
      </p:sp>
      <p:sp>
        <p:nvSpPr>
          <p:cNvPr id="14" name="object 14"/>
          <p:cNvSpPr txBox="1"/>
          <p:nvPr/>
        </p:nvSpPr>
        <p:spPr>
          <a:xfrm>
            <a:off x="7369082" y="1900267"/>
            <a:ext cx="165735" cy="361315"/>
          </a:xfrm>
          <a:prstGeom prst="rect">
            <a:avLst/>
          </a:prstGeom>
        </p:spPr>
        <p:txBody>
          <a:bodyPr vert="horz" wrap="square" lIns="0" tIns="13335" rIns="0" bIns="0" rtlCol="0">
            <a:spAutoFit/>
          </a:bodyPr>
          <a:lstStyle/>
          <a:p>
            <a:pPr marL="12700">
              <a:lnSpc>
                <a:spcPct val="100000"/>
              </a:lnSpc>
              <a:spcBef>
                <a:spcPts val="105"/>
              </a:spcBef>
            </a:pPr>
            <a:r>
              <a:rPr sz="2200" i="1" dirty="0">
                <a:solidFill>
                  <a:srgbClr val="0000FF"/>
                </a:solidFill>
                <a:latin typeface="Times New Roman"/>
                <a:cs typeface="Times New Roman"/>
              </a:rPr>
              <a:t>a</a:t>
            </a:r>
            <a:endParaRPr sz="2200" dirty="0">
              <a:latin typeface="Times New Roman"/>
              <a:cs typeface="Times New Roman"/>
            </a:endParaRPr>
          </a:p>
        </p:txBody>
      </p:sp>
      <p:sp>
        <p:nvSpPr>
          <p:cNvPr id="15" name="object 15"/>
          <p:cNvSpPr txBox="1"/>
          <p:nvPr/>
        </p:nvSpPr>
        <p:spPr>
          <a:xfrm>
            <a:off x="4963195" y="2109700"/>
            <a:ext cx="653415" cy="361315"/>
          </a:xfrm>
          <a:prstGeom prst="rect">
            <a:avLst/>
          </a:prstGeom>
        </p:spPr>
        <p:txBody>
          <a:bodyPr vert="horz" wrap="square" lIns="0" tIns="13335" rIns="0" bIns="0" rtlCol="0">
            <a:spAutoFit/>
          </a:bodyPr>
          <a:lstStyle/>
          <a:p>
            <a:pPr marL="38100">
              <a:lnSpc>
                <a:spcPct val="100000"/>
              </a:lnSpc>
              <a:spcBef>
                <a:spcPts val="105"/>
              </a:spcBef>
            </a:pPr>
            <a:r>
              <a:rPr sz="2200" i="1" dirty="0">
                <a:solidFill>
                  <a:srgbClr val="0000FF"/>
                </a:solidFill>
                <a:latin typeface="Times New Roman"/>
                <a:cs typeface="Times New Roman"/>
              </a:rPr>
              <a:t>A</a:t>
            </a:r>
            <a:r>
              <a:rPr sz="2200" i="1" spc="-70" dirty="0">
                <a:solidFill>
                  <a:srgbClr val="0000FF"/>
                </a:solidFill>
                <a:latin typeface="Times New Roman"/>
                <a:cs typeface="Times New Roman"/>
              </a:rPr>
              <a:t> </a:t>
            </a:r>
            <a:r>
              <a:rPr sz="2200" dirty="0">
                <a:solidFill>
                  <a:srgbClr val="0000FF"/>
                </a:solidFill>
                <a:latin typeface="Symbol"/>
                <a:cs typeface="Symbol"/>
              </a:rPr>
              <a:t></a:t>
            </a:r>
            <a:r>
              <a:rPr sz="2200" spc="30" dirty="0">
                <a:solidFill>
                  <a:srgbClr val="0000FF"/>
                </a:solidFill>
                <a:latin typeface="Times New Roman"/>
                <a:cs typeface="Times New Roman"/>
              </a:rPr>
              <a:t> </a:t>
            </a:r>
            <a:r>
              <a:rPr sz="3300" baseline="13888" dirty="0">
                <a:solidFill>
                  <a:srgbClr val="0000FF"/>
                </a:solidFill>
                <a:latin typeface="Symbol"/>
                <a:cs typeface="Symbol"/>
              </a:rPr>
              <a:t></a:t>
            </a:r>
            <a:endParaRPr sz="3300" baseline="13888">
              <a:latin typeface="Symbol"/>
              <a:cs typeface="Symbol"/>
            </a:endParaRPr>
          </a:p>
        </p:txBody>
      </p:sp>
      <p:sp>
        <p:nvSpPr>
          <p:cNvPr id="16" name="object 16"/>
          <p:cNvSpPr txBox="1"/>
          <p:nvPr/>
        </p:nvSpPr>
        <p:spPr>
          <a:xfrm>
            <a:off x="5433013" y="2574412"/>
            <a:ext cx="335915" cy="361315"/>
          </a:xfrm>
          <a:prstGeom prst="rect">
            <a:avLst/>
          </a:prstGeom>
        </p:spPr>
        <p:txBody>
          <a:bodyPr vert="horz" wrap="square" lIns="0" tIns="13335" rIns="0" bIns="0" rtlCol="0">
            <a:spAutoFit/>
          </a:bodyPr>
          <a:lstStyle/>
          <a:p>
            <a:pPr marL="38100">
              <a:lnSpc>
                <a:spcPct val="100000"/>
              </a:lnSpc>
              <a:spcBef>
                <a:spcPts val="105"/>
              </a:spcBef>
            </a:pPr>
            <a:r>
              <a:rPr sz="2200" spc="45" dirty="0">
                <a:solidFill>
                  <a:srgbClr val="0000FF"/>
                </a:solidFill>
                <a:latin typeface="Symbol"/>
                <a:cs typeface="Symbol"/>
              </a:rPr>
              <a:t></a:t>
            </a:r>
            <a:r>
              <a:rPr sz="3300" i="1" spc="67" baseline="-32828" dirty="0">
                <a:solidFill>
                  <a:srgbClr val="0000FF"/>
                </a:solidFill>
                <a:latin typeface="Times New Roman"/>
                <a:cs typeface="Times New Roman"/>
              </a:rPr>
              <a:t>a</a:t>
            </a:r>
            <a:endParaRPr sz="3300" baseline="-32828">
              <a:latin typeface="Times New Roman"/>
              <a:cs typeface="Times New Roman"/>
            </a:endParaRPr>
          </a:p>
        </p:txBody>
      </p:sp>
      <p:sp>
        <p:nvSpPr>
          <p:cNvPr id="17" name="object 17"/>
          <p:cNvSpPr txBox="1"/>
          <p:nvPr/>
        </p:nvSpPr>
        <p:spPr>
          <a:xfrm>
            <a:off x="6203067" y="2739087"/>
            <a:ext cx="1320165" cy="361315"/>
          </a:xfrm>
          <a:prstGeom prst="rect">
            <a:avLst/>
          </a:prstGeom>
        </p:spPr>
        <p:txBody>
          <a:bodyPr vert="horz" wrap="square" lIns="0" tIns="13335" rIns="0" bIns="0" rtlCol="0">
            <a:spAutoFit/>
          </a:bodyPr>
          <a:lstStyle/>
          <a:p>
            <a:pPr marL="12700">
              <a:lnSpc>
                <a:spcPct val="100000"/>
              </a:lnSpc>
              <a:spcBef>
                <a:spcPts val="105"/>
              </a:spcBef>
              <a:tabLst>
                <a:tab pos="1167130" algn="l"/>
              </a:tabLst>
            </a:pPr>
            <a:r>
              <a:rPr sz="2200" i="1" dirty="0">
                <a:solidFill>
                  <a:srgbClr val="0000FF"/>
                </a:solidFill>
                <a:latin typeface="Times New Roman"/>
                <a:cs typeface="Times New Roman"/>
              </a:rPr>
              <a:t>a	a</a:t>
            </a:r>
            <a:endParaRPr sz="2200">
              <a:latin typeface="Times New Roman"/>
              <a:cs typeface="Times New Roman"/>
            </a:endParaRPr>
          </a:p>
        </p:txBody>
      </p:sp>
      <p:sp>
        <p:nvSpPr>
          <p:cNvPr id="18" name="object 18"/>
          <p:cNvSpPr txBox="1"/>
          <p:nvPr/>
        </p:nvSpPr>
        <p:spPr>
          <a:xfrm>
            <a:off x="2288541" y="1651254"/>
            <a:ext cx="2230755" cy="452120"/>
          </a:xfrm>
          <a:prstGeom prst="rect">
            <a:avLst/>
          </a:prstGeom>
        </p:spPr>
        <p:txBody>
          <a:bodyPr vert="horz" wrap="square" lIns="0" tIns="12065" rIns="0" bIns="0" rtlCol="0">
            <a:spAutoFit/>
          </a:bodyPr>
          <a:lstStyle/>
          <a:p>
            <a:pPr marL="12700">
              <a:lnSpc>
                <a:spcPct val="100000"/>
              </a:lnSpc>
              <a:spcBef>
                <a:spcPts val="95"/>
              </a:spcBef>
            </a:pPr>
            <a:r>
              <a:rPr sz="2800" spc="185" dirty="0">
                <a:latin typeface="Cambria"/>
                <a:cs typeface="Cambria"/>
              </a:rPr>
              <a:t>In</a:t>
            </a:r>
            <a:r>
              <a:rPr sz="2800" spc="120" dirty="0">
                <a:latin typeface="Cambria"/>
                <a:cs typeface="Cambria"/>
              </a:rPr>
              <a:t> </a:t>
            </a:r>
            <a:r>
              <a:rPr sz="2800" spc="110" dirty="0">
                <a:latin typeface="Cambria"/>
                <a:cs typeface="Cambria"/>
              </a:rPr>
              <a:t>the</a:t>
            </a:r>
            <a:r>
              <a:rPr sz="2800" spc="135" dirty="0">
                <a:latin typeface="Cambria"/>
                <a:cs typeface="Cambria"/>
              </a:rPr>
              <a:t> </a:t>
            </a:r>
            <a:r>
              <a:rPr sz="2800" spc="130" dirty="0">
                <a:latin typeface="Cambria"/>
                <a:cs typeface="Cambria"/>
              </a:rPr>
              <a:t>matrix</a:t>
            </a:r>
            <a:endParaRPr sz="2800">
              <a:latin typeface="Cambria"/>
              <a:cs typeface="Cambria"/>
            </a:endParaRPr>
          </a:p>
        </p:txBody>
      </p:sp>
      <p:sp>
        <p:nvSpPr>
          <p:cNvPr id="19" name="object 19"/>
          <p:cNvSpPr txBox="1"/>
          <p:nvPr/>
        </p:nvSpPr>
        <p:spPr>
          <a:xfrm>
            <a:off x="2250441" y="3453765"/>
            <a:ext cx="7755255" cy="2407920"/>
          </a:xfrm>
          <a:prstGeom prst="rect">
            <a:avLst/>
          </a:prstGeom>
        </p:spPr>
        <p:txBody>
          <a:bodyPr vert="horz" wrap="square" lIns="0" tIns="12700" rIns="0" bIns="0" rtlCol="0">
            <a:spAutoFit/>
          </a:bodyPr>
          <a:lstStyle/>
          <a:p>
            <a:pPr marL="508000" marR="428625" indent="-457834">
              <a:lnSpc>
                <a:spcPct val="100000"/>
              </a:lnSpc>
              <a:spcBef>
                <a:spcPts val="100"/>
              </a:spcBef>
              <a:buClr>
                <a:srgbClr val="565F6C"/>
              </a:buClr>
              <a:buFont typeface="Arial MT"/>
              <a:buChar char="•"/>
              <a:tabLst>
                <a:tab pos="508000" algn="l"/>
                <a:tab pos="508634" algn="l"/>
              </a:tabLst>
            </a:pPr>
            <a:r>
              <a:rPr sz="2400" spc="85" dirty="0">
                <a:latin typeface="Cambria"/>
                <a:cs typeface="Cambria"/>
              </a:rPr>
              <a:t>numbers</a:t>
            </a:r>
            <a:r>
              <a:rPr sz="2400" spc="120" dirty="0">
                <a:latin typeface="Cambria"/>
                <a:cs typeface="Cambria"/>
              </a:rPr>
              <a:t> </a:t>
            </a:r>
            <a:r>
              <a:rPr sz="2400" i="1" spc="-5" dirty="0">
                <a:solidFill>
                  <a:srgbClr val="0000FF"/>
                </a:solidFill>
                <a:latin typeface="Times New Roman"/>
                <a:cs typeface="Times New Roman"/>
              </a:rPr>
              <a:t>a</a:t>
            </a:r>
            <a:r>
              <a:rPr sz="2400" i="1" spc="-7" baseline="-20833" dirty="0">
                <a:solidFill>
                  <a:srgbClr val="0000FF"/>
                </a:solidFill>
                <a:latin typeface="Times New Roman"/>
                <a:cs typeface="Times New Roman"/>
              </a:rPr>
              <a:t>ij</a:t>
            </a:r>
            <a:r>
              <a:rPr sz="2400" i="1" spc="7" baseline="-20833" dirty="0">
                <a:solidFill>
                  <a:srgbClr val="0000FF"/>
                </a:solidFill>
                <a:latin typeface="Times New Roman"/>
                <a:cs typeface="Times New Roman"/>
              </a:rPr>
              <a:t> </a:t>
            </a:r>
            <a:r>
              <a:rPr sz="2400" spc="80" dirty="0">
                <a:latin typeface="Cambria"/>
                <a:cs typeface="Cambria"/>
              </a:rPr>
              <a:t>are</a:t>
            </a:r>
            <a:r>
              <a:rPr sz="2400" spc="140" dirty="0">
                <a:latin typeface="Cambria"/>
                <a:cs typeface="Cambria"/>
              </a:rPr>
              <a:t> </a:t>
            </a:r>
            <a:r>
              <a:rPr sz="2400" spc="75" dirty="0">
                <a:latin typeface="Cambria"/>
                <a:cs typeface="Cambria"/>
              </a:rPr>
              <a:t>called</a:t>
            </a:r>
            <a:r>
              <a:rPr sz="2400" spc="105" dirty="0">
                <a:latin typeface="Cambria"/>
                <a:cs typeface="Cambria"/>
              </a:rPr>
              <a:t> </a:t>
            </a:r>
            <a:r>
              <a:rPr sz="2400" i="1" spc="20" dirty="0">
                <a:solidFill>
                  <a:srgbClr val="565F6C"/>
                </a:solidFill>
                <a:latin typeface="Times New Roman"/>
                <a:cs typeface="Times New Roman"/>
              </a:rPr>
              <a:t>elements</a:t>
            </a:r>
            <a:r>
              <a:rPr sz="2400" spc="20" dirty="0">
                <a:latin typeface="Cambria"/>
                <a:cs typeface="Cambria"/>
              </a:rPr>
              <a:t>.</a:t>
            </a:r>
            <a:r>
              <a:rPr sz="2400" spc="110" dirty="0">
                <a:latin typeface="Cambria"/>
                <a:cs typeface="Cambria"/>
              </a:rPr>
              <a:t> </a:t>
            </a:r>
            <a:r>
              <a:rPr sz="2400" spc="135" dirty="0">
                <a:latin typeface="Cambria"/>
                <a:cs typeface="Cambria"/>
              </a:rPr>
              <a:t>First</a:t>
            </a:r>
            <a:r>
              <a:rPr sz="2400" spc="120" dirty="0">
                <a:latin typeface="Cambria"/>
                <a:cs typeface="Cambria"/>
              </a:rPr>
              <a:t> </a:t>
            </a:r>
            <a:r>
              <a:rPr sz="2400" spc="70" dirty="0">
                <a:latin typeface="Cambria"/>
                <a:cs typeface="Cambria"/>
              </a:rPr>
              <a:t>subscript </a:t>
            </a:r>
            <a:r>
              <a:rPr sz="2400" spc="75" dirty="0">
                <a:latin typeface="Cambria"/>
                <a:cs typeface="Cambria"/>
              </a:rPr>
              <a:t> </a:t>
            </a:r>
            <a:r>
              <a:rPr sz="2400" spc="80" dirty="0">
                <a:latin typeface="Cambria"/>
                <a:cs typeface="Cambria"/>
              </a:rPr>
              <a:t>indicates</a:t>
            </a:r>
            <a:r>
              <a:rPr sz="2400" spc="120" dirty="0">
                <a:latin typeface="Cambria"/>
                <a:cs typeface="Cambria"/>
              </a:rPr>
              <a:t> </a:t>
            </a:r>
            <a:r>
              <a:rPr sz="2400" spc="90" dirty="0">
                <a:latin typeface="Cambria"/>
                <a:cs typeface="Cambria"/>
              </a:rPr>
              <a:t>the</a:t>
            </a:r>
            <a:r>
              <a:rPr sz="2400" spc="145" dirty="0">
                <a:latin typeface="Cambria"/>
                <a:cs typeface="Cambria"/>
              </a:rPr>
              <a:t> </a:t>
            </a:r>
            <a:r>
              <a:rPr sz="2400" spc="10" dirty="0">
                <a:latin typeface="Cambria"/>
                <a:cs typeface="Cambria"/>
              </a:rPr>
              <a:t>row;</a:t>
            </a:r>
            <a:r>
              <a:rPr sz="2400" spc="114" dirty="0">
                <a:latin typeface="Cambria"/>
                <a:cs typeface="Cambria"/>
              </a:rPr>
              <a:t> </a:t>
            </a:r>
            <a:r>
              <a:rPr sz="2400" spc="35" dirty="0">
                <a:latin typeface="Cambria"/>
                <a:cs typeface="Cambria"/>
              </a:rPr>
              <a:t>second</a:t>
            </a:r>
            <a:r>
              <a:rPr sz="2400" spc="130" dirty="0">
                <a:latin typeface="Cambria"/>
                <a:cs typeface="Cambria"/>
              </a:rPr>
              <a:t> </a:t>
            </a:r>
            <a:r>
              <a:rPr sz="2400" spc="70" dirty="0">
                <a:latin typeface="Cambria"/>
                <a:cs typeface="Cambria"/>
              </a:rPr>
              <a:t>subscript</a:t>
            </a:r>
            <a:r>
              <a:rPr sz="2400" spc="114" dirty="0">
                <a:latin typeface="Cambria"/>
                <a:cs typeface="Cambria"/>
              </a:rPr>
              <a:t> </a:t>
            </a:r>
            <a:r>
              <a:rPr sz="2400" spc="80" dirty="0">
                <a:latin typeface="Cambria"/>
                <a:cs typeface="Cambria"/>
              </a:rPr>
              <a:t>indicates</a:t>
            </a:r>
            <a:r>
              <a:rPr sz="2400" spc="130" dirty="0">
                <a:latin typeface="Cambria"/>
                <a:cs typeface="Cambria"/>
              </a:rPr>
              <a:t> </a:t>
            </a:r>
            <a:r>
              <a:rPr sz="2400" spc="90" dirty="0">
                <a:latin typeface="Cambria"/>
                <a:cs typeface="Cambria"/>
              </a:rPr>
              <a:t>the </a:t>
            </a:r>
            <a:r>
              <a:rPr sz="2400" spc="-515" dirty="0">
                <a:latin typeface="Cambria"/>
                <a:cs typeface="Cambria"/>
              </a:rPr>
              <a:t> </a:t>
            </a:r>
            <a:r>
              <a:rPr sz="2400" spc="85" dirty="0">
                <a:latin typeface="Cambria"/>
                <a:cs typeface="Cambria"/>
              </a:rPr>
              <a:t>column.</a:t>
            </a:r>
            <a:r>
              <a:rPr sz="2400" spc="110" dirty="0">
                <a:latin typeface="Cambria"/>
                <a:cs typeface="Cambria"/>
              </a:rPr>
              <a:t> </a:t>
            </a:r>
            <a:r>
              <a:rPr sz="2400" spc="114" dirty="0">
                <a:latin typeface="Cambria"/>
                <a:cs typeface="Cambria"/>
              </a:rPr>
              <a:t>The</a:t>
            </a:r>
            <a:r>
              <a:rPr sz="2400" spc="135" dirty="0">
                <a:latin typeface="Cambria"/>
                <a:cs typeface="Cambria"/>
              </a:rPr>
              <a:t> </a:t>
            </a:r>
            <a:r>
              <a:rPr sz="2400" spc="114" dirty="0">
                <a:latin typeface="Cambria"/>
                <a:cs typeface="Cambria"/>
              </a:rPr>
              <a:t>matrix</a:t>
            </a:r>
            <a:r>
              <a:rPr sz="2400" spc="125" dirty="0">
                <a:latin typeface="Cambria"/>
                <a:cs typeface="Cambria"/>
              </a:rPr>
              <a:t> </a:t>
            </a:r>
            <a:r>
              <a:rPr sz="2400" spc="60" dirty="0">
                <a:latin typeface="Cambria"/>
                <a:cs typeface="Cambria"/>
              </a:rPr>
              <a:t>consists</a:t>
            </a:r>
            <a:r>
              <a:rPr sz="2400" spc="120" dirty="0">
                <a:latin typeface="Cambria"/>
                <a:cs typeface="Cambria"/>
              </a:rPr>
              <a:t> </a:t>
            </a:r>
            <a:r>
              <a:rPr sz="2400" spc="-5" dirty="0">
                <a:latin typeface="Cambria"/>
                <a:cs typeface="Cambria"/>
              </a:rPr>
              <a:t>of</a:t>
            </a:r>
            <a:r>
              <a:rPr sz="2400" spc="110" dirty="0">
                <a:latin typeface="Cambria"/>
                <a:cs typeface="Cambria"/>
              </a:rPr>
              <a:t> </a:t>
            </a:r>
            <a:r>
              <a:rPr sz="2400" i="1" spc="-5" dirty="0">
                <a:solidFill>
                  <a:srgbClr val="0000FF"/>
                </a:solidFill>
                <a:latin typeface="Times New Roman"/>
                <a:cs typeface="Times New Roman"/>
              </a:rPr>
              <a:t>mn</a:t>
            </a:r>
            <a:r>
              <a:rPr sz="2400" i="1" spc="65" dirty="0">
                <a:solidFill>
                  <a:srgbClr val="0000FF"/>
                </a:solidFill>
                <a:latin typeface="Times New Roman"/>
                <a:cs typeface="Times New Roman"/>
              </a:rPr>
              <a:t> </a:t>
            </a:r>
            <a:r>
              <a:rPr sz="2400" spc="80" dirty="0">
                <a:latin typeface="Cambria"/>
                <a:cs typeface="Cambria"/>
              </a:rPr>
              <a:t>elements</a:t>
            </a:r>
            <a:endParaRPr sz="2400">
              <a:latin typeface="Cambria"/>
              <a:cs typeface="Cambria"/>
            </a:endParaRPr>
          </a:p>
          <a:p>
            <a:pPr marL="508000" marR="55880" indent="-457834">
              <a:lnSpc>
                <a:spcPct val="100600"/>
              </a:lnSpc>
              <a:spcBef>
                <a:spcPts val="1425"/>
              </a:spcBef>
              <a:buClr>
                <a:srgbClr val="565F6C"/>
              </a:buClr>
              <a:buFont typeface="Arial MT"/>
              <a:buChar char="•"/>
              <a:tabLst>
                <a:tab pos="508000" algn="l"/>
                <a:tab pos="508634" algn="l"/>
              </a:tabLst>
            </a:pPr>
            <a:r>
              <a:rPr sz="2400" spc="155" dirty="0">
                <a:latin typeface="Cambria"/>
                <a:cs typeface="Cambria"/>
              </a:rPr>
              <a:t>It</a:t>
            </a:r>
            <a:r>
              <a:rPr sz="2400" spc="130" dirty="0">
                <a:latin typeface="Cambria"/>
                <a:cs typeface="Cambria"/>
              </a:rPr>
              <a:t> </a:t>
            </a:r>
            <a:r>
              <a:rPr sz="2400" spc="85" dirty="0">
                <a:latin typeface="Cambria"/>
                <a:cs typeface="Cambria"/>
              </a:rPr>
              <a:t>is</a:t>
            </a:r>
            <a:r>
              <a:rPr sz="2400" spc="125" dirty="0">
                <a:latin typeface="Cambria"/>
                <a:cs typeface="Cambria"/>
              </a:rPr>
              <a:t> </a:t>
            </a:r>
            <a:r>
              <a:rPr sz="2400" spc="75" dirty="0">
                <a:latin typeface="Cambria"/>
                <a:cs typeface="Cambria"/>
              </a:rPr>
              <a:t>called</a:t>
            </a:r>
            <a:r>
              <a:rPr sz="2400" spc="120" dirty="0">
                <a:latin typeface="Cambria"/>
                <a:cs typeface="Cambria"/>
              </a:rPr>
              <a:t> </a:t>
            </a:r>
            <a:r>
              <a:rPr sz="2400" spc="80" dirty="0">
                <a:latin typeface="Cambria"/>
                <a:cs typeface="Cambria"/>
              </a:rPr>
              <a:t>“the</a:t>
            </a:r>
            <a:r>
              <a:rPr sz="2400" spc="105" dirty="0">
                <a:latin typeface="Cambria"/>
                <a:cs typeface="Cambria"/>
              </a:rPr>
              <a:t> </a:t>
            </a:r>
            <a:r>
              <a:rPr sz="2400" i="1" dirty="0">
                <a:solidFill>
                  <a:srgbClr val="0000FF"/>
                </a:solidFill>
                <a:latin typeface="Times New Roman"/>
                <a:cs typeface="Times New Roman"/>
              </a:rPr>
              <a:t>m </a:t>
            </a:r>
            <a:r>
              <a:rPr sz="2400" dirty="0">
                <a:solidFill>
                  <a:srgbClr val="0000FF"/>
                </a:solidFill>
                <a:latin typeface="Symbol"/>
                <a:cs typeface="Symbol"/>
              </a:rPr>
              <a:t></a:t>
            </a:r>
            <a:r>
              <a:rPr sz="2400" spc="-15" dirty="0">
                <a:solidFill>
                  <a:srgbClr val="0000FF"/>
                </a:solidFill>
                <a:latin typeface="Times New Roman"/>
                <a:cs typeface="Times New Roman"/>
              </a:rPr>
              <a:t> </a:t>
            </a:r>
            <a:r>
              <a:rPr sz="2400" i="1" dirty="0">
                <a:solidFill>
                  <a:srgbClr val="0000FF"/>
                </a:solidFill>
                <a:latin typeface="Times New Roman"/>
                <a:cs typeface="Times New Roman"/>
              </a:rPr>
              <a:t>n</a:t>
            </a:r>
            <a:r>
              <a:rPr sz="2400" i="1" spc="65" dirty="0">
                <a:solidFill>
                  <a:srgbClr val="0000FF"/>
                </a:solidFill>
                <a:latin typeface="Times New Roman"/>
                <a:cs typeface="Times New Roman"/>
              </a:rPr>
              <a:t> </a:t>
            </a:r>
            <a:r>
              <a:rPr sz="2400" spc="114" dirty="0">
                <a:latin typeface="Cambria"/>
                <a:cs typeface="Cambria"/>
              </a:rPr>
              <a:t>matrix </a:t>
            </a:r>
            <a:r>
              <a:rPr sz="2400" i="1" dirty="0">
                <a:solidFill>
                  <a:srgbClr val="0000FF"/>
                </a:solidFill>
                <a:latin typeface="Times New Roman"/>
                <a:cs typeface="Times New Roman"/>
              </a:rPr>
              <a:t>A</a:t>
            </a:r>
            <a:r>
              <a:rPr sz="2400" i="1" spc="-60" dirty="0">
                <a:solidFill>
                  <a:srgbClr val="0000FF"/>
                </a:solidFill>
                <a:latin typeface="Times New Roman"/>
                <a:cs typeface="Times New Roman"/>
              </a:rPr>
              <a:t> </a:t>
            </a:r>
            <a:r>
              <a:rPr sz="2400" dirty="0">
                <a:solidFill>
                  <a:srgbClr val="0000FF"/>
                </a:solidFill>
                <a:latin typeface="Times New Roman"/>
                <a:cs typeface="Times New Roman"/>
              </a:rPr>
              <a:t>= [</a:t>
            </a:r>
            <a:r>
              <a:rPr sz="2400" i="1" dirty="0">
                <a:solidFill>
                  <a:srgbClr val="0000FF"/>
                </a:solidFill>
                <a:latin typeface="Times New Roman"/>
                <a:cs typeface="Times New Roman"/>
              </a:rPr>
              <a:t>a</a:t>
            </a:r>
            <a:r>
              <a:rPr sz="2400" i="1" baseline="-20833" dirty="0">
                <a:solidFill>
                  <a:srgbClr val="0000FF"/>
                </a:solidFill>
                <a:latin typeface="Times New Roman"/>
                <a:cs typeface="Times New Roman"/>
              </a:rPr>
              <a:t>ij</a:t>
            </a:r>
            <a:r>
              <a:rPr sz="2400" dirty="0">
                <a:solidFill>
                  <a:srgbClr val="0000FF"/>
                </a:solidFill>
                <a:latin typeface="Times New Roman"/>
                <a:cs typeface="Times New Roman"/>
              </a:rPr>
              <a:t>]</a:t>
            </a:r>
            <a:r>
              <a:rPr sz="2400" dirty="0">
                <a:latin typeface="Cambria"/>
                <a:cs typeface="Cambria"/>
              </a:rPr>
              <a:t>”</a:t>
            </a:r>
            <a:r>
              <a:rPr sz="2400" spc="150" dirty="0">
                <a:latin typeface="Cambria"/>
                <a:cs typeface="Cambria"/>
              </a:rPr>
              <a:t> </a:t>
            </a:r>
            <a:r>
              <a:rPr sz="2400" dirty="0">
                <a:latin typeface="Cambria"/>
                <a:cs typeface="Cambria"/>
              </a:rPr>
              <a:t>or</a:t>
            </a:r>
            <a:r>
              <a:rPr sz="2400" spc="135" dirty="0">
                <a:latin typeface="Cambria"/>
                <a:cs typeface="Cambria"/>
              </a:rPr>
              <a:t> </a:t>
            </a:r>
            <a:r>
              <a:rPr sz="2400" spc="90" dirty="0">
                <a:latin typeface="Cambria"/>
                <a:cs typeface="Cambria"/>
              </a:rPr>
              <a:t>simply</a:t>
            </a:r>
            <a:r>
              <a:rPr sz="2400" spc="110" dirty="0">
                <a:latin typeface="Cambria"/>
                <a:cs typeface="Cambria"/>
              </a:rPr>
              <a:t> </a:t>
            </a:r>
            <a:r>
              <a:rPr sz="2400" spc="80" dirty="0">
                <a:latin typeface="Cambria"/>
                <a:cs typeface="Cambria"/>
              </a:rPr>
              <a:t>“the </a:t>
            </a:r>
            <a:r>
              <a:rPr sz="2400" spc="-509" dirty="0">
                <a:latin typeface="Cambria"/>
                <a:cs typeface="Cambria"/>
              </a:rPr>
              <a:t> </a:t>
            </a:r>
            <a:r>
              <a:rPr sz="2400" spc="114" dirty="0">
                <a:latin typeface="Cambria"/>
                <a:cs typeface="Cambria"/>
              </a:rPr>
              <a:t>matrix </a:t>
            </a:r>
            <a:r>
              <a:rPr sz="2400" i="1" dirty="0">
                <a:solidFill>
                  <a:srgbClr val="0000FF"/>
                </a:solidFill>
                <a:latin typeface="Times New Roman"/>
                <a:cs typeface="Times New Roman"/>
              </a:rPr>
              <a:t>A</a:t>
            </a:r>
            <a:r>
              <a:rPr sz="2400" i="1" spc="-50" dirty="0">
                <a:solidFill>
                  <a:srgbClr val="0000FF"/>
                </a:solidFill>
                <a:latin typeface="Times New Roman"/>
                <a:cs typeface="Times New Roman"/>
              </a:rPr>
              <a:t> </a:t>
            </a:r>
            <a:r>
              <a:rPr sz="2400" spc="30" dirty="0">
                <a:latin typeface="Cambria"/>
                <a:cs typeface="Cambria"/>
              </a:rPr>
              <a:t>”</a:t>
            </a:r>
            <a:r>
              <a:rPr sz="2400" spc="145" dirty="0">
                <a:latin typeface="Cambria"/>
                <a:cs typeface="Cambria"/>
              </a:rPr>
              <a:t> </a:t>
            </a:r>
            <a:r>
              <a:rPr sz="2400" spc="80" dirty="0">
                <a:latin typeface="Cambria"/>
                <a:cs typeface="Cambria"/>
              </a:rPr>
              <a:t>if</a:t>
            </a:r>
            <a:r>
              <a:rPr sz="2400" spc="120" dirty="0">
                <a:latin typeface="Cambria"/>
                <a:cs typeface="Cambria"/>
              </a:rPr>
              <a:t> </a:t>
            </a:r>
            <a:r>
              <a:rPr sz="2400" spc="85" dirty="0">
                <a:latin typeface="Cambria"/>
                <a:cs typeface="Cambria"/>
              </a:rPr>
              <a:t>number</a:t>
            </a:r>
            <a:r>
              <a:rPr sz="2400" spc="145" dirty="0">
                <a:latin typeface="Cambria"/>
                <a:cs typeface="Cambria"/>
              </a:rPr>
              <a:t> </a:t>
            </a:r>
            <a:r>
              <a:rPr sz="2400" spc="-5" dirty="0">
                <a:latin typeface="Cambria"/>
                <a:cs typeface="Cambria"/>
              </a:rPr>
              <a:t>of</a:t>
            </a:r>
            <a:r>
              <a:rPr sz="2400" spc="125" dirty="0">
                <a:latin typeface="Cambria"/>
                <a:cs typeface="Cambria"/>
              </a:rPr>
              <a:t> </a:t>
            </a:r>
            <a:r>
              <a:rPr sz="2400" spc="20" dirty="0">
                <a:latin typeface="Cambria"/>
                <a:cs typeface="Cambria"/>
              </a:rPr>
              <a:t>rows</a:t>
            </a:r>
            <a:r>
              <a:rPr sz="2400" spc="130" dirty="0">
                <a:latin typeface="Cambria"/>
                <a:cs typeface="Cambria"/>
              </a:rPr>
              <a:t> </a:t>
            </a:r>
            <a:r>
              <a:rPr sz="2400" spc="105" dirty="0">
                <a:latin typeface="Cambria"/>
                <a:cs typeface="Cambria"/>
              </a:rPr>
              <a:t>and</a:t>
            </a:r>
            <a:r>
              <a:rPr sz="2400" spc="135" dirty="0">
                <a:latin typeface="Cambria"/>
                <a:cs typeface="Cambria"/>
              </a:rPr>
              <a:t> </a:t>
            </a:r>
            <a:r>
              <a:rPr sz="2400" spc="75" dirty="0">
                <a:latin typeface="Cambria"/>
                <a:cs typeface="Cambria"/>
              </a:rPr>
              <a:t>columns</a:t>
            </a:r>
            <a:r>
              <a:rPr sz="2400" spc="120" dirty="0">
                <a:latin typeface="Cambria"/>
                <a:cs typeface="Cambria"/>
              </a:rPr>
              <a:t> </a:t>
            </a:r>
            <a:r>
              <a:rPr sz="2400" spc="80" dirty="0">
                <a:latin typeface="Cambria"/>
                <a:cs typeface="Cambria"/>
              </a:rPr>
              <a:t>are </a:t>
            </a:r>
            <a:r>
              <a:rPr sz="2400" spc="85" dirty="0">
                <a:latin typeface="Cambria"/>
                <a:cs typeface="Cambria"/>
              </a:rPr>
              <a:t> </a:t>
            </a:r>
            <a:r>
              <a:rPr sz="2400" spc="60" dirty="0">
                <a:latin typeface="Cambria"/>
                <a:cs typeface="Cambria"/>
              </a:rPr>
              <a:t>understood.</a:t>
            </a:r>
            <a:endParaRPr sz="2400">
              <a:latin typeface="Cambria"/>
              <a:cs typeface="Cambria"/>
            </a:endParaRPr>
          </a:p>
        </p:txBody>
      </p:sp>
      <p:sp>
        <p:nvSpPr>
          <p:cNvPr id="20" name="object 20"/>
          <p:cNvSpPr txBox="1">
            <a:spLocks noGrp="1"/>
          </p:cNvSpPr>
          <p:nvPr>
            <p:ph type="title"/>
          </p:nvPr>
        </p:nvSpPr>
        <p:spPr>
          <a:xfrm>
            <a:off x="2288541" y="833373"/>
            <a:ext cx="2643505" cy="574040"/>
          </a:xfrm>
          <a:prstGeom prst="rect">
            <a:avLst/>
          </a:prstGeom>
        </p:spPr>
        <p:txBody>
          <a:bodyPr vert="horz" wrap="square" lIns="0" tIns="12700" rIns="0" bIns="0" rtlCol="0">
            <a:spAutoFit/>
          </a:bodyPr>
          <a:lstStyle/>
          <a:p>
            <a:pPr marL="12700">
              <a:lnSpc>
                <a:spcPct val="100000"/>
              </a:lnSpc>
              <a:spcBef>
                <a:spcPts val="100"/>
              </a:spcBef>
            </a:pPr>
            <a:r>
              <a:rPr sz="3600" spc="85" dirty="0"/>
              <a:t>1.1</a:t>
            </a:r>
            <a:r>
              <a:rPr sz="3600" spc="160" dirty="0"/>
              <a:t> Matrices</a:t>
            </a:r>
            <a:endParaRPr sz="3600"/>
          </a:p>
        </p:txBody>
      </p:sp>
    </p:spTree>
    <p:extLst>
      <p:ext uri="{BB962C8B-B14F-4D97-AF65-F5344CB8AC3E}">
        <p14:creationId xmlns:p14="http://schemas.microsoft.com/office/powerpoint/2010/main" val="10010719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2927-0FA6-F57A-30F2-D7F2FE5DAA48}"/>
              </a:ext>
            </a:extLst>
          </p:cNvPr>
          <p:cNvSpPr>
            <a:spLocks noGrp="1"/>
          </p:cNvSpPr>
          <p:nvPr>
            <p:ph type="title"/>
          </p:nvPr>
        </p:nvSpPr>
        <p:spPr/>
        <p:txBody>
          <a:bodyPr/>
          <a:lstStyle/>
          <a:p>
            <a:r>
              <a:rPr lang="en-GB" dirty="0"/>
              <a:t>The Formula for Normal Distribution</a:t>
            </a:r>
            <a:endParaRPr lang="en-US" dirty="0"/>
          </a:p>
        </p:txBody>
      </p:sp>
      <p:sp>
        <p:nvSpPr>
          <p:cNvPr id="8" name="Rectangle 10">
            <a:extLst>
              <a:ext uri="{FF2B5EF4-FFF2-40B4-BE49-F238E27FC236}">
                <a16:creationId xmlns:a16="http://schemas.microsoft.com/office/drawing/2014/main" id="{A1FE25DC-25FB-BDBA-8C63-20FD7A4F2D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Content Placeholder 11">
            <a:extLst>
              <a:ext uri="{FF2B5EF4-FFF2-40B4-BE49-F238E27FC236}">
                <a16:creationId xmlns:a16="http://schemas.microsoft.com/office/drawing/2014/main" id="{BF4C56C7-171E-98E1-59E6-9F708E202594}"/>
              </a:ext>
            </a:extLst>
          </p:cNvPr>
          <p:cNvSpPr>
            <a:spLocks noGrp="1"/>
          </p:cNvSpPr>
          <p:nvPr>
            <p:ph idx="1"/>
          </p:nvPr>
        </p:nvSpPr>
        <p:spPr/>
        <p:txBody>
          <a:bodyPr/>
          <a:lstStyle/>
          <a:p>
            <a:endParaRPr lang="en-GB" dirty="0">
              <a:solidFill>
                <a:schemeClr val="tx1"/>
              </a:solidFill>
            </a:endParaRPr>
          </a:p>
          <a:p>
            <a:endParaRPr lang="en-US" dirty="0">
              <a:solidFill>
                <a:schemeClr val="tx1"/>
              </a:solidFill>
            </a:endParaRPr>
          </a:p>
        </p:txBody>
      </p:sp>
      <p:sp>
        <p:nvSpPr>
          <p:cNvPr id="13" name="Rectangle 14">
            <a:extLst>
              <a:ext uri="{FF2B5EF4-FFF2-40B4-BE49-F238E27FC236}">
                <a16:creationId xmlns:a16="http://schemas.microsoft.com/office/drawing/2014/main" id="{461B83EE-DF09-E484-3A3C-67E09BC7512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9EE87FE-6AB3-5412-2914-DF9491C3659F}"/>
                  </a:ext>
                </a:extLst>
              </p:cNvPr>
              <p:cNvSpPr txBox="1"/>
              <p:nvPr/>
            </p:nvSpPr>
            <p:spPr>
              <a:xfrm>
                <a:off x="3043416" y="2189649"/>
                <a:ext cx="6094520" cy="9188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Calibri" panose="020F0502020204030204" pitchFamily="34" charset="0"/>
                          <a:cs typeface="Arial" panose="020B0604020202020204" pitchFamily="34" charset="0"/>
                        </a:rPr>
                        <m:t>𝑓</m:t>
                      </m:r>
                      <m:r>
                        <a:rPr lang="en-US" sz="2400" i="1" smtClean="0">
                          <a:effectLst/>
                          <a:latin typeface="Cambria Math" panose="02040503050406030204" pitchFamily="18" charset="0"/>
                          <a:ea typeface="Calibri" panose="020F0502020204030204" pitchFamily="34" charset="0"/>
                          <a:cs typeface="Arial" panose="020B0604020202020204" pitchFamily="34" charset="0"/>
                        </a:rPr>
                        <m:t>(</m:t>
                      </m:r>
                      <m:r>
                        <a:rPr lang="en-US" sz="2400" i="1" smtClean="0">
                          <a:effectLst/>
                          <a:latin typeface="Cambria Math" panose="02040503050406030204" pitchFamily="18" charset="0"/>
                          <a:ea typeface="Calibri" panose="020F0502020204030204" pitchFamily="34" charset="0"/>
                          <a:cs typeface="Arial" panose="020B0604020202020204" pitchFamily="34" charset="0"/>
                        </a:rPr>
                        <m:t>𝑥</m:t>
                      </m:r>
                      <m:r>
                        <a:rPr lang="en-US" sz="240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1</m:t>
                          </m:r>
                        </m:num>
                        <m:den>
                          <m:r>
                            <a:rPr lang="en-US" sz="2400" i="1">
                              <a:effectLst/>
                              <a:latin typeface="Cambria Math" panose="02040503050406030204" pitchFamily="18" charset="0"/>
                              <a:ea typeface="Calibri" panose="020F0502020204030204" pitchFamily="34" charset="0"/>
                              <a:cs typeface="Arial" panose="020B0604020202020204" pitchFamily="34" charset="0"/>
                            </a:rPr>
                            <m:t>𝜎</m:t>
                          </m:r>
                          <m:rad>
                            <m:radPr>
                              <m:degHide m:val="on"/>
                              <m:ctrlPr>
                                <a:rPr lang="en-US" sz="2400" i="1">
                                  <a:effectLst/>
                                  <a:latin typeface="Cambria Math" panose="02040503050406030204" pitchFamily="18" charset="0"/>
                                </a:rPr>
                              </m:ctrlPr>
                            </m:radPr>
                            <m:deg/>
                            <m:e>
                              <m:r>
                                <a:rPr lang="en-US" sz="2400" i="1">
                                  <a:effectLst/>
                                  <a:latin typeface="Cambria Math" panose="02040503050406030204" pitchFamily="18" charset="0"/>
                                  <a:ea typeface="Calibri" panose="020F0502020204030204" pitchFamily="34" charset="0"/>
                                  <a:cs typeface="Arial" panose="020B0604020202020204" pitchFamily="34" charset="0"/>
                                </a:rPr>
                                <m:t>2</m:t>
                              </m:r>
                              <m:r>
                                <a:rPr lang="en-US" sz="2400" i="1">
                                  <a:effectLst/>
                                  <a:latin typeface="Cambria Math" panose="02040503050406030204" pitchFamily="18" charset="0"/>
                                  <a:ea typeface="Calibri" panose="020F0502020204030204" pitchFamily="34" charset="0"/>
                                  <a:cs typeface="Arial" panose="020B0604020202020204" pitchFamily="34" charset="0"/>
                                </a:rPr>
                                <m:t>𝜋</m:t>
                              </m:r>
                            </m:e>
                          </m:rad>
                        </m:den>
                      </m:f>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𝑒</m:t>
                          </m:r>
                        </m:e>
                        <m:sup>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𝜇</m:t>
                              </m:r>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m:t>
                                  </m:r>
                                </m:e>
                                <m:sup>
                                  <m:r>
                                    <a:rPr lang="en-US" sz="2400" i="1">
                                      <a:effectLst/>
                                      <a:latin typeface="Cambria Math" panose="02040503050406030204" pitchFamily="18" charset="0"/>
                                      <a:ea typeface="Calibri" panose="020F0502020204030204" pitchFamily="34" charset="0"/>
                                      <a:cs typeface="Arial" panose="020B0604020202020204" pitchFamily="34" charset="0"/>
                                    </a:rPr>
                                    <m:t>2</m:t>
                                  </m:r>
                                </m:sup>
                              </m:sSup>
                            </m:num>
                            <m:den>
                              <m:r>
                                <a:rPr lang="en-US" sz="2400" i="1">
                                  <a:effectLst/>
                                  <a:latin typeface="Cambria Math" panose="02040503050406030204" pitchFamily="18" charset="0"/>
                                  <a:ea typeface="Calibri" panose="020F0502020204030204" pitchFamily="34" charset="0"/>
                                  <a:cs typeface="Arial" panose="020B0604020202020204" pitchFamily="34" charset="0"/>
                                </a:rPr>
                                <m:t>2</m:t>
                              </m:r>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𝜎</m:t>
                                  </m:r>
                                </m:e>
                                <m:sup>
                                  <m:r>
                                    <a:rPr lang="en-US" sz="2400" i="1">
                                      <a:effectLst/>
                                      <a:latin typeface="Cambria Math" panose="02040503050406030204" pitchFamily="18" charset="0"/>
                                      <a:ea typeface="Calibri" panose="020F0502020204030204" pitchFamily="34" charset="0"/>
                                      <a:cs typeface="Arial" panose="020B0604020202020204" pitchFamily="34" charset="0"/>
                                    </a:rPr>
                                    <m:t>2</m:t>
                                  </m:r>
                                </m:sup>
                              </m:sSup>
                            </m:den>
                          </m:f>
                        </m:sup>
                      </m:sSup>
                      <m:r>
                        <m:rPr>
                          <m:nor/>
                        </m:rPr>
                        <a:rPr lang="en-US" sz="2400">
                          <a:effectLst/>
                          <a:latin typeface="Cambria Math" panose="02040503050406030204" pitchFamily="18" charset="0"/>
                          <a:ea typeface="Calibri" panose="020F0502020204030204" pitchFamily="34" charset="0"/>
                          <a:cs typeface="Arial" panose="020B0604020202020204" pitchFamily="34" charset="0"/>
                        </a:rPr>
                        <m:t> </m:t>
                      </m:r>
                      <m:r>
                        <m:rPr>
                          <m:nor/>
                        </m:rPr>
                        <a:rPr lang="en-US" sz="2400">
                          <a:effectLst/>
                          <a:latin typeface="Cambria Math" panose="02040503050406030204" pitchFamily="18" charset="0"/>
                          <a:ea typeface="Calibri" panose="020F0502020204030204" pitchFamily="34" charset="0"/>
                          <a:cs typeface="Arial" panose="020B0604020202020204" pitchFamily="34" charset="0"/>
                        </a:rPr>
                        <m:t>for</m:t>
                      </m:r>
                      <m:r>
                        <m:rPr>
                          <m:nor/>
                        </m:rPr>
                        <a:rPr lang="en-US" sz="2400">
                          <a:effectLst/>
                          <a:latin typeface="Cambria Math" panose="02040503050406030204" pitchFamily="18" charset="0"/>
                          <a:ea typeface="Calibri" panose="020F0502020204030204" pitchFamily="34" charset="0"/>
                          <a:cs typeface="Arial" panose="020B0604020202020204" pitchFamily="34" charset="0"/>
                        </a:rPr>
                        <m:t> </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a:effectLst/>
                          <a:latin typeface="Cambria Math" panose="02040503050406030204" pitchFamily="18" charset="0"/>
                          <a:ea typeface="Calibri" panose="020F0502020204030204" pitchFamily="34" charset="0"/>
                          <a:cs typeface="Arial" panose="020B0604020202020204" pitchFamily="34" charset="0"/>
                        </a:rPr>
                        <m:t>∞&lt;</m:t>
                      </m:r>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a:effectLst/>
                          <a:latin typeface="Cambria Math" panose="02040503050406030204" pitchFamily="18" charset="0"/>
                          <a:ea typeface="Calibri" panose="020F0502020204030204" pitchFamily="34" charset="0"/>
                          <a:cs typeface="Arial" panose="020B0604020202020204" pitchFamily="34" charset="0"/>
                        </a:rPr>
                        <m:t>&lt;∞</m:t>
                      </m:r>
                    </m:oMath>
                  </m:oMathPara>
                </a14:m>
                <a:endParaRPr lang="en-US" sz="2400" dirty="0"/>
              </a:p>
            </p:txBody>
          </p:sp>
        </mc:Choice>
        <mc:Fallback>
          <p:sp>
            <p:nvSpPr>
              <p:cNvPr id="16" name="TextBox 15">
                <a:extLst>
                  <a:ext uri="{FF2B5EF4-FFF2-40B4-BE49-F238E27FC236}">
                    <a16:creationId xmlns:a16="http://schemas.microsoft.com/office/drawing/2014/main" id="{E9EE87FE-6AB3-5412-2914-DF9491C3659F}"/>
                  </a:ext>
                </a:extLst>
              </p:cNvPr>
              <p:cNvSpPr txBox="1">
                <a:spLocks noRot="1" noChangeAspect="1" noMove="1" noResize="1" noEditPoints="1" noAdjustHandles="1" noChangeArrowheads="1" noChangeShapeType="1" noTextEdit="1"/>
              </p:cNvSpPr>
              <p:nvPr/>
            </p:nvSpPr>
            <p:spPr>
              <a:xfrm>
                <a:off x="3043416" y="2189649"/>
                <a:ext cx="6094520" cy="918841"/>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66680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1208-73E5-BB8A-A6B2-2F91E6917F56}"/>
              </a:ext>
            </a:extLst>
          </p:cNvPr>
          <p:cNvSpPr>
            <a:spLocks noGrp="1"/>
          </p:cNvSpPr>
          <p:nvPr>
            <p:ph type="title"/>
          </p:nvPr>
        </p:nvSpPr>
        <p:spPr/>
        <p:txBody>
          <a:bodyPr/>
          <a:lstStyle/>
          <a:p>
            <a:r>
              <a:rPr lang="en-GB" dirty="0"/>
              <a:t>The Standard Normal Distribution</a:t>
            </a:r>
            <a:endParaRPr lang="en-US" dirty="0"/>
          </a:p>
        </p:txBody>
      </p:sp>
      <p:sp>
        <p:nvSpPr>
          <p:cNvPr id="3" name="Content Placeholder 2">
            <a:extLst>
              <a:ext uri="{FF2B5EF4-FFF2-40B4-BE49-F238E27FC236}">
                <a16:creationId xmlns:a16="http://schemas.microsoft.com/office/drawing/2014/main" id="{7CB9310A-7E4F-F577-9C32-AB9B3A93E5B7}"/>
              </a:ext>
            </a:extLst>
          </p:cNvPr>
          <p:cNvSpPr>
            <a:spLocks noGrp="1"/>
          </p:cNvSpPr>
          <p:nvPr>
            <p:ph idx="1"/>
          </p:nvPr>
        </p:nvSpPr>
        <p:spPr/>
        <p:txBody>
          <a:bodyPr/>
          <a:lstStyle/>
          <a:p>
            <a:r>
              <a:rPr lang="en-US" dirty="0"/>
              <a:t>The standard normal distribution, also called the z-distribution, is a special normal distribution where the mean is 0 and the standard deviation is 1.</a:t>
            </a:r>
          </a:p>
          <a:p>
            <a:endParaRPr lang="en-US" dirty="0"/>
          </a:p>
        </p:txBody>
      </p:sp>
      <p:pic>
        <p:nvPicPr>
          <p:cNvPr id="5" name="Picture 4">
            <a:extLst>
              <a:ext uri="{FF2B5EF4-FFF2-40B4-BE49-F238E27FC236}">
                <a16:creationId xmlns:a16="http://schemas.microsoft.com/office/drawing/2014/main" id="{BBDA40FB-E6B0-C0E0-E049-AB1093D19B0A}"/>
              </a:ext>
            </a:extLst>
          </p:cNvPr>
          <p:cNvPicPr>
            <a:picLocks noChangeAspect="1"/>
          </p:cNvPicPr>
          <p:nvPr/>
        </p:nvPicPr>
        <p:blipFill>
          <a:blip r:embed="rId2"/>
          <a:stretch>
            <a:fillRect/>
          </a:stretch>
        </p:blipFill>
        <p:spPr>
          <a:xfrm>
            <a:off x="3456627" y="2651356"/>
            <a:ext cx="5278746" cy="3740335"/>
          </a:xfrm>
          <a:prstGeom prst="rect">
            <a:avLst/>
          </a:prstGeom>
        </p:spPr>
      </p:pic>
    </p:spTree>
    <p:extLst>
      <p:ext uri="{BB962C8B-B14F-4D97-AF65-F5344CB8AC3E}">
        <p14:creationId xmlns:p14="http://schemas.microsoft.com/office/powerpoint/2010/main" val="23291271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A7D7-505B-8028-3F40-C529A210415B}"/>
              </a:ext>
            </a:extLst>
          </p:cNvPr>
          <p:cNvSpPr>
            <a:spLocks noGrp="1"/>
          </p:cNvSpPr>
          <p:nvPr>
            <p:ph type="title"/>
          </p:nvPr>
        </p:nvSpPr>
        <p:spPr/>
        <p:txBody>
          <a:bodyPr/>
          <a:lstStyle/>
          <a:p>
            <a:r>
              <a:rPr lang="en-GB" dirty="0"/>
              <a:t>Equation for Standard Normal Distributions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07CDAD-2ABA-4AA0-5204-B931414647D2}"/>
                  </a:ext>
                </a:extLst>
              </p:cNvPr>
              <p:cNvSpPr>
                <a:spLocks noGrp="1"/>
              </p:cNvSpPr>
              <p:nvPr>
                <p:ph idx="1"/>
              </p:nvPr>
            </p:nvSpPr>
            <p:spPr/>
            <p:txBody>
              <a:bodyPr/>
              <a:lstStyle/>
              <a:p>
                <a:r>
                  <a:rPr lang="en-US" dirty="0"/>
                  <a:t>While individual observations from normal distributions are referred to as x, they are referred to as z in the z-distribution. Every normal </a:t>
                </a:r>
                <a:r>
                  <a:rPr lang="en-US" dirty="0" err="1"/>
                  <a:t>distribut</a:t>
                </a:r>
                <a:r>
                  <a:rPr lang="en-US" dirty="0"/>
                  <a:t> ion can be converted to the standard normal distribution by turning the individual values into z-scores.</a:t>
                </a:r>
              </a:p>
              <a:p>
                <a:r>
                  <a:rPr lang="en-US" dirty="0"/>
                  <a:t>Z-scores tell you how many standard deviations away from the mean each value lies.</a:t>
                </a:r>
              </a:p>
              <a:p>
                <a:endParaRPr lang="en-US" dirty="0"/>
              </a:p>
              <a:p>
                <a:pPr marL="36900" indent="0">
                  <a:buNone/>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𝑧</m:t>
                      </m:r>
                      <m:r>
                        <a:rPr lang="en-GB" sz="3600" b="0" i="1" smtClean="0">
                          <a:latin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r>
                            <a:rPr lang="en-GB" sz="3600" i="1">
                              <a:latin typeface="Cambria Math" panose="02040503050406030204" pitchFamily="18" charset="0"/>
                            </a:rPr>
                            <m:t>𝑥</m:t>
                          </m:r>
                          <m:r>
                            <a:rPr lang="en-GB" sz="3600" i="1">
                              <a:latin typeface="Cambria Math" panose="02040503050406030204" pitchFamily="18" charset="0"/>
                            </a:rPr>
                            <m:t> − </m:t>
                          </m:r>
                          <m:r>
                            <a:rPr lang="en-GB" sz="3600" i="1">
                              <a:latin typeface="Cambria Math" panose="02040503050406030204" pitchFamily="18" charset="0"/>
                              <a:ea typeface="Cambria Math" panose="02040503050406030204" pitchFamily="18" charset="0"/>
                            </a:rPr>
                            <m:t>𝜇</m:t>
                          </m:r>
                        </m:num>
                        <m:den>
                          <m:r>
                            <a:rPr lang="en-GB" sz="3600" b="0" i="1" smtClean="0">
                              <a:latin typeface="Cambria Math" panose="02040503050406030204" pitchFamily="18" charset="0"/>
                              <a:ea typeface="Cambria Math" panose="02040503050406030204" pitchFamily="18" charset="0"/>
                            </a:rPr>
                            <m:t>𝜎</m:t>
                          </m:r>
                        </m:den>
                      </m:f>
                    </m:oMath>
                  </m:oMathPara>
                </a14:m>
                <a:endParaRPr lang="en-US" dirty="0"/>
              </a:p>
            </p:txBody>
          </p:sp>
        </mc:Choice>
        <mc:Fallback>
          <p:sp>
            <p:nvSpPr>
              <p:cNvPr id="3" name="Content Placeholder 2">
                <a:extLst>
                  <a:ext uri="{FF2B5EF4-FFF2-40B4-BE49-F238E27FC236}">
                    <a16:creationId xmlns:a16="http://schemas.microsoft.com/office/drawing/2014/main" id="{BF07CDAD-2ABA-4AA0-5204-B931414647D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318293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4B1D-1AD5-4382-772D-D7436ECFDA04}"/>
              </a:ext>
            </a:extLst>
          </p:cNvPr>
          <p:cNvSpPr>
            <a:spLocks noGrp="1"/>
          </p:cNvSpPr>
          <p:nvPr>
            <p:ph type="title"/>
          </p:nvPr>
        </p:nvSpPr>
        <p:spPr>
          <a:xfrm>
            <a:off x="919119" y="183472"/>
            <a:ext cx="10353762" cy="970450"/>
          </a:xfrm>
        </p:spPr>
        <p:txBody>
          <a:bodyPr/>
          <a:lstStyle/>
          <a:p>
            <a:r>
              <a:rPr lang="en-GB" dirty="0"/>
              <a:t>Example Question</a:t>
            </a:r>
            <a:endParaRPr lang="en-US" dirty="0"/>
          </a:p>
        </p:txBody>
      </p:sp>
      <p:sp>
        <p:nvSpPr>
          <p:cNvPr id="3" name="Content Placeholder 2">
            <a:extLst>
              <a:ext uri="{FF2B5EF4-FFF2-40B4-BE49-F238E27FC236}">
                <a16:creationId xmlns:a16="http://schemas.microsoft.com/office/drawing/2014/main" id="{861E19CD-34D7-23B4-A1FD-64C0EA7A2419}"/>
              </a:ext>
            </a:extLst>
          </p:cNvPr>
          <p:cNvSpPr>
            <a:spLocks noGrp="1"/>
          </p:cNvSpPr>
          <p:nvPr>
            <p:ph idx="1"/>
          </p:nvPr>
        </p:nvSpPr>
        <p:spPr>
          <a:xfrm>
            <a:off x="919119" y="1075501"/>
            <a:ext cx="10353762" cy="5298666"/>
          </a:xfrm>
        </p:spPr>
        <p:txBody>
          <a:bodyPr>
            <a:normAutofit fontScale="92500" lnSpcReduction="10000"/>
          </a:bodyPr>
          <a:lstStyle/>
          <a:p>
            <a:pPr marL="36900" indent="0">
              <a:buNone/>
            </a:pPr>
            <a:r>
              <a:rPr lang="en-US" sz="2800" dirty="0"/>
              <a:t>In four tests taken by 450 students, marks are found to be normally distributed with mean and variance as given below</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r>
              <a:rPr lang="en-US" sz="2200" dirty="0"/>
              <a:t>A has secured 80 in the first test, 81 in the second, 86 in the third and 89 in the fourth. In which test did A actually perform best relative to other students.</a:t>
            </a:r>
          </a:p>
          <a:p>
            <a:pPr marL="36900" indent="0">
              <a:buNone/>
            </a:pPr>
            <a:r>
              <a:rPr lang="en-US" sz="2200" dirty="0"/>
              <a:t>(A)Fourth Test</a:t>
            </a:r>
          </a:p>
          <a:p>
            <a:pPr marL="36900" indent="0">
              <a:buNone/>
            </a:pPr>
            <a:r>
              <a:rPr lang="en-US" sz="2200" dirty="0"/>
              <a:t>(B)Third Test</a:t>
            </a:r>
          </a:p>
          <a:p>
            <a:pPr marL="36900" indent="0">
              <a:buNone/>
            </a:pPr>
            <a:r>
              <a:rPr lang="en-US" sz="2200" dirty="0"/>
              <a:t>(C)Second Test</a:t>
            </a:r>
          </a:p>
          <a:p>
            <a:pPr marL="36900" indent="0">
              <a:buNone/>
            </a:pPr>
            <a:r>
              <a:rPr lang="en-US" sz="2200" dirty="0"/>
              <a:t>(D)First Test</a:t>
            </a:r>
          </a:p>
          <a:p>
            <a:pPr marL="36900" indent="0">
              <a:buNone/>
            </a:pPr>
            <a:endParaRPr lang="en-US" dirty="0"/>
          </a:p>
        </p:txBody>
      </p:sp>
      <p:pic>
        <p:nvPicPr>
          <p:cNvPr id="7" name="Picture 6">
            <a:extLst>
              <a:ext uri="{FF2B5EF4-FFF2-40B4-BE49-F238E27FC236}">
                <a16:creationId xmlns:a16="http://schemas.microsoft.com/office/drawing/2014/main" id="{E88EE829-BBA0-783C-8245-EE8D63DE3265}"/>
              </a:ext>
            </a:extLst>
          </p:cNvPr>
          <p:cNvPicPr>
            <a:picLocks noChangeAspect="1"/>
          </p:cNvPicPr>
          <p:nvPr/>
        </p:nvPicPr>
        <p:blipFill>
          <a:blip r:embed="rId2"/>
          <a:stretch>
            <a:fillRect/>
          </a:stretch>
        </p:blipFill>
        <p:spPr>
          <a:xfrm>
            <a:off x="4900337" y="1979721"/>
            <a:ext cx="2544999" cy="1794680"/>
          </a:xfrm>
          <a:prstGeom prst="rect">
            <a:avLst/>
          </a:prstGeom>
        </p:spPr>
      </p:pic>
    </p:spTree>
    <p:extLst>
      <p:ext uri="{BB962C8B-B14F-4D97-AF65-F5344CB8AC3E}">
        <p14:creationId xmlns:p14="http://schemas.microsoft.com/office/powerpoint/2010/main" val="215838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1C3D-7F7C-01E8-12C9-D15DE47D819A}"/>
              </a:ext>
            </a:extLst>
          </p:cNvPr>
          <p:cNvSpPr>
            <a:spLocks noGrp="1"/>
          </p:cNvSpPr>
          <p:nvPr>
            <p:ph type="title"/>
          </p:nvPr>
        </p:nvSpPr>
        <p:spPr>
          <a:xfrm>
            <a:off x="913795" y="130206"/>
            <a:ext cx="10353762" cy="633274"/>
          </a:xfrm>
        </p:spPr>
        <p:txBody>
          <a:bodyPr>
            <a:normAutofit fontScale="90000"/>
          </a:bodyPr>
          <a:lstStyle/>
          <a:p>
            <a:r>
              <a:rPr lang="en-GB" dirty="0"/>
              <a:t>Answer</a:t>
            </a:r>
            <a:endParaRPr lang="en-US" dirty="0"/>
          </a:p>
        </p:txBody>
      </p:sp>
      <p:sp>
        <p:nvSpPr>
          <p:cNvPr id="3" name="Content Placeholder 2">
            <a:extLst>
              <a:ext uri="{FF2B5EF4-FFF2-40B4-BE49-F238E27FC236}">
                <a16:creationId xmlns:a16="http://schemas.microsoft.com/office/drawing/2014/main" id="{EC239E70-73F8-995A-C266-5DCE30893113}"/>
              </a:ext>
            </a:extLst>
          </p:cNvPr>
          <p:cNvSpPr>
            <a:spLocks noGrp="1"/>
          </p:cNvSpPr>
          <p:nvPr>
            <p:ph idx="1"/>
          </p:nvPr>
        </p:nvSpPr>
        <p:spPr>
          <a:xfrm>
            <a:off x="913795" y="1171852"/>
            <a:ext cx="10353762" cy="4654859"/>
          </a:xfrm>
        </p:spPr>
        <p:txBody>
          <a:bodyPr/>
          <a:lstStyle/>
          <a:p>
            <a:pPr marL="36900" indent="0">
              <a:buNone/>
            </a:pPr>
            <a:r>
              <a:rPr lang="en-US" dirty="0"/>
              <a:t>To find out we have to calculate the performance of student in comparison to other students appearing in the same test</a:t>
            </a:r>
          </a:p>
          <a:p>
            <a:pPr marL="36900" indent="0">
              <a:buNone/>
            </a:pPr>
            <a:endParaRPr lang="en-US" dirty="0"/>
          </a:p>
          <a:p>
            <a:pPr marL="36900" indent="0">
              <a:buNone/>
            </a:pPr>
            <a:endParaRPr lang="en-US" dirty="0"/>
          </a:p>
          <a:p>
            <a:endParaRPr lang="en-US" dirty="0"/>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CE20ABF3-89A3-39DD-AFDA-9D945470B6D9}"/>
                  </a:ext>
                </a:extLst>
              </p:cNvPr>
              <p:cNvGraphicFramePr>
                <a:graphicFrameLocks noGrp="1"/>
              </p:cNvGraphicFramePr>
              <p:nvPr/>
            </p:nvGraphicFramePr>
            <p:xfrm>
              <a:off x="2174043" y="2104008"/>
              <a:ext cx="8128000" cy="2956264"/>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590754480"/>
                        </a:ext>
                      </a:extLst>
                    </a:gridCol>
                    <a:gridCol w="4064000">
                      <a:extLst>
                        <a:ext uri="{9D8B030D-6E8A-4147-A177-3AD203B41FA5}">
                          <a16:colId xmlns:a16="http://schemas.microsoft.com/office/drawing/2014/main" val="1371626037"/>
                        </a:ext>
                      </a:extLst>
                    </a:gridCol>
                  </a:tblGrid>
                  <a:tr h="1478132">
                    <a:tc>
                      <a:txBody>
                        <a:bodyPr/>
                        <a:lstStyle/>
                        <a:p>
                          <a:pPr marL="36900" indent="0">
                            <a:buNone/>
                          </a:pPr>
                          <a:r>
                            <a:rPr lang="en-US" dirty="0"/>
                            <a:t>In Test 1,    </a:t>
                          </a:r>
                        </a:p>
                        <a:p>
                          <a:pPr marL="36900" indent="0">
                            <a:buNone/>
                          </a:pPr>
                          <a:r>
                            <a:rPr lang="el-GR" i="1" dirty="0"/>
                            <a:t>μ</a:t>
                          </a:r>
                          <a:r>
                            <a:rPr lang="en-GB" sz="1600" i="1" dirty="0"/>
                            <a:t>1 = 74, </a:t>
                          </a:r>
                          <a:r>
                            <a:rPr lang="en-GB" sz="1600" i="1" dirty="0">
                              <a:latin typeface="Cambria Math" panose="02040503050406030204" pitchFamily="18" charset="0"/>
                            </a:rPr>
                            <a:t>σ1 = 11</a:t>
                          </a:r>
                          <a:endParaRPr lang="en-US" i="1" dirty="0">
                            <a:latin typeface="Cambria Math" panose="02040503050406030204" pitchFamily="18" charset="0"/>
                          </a:endParaRPr>
                        </a:p>
                        <a:p>
                          <a:pPr marL="36900" indent="0">
                            <a:buNone/>
                          </a:pPr>
                          <a14:m>
                            <m:oMath xmlns:m="http://schemas.openxmlformats.org/officeDocument/2006/math">
                              <m:r>
                                <a:rPr lang="en-GB" sz="1800" b="0" i="1" smtClean="0">
                                  <a:latin typeface="Cambria Math" panose="02040503050406030204" pitchFamily="18" charset="0"/>
                                </a:rPr>
                                <m:t>𝑧</m:t>
                              </m:r>
                              <m:r>
                                <a:rPr lang="en-GB" sz="1800" b="0" i="1" smtClean="0">
                                  <a:latin typeface="Cambria Math" panose="02040503050406030204" pitchFamily="18" charset="0"/>
                                </a:rPr>
                                <m:t>1=</m:t>
                              </m:r>
                              <m:f>
                                <m:fPr>
                                  <m:ctrlPr>
                                    <a:rPr lang="en-GB" sz="1800" b="0" i="1" smtClean="0">
                                      <a:latin typeface="Cambria Math" panose="02040503050406030204" pitchFamily="18" charset="0"/>
                                      <a:ea typeface="Cambria Math" panose="02040503050406030204" pitchFamily="18" charset="0"/>
                                    </a:rPr>
                                  </m:ctrlPr>
                                </m:fPr>
                                <m:num>
                                  <m:r>
                                    <a:rPr lang="en-GB" sz="1800" i="1">
                                      <a:latin typeface="Cambria Math" panose="02040503050406030204" pitchFamily="18" charset="0"/>
                                    </a:rPr>
                                    <m:t>𝑥</m:t>
                                  </m:r>
                                  <m:r>
                                    <a:rPr lang="en-GB" sz="1800" b="0" i="1" smtClean="0">
                                      <a:latin typeface="Cambria Math" panose="02040503050406030204" pitchFamily="18" charset="0"/>
                                    </a:rPr>
                                    <m:t>1</m:t>
                                  </m:r>
                                  <m:r>
                                    <a:rPr lang="en-GB" sz="1800" i="1">
                                      <a:latin typeface="Cambria Math" panose="02040503050406030204" pitchFamily="18" charset="0"/>
                                    </a:rPr>
                                    <m:t> − </m:t>
                                  </m:r>
                                  <m:r>
                                    <a:rPr lang="en-GB" sz="1800" i="1">
                                      <a:latin typeface="Cambria Math" panose="02040503050406030204" pitchFamily="18" charset="0"/>
                                      <a:ea typeface="Cambria Math" panose="02040503050406030204" pitchFamily="18" charset="0"/>
                                    </a:rPr>
                                    <m:t>𝜇</m:t>
                                  </m:r>
                                  <m:r>
                                    <a:rPr lang="en-GB" sz="1800" b="0" i="1" smtClean="0">
                                      <a:latin typeface="Cambria Math" panose="02040503050406030204" pitchFamily="18" charset="0"/>
                                      <a:ea typeface="Cambria Math" panose="02040503050406030204" pitchFamily="18" charset="0"/>
                                    </a:rPr>
                                    <m:t>1</m:t>
                                  </m:r>
                                </m:num>
                                <m:den>
                                  <m:r>
                                    <a:rPr lang="en-GB" sz="1800" b="0" i="1" smtClean="0">
                                      <a:latin typeface="Cambria Math" panose="02040503050406030204" pitchFamily="18" charset="0"/>
                                      <a:ea typeface="Cambria Math" panose="02040503050406030204" pitchFamily="18" charset="0"/>
                                    </a:rPr>
                                    <m:t>𝜎</m:t>
                                  </m:r>
                                  <m:r>
                                    <a:rPr lang="en-GB" sz="1800" b="0" i="1" smtClean="0">
                                      <a:latin typeface="Cambria Math" panose="02040503050406030204" pitchFamily="18" charset="0"/>
                                      <a:ea typeface="Cambria Math" panose="02040503050406030204" pitchFamily="18" charset="0"/>
                                    </a:rPr>
                                    <m:t>1</m:t>
                                  </m:r>
                                </m:den>
                              </m:f>
                            </m:oMath>
                          </a14:m>
                          <a:r>
                            <a:rPr lang="en-US" dirty="0"/>
                            <a:t>  = </a:t>
                          </a:r>
                          <a14:m>
                            <m:oMath xmlns:m="http://schemas.openxmlformats.org/officeDocument/2006/math">
                              <m:f>
                                <m:fPr>
                                  <m:ctrlPr>
                                    <a:rPr lang="en-GB" i="1">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80</m:t>
                                  </m:r>
                                  <m:r>
                                    <a:rPr lang="en-GB" i="1">
                                      <a:latin typeface="Cambria Math" panose="02040503050406030204" pitchFamily="18" charset="0"/>
                                    </a:rPr>
                                    <m:t> −</m:t>
                                  </m:r>
                                  <m:r>
                                    <a:rPr lang="en-GB" b="0" i="1" smtClean="0">
                                      <a:latin typeface="Cambria Math" panose="02040503050406030204" pitchFamily="18" charset="0"/>
                                    </a:rPr>
                                    <m:t>74</m:t>
                                  </m:r>
                                </m:num>
                                <m:den>
                                  <m:r>
                                    <a:rPr lang="en-GB" b="0" i="1" smtClean="0">
                                      <a:latin typeface="Cambria Math" panose="02040503050406030204" pitchFamily="18" charset="0"/>
                                      <a:ea typeface="Cambria Math" panose="02040503050406030204" pitchFamily="18" charset="0"/>
                                    </a:rPr>
                                    <m:t>11</m:t>
                                  </m:r>
                                </m:den>
                              </m:f>
                            </m:oMath>
                          </a14:m>
                          <a:r>
                            <a:rPr lang="en-US" dirty="0"/>
                            <a:t> = 0.545  </a:t>
                          </a:r>
                        </a:p>
                        <a:p>
                          <a:endParaRPr lang="en-US" dirty="0"/>
                        </a:p>
                      </a:txBody>
                      <a:tcPr/>
                    </a:tc>
                    <a:tc>
                      <a:txBody>
                        <a:bodyPr/>
                        <a:lstStyle/>
                        <a:p>
                          <a:pPr marL="36900" indent="0">
                            <a:buNone/>
                          </a:pPr>
                          <a:r>
                            <a:rPr lang="en-US" dirty="0"/>
                            <a:t>In Test 2,</a:t>
                          </a:r>
                        </a:p>
                        <a:p>
                          <a:pPr marL="36900" indent="0">
                            <a:buNone/>
                          </a:pPr>
                          <a:r>
                            <a:rPr lang="el-GR" i="1" dirty="0"/>
                            <a:t>μ</a:t>
                          </a:r>
                          <a:r>
                            <a:rPr lang="en-GB" sz="1600" i="1" dirty="0"/>
                            <a:t>2 = 75, </a:t>
                          </a:r>
                          <a:r>
                            <a:rPr lang="en-GB" sz="1600" i="1" dirty="0">
                              <a:latin typeface="Cambria Math" panose="02040503050406030204" pitchFamily="18" charset="0"/>
                            </a:rPr>
                            <a:t>σ2 = 10</a:t>
                          </a:r>
                          <a:endParaRPr lang="en-US" i="1" dirty="0">
                            <a:latin typeface="Cambria Math" panose="02040503050406030204" pitchFamily="18" charset="0"/>
                          </a:endParaRPr>
                        </a:p>
                        <a:p>
                          <a:pPr marL="36900" indent="0">
                            <a:buNone/>
                          </a:pPr>
                          <a14:m>
                            <m:oMath xmlns:m="http://schemas.openxmlformats.org/officeDocument/2006/math">
                              <m:r>
                                <a:rPr lang="en-GB" sz="1800" b="0" i="1" smtClean="0">
                                  <a:latin typeface="Cambria Math" panose="02040503050406030204" pitchFamily="18" charset="0"/>
                                </a:rPr>
                                <m:t>𝑧</m:t>
                              </m:r>
                              <m:r>
                                <a:rPr lang="en-GB" sz="1800" b="0" i="1" smtClean="0">
                                  <a:latin typeface="Cambria Math" panose="02040503050406030204" pitchFamily="18" charset="0"/>
                                </a:rPr>
                                <m:t>2=</m:t>
                              </m:r>
                              <m:f>
                                <m:fPr>
                                  <m:ctrlPr>
                                    <a:rPr lang="en-GB" sz="1800" b="0" i="1" smtClean="0">
                                      <a:latin typeface="Cambria Math" panose="02040503050406030204" pitchFamily="18" charset="0"/>
                                      <a:ea typeface="Cambria Math" panose="02040503050406030204" pitchFamily="18" charset="0"/>
                                    </a:rPr>
                                  </m:ctrlPr>
                                </m:fPr>
                                <m:num>
                                  <m:r>
                                    <a:rPr lang="en-GB" sz="1800" i="1">
                                      <a:latin typeface="Cambria Math" panose="02040503050406030204" pitchFamily="18" charset="0"/>
                                    </a:rPr>
                                    <m:t>𝑥</m:t>
                                  </m:r>
                                  <m:r>
                                    <a:rPr lang="en-GB" sz="1800" b="0" i="1" smtClean="0">
                                      <a:latin typeface="Cambria Math" panose="02040503050406030204" pitchFamily="18" charset="0"/>
                                    </a:rPr>
                                    <m:t>2</m:t>
                                  </m:r>
                                  <m:r>
                                    <a:rPr lang="en-GB" sz="1800" i="1">
                                      <a:latin typeface="Cambria Math" panose="02040503050406030204" pitchFamily="18" charset="0"/>
                                    </a:rPr>
                                    <m:t> − </m:t>
                                  </m:r>
                                  <m:r>
                                    <a:rPr lang="en-GB" sz="1800" i="1">
                                      <a:latin typeface="Cambria Math" panose="02040503050406030204" pitchFamily="18" charset="0"/>
                                      <a:ea typeface="Cambria Math" panose="02040503050406030204" pitchFamily="18" charset="0"/>
                                    </a:rPr>
                                    <m:t>𝜇</m:t>
                                  </m:r>
                                  <m:r>
                                    <a:rPr lang="en-GB" sz="1800" b="0" i="1" smtClean="0">
                                      <a:latin typeface="Cambria Math" panose="02040503050406030204" pitchFamily="18" charset="0"/>
                                      <a:ea typeface="Cambria Math" panose="02040503050406030204" pitchFamily="18" charset="0"/>
                                    </a:rPr>
                                    <m:t>2</m:t>
                                  </m:r>
                                </m:num>
                                <m:den>
                                  <m:r>
                                    <a:rPr lang="en-GB" sz="1800" b="0" i="1" smtClean="0">
                                      <a:latin typeface="Cambria Math" panose="02040503050406030204" pitchFamily="18" charset="0"/>
                                      <a:ea typeface="Cambria Math" panose="02040503050406030204" pitchFamily="18" charset="0"/>
                                    </a:rPr>
                                    <m:t>𝜎</m:t>
                                  </m:r>
                                  <m:r>
                                    <a:rPr lang="en-GB" sz="1800" b="0" i="1" smtClean="0">
                                      <a:latin typeface="Cambria Math" panose="02040503050406030204" pitchFamily="18" charset="0"/>
                                      <a:ea typeface="Cambria Math" panose="02040503050406030204" pitchFamily="18" charset="0"/>
                                    </a:rPr>
                                    <m:t>2</m:t>
                                  </m:r>
                                </m:den>
                              </m:f>
                            </m:oMath>
                          </a14:m>
                          <a:r>
                            <a:rPr lang="en-US" dirty="0"/>
                            <a:t>  = </a:t>
                          </a:r>
                          <a14:m>
                            <m:oMath xmlns:m="http://schemas.openxmlformats.org/officeDocument/2006/math">
                              <m:f>
                                <m:fPr>
                                  <m:ctrlPr>
                                    <a:rPr lang="en-GB" i="1">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81</m:t>
                                  </m:r>
                                  <m:r>
                                    <a:rPr lang="en-GB" i="1">
                                      <a:latin typeface="Cambria Math" panose="02040503050406030204" pitchFamily="18" charset="0"/>
                                    </a:rPr>
                                    <m:t> −</m:t>
                                  </m:r>
                                  <m:r>
                                    <a:rPr lang="en-GB" b="0" i="1" smtClean="0">
                                      <a:latin typeface="Cambria Math" panose="02040503050406030204" pitchFamily="18" charset="0"/>
                                    </a:rPr>
                                    <m:t>75</m:t>
                                  </m:r>
                                </m:num>
                                <m:den>
                                  <m:r>
                                    <a:rPr lang="en-GB" b="0" i="1" smtClean="0">
                                      <a:latin typeface="Cambria Math" panose="02040503050406030204" pitchFamily="18" charset="0"/>
                                    </a:rPr>
                                    <m:t>10</m:t>
                                  </m:r>
                                </m:den>
                              </m:f>
                            </m:oMath>
                          </a14:m>
                          <a:r>
                            <a:rPr lang="en-US" dirty="0"/>
                            <a:t> = 0.6 </a:t>
                          </a:r>
                        </a:p>
                        <a:p>
                          <a:endParaRPr lang="en-US" dirty="0"/>
                        </a:p>
                      </a:txBody>
                      <a:tcPr/>
                    </a:tc>
                    <a:extLst>
                      <a:ext uri="{0D108BD9-81ED-4DB2-BD59-A6C34878D82A}">
                        <a16:rowId xmlns:a16="http://schemas.microsoft.com/office/drawing/2014/main" val="3022781977"/>
                      </a:ext>
                    </a:extLst>
                  </a:tr>
                  <a:tr h="1478132">
                    <a:tc>
                      <a:txBody>
                        <a:bodyPr/>
                        <a:lstStyle/>
                        <a:p>
                          <a:pPr marL="36900" indent="0">
                            <a:buNone/>
                          </a:pPr>
                          <a:r>
                            <a:rPr lang="en-US" dirty="0"/>
                            <a:t>In Test 3,</a:t>
                          </a:r>
                        </a:p>
                        <a:p>
                          <a:pPr marL="36900" indent="0">
                            <a:buNone/>
                          </a:pPr>
                          <a:r>
                            <a:rPr lang="el-GR" i="1" dirty="0"/>
                            <a:t>μ</a:t>
                          </a:r>
                          <a:r>
                            <a:rPr lang="en-GB" sz="1600" i="1" dirty="0"/>
                            <a:t>3 = 78, </a:t>
                          </a:r>
                          <a:r>
                            <a:rPr lang="en-GB" sz="1600" i="1" dirty="0">
                              <a:latin typeface="Cambria Math" panose="02040503050406030204" pitchFamily="18" charset="0"/>
                            </a:rPr>
                            <a:t>σ3 = 14</a:t>
                          </a:r>
                          <a:endParaRPr lang="en-US" i="1" dirty="0">
                            <a:latin typeface="Cambria Math" panose="02040503050406030204" pitchFamily="18" charset="0"/>
                          </a:endParaRPr>
                        </a:p>
                        <a:p>
                          <a:pPr marL="36900" indent="0">
                            <a:buNone/>
                          </a:pPr>
                          <a14:m>
                            <m:oMath xmlns:m="http://schemas.openxmlformats.org/officeDocument/2006/math">
                              <m:r>
                                <a:rPr lang="en-GB" sz="1800" b="0" i="1" smtClean="0">
                                  <a:latin typeface="Cambria Math" panose="02040503050406030204" pitchFamily="18" charset="0"/>
                                </a:rPr>
                                <m:t>𝑧</m:t>
                              </m:r>
                              <m:r>
                                <a:rPr lang="en-GB" sz="1800" b="0" i="1" smtClean="0">
                                  <a:latin typeface="Cambria Math" panose="02040503050406030204" pitchFamily="18" charset="0"/>
                                </a:rPr>
                                <m:t>3=</m:t>
                              </m:r>
                              <m:f>
                                <m:fPr>
                                  <m:ctrlPr>
                                    <a:rPr lang="en-GB" sz="1800" b="0" i="1" smtClean="0">
                                      <a:latin typeface="Cambria Math" panose="02040503050406030204" pitchFamily="18" charset="0"/>
                                      <a:ea typeface="Cambria Math" panose="02040503050406030204" pitchFamily="18" charset="0"/>
                                    </a:rPr>
                                  </m:ctrlPr>
                                </m:fPr>
                                <m:num>
                                  <m:r>
                                    <a:rPr lang="en-GB" sz="1800" i="1">
                                      <a:latin typeface="Cambria Math" panose="02040503050406030204" pitchFamily="18" charset="0"/>
                                    </a:rPr>
                                    <m:t>𝑥</m:t>
                                  </m:r>
                                  <m:r>
                                    <a:rPr lang="en-GB" sz="1800" b="0" i="1" smtClean="0">
                                      <a:latin typeface="Cambria Math" panose="02040503050406030204" pitchFamily="18" charset="0"/>
                                    </a:rPr>
                                    <m:t>3</m:t>
                                  </m:r>
                                  <m:r>
                                    <a:rPr lang="en-GB" sz="1800" i="1">
                                      <a:latin typeface="Cambria Math" panose="02040503050406030204" pitchFamily="18" charset="0"/>
                                    </a:rPr>
                                    <m:t> − </m:t>
                                  </m:r>
                                  <m:r>
                                    <a:rPr lang="en-GB" sz="1800" i="1">
                                      <a:latin typeface="Cambria Math" panose="02040503050406030204" pitchFamily="18" charset="0"/>
                                      <a:ea typeface="Cambria Math" panose="02040503050406030204" pitchFamily="18" charset="0"/>
                                    </a:rPr>
                                    <m:t>𝜇</m:t>
                                  </m:r>
                                  <m:r>
                                    <a:rPr lang="en-GB" sz="1800" b="0" i="1" smtClean="0">
                                      <a:latin typeface="Cambria Math" panose="02040503050406030204" pitchFamily="18" charset="0"/>
                                      <a:ea typeface="Cambria Math" panose="02040503050406030204" pitchFamily="18" charset="0"/>
                                    </a:rPr>
                                    <m:t>3</m:t>
                                  </m:r>
                                </m:num>
                                <m:den>
                                  <m:r>
                                    <a:rPr lang="en-GB" sz="1800" b="0" i="1" smtClean="0">
                                      <a:latin typeface="Cambria Math" panose="02040503050406030204" pitchFamily="18" charset="0"/>
                                      <a:ea typeface="Cambria Math" panose="02040503050406030204" pitchFamily="18" charset="0"/>
                                    </a:rPr>
                                    <m:t>𝜎</m:t>
                                  </m:r>
                                  <m:r>
                                    <a:rPr lang="en-GB" sz="1800" b="0" i="1" smtClean="0">
                                      <a:latin typeface="Cambria Math" panose="02040503050406030204" pitchFamily="18" charset="0"/>
                                      <a:ea typeface="Cambria Math" panose="02040503050406030204" pitchFamily="18" charset="0"/>
                                    </a:rPr>
                                    <m:t>3</m:t>
                                  </m:r>
                                </m:den>
                              </m:f>
                            </m:oMath>
                          </a14:m>
                          <a:r>
                            <a:rPr lang="en-US" dirty="0"/>
                            <a:t>  = </a:t>
                          </a:r>
                          <a14:m>
                            <m:oMath xmlns:m="http://schemas.openxmlformats.org/officeDocument/2006/math">
                              <m:f>
                                <m:fPr>
                                  <m:ctrlPr>
                                    <a:rPr lang="en-GB" i="1">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86</m:t>
                                  </m:r>
                                  <m:r>
                                    <a:rPr lang="en-GB" i="1">
                                      <a:latin typeface="Cambria Math" panose="02040503050406030204" pitchFamily="18" charset="0"/>
                                    </a:rPr>
                                    <m:t> −</m:t>
                                  </m:r>
                                  <m:r>
                                    <a:rPr lang="en-GB" b="0" i="1" smtClean="0">
                                      <a:latin typeface="Cambria Math" panose="02040503050406030204" pitchFamily="18" charset="0"/>
                                    </a:rPr>
                                    <m:t>78</m:t>
                                  </m:r>
                                </m:num>
                                <m:den>
                                  <m:r>
                                    <a:rPr lang="en-GB" b="0" i="1" smtClean="0">
                                      <a:latin typeface="Cambria Math" panose="02040503050406030204" pitchFamily="18" charset="0"/>
                                    </a:rPr>
                                    <m:t>14</m:t>
                                  </m:r>
                                </m:den>
                              </m:f>
                            </m:oMath>
                          </a14:m>
                          <a:r>
                            <a:rPr lang="en-US" dirty="0"/>
                            <a:t> = 0.571 </a:t>
                          </a:r>
                        </a:p>
                        <a:p>
                          <a:endParaRPr lang="en-US" dirty="0"/>
                        </a:p>
                      </a:txBody>
                      <a:tcPr/>
                    </a:tc>
                    <a:tc>
                      <a:txBody>
                        <a:bodyPr/>
                        <a:lstStyle/>
                        <a:p>
                          <a:pPr marL="36900" indent="0">
                            <a:buNone/>
                          </a:pPr>
                          <a:r>
                            <a:rPr lang="en-US" dirty="0"/>
                            <a:t>In Test 4,</a:t>
                          </a:r>
                        </a:p>
                        <a:p>
                          <a:pPr marL="36900" indent="0">
                            <a:buNone/>
                          </a:pPr>
                          <a:r>
                            <a:rPr lang="el-GR" i="1" dirty="0"/>
                            <a:t>μ</a:t>
                          </a:r>
                          <a:r>
                            <a:rPr lang="en-GB" sz="1600" i="1" dirty="0"/>
                            <a:t>4 = 82, </a:t>
                          </a:r>
                          <a:r>
                            <a:rPr lang="en-GB" sz="1600" i="1" dirty="0">
                              <a:latin typeface="Cambria Math" panose="02040503050406030204" pitchFamily="18" charset="0"/>
                            </a:rPr>
                            <a:t>σ2 = 13</a:t>
                          </a:r>
                          <a:endParaRPr lang="en-US" i="1" dirty="0">
                            <a:latin typeface="Cambria Math" panose="02040503050406030204" pitchFamily="18" charset="0"/>
                          </a:endParaRPr>
                        </a:p>
                        <a:p>
                          <a:pPr marL="36900" indent="0">
                            <a:buNone/>
                          </a:pPr>
                          <a14:m>
                            <m:oMath xmlns:m="http://schemas.openxmlformats.org/officeDocument/2006/math">
                              <m:r>
                                <a:rPr lang="en-GB" sz="1800" b="0" i="1" smtClean="0">
                                  <a:latin typeface="Cambria Math" panose="02040503050406030204" pitchFamily="18" charset="0"/>
                                </a:rPr>
                                <m:t>𝑧</m:t>
                              </m:r>
                              <m:r>
                                <a:rPr lang="en-GB" sz="1800" b="0" i="1" smtClean="0">
                                  <a:latin typeface="Cambria Math" panose="02040503050406030204" pitchFamily="18" charset="0"/>
                                </a:rPr>
                                <m:t>4=</m:t>
                              </m:r>
                              <m:f>
                                <m:fPr>
                                  <m:ctrlPr>
                                    <a:rPr lang="en-GB" sz="1800" b="0" i="1" smtClean="0">
                                      <a:latin typeface="Cambria Math" panose="02040503050406030204" pitchFamily="18" charset="0"/>
                                      <a:ea typeface="Cambria Math" panose="02040503050406030204" pitchFamily="18" charset="0"/>
                                    </a:rPr>
                                  </m:ctrlPr>
                                </m:fPr>
                                <m:num>
                                  <m:r>
                                    <a:rPr lang="en-GB" sz="1800" i="1">
                                      <a:latin typeface="Cambria Math" panose="02040503050406030204" pitchFamily="18" charset="0"/>
                                    </a:rPr>
                                    <m:t>𝑥</m:t>
                                  </m:r>
                                  <m:r>
                                    <a:rPr lang="en-GB" sz="1800" b="0" i="1" smtClean="0">
                                      <a:latin typeface="Cambria Math" panose="02040503050406030204" pitchFamily="18" charset="0"/>
                                    </a:rPr>
                                    <m:t>4</m:t>
                                  </m:r>
                                  <m:r>
                                    <a:rPr lang="en-GB" sz="1800" i="1">
                                      <a:latin typeface="Cambria Math" panose="02040503050406030204" pitchFamily="18" charset="0"/>
                                    </a:rPr>
                                    <m:t> − </m:t>
                                  </m:r>
                                  <m:r>
                                    <a:rPr lang="en-GB" sz="1800" i="1">
                                      <a:latin typeface="Cambria Math" panose="02040503050406030204" pitchFamily="18" charset="0"/>
                                      <a:ea typeface="Cambria Math" panose="02040503050406030204" pitchFamily="18" charset="0"/>
                                    </a:rPr>
                                    <m:t>𝜇</m:t>
                                  </m:r>
                                  <m:r>
                                    <a:rPr lang="en-GB" sz="1800" b="0" i="1" smtClean="0">
                                      <a:latin typeface="Cambria Math" panose="02040503050406030204" pitchFamily="18" charset="0"/>
                                      <a:ea typeface="Cambria Math" panose="02040503050406030204" pitchFamily="18" charset="0"/>
                                    </a:rPr>
                                    <m:t>4</m:t>
                                  </m:r>
                                </m:num>
                                <m:den>
                                  <m:r>
                                    <a:rPr lang="en-GB" sz="1800" b="0" i="1" smtClean="0">
                                      <a:latin typeface="Cambria Math" panose="02040503050406030204" pitchFamily="18" charset="0"/>
                                      <a:ea typeface="Cambria Math" panose="02040503050406030204" pitchFamily="18" charset="0"/>
                                    </a:rPr>
                                    <m:t>𝜎</m:t>
                                  </m:r>
                                  <m:r>
                                    <a:rPr lang="en-GB" sz="1800" b="0" i="1" smtClean="0">
                                      <a:latin typeface="Cambria Math" panose="02040503050406030204" pitchFamily="18" charset="0"/>
                                      <a:ea typeface="Cambria Math" panose="02040503050406030204" pitchFamily="18" charset="0"/>
                                    </a:rPr>
                                    <m:t>4</m:t>
                                  </m:r>
                                </m:den>
                              </m:f>
                            </m:oMath>
                          </a14:m>
                          <a:r>
                            <a:rPr lang="en-US" dirty="0"/>
                            <a:t>  = </a:t>
                          </a:r>
                          <a14:m>
                            <m:oMath xmlns:m="http://schemas.openxmlformats.org/officeDocument/2006/math">
                              <m:f>
                                <m:fPr>
                                  <m:ctrlPr>
                                    <a:rPr lang="en-GB" i="1">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89</m:t>
                                  </m:r>
                                  <m:r>
                                    <a:rPr lang="en-GB" i="1">
                                      <a:latin typeface="Cambria Math" panose="02040503050406030204" pitchFamily="18" charset="0"/>
                                    </a:rPr>
                                    <m:t> −</m:t>
                                  </m:r>
                                  <m:r>
                                    <a:rPr lang="en-GB" b="0" i="1" smtClean="0">
                                      <a:latin typeface="Cambria Math" panose="02040503050406030204" pitchFamily="18" charset="0"/>
                                    </a:rPr>
                                    <m:t>82</m:t>
                                  </m:r>
                                </m:num>
                                <m:den>
                                  <m:r>
                                    <a:rPr lang="en-GB" b="0" i="1" smtClean="0">
                                      <a:latin typeface="Cambria Math" panose="02040503050406030204" pitchFamily="18" charset="0"/>
                                    </a:rPr>
                                    <m:t>13</m:t>
                                  </m:r>
                                </m:den>
                              </m:f>
                            </m:oMath>
                          </a14:m>
                          <a:r>
                            <a:rPr lang="en-US" dirty="0"/>
                            <a:t> = 0.538 </a:t>
                          </a:r>
                        </a:p>
                        <a:p>
                          <a:endParaRPr lang="en-US" dirty="0"/>
                        </a:p>
                      </a:txBody>
                      <a:tcPr/>
                    </a:tc>
                    <a:extLst>
                      <a:ext uri="{0D108BD9-81ED-4DB2-BD59-A6C34878D82A}">
                        <a16:rowId xmlns:a16="http://schemas.microsoft.com/office/drawing/2014/main" val="993158219"/>
                      </a:ext>
                    </a:extLst>
                  </a:tr>
                </a:tbl>
              </a:graphicData>
            </a:graphic>
          </p:graphicFrame>
        </mc:Choice>
        <mc:Fallback>
          <p:graphicFrame>
            <p:nvGraphicFramePr>
              <p:cNvPr id="4" name="Table 4">
                <a:extLst>
                  <a:ext uri="{FF2B5EF4-FFF2-40B4-BE49-F238E27FC236}">
                    <a16:creationId xmlns:a16="http://schemas.microsoft.com/office/drawing/2014/main" id="{CE20ABF3-89A3-39DD-AFDA-9D945470B6D9}"/>
                  </a:ext>
                </a:extLst>
              </p:cNvPr>
              <p:cNvGraphicFramePr>
                <a:graphicFrameLocks noGrp="1"/>
              </p:cNvGraphicFramePr>
              <p:nvPr/>
            </p:nvGraphicFramePr>
            <p:xfrm>
              <a:off x="2174043" y="2104008"/>
              <a:ext cx="8128000" cy="2956264"/>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590754480"/>
                        </a:ext>
                      </a:extLst>
                    </a:gridCol>
                    <a:gridCol w="4064000">
                      <a:extLst>
                        <a:ext uri="{9D8B030D-6E8A-4147-A177-3AD203B41FA5}">
                          <a16:colId xmlns:a16="http://schemas.microsoft.com/office/drawing/2014/main" val="1371626037"/>
                        </a:ext>
                      </a:extLst>
                    </a:gridCol>
                  </a:tblGrid>
                  <a:tr h="1478132">
                    <a:tc>
                      <a:txBody>
                        <a:bodyPr/>
                        <a:lstStyle/>
                        <a:p>
                          <a:endParaRPr lang="en-US"/>
                        </a:p>
                      </a:txBody>
                      <a:tcPr>
                        <a:blipFill>
                          <a:blip r:embed="rId2"/>
                          <a:stretch>
                            <a:fillRect t="-2058" r="-100000" b="-100000"/>
                          </a:stretch>
                        </a:blipFill>
                      </a:tcPr>
                    </a:tc>
                    <a:tc>
                      <a:txBody>
                        <a:bodyPr/>
                        <a:lstStyle/>
                        <a:p>
                          <a:endParaRPr lang="en-US"/>
                        </a:p>
                      </a:txBody>
                      <a:tcPr>
                        <a:blipFill>
                          <a:blip r:embed="rId2"/>
                          <a:stretch>
                            <a:fillRect l="-100000" t="-2058" b="-100000"/>
                          </a:stretch>
                        </a:blipFill>
                      </a:tcPr>
                    </a:tc>
                    <a:extLst>
                      <a:ext uri="{0D108BD9-81ED-4DB2-BD59-A6C34878D82A}">
                        <a16:rowId xmlns:a16="http://schemas.microsoft.com/office/drawing/2014/main" val="3022781977"/>
                      </a:ext>
                    </a:extLst>
                  </a:tr>
                  <a:tr h="1478132">
                    <a:tc>
                      <a:txBody>
                        <a:bodyPr/>
                        <a:lstStyle/>
                        <a:p>
                          <a:endParaRPr lang="en-US"/>
                        </a:p>
                      </a:txBody>
                      <a:tcPr>
                        <a:blipFill>
                          <a:blip r:embed="rId2"/>
                          <a:stretch>
                            <a:fillRect t="-102058" r="-100000"/>
                          </a:stretch>
                        </a:blipFill>
                      </a:tcPr>
                    </a:tc>
                    <a:tc>
                      <a:txBody>
                        <a:bodyPr/>
                        <a:lstStyle/>
                        <a:p>
                          <a:endParaRPr lang="en-US"/>
                        </a:p>
                      </a:txBody>
                      <a:tcPr>
                        <a:blipFill>
                          <a:blip r:embed="rId2"/>
                          <a:stretch>
                            <a:fillRect l="-100000" t="-102058"/>
                          </a:stretch>
                        </a:blipFill>
                      </a:tcPr>
                    </a:tc>
                    <a:extLst>
                      <a:ext uri="{0D108BD9-81ED-4DB2-BD59-A6C34878D82A}">
                        <a16:rowId xmlns:a16="http://schemas.microsoft.com/office/drawing/2014/main" val="993158219"/>
                      </a:ext>
                    </a:extLst>
                  </a:tr>
                </a:tbl>
              </a:graphicData>
            </a:graphic>
          </p:graphicFrame>
        </mc:Fallback>
      </mc:AlternateContent>
      <p:sp>
        <p:nvSpPr>
          <p:cNvPr id="6" name="TextBox 5">
            <a:extLst>
              <a:ext uri="{FF2B5EF4-FFF2-40B4-BE49-F238E27FC236}">
                <a16:creationId xmlns:a16="http://schemas.microsoft.com/office/drawing/2014/main" id="{FBC4DD35-FC2A-2F5F-10C5-DF118C161552}"/>
              </a:ext>
            </a:extLst>
          </p:cNvPr>
          <p:cNvSpPr txBox="1"/>
          <p:nvPr/>
        </p:nvSpPr>
        <p:spPr>
          <a:xfrm>
            <a:off x="1191827" y="5145478"/>
            <a:ext cx="10251490" cy="369332"/>
          </a:xfrm>
          <a:prstGeom prst="rect">
            <a:avLst/>
          </a:prstGeom>
          <a:noFill/>
        </p:spPr>
        <p:txBody>
          <a:bodyPr wrap="square">
            <a:spAutoFit/>
          </a:bodyPr>
          <a:lstStyle/>
          <a:p>
            <a:r>
              <a:rPr lang="en-US" dirty="0"/>
              <a:t>So from this we can conclude that student performed better in 2nd Test relative to other students.</a:t>
            </a:r>
          </a:p>
        </p:txBody>
      </p:sp>
    </p:spTree>
    <p:extLst>
      <p:ext uri="{BB962C8B-B14F-4D97-AF65-F5344CB8AC3E}">
        <p14:creationId xmlns:p14="http://schemas.microsoft.com/office/powerpoint/2010/main" val="324884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896239"/>
            <a:ext cx="3518535" cy="482600"/>
          </a:xfrm>
          <a:prstGeom prst="rect">
            <a:avLst/>
          </a:prstGeom>
        </p:spPr>
        <p:txBody>
          <a:bodyPr vert="horz" wrap="square" lIns="0" tIns="12700" rIns="0" bIns="0" rtlCol="0">
            <a:spAutoFit/>
          </a:bodyPr>
          <a:lstStyle/>
          <a:p>
            <a:pPr marL="12700">
              <a:lnSpc>
                <a:spcPct val="100000"/>
              </a:lnSpc>
              <a:spcBef>
                <a:spcPts val="100"/>
              </a:spcBef>
            </a:pPr>
            <a:r>
              <a:rPr sz="3000" spc="285" dirty="0"/>
              <a:t>T</a:t>
            </a:r>
            <a:r>
              <a:rPr sz="2400" spc="285" dirty="0"/>
              <a:t>YPES</a:t>
            </a:r>
            <a:r>
              <a:rPr sz="2400" spc="280" dirty="0"/>
              <a:t> </a:t>
            </a:r>
            <a:r>
              <a:rPr sz="2400" spc="305" dirty="0"/>
              <a:t>OF</a:t>
            </a:r>
            <a:r>
              <a:rPr sz="2400" spc="280" dirty="0"/>
              <a:t> </a:t>
            </a:r>
            <a:r>
              <a:rPr sz="3000" spc="275" dirty="0"/>
              <a:t>M</a:t>
            </a:r>
            <a:r>
              <a:rPr sz="2400" spc="275" dirty="0"/>
              <a:t>ATRICES</a:t>
            </a:r>
            <a:endParaRPr sz="2400"/>
          </a:p>
        </p:txBody>
      </p:sp>
      <p:sp>
        <p:nvSpPr>
          <p:cNvPr id="3" name="object 3"/>
          <p:cNvSpPr txBox="1"/>
          <p:nvPr/>
        </p:nvSpPr>
        <p:spPr>
          <a:xfrm>
            <a:off x="2334260" y="5301183"/>
            <a:ext cx="2129155" cy="391160"/>
          </a:xfrm>
          <a:prstGeom prst="rect">
            <a:avLst/>
          </a:prstGeom>
        </p:spPr>
        <p:txBody>
          <a:bodyPr vert="horz" wrap="square" lIns="0" tIns="12700" rIns="0" bIns="0" rtlCol="0">
            <a:spAutoFit/>
          </a:bodyPr>
          <a:lstStyle/>
          <a:p>
            <a:pPr marL="12700">
              <a:lnSpc>
                <a:spcPct val="100000"/>
              </a:lnSpc>
              <a:spcBef>
                <a:spcPts val="100"/>
              </a:spcBef>
              <a:tabLst>
                <a:tab pos="1076325" algn="l"/>
              </a:tabLst>
            </a:pPr>
            <a:r>
              <a:rPr sz="2400" i="1" spc="215" dirty="0">
                <a:latin typeface="Cambria"/>
                <a:cs typeface="Cambria"/>
              </a:rPr>
              <a:t>m</a:t>
            </a:r>
            <a:r>
              <a:rPr sz="2400" i="1" spc="135" dirty="0">
                <a:latin typeface="Cambria"/>
                <a:cs typeface="Cambria"/>
              </a:rPr>
              <a:t> </a:t>
            </a:r>
            <a:r>
              <a:rPr sz="2400" i="1" spc="185" dirty="0">
                <a:latin typeface="Cambria"/>
                <a:cs typeface="Cambria"/>
              </a:rPr>
              <a:t>=</a:t>
            </a:r>
            <a:r>
              <a:rPr sz="2400" i="1" spc="120" dirty="0">
                <a:latin typeface="Cambria"/>
                <a:cs typeface="Cambria"/>
              </a:rPr>
              <a:t> </a:t>
            </a:r>
            <a:r>
              <a:rPr sz="2400" i="1" spc="185" dirty="0">
                <a:latin typeface="Cambria"/>
                <a:cs typeface="Cambria"/>
              </a:rPr>
              <a:t>n.	</a:t>
            </a:r>
            <a:r>
              <a:rPr sz="2400" spc="165" dirty="0">
                <a:latin typeface="Cambria"/>
                <a:cs typeface="Cambria"/>
              </a:rPr>
              <a:t>Ex:</a:t>
            </a:r>
            <a:r>
              <a:rPr sz="2400" spc="85" dirty="0">
                <a:latin typeface="Cambria"/>
                <a:cs typeface="Cambria"/>
              </a:rPr>
              <a:t> </a:t>
            </a:r>
            <a:r>
              <a:rPr sz="2400" spc="235" dirty="0">
                <a:latin typeface="Cambria"/>
                <a:cs typeface="Cambria"/>
              </a:rPr>
              <a:t>A</a:t>
            </a:r>
            <a:r>
              <a:rPr sz="2400" spc="90" dirty="0">
                <a:latin typeface="Cambria"/>
                <a:cs typeface="Cambria"/>
              </a:rPr>
              <a:t> </a:t>
            </a:r>
            <a:r>
              <a:rPr sz="2400" spc="125" dirty="0">
                <a:latin typeface="Cambria"/>
                <a:cs typeface="Cambria"/>
              </a:rPr>
              <a:t>=</a:t>
            </a:r>
            <a:endParaRPr sz="2400">
              <a:latin typeface="Cambria"/>
              <a:cs typeface="Cambria"/>
            </a:endParaRPr>
          </a:p>
        </p:txBody>
      </p:sp>
      <p:sp>
        <p:nvSpPr>
          <p:cNvPr id="4" name="object 4"/>
          <p:cNvSpPr txBox="1"/>
          <p:nvPr/>
        </p:nvSpPr>
        <p:spPr>
          <a:xfrm>
            <a:off x="2034541" y="3905999"/>
            <a:ext cx="7164705" cy="1422400"/>
          </a:xfrm>
          <a:prstGeom prst="rect">
            <a:avLst/>
          </a:prstGeom>
        </p:spPr>
        <p:txBody>
          <a:bodyPr vert="horz" wrap="square" lIns="0" tIns="16510" rIns="0" bIns="0" rtlCol="0">
            <a:spAutoFit/>
          </a:bodyPr>
          <a:lstStyle/>
          <a:p>
            <a:pPr marL="777240" algn="ctr">
              <a:lnSpc>
                <a:spcPct val="100000"/>
              </a:lnSpc>
              <a:spcBef>
                <a:spcPts val="130"/>
              </a:spcBef>
            </a:pPr>
            <a:r>
              <a:rPr sz="2200" spc="-320" dirty="0">
                <a:latin typeface="Symbol"/>
                <a:cs typeface="Symbol"/>
              </a:rPr>
              <a:t></a:t>
            </a:r>
            <a:r>
              <a:rPr sz="3300" spc="-480" baseline="-10101" dirty="0">
                <a:latin typeface="Symbol"/>
                <a:cs typeface="Symbol"/>
              </a:rPr>
              <a:t></a:t>
            </a:r>
            <a:r>
              <a:rPr sz="3300" spc="-480" baseline="3787" dirty="0">
                <a:latin typeface="Times New Roman"/>
                <a:cs typeface="Times New Roman"/>
              </a:rPr>
              <a:t>5</a:t>
            </a:r>
            <a:r>
              <a:rPr sz="2200" spc="-320" dirty="0">
                <a:latin typeface="Symbol"/>
                <a:cs typeface="Symbol"/>
              </a:rPr>
              <a:t></a:t>
            </a:r>
            <a:r>
              <a:rPr sz="3300" spc="-480" baseline="-10101" dirty="0">
                <a:latin typeface="Symbol"/>
                <a:cs typeface="Symbol"/>
              </a:rPr>
              <a:t></a:t>
            </a:r>
            <a:endParaRPr sz="3300" baseline="-10101">
              <a:latin typeface="Symbol"/>
              <a:cs typeface="Symbol"/>
            </a:endParaRPr>
          </a:p>
          <a:p>
            <a:pPr marL="274320" marR="30480" indent="-274320" algn="r">
              <a:lnSpc>
                <a:spcPct val="100000"/>
              </a:lnSpc>
              <a:spcBef>
                <a:spcPts val="2565"/>
              </a:spcBef>
              <a:buClr>
                <a:srgbClr val="FD8537"/>
              </a:buClr>
              <a:buSzPct val="68750"/>
              <a:buFont typeface="Wingdings"/>
              <a:buChar char=""/>
              <a:tabLst>
                <a:tab pos="274320" algn="l"/>
              </a:tabLst>
            </a:pPr>
            <a:r>
              <a:rPr sz="2400" spc="120" dirty="0">
                <a:latin typeface="Cambria"/>
                <a:cs typeface="Cambria"/>
              </a:rPr>
              <a:t>Square</a:t>
            </a:r>
            <a:r>
              <a:rPr sz="2400" spc="130" dirty="0">
                <a:latin typeface="Cambria"/>
                <a:cs typeface="Cambria"/>
              </a:rPr>
              <a:t> Matrix:</a:t>
            </a:r>
            <a:r>
              <a:rPr sz="2400" spc="105" dirty="0">
                <a:latin typeface="Cambria"/>
                <a:cs typeface="Cambria"/>
              </a:rPr>
              <a:t> </a:t>
            </a:r>
            <a:r>
              <a:rPr sz="2400" spc="235" dirty="0">
                <a:latin typeface="Cambria"/>
                <a:cs typeface="Cambria"/>
              </a:rPr>
              <a:t>A</a:t>
            </a:r>
            <a:r>
              <a:rPr sz="2400" spc="135" dirty="0">
                <a:latin typeface="Cambria"/>
                <a:cs typeface="Cambria"/>
              </a:rPr>
              <a:t> </a:t>
            </a:r>
            <a:r>
              <a:rPr sz="2400" spc="80" dirty="0">
                <a:latin typeface="Cambria"/>
                <a:cs typeface="Cambria"/>
              </a:rPr>
              <a:t>square</a:t>
            </a:r>
            <a:r>
              <a:rPr sz="2400" spc="140" dirty="0">
                <a:latin typeface="Cambria"/>
                <a:cs typeface="Cambria"/>
              </a:rPr>
              <a:t> </a:t>
            </a:r>
            <a:r>
              <a:rPr sz="2400" spc="114" dirty="0">
                <a:latin typeface="Cambria"/>
                <a:cs typeface="Cambria"/>
              </a:rPr>
              <a:t>matrix</a:t>
            </a:r>
            <a:r>
              <a:rPr sz="2400" spc="120" dirty="0">
                <a:latin typeface="Cambria"/>
                <a:cs typeface="Cambria"/>
              </a:rPr>
              <a:t> </a:t>
            </a:r>
            <a:r>
              <a:rPr sz="2400" spc="85" dirty="0">
                <a:latin typeface="Cambria"/>
                <a:cs typeface="Cambria"/>
              </a:rPr>
              <a:t>is</a:t>
            </a:r>
            <a:r>
              <a:rPr sz="2400" spc="120" dirty="0">
                <a:latin typeface="Cambria"/>
                <a:cs typeface="Cambria"/>
              </a:rPr>
              <a:t> </a:t>
            </a:r>
            <a:r>
              <a:rPr sz="2400" spc="160" dirty="0">
                <a:latin typeface="Cambria"/>
                <a:cs typeface="Cambria"/>
              </a:rPr>
              <a:t>a</a:t>
            </a:r>
            <a:r>
              <a:rPr sz="2400" spc="135" dirty="0">
                <a:latin typeface="Cambria"/>
                <a:cs typeface="Cambria"/>
              </a:rPr>
              <a:t> </a:t>
            </a:r>
            <a:r>
              <a:rPr sz="2400" spc="114" dirty="0">
                <a:latin typeface="Cambria"/>
                <a:cs typeface="Cambria"/>
              </a:rPr>
              <a:t>matrix</a:t>
            </a:r>
            <a:r>
              <a:rPr sz="2400" spc="120" dirty="0">
                <a:latin typeface="Cambria"/>
                <a:cs typeface="Cambria"/>
              </a:rPr>
              <a:t> </a:t>
            </a:r>
            <a:r>
              <a:rPr sz="2400" spc="130" dirty="0">
                <a:latin typeface="Cambria"/>
                <a:cs typeface="Cambria"/>
              </a:rPr>
              <a:t>that</a:t>
            </a:r>
            <a:endParaRPr sz="2400">
              <a:latin typeface="Cambria"/>
              <a:cs typeface="Cambria"/>
            </a:endParaRPr>
          </a:p>
          <a:p>
            <a:pPr marR="66675" algn="r">
              <a:lnSpc>
                <a:spcPct val="100000"/>
              </a:lnSpc>
            </a:pPr>
            <a:r>
              <a:rPr sz="2400" spc="125" dirty="0">
                <a:latin typeface="Cambria"/>
                <a:cs typeface="Cambria"/>
              </a:rPr>
              <a:t>has</a:t>
            </a:r>
            <a:r>
              <a:rPr sz="2400" spc="130" dirty="0">
                <a:latin typeface="Cambria"/>
                <a:cs typeface="Cambria"/>
              </a:rPr>
              <a:t> </a:t>
            </a:r>
            <a:r>
              <a:rPr sz="2400" spc="90" dirty="0">
                <a:latin typeface="Cambria"/>
                <a:cs typeface="Cambria"/>
              </a:rPr>
              <a:t>the</a:t>
            </a:r>
            <a:r>
              <a:rPr sz="2400" spc="130" dirty="0">
                <a:latin typeface="Cambria"/>
                <a:cs typeface="Cambria"/>
              </a:rPr>
              <a:t> </a:t>
            </a:r>
            <a:r>
              <a:rPr sz="2400" spc="100" dirty="0">
                <a:latin typeface="Cambria"/>
                <a:cs typeface="Cambria"/>
              </a:rPr>
              <a:t>same</a:t>
            </a:r>
            <a:r>
              <a:rPr sz="2400" spc="145" dirty="0">
                <a:latin typeface="Cambria"/>
                <a:cs typeface="Cambria"/>
              </a:rPr>
              <a:t> </a:t>
            </a:r>
            <a:r>
              <a:rPr sz="2400" spc="85" dirty="0">
                <a:latin typeface="Cambria"/>
                <a:cs typeface="Cambria"/>
              </a:rPr>
              <a:t>number</a:t>
            </a:r>
            <a:r>
              <a:rPr sz="2400" spc="130" dirty="0">
                <a:latin typeface="Cambria"/>
                <a:cs typeface="Cambria"/>
              </a:rPr>
              <a:t> </a:t>
            </a:r>
            <a:r>
              <a:rPr sz="2400" spc="-5" dirty="0">
                <a:latin typeface="Cambria"/>
                <a:cs typeface="Cambria"/>
              </a:rPr>
              <a:t>of</a:t>
            </a:r>
            <a:r>
              <a:rPr sz="2400" spc="135" dirty="0">
                <a:latin typeface="Cambria"/>
                <a:cs typeface="Cambria"/>
              </a:rPr>
              <a:t> </a:t>
            </a:r>
            <a:r>
              <a:rPr sz="2400" spc="20" dirty="0">
                <a:latin typeface="Cambria"/>
                <a:cs typeface="Cambria"/>
              </a:rPr>
              <a:t>rows</a:t>
            </a:r>
            <a:r>
              <a:rPr sz="2400" spc="125" dirty="0">
                <a:latin typeface="Cambria"/>
                <a:cs typeface="Cambria"/>
              </a:rPr>
              <a:t> </a:t>
            </a:r>
            <a:r>
              <a:rPr sz="2400" spc="105" dirty="0">
                <a:latin typeface="Cambria"/>
                <a:cs typeface="Cambria"/>
              </a:rPr>
              <a:t>and</a:t>
            </a:r>
            <a:r>
              <a:rPr sz="2400" spc="135" dirty="0">
                <a:latin typeface="Cambria"/>
                <a:cs typeface="Cambria"/>
              </a:rPr>
              <a:t> </a:t>
            </a:r>
            <a:r>
              <a:rPr sz="2400" spc="70" dirty="0">
                <a:latin typeface="Cambria"/>
                <a:cs typeface="Cambria"/>
              </a:rPr>
              <a:t>columns</a:t>
            </a:r>
            <a:r>
              <a:rPr sz="2400" spc="125" dirty="0">
                <a:latin typeface="Cambria"/>
                <a:cs typeface="Cambria"/>
              </a:rPr>
              <a:t> </a:t>
            </a:r>
            <a:r>
              <a:rPr sz="2400" spc="114" dirty="0">
                <a:latin typeface="Cambria"/>
                <a:cs typeface="Cambria"/>
              </a:rPr>
              <a:t>i.e.</a:t>
            </a:r>
            <a:r>
              <a:rPr sz="2400" spc="110" dirty="0">
                <a:latin typeface="Cambria"/>
                <a:cs typeface="Cambria"/>
              </a:rPr>
              <a:t> </a:t>
            </a:r>
            <a:r>
              <a:rPr sz="2400" spc="80" dirty="0">
                <a:latin typeface="Cambria"/>
                <a:cs typeface="Cambria"/>
              </a:rPr>
              <a:t>if</a:t>
            </a:r>
            <a:endParaRPr sz="2400">
              <a:latin typeface="Cambria"/>
              <a:cs typeface="Cambria"/>
            </a:endParaRPr>
          </a:p>
        </p:txBody>
      </p:sp>
      <p:sp>
        <p:nvSpPr>
          <p:cNvPr id="5" name="object 5"/>
          <p:cNvSpPr txBox="1"/>
          <p:nvPr/>
        </p:nvSpPr>
        <p:spPr>
          <a:xfrm>
            <a:off x="5782983" y="3673306"/>
            <a:ext cx="445770" cy="365760"/>
          </a:xfrm>
          <a:prstGeom prst="rect">
            <a:avLst/>
          </a:prstGeom>
        </p:spPr>
        <p:txBody>
          <a:bodyPr vert="horz" wrap="square" lIns="0" tIns="16510" rIns="0" bIns="0" rtlCol="0">
            <a:spAutoFit/>
          </a:bodyPr>
          <a:lstStyle/>
          <a:p>
            <a:pPr marL="38100">
              <a:lnSpc>
                <a:spcPct val="100000"/>
              </a:lnSpc>
              <a:spcBef>
                <a:spcPts val="130"/>
              </a:spcBef>
            </a:pPr>
            <a:r>
              <a:rPr sz="2200" spc="35" dirty="0">
                <a:latin typeface="Symbol"/>
                <a:cs typeface="Symbol"/>
              </a:rPr>
              <a:t></a:t>
            </a:r>
            <a:r>
              <a:rPr sz="3300" spc="52" baseline="8838" dirty="0">
                <a:latin typeface="Times New Roman"/>
                <a:cs typeface="Times New Roman"/>
              </a:rPr>
              <a:t>4</a:t>
            </a:r>
            <a:r>
              <a:rPr sz="2200" spc="35" dirty="0">
                <a:latin typeface="Symbol"/>
                <a:cs typeface="Symbol"/>
              </a:rPr>
              <a:t></a:t>
            </a:r>
            <a:endParaRPr sz="2200">
              <a:latin typeface="Symbol"/>
              <a:cs typeface="Symbol"/>
            </a:endParaRPr>
          </a:p>
        </p:txBody>
      </p:sp>
      <p:sp>
        <p:nvSpPr>
          <p:cNvPr id="6" name="object 6"/>
          <p:cNvSpPr txBox="1"/>
          <p:nvPr/>
        </p:nvSpPr>
        <p:spPr>
          <a:xfrm>
            <a:off x="2021840" y="1627378"/>
            <a:ext cx="6865620" cy="2139950"/>
          </a:xfrm>
          <a:prstGeom prst="rect">
            <a:avLst/>
          </a:prstGeom>
        </p:spPr>
        <p:txBody>
          <a:bodyPr vert="horz" wrap="square" lIns="0" tIns="77470" rIns="0" bIns="0" rtlCol="0">
            <a:spAutoFit/>
          </a:bodyPr>
          <a:lstStyle/>
          <a:p>
            <a:pPr marL="324485" marR="546100" indent="-274320">
              <a:lnSpc>
                <a:spcPct val="82300"/>
              </a:lnSpc>
              <a:spcBef>
                <a:spcPts val="610"/>
              </a:spcBef>
              <a:buClr>
                <a:srgbClr val="FD8537"/>
              </a:buClr>
              <a:buSzPct val="68750"/>
              <a:buFont typeface="Wingdings"/>
              <a:buChar char=""/>
              <a:tabLst>
                <a:tab pos="325120" algn="l"/>
                <a:tab pos="2691130" algn="l"/>
                <a:tab pos="4229735" algn="l"/>
                <a:tab pos="4627245" algn="l"/>
                <a:tab pos="5023485" algn="l"/>
                <a:tab pos="5419725" algn="l"/>
              </a:tabLst>
            </a:pPr>
            <a:r>
              <a:rPr sz="2400" spc="55" dirty="0">
                <a:latin typeface="Cambria"/>
                <a:cs typeface="Cambria"/>
              </a:rPr>
              <a:t>Row</a:t>
            </a:r>
            <a:r>
              <a:rPr sz="2400" spc="130" dirty="0">
                <a:latin typeface="Cambria"/>
                <a:cs typeface="Cambria"/>
              </a:rPr>
              <a:t> </a:t>
            </a:r>
            <a:r>
              <a:rPr sz="2400" spc="125" dirty="0">
                <a:latin typeface="Cambria"/>
                <a:cs typeface="Cambria"/>
              </a:rPr>
              <a:t>Matrix: </a:t>
            </a:r>
            <a:r>
              <a:rPr sz="2400" spc="175" dirty="0">
                <a:latin typeface="Cambria"/>
                <a:cs typeface="Cambria"/>
              </a:rPr>
              <a:t>An</a:t>
            </a:r>
            <a:r>
              <a:rPr sz="2400" spc="140" dirty="0">
                <a:latin typeface="Cambria"/>
                <a:cs typeface="Cambria"/>
              </a:rPr>
              <a:t> </a:t>
            </a:r>
            <a:r>
              <a:rPr sz="2400" i="1" spc="215" dirty="0">
                <a:latin typeface="Cambria"/>
                <a:cs typeface="Cambria"/>
              </a:rPr>
              <a:t>m</a:t>
            </a:r>
            <a:r>
              <a:rPr sz="2400" i="1" spc="130" dirty="0">
                <a:latin typeface="Cambria"/>
                <a:cs typeface="Cambria"/>
              </a:rPr>
              <a:t> </a:t>
            </a:r>
            <a:r>
              <a:rPr sz="2400" spc="125" dirty="0">
                <a:latin typeface="Cambria"/>
                <a:cs typeface="Cambria"/>
              </a:rPr>
              <a:t>x</a:t>
            </a:r>
            <a:r>
              <a:rPr sz="2400" spc="135" dirty="0">
                <a:latin typeface="Cambria"/>
                <a:cs typeface="Cambria"/>
              </a:rPr>
              <a:t> </a:t>
            </a:r>
            <a:r>
              <a:rPr sz="2400" i="1" spc="180" dirty="0">
                <a:latin typeface="Cambria"/>
                <a:cs typeface="Cambria"/>
              </a:rPr>
              <a:t>n</a:t>
            </a:r>
            <a:r>
              <a:rPr sz="2400" i="1" spc="125" dirty="0">
                <a:latin typeface="Cambria"/>
                <a:cs typeface="Cambria"/>
              </a:rPr>
              <a:t> </a:t>
            </a:r>
            <a:r>
              <a:rPr sz="2400" spc="110" dirty="0">
                <a:latin typeface="Cambria"/>
                <a:cs typeface="Cambria"/>
              </a:rPr>
              <a:t>matrix</a:t>
            </a:r>
            <a:r>
              <a:rPr sz="2400" spc="135" dirty="0">
                <a:latin typeface="Cambria"/>
                <a:cs typeface="Cambria"/>
              </a:rPr>
              <a:t> </a:t>
            </a:r>
            <a:r>
              <a:rPr sz="2400" spc="80" dirty="0">
                <a:latin typeface="Cambria"/>
                <a:cs typeface="Cambria"/>
              </a:rPr>
              <a:t>is</a:t>
            </a:r>
            <a:r>
              <a:rPr sz="2400" spc="125" dirty="0">
                <a:latin typeface="Cambria"/>
                <a:cs typeface="Cambria"/>
              </a:rPr>
              <a:t> </a:t>
            </a:r>
            <a:r>
              <a:rPr sz="2400" spc="75" dirty="0">
                <a:latin typeface="Cambria"/>
                <a:cs typeface="Cambria"/>
              </a:rPr>
              <a:t>called</a:t>
            </a:r>
            <a:r>
              <a:rPr sz="2400" spc="110" dirty="0">
                <a:latin typeface="Cambria"/>
                <a:cs typeface="Cambria"/>
              </a:rPr>
              <a:t> </a:t>
            </a:r>
            <a:r>
              <a:rPr sz="2400" dirty="0">
                <a:latin typeface="Cambria"/>
                <a:cs typeface="Cambria"/>
              </a:rPr>
              <a:t>row </a:t>
            </a:r>
            <a:r>
              <a:rPr sz="2400" spc="-509" dirty="0">
                <a:latin typeface="Cambria"/>
                <a:cs typeface="Cambria"/>
              </a:rPr>
              <a:t> </a:t>
            </a:r>
            <a:r>
              <a:rPr sz="3600" spc="165" baseline="2314" dirty="0">
                <a:latin typeface="Cambria"/>
                <a:cs typeface="Cambria"/>
              </a:rPr>
              <a:t>matrix</a:t>
            </a:r>
            <a:r>
              <a:rPr sz="3600" spc="209" baseline="2314" dirty="0">
                <a:latin typeface="Cambria"/>
                <a:cs typeface="Cambria"/>
              </a:rPr>
              <a:t> </a:t>
            </a:r>
            <a:r>
              <a:rPr sz="3600" spc="120" baseline="2314" dirty="0">
                <a:latin typeface="Cambria"/>
                <a:cs typeface="Cambria"/>
              </a:rPr>
              <a:t>if</a:t>
            </a:r>
            <a:r>
              <a:rPr sz="3600" spc="202" baseline="2314" dirty="0">
                <a:latin typeface="Cambria"/>
                <a:cs typeface="Cambria"/>
              </a:rPr>
              <a:t> m</a:t>
            </a:r>
            <a:r>
              <a:rPr sz="3600" spc="217" baseline="2314" dirty="0">
                <a:latin typeface="Cambria"/>
                <a:cs typeface="Cambria"/>
              </a:rPr>
              <a:t> </a:t>
            </a:r>
            <a:r>
              <a:rPr sz="3600" spc="187" baseline="2314" dirty="0">
                <a:latin typeface="Cambria"/>
                <a:cs typeface="Cambria"/>
              </a:rPr>
              <a:t>= </a:t>
            </a:r>
            <a:r>
              <a:rPr sz="3600" spc="127" baseline="2314" dirty="0">
                <a:latin typeface="Cambria"/>
                <a:cs typeface="Cambria"/>
              </a:rPr>
              <a:t>1.	</a:t>
            </a:r>
            <a:r>
              <a:rPr sz="3600" spc="247" baseline="2314" dirty="0">
                <a:latin typeface="Cambria"/>
                <a:cs typeface="Cambria"/>
              </a:rPr>
              <a:t>Ex:</a:t>
            </a:r>
            <a:r>
              <a:rPr sz="3600" spc="209" baseline="2314" dirty="0">
                <a:latin typeface="Cambria"/>
                <a:cs typeface="Cambria"/>
              </a:rPr>
              <a:t> </a:t>
            </a:r>
            <a:r>
              <a:rPr sz="3600" spc="352" baseline="2314" dirty="0">
                <a:latin typeface="Cambria"/>
                <a:cs typeface="Cambria"/>
              </a:rPr>
              <a:t>A</a:t>
            </a:r>
            <a:r>
              <a:rPr sz="3600" spc="202" baseline="2314" dirty="0">
                <a:latin typeface="Cambria"/>
                <a:cs typeface="Cambria"/>
              </a:rPr>
              <a:t> </a:t>
            </a:r>
            <a:r>
              <a:rPr sz="3600" spc="187" baseline="2314" dirty="0">
                <a:latin typeface="Cambria"/>
                <a:cs typeface="Cambria"/>
              </a:rPr>
              <a:t>=</a:t>
            </a:r>
            <a:r>
              <a:rPr sz="3600" spc="7" baseline="2314" dirty="0">
                <a:latin typeface="Cambria"/>
                <a:cs typeface="Cambria"/>
              </a:rPr>
              <a:t> </a:t>
            </a:r>
            <a:r>
              <a:rPr sz="3150" spc="-320" dirty="0">
                <a:latin typeface="Symbol"/>
                <a:cs typeface="Symbol"/>
              </a:rPr>
              <a:t></a:t>
            </a:r>
            <a:r>
              <a:rPr sz="2250" spc="-320" dirty="0">
                <a:latin typeface="Times New Roman"/>
                <a:cs typeface="Times New Roman"/>
              </a:rPr>
              <a:t>1	</a:t>
            </a:r>
            <a:r>
              <a:rPr sz="2250" spc="50" dirty="0">
                <a:latin typeface="Times New Roman"/>
                <a:cs typeface="Times New Roman"/>
              </a:rPr>
              <a:t>2	3	4	</a:t>
            </a:r>
            <a:r>
              <a:rPr sz="2250" spc="-155" dirty="0">
                <a:latin typeface="Times New Roman"/>
                <a:cs typeface="Times New Roman"/>
              </a:rPr>
              <a:t>5</a:t>
            </a:r>
            <a:r>
              <a:rPr sz="3150" spc="-155" dirty="0">
                <a:latin typeface="Symbol"/>
                <a:cs typeface="Symbol"/>
              </a:rPr>
              <a:t></a:t>
            </a:r>
            <a:endParaRPr sz="3150">
              <a:latin typeface="Symbol"/>
              <a:cs typeface="Symbol"/>
            </a:endParaRPr>
          </a:p>
          <a:p>
            <a:pPr marL="324485" marR="43180" indent="-274320">
              <a:lnSpc>
                <a:spcPct val="100400"/>
              </a:lnSpc>
              <a:spcBef>
                <a:spcPts val="330"/>
              </a:spcBef>
              <a:buClr>
                <a:srgbClr val="FD8537"/>
              </a:buClr>
              <a:buSzPct val="68750"/>
              <a:buFont typeface="Wingdings"/>
              <a:buChar char=""/>
              <a:tabLst>
                <a:tab pos="325120" algn="l"/>
                <a:tab pos="2606040" algn="l"/>
                <a:tab pos="3798570" algn="l"/>
              </a:tabLst>
            </a:pPr>
            <a:r>
              <a:rPr sz="2400" spc="130" dirty="0">
                <a:latin typeface="Cambria"/>
                <a:cs typeface="Cambria"/>
              </a:rPr>
              <a:t>Column Matrix: </a:t>
            </a:r>
            <a:r>
              <a:rPr sz="2400" spc="175" dirty="0">
                <a:latin typeface="Cambria"/>
                <a:cs typeface="Cambria"/>
              </a:rPr>
              <a:t>An </a:t>
            </a:r>
            <a:r>
              <a:rPr sz="2400" i="1" spc="215" dirty="0">
                <a:latin typeface="Cambria"/>
                <a:cs typeface="Cambria"/>
              </a:rPr>
              <a:t>m </a:t>
            </a:r>
            <a:r>
              <a:rPr sz="2400" spc="125" dirty="0">
                <a:latin typeface="Cambria"/>
                <a:cs typeface="Cambria"/>
              </a:rPr>
              <a:t>x </a:t>
            </a:r>
            <a:r>
              <a:rPr sz="2400" i="1" spc="180" dirty="0">
                <a:latin typeface="Cambria"/>
                <a:cs typeface="Cambria"/>
              </a:rPr>
              <a:t>n </a:t>
            </a:r>
            <a:r>
              <a:rPr sz="2400" spc="110" dirty="0">
                <a:latin typeface="Cambria"/>
                <a:cs typeface="Cambria"/>
              </a:rPr>
              <a:t>matrix </a:t>
            </a:r>
            <a:r>
              <a:rPr sz="2400" spc="80" dirty="0">
                <a:latin typeface="Cambria"/>
                <a:cs typeface="Cambria"/>
              </a:rPr>
              <a:t>is </a:t>
            </a:r>
            <a:r>
              <a:rPr sz="2400" spc="75" dirty="0">
                <a:latin typeface="Cambria"/>
                <a:cs typeface="Cambria"/>
              </a:rPr>
              <a:t>called </a:t>
            </a:r>
            <a:r>
              <a:rPr sz="2400" dirty="0">
                <a:latin typeface="Cambria"/>
                <a:cs typeface="Cambria"/>
              </a:rPr>
              <a:t>row </a:t>
            </a:r>
            <a:r>
              <a:rPr sz="2400" spc="-515" dirty="0">
                <a:latin typeface="Cambria"/>
                <a:cs typeface="Cambria"/>
              </a:rPr>
              <a:t> </a:t>
            </a:r>
            <a:r>
              <a:rPr sz="2400" spc="110" dirty="0">
                <a:latin typeface="Cambria"/>
                <a:cs typeface="Cambria"/>
              </a:rPr>
              <a:t>matrix</a:t>
            </a:r>
            <a:r>
              <a:rPr sz="2400" spc="140" dirty="0">
                <a:latin typeface="Cambria"/>
                <a:cs typeface="Cambria"/>
              </a:rPr>
              <a:t> </a:t>
            </a:r>
            <a:r>
              <a:rPr sz="2400" spc="80" dirty="0">
                <a:latin typeface="Cambria"/>
                <a:cs typeface="Cambria"/>
              </a:rPr>
              <a:t>if</a:t>
            </a:r>
            <a:r>
              <a:rPr sz="2400" spc="140" dirty="0">
                <a:latin typeface="Cambria"/>
                <a:cs typeface="Cambria"/>
              </a:rPr>
              <a:t> </a:t>
            </a:r>
            <a:r>
              <a:rPr sz="2400" spc="125" dirty="0">
                <a:latin typeface="Cambria"/>
                <a:cs typeface="Cambria"/>
              </a:rPr>
              <a:t>n</a:t>
            </a:r>
            <a:r>
              <a:rPr sz="2400" spc="130" dirty="0">
                <a:latin typeface="Cambria"/>
                <a:cs typeface="Cambria"/>
              </a:rPr>
              <a:t> </a:t>
            </a:r>
            <a:r>
              <a:rPr sz="2400" spc="125" dirty="0">
                <a:latin typeface="Cambria"/>
                <a:cs typeface="Cambria"/>
              </a:rPr>
              <a:t>=</a:t>
            </a:r>
            <a:r>
              <a:rPr sz="2400" spc="135" dirty="0">
                <a:latin typeface="Cambria"/>
                <a:cs typeface="Cambria"/>
              </a:rPr>
              <a:t> </a:t>
            </a:r>
            <a:r>
              <a:rPr sz="2400" spc="85" dirty="0">
                <a:latin typeface="Cambria"/>
                <a:cs typeface="Cambria"/>
              </a:rPr>
              <a:t>1.	</a:t>
            </a:r>
            <a:r>
              <a:rPr sz="2400" spc="165" dirty="0">
                <a:latin typeface="Cambria"/>
                <a:cs typeface="Cambria"/>
              </a:rPr>
              <a:t>Ex:</a:t>
            </a:r>
            <a:r>
              <a:rPr sz="2400" spc="130" dirty="0">
                <a:latin typeface="Cambria"/>
                <a:cs typeface="Cambria"/>
              </a:rPr>
              <a:t> </a:t>
            </a:r>
            <a:r>
              <a:rPr sz="2400" spc="235" dirty="0">
                <a:latin typeface="Cambria"/>
                <a:cs typeface="Cambria"/>
              </a:rPr>
              <a:t>A</a:t>
            </a:r>
            <a:r>
              <a:rPr sz="2400" spc="140" dirty="0">
                <a:latin typeface="Cambria"/>
                <a:cs typeface="Cambria"/>
              </a:rPr>
              <a:t> </a:t>
            </a:r>
            <a:r>
              <a:rPr sz="2400" spc="125" dirty="0">
                <a:latin typeface="Cambria"/>
                <a:cs typeface="Cambria"/>
              </a:rPr>
              <a:t>=	</a:t>
            </a:r>
            <a:r>
              <a:rPr sz="3300" spc="52" baseline="-7575" dirty="0">
                <a:latin typeface="Symbol"/>
                <a:cs typeface="Symbol"/>
              </a:rPr>
              <a:t></a:t>
            </a:r>
            <a:r>
              <a:rPr sz="3300" spc="52" baseline="-2525" dirty="0">
                <a:latin typeface="Times New Roman"/>
                <a:cs typeface="Times New Roman"/>
              </a:rPr>
              <a:t>1</a:t>
            </a:r>
            <a:r>
              <a:rPr sz="3300" spc="52" baseline="-7575" dirty="0">
                <a:latin typeface="Symbol"/>
                <a:cs typeface="Symbol"/>
              </a:rPr>
              <a:t></a:t>
            </a:r>
            <a:endParaRPr sz="3300" baseline="-7575">
              <a:latin typeface="Symbol"/>
              <a:cs typeface="Symbol"/>
            </a:endParaRPr>
          </a:p>
          <a:p>
            <a:pPr marL="1102360" algn="ctr">
              <a:lnSpc>
                <a:spcPts val="2120"/>
              </a:lnSpc>
            </a:pPr>
            <a:r>
              <a:rPr sz="2200" spc="35" dirty="0">
                <a:latin typeface="Symbol"/>
                <a:cs typeface="Symbol"/>
              </a:rPr>
              <a:t></a:t>
            </a:r>
            <a:r>
              <a:rPr sz="3300" spc="52" baseline="6313" dirty="0">
                <a:latin typeface="Times New Roman"/>
                <a:cs typeface="Times New Roman"/>
              </a:rPr>
              <a:t>2</a:t>
            </a:r>
            <a:r>
              <a:rPr sz="2200" spc="35" dirty="0">
                <a:latin typeface="Symbol"/>
                <a:cs typeface="Symbol"/>
              </a:rPr>
              <a:t></a:t>
            </a:r>
            <a:endParaRPr sz="2200">
              <a:latin typeface="Symbol"/>
              <a:cs typeface="Symbol"/>
            </a:endParaRPr>
          </a:p>
          <a:p>
            <a:pPr marL="1102360" algn="ctr">
              <a:lnSpc>
                <a:spcPts val="2385"/>
              </a:lnSpc>
            </a:pPr>
            <a:r>
              <a:rPr sz="2200" spc="35" dirty="0">
                <a:latin typeface="Symbol"/>
                <a:cs typeface="Symbol"/>
              </a:rPr>
              <a:t></a:t>
            </a:r>
            <a:r>
              <a:rPr sz="3300" spc="52" baseline="7575" dirty="0">
                <a:latin typeface="Times New Roman"/>
                <a:cs typeface="Times New Roman"/>
              </a:rPr>
              <a:t>3</a:t>
            </a:r>
            <a:r>
              <a:rPr sz="2200" spc="35" dirty="0">
                <a:latin typeface="Symbol"/>
                <a:cs typeface="Symbol"/>
              </a:rPr>
              <a:t></a:t>
            </a:r>
            <a:endParaRPr sz="2200">
              <a:latin typeface="Symbol"/>
              <a:cs typeface="Symbol"/>
            </a:endParaRPr>
          </a:p>
        </p:txBody>
      </p:sp>
      <p:sp>
        <p:nvSpPr>
          <p:cNvPr id="7" name="object 7"/>
          <p:cNvSpPr/>
          <p:nvPr/>
        </p:nvSpPr>
        <p:spPr>
          <a:xfrm>
            <a:off x="5318252" y="5438139"/>
            <a:ext cx="53340" cy="374650"/>
          </a:xfrm>
          <a:custGeom>
            <a:avLst/>
            <a:gdLst/>
            <a:ahLst/>
            <a:cxnLst/>
            <a:rect l="l" t="t" r="r" b="b"/>
            <a:pathLst>
              <a:path w="53339" h="374650">
                <a:moveTo>
                  <a:pt x="53086" y="0"/>
                </a:moveTo>
                <a:lnTo>
                  <a:pt x="0" y="0"/>
                </a:lnTo>
                <a:lnTo>
                  <a:pt x="0" y="8890"/>
                </a:lnTo>
                <a:lnTo>
                  <a:pt x="32385" y="8890"/>
                </a:lnTo>
                <a:lnTo>
                  <a:pt x="32385" y="364490"/>
                </a:lnTo>
                <a:lnTo>
                  <a:pt x="0" y="364490"/>
                </a:lnTo>
                <a:lnTo>
                  <a:pt x="0" y="374650"/>
                </a:lnTo>
                <a:lnTo>
                  <a:pt x="53086" y="374650"/>
                </a:lnTo>
                <a:lnTo>
                  <a:pt x="53086" y="364490"/>
                </a:lnTo>
                <a:lnTo>
                  <a:pt x="53086" y="8890"/>
                </a:lnTo>
                <a:lnTo>
                  <a:pt x="53086" y="0"/>
                </a:lnTo>
                <a:close/>
              </a:path>
            </a:pathLst>
          </a:custGeom>
          <a:solidFill>
            <a:srgbClr val="000000"/>
          </a:solidFill>
        </p:spPr>
        <p:txBody>
          <a:bodyPr wrap="square" lIns="0" tIns="0" rIns="0" bIns="0" rtlCol="0"/>
          <a:lstStyle/>
          <a:p>
            <a:endParaRPr sz="1800"/>
          </a:p>
        </p:txBody>
      </p:sp>
      <p:sp>
        <p:nvSpPr>
          <p:cNvPr id="8" name="object 8"/>
          <p:cNvSpPr/>
          <p:nvPr/>
        </p:nvSpPr>
        <p:spPr>
          <a:xfrm>
            <a:off x="4771644" y="5438139"/>
            <a:ext cx="53340" cy="374650"/>
          </a:xfrm>
          <a:custGeom>
            <a:avLst/>
            <a:gdLst/>
            <a:ahLst/>
            <a:cxnLst/>
            <a:rect l="l" t="t" r="r" b="b"/>
            <a:pathLst>
              <a:path w="53339" h="374650">
                <a:moveTo>
                  <a:pt x="53073" y="0"/>
                </a:moveTo>
                <a:lnTo>
                  <a:pt x="0" y="0"/>
                </a:lnTo>
                <a:lnTo>
                  <a:pt x="0" y="8890"/>
                </a:lnTo>
                <a:lnTo>
                  <a:pt x="0" y="364490"/>
                </a:lnTo>
                <a:lnTo>
                  <a:pt x="0" y="374650"/>
                </a:lnTo>
                <a:lnTo>
                  <a:pt x="53073" y="374650"/>
                </a:lnTo>
                <a:lnTo>
                  <a:pt x="53073" y="364490"/>
                </a:lnTo>
                <a:lnTo>
                  <a:pt x="20561" y="364490"/>
                </a:lnTo>
                <a:lnTo>
                  <a:pt x="20561" y="8890"/>
                </a:lnTo>
                <a:lnTo>
                  <a:pt x="53073" y="8890"/>
                </a:lnTo>
                <a:lnTo>
                  <a:pt x="53073" y="0"/>
                </a:lnTo>
                <a:close/>
              </a:path>
            </a:pathLst>
          </a:custGeom>
          <a:solidFill>
            <a:srgbClr val="000000"/>
          </a:solidFill>
        </p:spPr>
        <p:txBody>
          <a:bodyPr wrap="square" lIns="0" tIns="0" rIns="0" bIns="0" rtlCol="0"/>
          <a:lstStyle/>
          <a:p>
            <a:endParaRPr sz="1800"/>
          </a:p>
        </p:txBody>
      </p:sp>
      <p:sp>
        <p:nvSpPr>
          <p:cNvPr id="9" name="object 9"/>
          <p:cNvSpPr txBox="1"/>
          <p:nvPr/>
        </p:nvSpPr>
        <p:spPr>
          <a:xfrm>
            <a:off x="4817745" y="5327142"/>
            <a:ext cx="508000" cy="568325"/>
          </a:xfrm>
          <a:prstGeom prst="rect">
            <a:avLst/>
          </a:prstGeom>
        </p:spPr>
        <p:txBody>
          <a:bodyPr vert="horz" wrap="square" lIns="0" tIns="12700" rIns="0" bIns="0" rtlCol="0">
            <a:spAutoFit/>
          </a:bodyPr>
          <a:lstStyle/>
          <a:p>
            <a:pPr marL="12700">
              <a:lnSpc>
                <a:spcPts val="2135"/>
              </a:lnSpc>
              <a:spcBef>
                <a:spcPts val="100"/>
              </a:spcBef>
              <a:tabLst>
                <a:tab pos="367665" algn="l"/>
              </a:tabLst>
            </a:pPr>
            <a:r>
              <a:rPr sz="1800" dirty="0">
                <a:latin typeface="Cambria Math"/>
                <a:cs typeface="Cambria Math"/>
              </a:rPr>
              <a:t>1	2</a:t>
            </a:r>
            <a:endParaRPr sz="1800">
              <a:latin typeface="Cambria Math"/>
              <a:cs typeface="Cambria Math"/>
            </a:endParaRPr>
          </a:p>
          <a:p>
            <a:pPr marL="12700">
              <a:lnSpc>
                <a:spcPts val="2135"/>
              </a:lnSpc>
              <a:tabLst>
                <a:tab pos="367665" algn="l"/>
              </a:tabLst>
            </a:pPr>
            <a:r>
              <a:rPr sz="1800" dirty="0">
                <a:latin typeface="Cambria Math"/>
                <a:cs typeface="Cambria Math"/>
              </a:rPr>
              <a:t>3	4</a:t>
            </a:r>
            <a:endParaRPr sz="1800">
              <a:latin typeface="Cambria Math"/>
              <a:cs typeface="Cambria Math"/>
            </a:endParaRPr>
          </a:p>
        </p:txBody>
      </p:sp>
    </p:spTree>
    <p:extLst>
      <p:ext uri="{BB962C8B-B14F-4D97-AF65-F5344CB8AC3E}">
        <p14:creationId xmlns:p14="http://schemas.microsoft.com/office/powerpoint/2010/main" val="4164583986"/>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7</TotalTime>
  <Words>4153</Words>
  <Application>Microsoft Office PowerPoint</Application>
  <PresentationFormat>Widescreen</PresentationFormat>
  <Paragraphs>488</Paragraphs>
  <Slides>84</Slides>
  <Notes>0</Notes>
  <HiddenSlides>0</HiddenSlides>
  <MMClips>0</MMClips>
  <ScaleCrop>false</ScaleCrop>
  <HeadingPairs>
    <vt:vector size="6" baseType="variant">
      <vt:variant>
        <vt:lpstr>Fonts Used</vt:lpstr>
      </vt:variant>
      <vt:variant>
        <vt:i4>21</vt:i4>
      </vt:variant>
      <vt:variant>
        <vt:lpstr>Theme</vt:lpstr>
      </vt:variant>
      <vt:variant>
        <vt:i4>5</vt:i4>
      </vt:variant>
      <vt:variant>
        <vt:lpstr>Slide Titles</vt:lpstr>
      </vt:variant>
      <vt:variant>
        <vt:i4>84</vt:i4>
      </vt:variant>
    </vt:vector>
  </HeadingPairs>
  <TitlesOfParts>
    <vt:vector size="110" baseType="lpstr">
      <vt:lpstr>Apple Braille</vt:lpstr>
      <vt:lpstr>arial</vt:lpstr>
      <vt:lpstr>arial</vt:lpstr>
      <vt:lpstr>Arial MT</vt:lpstr>
      <vt:lpstr>Calibri</vt:lpstr>
      <vt:lpstr>Calibri Light</vt:lpstr>
      <vt:lpstr>Calisto MT</vt:lpstr>
      <vt:lpstr>Cambria</vt:lpstr>
      <vt:lpstr>Cambria Math</vt:lpstr>
      <vt:lpstr>Comic Sans MS</vt:lpstr>
      <vt:lpstr>inherit</vt:lpstr>
      <vt:lpstr>KaTeX_Main</vt:lpstr>
      <vt:lpstr>KaTeX_Math</vt:lpstr>
      <vt:lpstr>Lato</vt:lpstr>
      <vt:lpstr>Roboto</vt:lpstr>
      <vt:lpstr>Segoe UI Symbol</vt:lpstr>
      <vt:lpstr>SourceSansPro</vt:lpstr>
      <vt:lpstr>Symbol</vt:lpstr>
      <vt:lpstr>Times New Roman</vt:lpstr>
      <vt:lpstr>Wingdings</vt:lpstr>
      <vt:lpstr>Wingdings 2</vt:lpstr>
      <vt:lpstr>Office Theme</vt:lpstr>
      <vt:lpstr>Office Theme</vt:lpstr>
      <vt:lpstr>Office Theme</vt:lpstr>
      <vt:lpstr>Office Theme</vt:lpstr>
      <vt:lpstr>Slate</vt:lpstr>
      <vt:lpstr>MATRICES AND DETERMINANTS</vt:lpstr>
      <vt:lpstr>WHAT IS IT?</vt:lpstr>
      <vt:lpstr>WHY USE IT?</vt:lpstr>
      <vt:lpstr>1.1 Matrices</vt:lpstr>
      <vt:lpstr>DEFINITIONS - SCALAR</vt:lpstr>
      <vt:lpstr>DEFINITIONS - VECTOR</vt:lpstr>
      <vt:lpstr>DEFINITIONS - MATRIX</vt:lpstr>
      <vt:lpstr>1.1 Matrices</vt:lpstr>
      <vt:lpstr>TYPES OF MATRICES</vt:lpstr>
      <vt:lpstr>TYPES OF MATRICES</vt:lpstr>
      <vt:lpstr>TYPES OF MATRICES</vt:lpstr>
      <vt:lpstr>TYPES OF MATRICES</vt:lpstr>
      <vt:lpstr>TYPES OF MATRICES</vt:lpstr>
      <vt:lpstr>TYPES OF MATRICES</vt:lpstr>
      <vt:lpstr>TRACE OF A MATRIX</vt:lpstr>
      <vt:lpstr>TRANSPOSE OF A MATRIX</vt:lpstr>
      <vt:lpstr>SYMMETRIC &amp; SKEW SYMMETRIC  MATRICES</vt:lpstr>
      <vt:lpstr>1.5 Determinants</vt:lpstr>
      <vt:lpstr>1.5 Determinants</vt:lpstr>
      <vt:lpstr>1.5 Determinants of order 3</vt:lpstr>
      <vt:lpstr>1.5 Determinants</vt:lpstr>
      <vt:lpstr>1.3 Types of matrices</vt:lpstr>
      <vt:lpstr>1.4 Properties of matrix</vt:lpstr>
      <vt:lpstr>Cofactor Matrix</vt:lpstr>
      <vt:lpstr>Adjoint of a Matrix</vt:lpstr>
      <vt:lpstr>INVERSE OF A MATRIX</vt:lpstr>
      <vt:lpstr>Rank of a Matrix</vt:lpstr>
      <vt:lpstr>Previous Year Gate Questions</vt:lpstr>
      <vt:lpstr>PowerPoint Presentation</vt:lpstr>
      <vt:lpstr>PowerPoint Presentation</vt:lpstr>
      <vt:lpstr>PowerPoint Presentation</vt:lpstr>
      <vt:lpstr>Eigen values and Eigen Vectors</vt:lpstr>
      <vt:lpstr>Eigenvalues - Introduction</vt:lpstr>
      <vt:lpstr>Eigenvector - Introduction</vt:lpstr>
      <vt:lpstr>Definition</vt:lpstr>
      <vt:lpstr>Eigenvalues of a Square Matrix</vt:lpstr>
      <vt:lpstr>Properties of Eigenvalues</vt:lpstr>
      <vt:lpstr>Examples</vt:lpstr>
      <vt:lpstr>Previous Gate Questions</vt:lpstr>
      <vt:lpstr>Answer:</vt:lpstr>
      <vt:lpstr>Eigenvector</vt:lpstr>
      <vt:lpstr>Finding Eigenvector</vt:lpstr>
      <vt:lpstr>Example</vt:lpstr>
      <vt:lpstr>PowerPoint Presentation</vt:lpstr>
      <vt:lpstr>Previous year Questions</vt:lpstr>
      <vt:lpstr>Answer</vt:lpstr>
      <vt:lpstr>Applications</vt:lpstr>
      <vt:lpstr>System of Linear Equations</vt:lpstr>
      <vt:lpstr>Whats linear eqn?</vt:lpstr>
      <vt:lpstr>What are linear equations?</vt:lpstr>
      <vt:lpstr>Methods to solve them</vt:lpstr>
      <vt:lpstr>Substitution</vt:lpstr>
      <vt:lpstr>Elimination</vt:lpstr>
      <vt:lpstr>Cramer’s method</vt:lpstr>
      <vt:lpstr>Reduced Row Echelon Form</vt:lpstr>
      <vt:lpstr>RREF cont..</vt:lpstr>
      <vt:lpstr>Q1</vt:lpstr>
      <vt:lpstr>A1</vt:lpstr>
      <vt:lpstr>Random Var</vt:lpstr>
      <vt:lpstr>PowerPoint Presentation</vt:lpstr>
      <vt:lpstr>What is a Random Variable?</vt:lpstr>
      <vt:lpstr>Types of Random Variables</vt:lpstr>
      <vt:lpstr>Binomial Random Variables</vt:lpstr>
      <vt:lpstr>Bernoulli Distribution, Mean, Variance</vt:lpstr>
      <vt:lpstr>Binomial Variable Mean, Variance</vt:lpstr>
      <vt:lpstr>Poisson Distribution</vt:lpstr>
      <vt:lpstr>Q1</vt:lpstr>
      <vt:lpstr>A1</vt:lpstr>
      <vt:lpstr>Q2</vt:lpstr>
      <vt:lpstr>A2</vt:lpstr>
      <vt:lpstr>Uniform and Normal Distributions</vt:lpstr>
      <vt:lpstr>Uniform Distribution</vt:lpstr>
      <vt:lpstr>The Graph of Uniform Distribution</vt:lpstr>
      <vt:lpstr>Normal Distributions</vt:lpstr>
      <vt:lpstr>The Graph of Normal Distribution</vt:lpstr>
      <vt:lpstr>Why are Normal Distributions Important</vt:lpstr>
      <vt:lpstr>Properties of Normal Distributions</vt:lpstr>
      <vt:lpstr>Properties of Normal Distributions</vt:lpstr>
      <vt:lpstr>Properties of Normal Distributions</vt:lpstr>
      <vt:lpstr>The Formula for Normal Distribution</vt:lpstr>
      <vt:lpstr>The Standard Normal Distribution</vt:lpstr>
      <vt:lpstr>Equation for Standard Normal Distributions</vt:lpstr>
      <vt:lpstr>Example Question</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MATRICES AND DETERMINANTS</dc:title>
  <dc:creator>Vignesh A S</dc:creator>
  <cp:lastModifiedBy>Vignesh A S</cp:lastModifiedBy>
  <cp:revision>1</cp:revision>
  <dcterms:created xsi:type="dcterms:W3CDTF">2023-02-03T10:31:00Z</dcterms:created>
  <dcterms:modified xsi:type="dcterms:W3CDTF">2023-02-03T10:38:11Z</dcterms:modified>
</cp:coreProperties>
</file>