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svg" ContentType="image/svg"/>
  <Default Extension="gif" ContentType="image/gif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  <p:sldMasterId id="2147483719" r:id="rId6"/>
    <p:sldMasterId id="2147483731" r:id="rId7"/>
    <p:sldMasterId id="2147483749" r:id="rId8"/>
    <p:sldMasterId id="2147483767" r:id="rId9"/>
  </p:sldMasterIdLst>
  <p:notesMasterIdLst>
    <p:notesMasterId r:id="rId10"/>
  </p:notesMasterIdLst>
  <p:sldIdLst>
    <p:sldId id="259" r:id="rId11"/>
    <p:sldId id="262" r:id="rId12"/>
    <p:sldId id="265" r:id="rId13"/>
    <p:sldId id="268" r:id="rId14"/>
    <p:sldId id="271" r:id="rId15"/>
    <p:sldId id="274" r:id="rId16"/>
    <p:sldId id="277" r:id="rId17"/>
    <p:sldId id="280" r:id="rId18"/>
    <p:sldId id="283" r:id="rId19"/>
    <p:sldId id="286" r:id="rId20"/>
    <p:sldId id="289" r:id="rId21"/>
    <p:sldId id="292" r:id="rId22"/>
    <p:sldId id="295" r:id="rId23"/>
    <p:sldId id="298" r:id="rId24"/>
    <p:sldId id="301" r:id="rId25"/>
    <p:sldId id="304" r:id="rId26"/>
    <p:sldId id="307" r:id="rId27"/>
    <p:sldId id="310" r:id="rId28"/>
    <p:sldId id="313" r:id="rId29"/>
    <p:sldId id="316" r:id="rId30"/>
    <p:sldId id="319" r:id="rId31"/>
    <p:sldId id="322" r:id="rId32"/>
    <p:sldId id="325" r:id="rId33"/>
    <p:sldId id="328" r:id="rId34"/>
    <p:sldId id="331" r:id="rId35"/>
    <p:sldId id="334" r:id="rId36"/>
    <p:sldId id="337" r:id="rId37"/>
    <p:sldId id="340" r:id="rId38"/>
    <p:sldId id="343" r:id="rId39"/>
    <p:sldId id="346" r:id="rId40"/>
    <p:sldId id="349" r:id="rId41"/>
    <p:sldId id="352" r:id="rId42"/>
    <p:sldId id="355" r:id="rId43"/>
    <p:sldId id="358" r:id="rId44"/>
    <p:sldId id="361" r:id="rId45"/>
    <p:sldId id="364" r:id="rId46"/>
    <p:sldId id="367" r:id="rId47"/>
    <p:sldId id="370" r:id="rId48"/>
    <p:sldId id="373" r:id="rId49"/>
    <p:sldId id="376" r:id="rId50"/>
    <p:sldId id="379" r:id="rId51"/>
    <p:sldId id="382" r:id="rId52"/>
    <p:sldId id="385" r:id="rId53"/>
    <p:sldId id="388" r:id="rId54"/>
    <p:sldId id="391" r:id="rId55"/>
    <p:sldId id="394" r:id="rId56"/>
    <p:sldId id="397" r:id="rId57"/>
    <p:sldId id="400" r:id="rId58"/>
    <p:sldId id="403" r:id="rId59"/>
    <p:sldId id="406" r:id="rId60"/>
    <p:sldId id="409" r:id="rId61"/>
    <p:sldId id="412" r:id="rId62"/>
    <p:sldId id="415" r:id="rId63"/>
    <p:sldId id="418" r:id="rId64"/>
    <p:sldId id="421" r:id="rId65"/>
    <p:sldId id="424" r:id="rId66"/>
    <p:sldId id="427" r:id="rId67"/>
    <p:sldId id="430" r:id="rId68"/>
    <p:sldId id="433" r:id="rId69"/>
    <p:sldId id="436" r:id="rId70"/>
    <p:sldId id="439" r:id="rId71"/>
    <p:sldId id="442" r:id="rId72"/>
    <p:sldId id="445" r:id="rId73"/>
    <p:sldId id="448" r:id="rId74"/>
    <p:sldId id="451" r:id="rId75"/>
    <p:sldId id="454" r:id="rId76"/>
    <p:sldId id="457" r:id="rId77"/>
    <p:sldId id="460" r:id="rId78"/>
    <p:sldId id="463" r:id="rId79"/>
    <p:sldId id="466" r:id="rId80"/>
    <p:sldId id="469" r:id="rId81"/>
    <p:sldId id="472" r:id="rId82"/>
    <p:sldId id="475" r:id="rId83"/>
    <p:sldId id="478" r:id="rId84"/>
    <p:sldId id="481" r:id="rId85"/>
    <p:sldId id="484" r:id="rId86"/>
    <p:sldId id="487" r:id="rId87"/>
    <p:sldId id="490" r:id="rId88"/>
    <p:sldId id="493" r:id="rId89"/>
    <p:sldId id="496" r:id="rId90"/>
    <p:sldId id="499" r:id="rId91"/>
    <p:sldId id="502" r:id="rId92"/>
    <p:sldId id="505" r:id="rId93"/>
    <p:sldId id="508" r:id="rId94"/>
    <p:sldId id="511" r:id="rId95"/>
    <p:sldId id="514" r:id="rId96"/>
    <p:sldId id="517" r:id="rId97"/>
    <p:sldId id="520" r:id="rId98"/>
    <p:sldId id="523" r:id="rId99"/>
    <p:sldId id="526" r:id="rId100"/>
    <p:sldId id="529" r:id="rId101"/>
    <p:sldId id="532" r:id="rId102"/>
    <p:sldId id="535" r:id="rId103"/>
    <p:sldId id="538" r:id="rId104"/>
    <p:sldId id="541" r:id="rId105"/>
    <p:sldId id="544" r:id="rId106"/>
    <p:sldId id="547" r:id="rId107"/>
    <p:sldId id="550" r:id="rId108"/>
    <p:sldId id="553" r:id="rId109"/>
    <p:sldId id="556" r:id="rId110"/>
    <p:sldId id="559" r:id="rId111"/>
    <p:sldId id="562" r:id="rId112"/>
    <p:sldId id="565" r:id="rId113"/>
    <p:sldId id="568" r:id="rId114"/>
    <p:sldId id="571" r:id="rId115"/>
    <p:sldId id="574" r:id="rId116"/>
    <p:sldId id="577" r:id="rId117"/>
    <p:sldId id="580" r:id="rId118"/>
    <p:sldId id="583" r:id="rId119"/>
    <p:sldId id="586" r:id="rId120"/>
    <p:sldId id="589" r:id="rId121"/>
    <p:sldId id="592" r:id="rId122"/>
    <p:sldId id="595" r:id="rId123"/>
    <p:sldId id="598" r:id="rId124"/>
    <p:sldId id="601" r:id="rId125"/>
    <p:sldId id="604" r:id="rId126"/>
    <p:sldId id="607" r:id="rId127"/>
    <p:sldId id="610" r:id="rId128"/>
    <p:sldId id="613" r:id="rId129"/>
    <p:sldId id="616" r:id="rId130"/>
    <p:sldId id="619" r:id="rId131"/>
    <p:sldId id="622" r:id="rId132"/>
    <p:sldId id="625" r:id="rId133"/>
  </p:sldIdLst>
  <p:sldSz cx="12192000" cy="6858000"/>
  <p:notesSz cx="6858000" cy="9144000"/>
  <p:custDataLst>
    <p:tags r:id="rId1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notesMaster" Target="notesMasters/notesMaster1.xml" /><Relationship Id="rId100" Type="http://schemas.openxmlformats.org/officeDocument/2006/relationships/slide" Target="slides/slide90.xml" /><Relationship Id="rId101" Type="http://schemas.openxmlformats.org/officeDocument/2006/relationships/slide" Target="slides/slide91.xml" /><Relationship Id="rId102" Type="http://schemas.openxmlformats.org/officeDocument/2006/relationships/slide" Target="slides/slide92.xml" /><Relationship Id="rId103" Type="http://schemas.openxmlformats.org/officeDocument/2006/relationships/slide" Target="slides/slide93.xml" /><Relationship Id="rId104" Type="http://schemas.openxmlformats.org/officeDocument/2006/relationships/slide" Target="slides/slide94.xml" /><Relationship Id="rId105" Type="http://schemas.openxmlformats.org/officeDocument/2006/relationships/slide" Target="slides/slide95.xml" /><Relationship Id="rId106" Type="http://schemas.openxmlformats.org/officeDocument/2006/relationships/slide" Target="slides/slide96.xml" /><Relationship Id="rId107" Type="http://schemas.openxmlformats.org/officeDocument/2006/relationships/slide" Target="slides/slide97.xml" /><Relationship Id="rId108" Type="http://schemas.openxmlformats.org/officeDocument/2006/relationships/slide" Target="slides/slide98.xml" /><Relationship Id="rId109" Type="http://schemas.openxmlformats.org/officeDocument/2006/relationships/slide" Target="slides/slide99.xml" /><Relationship Id="rId11" Type="http://schemas.openxmlformats.org/officeDocument/2006/relationships/slide" Target="slides/slide1.xml" /><Relationship Id="rId110" Type="http://schemas.openxmlformats.org/officeDocument/2006/relationships/slide" Target="slides/slide100.xml" /><Relationship Id="rId111" Type="http://schemas.openxmlformats.org/officeDocument/2006/relationships/slide" Target="slides/slide101.xml" /><Relationship Id="rId112" Type="http://schemas.openxmlformats.org/officeDocument/2006/relationships/slide" Target="slides/slide102.xml" /><Relationship Id="rId113" Type="http://schemas.openxmlformats.org/officeDocument/2006/relationships/slide" Target="slides/slide103.xml" /><Relationship Id="rId114" Type="http://schemas.openxmlformats.org/officeDocument/2006/relationships/slide" Target="slides/slide104.xml" /><Relationship Id="rId115" Type="http://schemas.openxmlformats.org/officeDocument/2006/relationships/slide" Target="slides/slide105.xml" /><Relationship Id="rId116" Type="http://schemas.openxmlformats.org/officeDocument/2006/relationships/slide" Target="slides/slide106.xml" /><Relationship Id="rId117" Type="http://schemas.openxmlformats.org/officeDocument/2006/relationships/slide" Target="slides/slide107.xml" /><Relationship Id="rId118" Type="http://schemas.openxmlformats.org/officeDocument/2006/relationships/slide" Target="slides/slide108.xml" /><Relationship Id="rId119" Type="http://schemas.openxmlformats.org/officeDocument/2006/relationships/slide" Target="slides/slide109.xml" /><Relationship Id="rId12" Type="http://schemas.openxmlformats.org/officeDocument/2006/relationships/slide" Target="slides/slide2.xml" /><Relationship Id="rId120" Type="http://schemas.openxmlformats.org/officeDocument/2006/relationships/slide" Target="slides/slide110.xml" /><Relationship Id="rId121" Type="http://schemas.openxmlformats.org/officeDocument/2006/relationships/slide" Target="slides/slide111.xml" /><Relationship Id="rId122" Type="http://schemas.openxmlformats.org/officeDocument/2006/relationships/slide" Target="slides/slide112.xml" /><Relationship Id="rId123" Type="http://schemas.openxmlformats.org/officeDocument/2006/relationships/slide" Target="slides/slide113.xml" /><Relationship Id="rId124" Type="http://schemas.openxmlformats.org/officeDocument/2006/relationships/slide" Target="slides/slide114.xml" /><Relationship Id="rId125" Type="http://schemas.openxmlformats.org/officeDocument/2006/relationships/slide" Target="slides/slide115.xml" /><Relationship Id="rId126" Type="http://schemas.openxmlformats.org/officeDocument/2006/relationships/slide" Target="slides/slide116.xml" /><Relationship Id="rId127" Type="http://schemas.openxmlformats.org/officeDocument/2006/relationships/slide" Target="slides/slide117.xml" /><Relationship Id="rId128" Type="http://schemas.openxmlformats.org/officeDocument/2006/relationships/slide" Target="slides/slide118.xml" /><Relationship Id="rId129" Type="http://schemas.openxmlformats.org/officeDocument/2006/relationships/slide" Target="slides/slide119.xml" /><Relationship Id="rId13" Type="http://schemas.openxmlformats.org/officeDocument/2006/relationships/slide" Target="slides/slide3.xml" /><Relationship Id="rId130" Type="http://schemas.openxmlformats.org/officeDocument/2006/relationships/slide" Target="slides/slide120.xml" /><Relationship Id="rId131" Type="http://schemas.openxmlformats.org/officeDocument/2006/relationships/slide" Target="slides/slide121.xml" /><Relationship Id="rId132" Type="http://schemas.openxmlformats.org/officeDocument/2006/relationships/slide" Target="slides/slide122.xml" /><Relationship Id="rId133" Type="http://schemas.openxmlformats.org/officeDocument/2006/relationships/slide" Target="slides/slide123.xml" /><Relationship Id="rId134" Type="http://schemas.openxmlformats.org/officeDocument/2006/relationships/tags" Target="tags/tag1.xml" /><Relationship Id="rId135" Type="http://schemas.openxmlformats.org/officeDocument/2006/relationships/presProps" Target="presProps.xml" /><Relationship Id="rId136" Type="http://schemas.openxmlformats.org/officeDocument/2006/relationships/viewProps" Target="viewProps.xml" /><Relationship Id="rId137" Type="http://schemas.openxmlformats.org/officeDocument/2006/relationships/theme" Target="theme/theme1.xml" /><Relationship Id="rId138" Type="http://schemas.openxmlformats.org/officeDocument/2006/relationships/tableStyles" Target="tableStyles.xml" /><Relationship Id="rId14" Type="http://schemas.openxmlformats.org/officeDocument/2006/relationships/slide" Target="slides/slide4.xml" /><Relationship Id="rId15" Type="http://schemas.openxmlformats.org/officeDocument/2006/relationships/slide" Target="slides/slide5.xml" /><Relationship Id="rId16" Type="http://schemas.openxmlformats.org/officeDocument/2006/relationships/slide" Target="slides/slide6.xml" /><Relationship Id="rId17" Type="http://schemas.openxmlformats.org/officeDocument/2006/relationships/slide" Target="slides/slide7.xml" /><Relationship Id="rId18" Type="http://schemas.openxmlformats.org/officeDocument/2006/relationships/slide" Target="slides/slide8.xml" /><Relationship Id="rId19" Type="http://schemas.openxmlformats.org/officeDocument/2006/relationships/slide" Target="slides/slide9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0.xml" /><Relationship Id="rId21" Type="http://schemas.openxmlformats.org/officeDocument/2006/relationships/slide" Target="slides/slide11.xml" /><Relationship Id="rId22" Type="http://schemas.openxmlformats.org/officeDocument/2006/relationships/slide" Target="slides/slide12.xml" /><Relationship Id="rId23" Type="http://schemas.openxmlformats.org/officeDocument/2006/relationships/slide" Target="slides/slide13.xml" /><Relationship Id="rId24" Type="http://schemas.openxmlformats.org/officeDocument/2006/relationships/slide" Target="slides/slide14.xml" /><Relationship Id="rId25" Type="http://schemas.openxmlformats.org/officeDocument/2006/relationships/slide" Target="slides/slide15.xml" /><Relationship Id="rId26" Type="http://schemas.openxmlformats.org/officeDocument/2006/relationships/slide" Target="slides/slide16.xml" /><Relationship Id="rId27" Type="http://schemas.openxmlformats.org/officeDocument/2006/relationships/slide" Target="slides/slide17.xml" /><Relationship Id="rId28" Type="http://schemas.openxmlformats.org/officeDocument/2006/relationships/slide" Target="slides/slide18.xml" /><Relationship Id="rId29" Type="http://schemas.openxmlformats.org/officeDocument/2006/relationships/slide" Target="slides/slide19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0.xml" /><Relationship Id="rId31" Type="http://schemas.openxmlformats.org/officeDocument/2006/relationships/slide" Target="slides/slide21.xml" /><Relationship Id="rId32" Type="http://schemas.openxmlformats.org/officeDocument/2006/relationships/slide" Target="slides/slide22.xml" /><Relationship Id="rId33" Type="http://schemas.openxmlformats.org/officeDocument/2006/relationships/slide" Target="slides/slide23.xml" /><Relationship Id="rId34" Type="http://schemas.openxmlformats.org/officeDocument/2006/relationships/slide" Target="slides/slide24.xml" /><Relationship Id="rId35" Type="http://schemas.openxmlformats.org/officeDocument/2006/relationships/slide" Target="slides/slide25.xml" /><Relationship Id="rId36" Type="http://schemas.openxmlformats.org/officeDocument/2006/relationships/slide" Target="slides/slide26.xml" /><Relationship Id="rId37" Type="http://schemas.openxmlformats.org/officeDocument/2006/relationships/slide" Target="slides/slide27.xml" /><Relationship Id="rId38" Type="http://schemas.openxmlformats.org/officeDocument/2006/relationships/slide" Target="slides/slide28.xml" /><Relationship Id="rId39" Type="http://schemas.openxmlformats.org/officeDocument/2006/relationships/slide" Target="slides/slide29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30.xml" /><Relationship Id="rId41" Type="http://schemas.openxmlformats.org/officeDocument/2006/relationships/slide" Target="slides/slide31.xml" /><Relationship Id="rId42" Type="http://schemas.openxmlformats.org/officeDocument/2006/relationships/slide" Target="slides/slide32.xml" /><Relationship Id="rId43" Type="http://schemas.openxmlformats.org/officeDocument/2006/relationships/slide" Target="slides/slide33.xml" /><Relationship Id="rId44" Type="http://schemas.openxmlformats.org/officeDocument/2006/relationships/slide" Target="slides/slide34.xml" /><Relationship Id="rId45" Type="http://schemas.openxmlformats.org/officeDocument/2006/relationships/slide" Target="slides/slide35.xml" /><Relationship Id="rId46" Type="http://schemas.openxmlformats.org/officeDocument/2006/relationships/slide" Target="slides/slide36.xml" /><Relationship Id="rId47" Type="http://schemas.openxmlformats.org/officeDocument/2006/relationships/slide" Target="slides/slide37.xml" /><Relationship Id="rId48" Type="http://schemas.openxmlformats.org/officeDocument/2006/relationships/slide" Target="slides/slide38.xml" /><Relationship Id="rId49" Type="http://schemas.openxmlformats.org/officeDocument/2006/relationships/slide" Target="slides/slide39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40.xml" /><Relationship Id="rId51" Type="http://schemas.openxmlformats.org/officeDocument/2006/relationships/slide" Target="slides/slide41.xml" /><Relationship Id="rId52" Type="http://schemas.openxmlformats.org/officeDocument/2006/relationships/slide" Target="slides/slide42.xml" /><Relationship Id="rId53" Type="http://schemas.openxmlformats.org/officeDocument/2006/relationships/slide" Target="slides/slide43.xml" /><Relationship Id="rId54" Type="http://schemas.openxmlformats.org/officeDocument/2006/relationships/slide" Target="slides/slide44.xml" /><Relationship Id="rId55" Type="http://schemas.openxmlformats.org/officeDocument/2006/relationships/slide" Target="slides/slide45.xml" /><Relationship Id="rId56" Type="http://schemas.openxmlformats.org/officeDocument/2006/relationships/slide" Target="slides/slide46.xml" /><Relationship Id="rId57" Type="http://schemas.openxmlformats.org/officeDocument/2006/relationships/slide" Target="slides/slide47.xml" /><Relationship Id="rId58" Type="http://schemas.openxmlformats.org/officeDocument/2006/relationships/slide" Target="slides/slide48.xml" /><Relationship Id="rId59" Type="http://schemas.openxmlformats.org/officeDocument/2006/relationships/slide" Target="slides/slide49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50.xml" /><Relationship Id="rId61" Type="http://schemas.openxmlformats.org/officeDocument/2006/relationships/slide" Target="slides/slide51.xml" /><Relationship Id="rId62" Type="http://schemas.openxmlformats.org/officeDocument/2006/relationships/slide" Target="slides/slide52.xml" /><Relationship Id="rId63" Type="http://schemas.openxmlformats.org/officeDocument/2006/relationships/slide" Target="slides/slide53.xml" /><Relationship Id="rId64" Type="http://schemas.openxmlformats.org/officeDocument/2006/relationships/slide" Target="slides/slide54.xml" /><Relationship Id="rId65" Type="http://schemas.openxmlformats.org/officeDocument/2006/relationships/slide" Target="slides/slide55.xml" /><Relationship Id="rId66" Type="http://schemas.openxmlformats.org/officeDocument/2006/relationships/slide" Target="slides/slide56.xml" /><Relationship Id="rId67" Type="http://schemas.openxmlformats.org/officeDocument/2006/relationships/slide" Target="slides/slide57.xml" /><Relationship Id="rId68" Type="http://schemas.openxmlformats.org/officeDocument/2006/relationships/slide" Target="slides/slide58.xml" /><Relationship Id="rId69" Type="http://schemas.openxmlformats.org/officeDocument/2006/relationships/slide" Target="slides/slide59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60.xml" /><Relationship Id="rId71" Type="http://schemas.openxmlformats.org/officeDocument/2006/relationships/slide" Target="slides/slide61.xml" /><Relationship Id="rId72" Type="http://schemas.openxmlformats.org/officeDocument/2006/relationships/slide" Target="slides/slide62.xml" /><Relationship Id="rId73" Type="http://schemas.openxmlformats.org/officeDocument/2006/relationships/slide" Target="slides/slide63.xml" /><Relationship Id="rId74" Type="http://schemas.openxmlformats.org/officeDocument/2006/relationships/slide" Target="slides/slide64.xml" /><Relationship Id="rId75" Type="http://schemas.openxmlformats.org/officeDocument/2006/relationships/slide" Target="slides/slide65.xml" /><Relationship Id="rId76" Type="http://schemas.openxmlformats.org/officeDocument/2006/relationships/slide" Target="slides/slide66.xml" /><Relationship Id="rId77" Type="http://schemas.openxmlformats.org/officeDocument/2006/relationships/slide" Target="slides/slide67.xml" /><Relationship Id="rId78" Type="http://schemas.openxmlformats.org/officeDocument/2006/relationships/slide" Target="slides/slide68.xml" /><Relationship Id="rId79" Type="http://schemas.openxmlformats.org/officeDocument/2006/relationships/slide" Target="slides/slide69.xml" /><Relationship Id="rId8" Type="http://schemas.openxmlformats.org/officeDocument/2006/relationships/slideMaster" Target="slideMasters/slideMaster8.xml" /><Relationship Id="rId80" Type="http://schemas.openxmlformats.org/officeDocument/2006/relationships/slide" Target="slides/slide70.xml" /><Relationship Id="rId81" Type="http://schemas.openxmlformats.org/officeDocument/2006/relationships/slide" Target="slides/slide71.xml" /><Relationship Id="rId82" Type="http://schemas.openxmlformats.org/officeDocument/2006/relationships/slide" Target="slides/slide72.xml" /><Relationship Id="rId83" Type="http://schemas.openxmlformats.org/officeDocument/2006/relationships/slide" Target="slides/slide73.xml" /><Relationship Id="rId84" Type="http://schemas.openxmlformats.org/officeDocument/2006/relationships/slide" Target="slides/slide74.xml" /><Relationship Id="rId85" Type="http://schemas.openxmlformats.org/officeDocument/2006/relationships/slide" Target="slides/slide75.xml" /><Relationship Id="rId86" Type="http://schemas.openxmlformats.org/officeDocument/2006/relationships/slide" Target="slides/slide76.xml" /><Relationship Id="rId87" Type="http://schemas.openxmlformats.org/officeDocument/2006/relationships/slide" Target="slides/slide77.xml" /><Relationship Id="rId88" Type="http://schemas.openxmlformats.org/officeDocument/2006/relationships/slide" Target="slides/slide78.xml" /><Relationship Id="rId89" Type="http://schemas.openxmlformats.org/officeDocument/2006/relationships/slide" Target="slides/slide79.xml" /><Relationship Id="rId9" Type="http://schemas.openxmlformats.org/officeDocument/2006/relationships/slideMaster" Target="slideMasters/slideMaster9.xml" /><Relationship Id="rId90" Type="http://schemas.openxmlformats.org/officeDocument/2006/relationships/slide" Target="slides/slide80.xml" /><Relationship Id="rId91" Type="http://schemas.openxmlformats.org/officeDocument/2006/relationships/slide" Target="slides/slide81.xml" /><Relationship Id="rId92" Type="http://schemas.openxmlformats.org/officeDocument/2006/relationships/slide" Target="slides/slide82.xml" /><Relationship Id="rId93" Type="http://schemas.openxmlformats.org/officeDocument/2006/relationships/slide" Target="slides/slide83.xml" /><Relationship Id="rId94" Type="http://schemas.openxmlformats.org/officeDocument/2006/relationships/slide" Target="slides/slide84.xml" /><Relationship Id="rId95" Type="http://schemas.openxmlformats.org/officeDocument/2006/relationships/slide" Target="slides/slide85.xml" /><Relationship Id="rId96" Type="http://schemas.openxmlformats.org/officeDocument/2006/relationships/slide" Target="slides/slide86.xml" /><Relationship Id="rId97" Type="http://schemas.openxmlformats.org/officeDocument/2006/relationships/slide" Target="slides/slide87.xml" /><Relationship Id="rId98" Type="http://schemas.openxmlformats.org/officeDocument/2006/relationships/slide" Target="slides/slide88.xml" /><Relationship Id="rId99" Type="http://schemas.openxmlformats.org/officeDocument/2006/relationships/slide" Target="slides/slide89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0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FB193-4CE4-6C43-AD65-317D5F093226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EE92E-2A27-3948-B37C-1B0DBE4E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8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EE92E-2A27-3948-B37C-1B0DBE4ED9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51012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0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FACB41-257C-4B74-85F8-A1BD15D12C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08A5BA-3C46-4122-8A04-98464FB6B5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  <p:transition/>
  <p:timing/>
</p:sldLayout>
</file>

<file path=ppt/slideLayouts/slideLayout10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/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/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/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  <p:transition/>
  <p:timing/>
</p:sldLayout>
</file>

<file path=ppt/slideLayouts/slideLayout10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  <p:transition/>
  <p:timing/>
</p:sldLayout>
</file>

<file path=ppt/slideLayouts/slideLayout10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  <p:transition/>
  <p:timing/>
</p:sldLayout>
</file>

<file path=ppt/slideLayouts/slideLayout10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  <p:transition/>
  <p:timing/>
</p:sldLayout>
</file>

<file path=ppt/slideLayouts/slideLayout10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ct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ct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ct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ct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  <p:transition/>
  <p:timing/>
</p:sldLayout>
</file>

<file path=ppt/slideLayouts/slideLayout10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  <p:transition/>
  <p:timing/>
</p:sldLayout>
</file>

<file path=ppt/slideLayouts/slideLayout10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  <p:transition/>
  <p:timing/>
</p:sldLayout>
</file>

<file path=ppt/slideLayouts/slideLayout10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/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/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  <p:transition/>
  <p:timing/>
</p:sldLayout>
</file>

<file path=ppt/slideLayouts/slideLayout10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BFE307-A71D-43BF-899F-34937A32C9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  <p:transition/>
  <p:timing/>
</p:sldLayout>
</file>

<file path=ppt/slideLayouts/slideLayout1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A6FE-1152-2A6E-12D2-4BE7C5B8A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F26D-AD6D-18C9-AA40-DEE7000B5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B5C5-A715-498E-24CD-EB36199F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F10C-085C-F2F2-88B2-496A3626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54D5-7515-1DB1-90C9-DF34588C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9984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C520-BA92-E619-51BD-938C3016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CDA4-C9E6-0A55-16DF-8D244D909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55BD-39C6-C124-6139-9AB387EB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74F8-7D78-DE03-B388-FB27F724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3382-C4EB-DD23-DC84-670E38D4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44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39B5-20C5-B25B-4A0C-DE713EF2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C669A-11B6-532B-DC30-2307E81A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7AE1-1C87-79EE-199C-C419CEA0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59EC-81C2-68F1-0F4B-69E732C8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029E-4F3D-05A8-E27B-2BA8D1D2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935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8ADA-07BF-73C3-313A-9E576D8E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372C-061B-0163-618D-87735BF4B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C8E0F-AA93-CBE1-D2A9-5118D1FAA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C5F0D-609D-05AD-7954-FC09D62F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81CE3-3BDB-D42B-5418-8ED084D0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79DA1-6990-5654-D7BA-A0862B25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953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2112-1502-3F3B-3B34-1ACC6531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3A93D-96D7-CF37-3E58-0D4CBF75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D281C-CF8F-74C5-810C-62ED44D7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13363-6B94-6388-5BA3-14B156DEF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BF33A-661C-66C0-E0D6-BD9303B21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60684-CAC3-7CA4-F346-95C96BFA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EAFA6-E928-3E38-9E87-054D900E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48ED1-AC82-E356-9188-3B32142C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157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A1E4-5DCF-64D2-C457-85D9C0D3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22113-E5A4-1A8E-0AB1-B719E6B9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D4EC1-0405-1EBD-C107-F39CE90F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37362-5F62-DB61-F410-1B955E84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3948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98533-BF06-3C99-6FBB-7E0A6739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70B8E-5F23-1133-F276-09CF92F1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012F4-769D-A7A8-E625-5527D5DE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29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E673-38BE-02FA-B657-9D60BEB1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0366-F664-E278-7DD1-B818DCCB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1BA82-E234-9976-6322-E8B0F8C1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B2FE7-C827-257A-5120-13289133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A345-0CAE-5D47-8DFA-8CDEB9AC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1DA0B-CE33-E9E6-1C24-3BEE2D75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1809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7F256E-EBDF-42F9-8AD5-A57F8A5543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4F93-8BE5-56DD-9DBD-99716864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31256-5472-2F53-3F93-DE85A7094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4898B-F734-E444-25AC-CCDC5F244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FDB11-3B14-9959-B67B-CDF97C06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FC8C5-04D3-7AB4-75B4-D87F0280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188E9-C67F-CFD2-BEE1-56A53F28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6750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E657-0C2F-202C-DBD6-AB7F655F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77DC-1ECB-C25B-3523-E4BA451B8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3BC6-475C-E4CC-427E-8D1F0928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03B8F-91AB-1CD7-AD2E-60D8102D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E27E-DDC0-061F-685D-EF8D75B9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1035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7130-89D2-B5B9-8CDF-40178513C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62F49-13EE-BEB6-7676-1CEC4107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8338-D586-9177-64E9-DDE5C2DC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2228A-2250-7308-0BEB-5B8CC3FB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2DDB9-614E-FE2B-4FB7-5360CD8A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98256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A6FE-1152-2A6E-12D2-4BE7C5B8A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F26D-AD6D-18C9-AA40-DEE7000B5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B5C5-A715-498E-24CD-EB36199F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F10C-085C-F2F2-88B2-496A3626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54D5-7515-1DB1-90C9-DF34588C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99843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C520-BA92-E619-51BD-938C3016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CDA4-C9E6-0A55-16DF-8D244D909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55BD-39C6-C124-6139-9AB387EB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74F8-7D78-DE03-B388-FB27F724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3382-C4EB-DD23-DC84-670E38D4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446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39B5-20C5-B25B-4A0C-DE713EF2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C669A-11B6-532B-DC30-2307E81A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7AE1-1C87-79EE-199C-C419CEA0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59EC-81C2-68F1-0F4B-69E732C8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029E-4F3D-05A8-E27B-2BA8D1D2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9357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8ADA-07BF-73C3-313A-9E576D8E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372C-061B-0163-618D-87735BF4B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C8E0F-AA93-CBE1-D2A9-5118D1FAA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C5F0D-609D-05AD-7954-FC09D62F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81CE3-3BDB-D42B-5418-8ED084D0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79DA1-6990-5654-D7BA-A0862B25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9535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2112-1502-3F3B-3B34-1ACC6531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3A93D-96D7-CF37-3E58-0D4CBF75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D281C-CF8F-74C5-810C-62ED44D7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13363-6B94-6388-5BA3-14B156DEF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BF33A-661C-66C0-E0D6-BD9303B21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60684-CAC3-7CA4-F346-95C96BFA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EAFA6-E928-3E38-9E87-054D900E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48ED1-AC82-E356-9188-3B32142C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51578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A1E4-5DCF-64D2-C457-85D9C0D3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22113-E5A4-1A8E-0AB1-B719E6B9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D4EC1-0405-1EBD-C107-F39CE90F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37362-5F62-DB61-F410-1B955E84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39484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98533-BF06-3C99-6FBB-7E0A6739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70B8E-5F23-1133-F276-09CF92F1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012F4-769D-A7A8-E625-5527D5DE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29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0B8BBB-FD41-45C1-8E07-2102E0F56F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E673-38BE-02FA-B657-9D60BEB1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0366-F664-E278-7DD1-B818DCCB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1BA82-E234-9976-6322-E8B0F8C1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B2FE7-C827-257A-5120-13289133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A345-0CAE-5D47-8DFA-8CDEB9AC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1DA0B-CE33-E9E6-1C24-3BEE2D75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18098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4F93-8BE5-56DD-9DBD-99716864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31256-5472-2F53-3F93-DE85A7094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4898B-F734-E444-25AC-CCDC5F244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FDB11-3B14-9959-B67B-CDF97C06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FC8C5-04D3-7AB4-75B4-D87F0280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188E9-C67F-CFD2-BEE1-56A53F28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6750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E657-0C2F-202C-DBD6-AB7F655F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177DC-1ECB-C25B-3523-E4BA451B8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3BC6-475C-E4CC-427E-8D1F0928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03B8F-91AB-1CD7-AD2E-60D8102D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E27E-DDC0-061F-685D-EF8D75B9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10352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7130-89D2-B5B9-8CDF-40178513C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62F49-13EE-BEB6-7676-1CEC4107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8338-D586-9177-64E9-DDE5C2DC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2228A-2250-7308-0BEB-5B8CC3FB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2DDB9-614E-FE2B-4FB7-5360CD8A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98256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1D2A-38E8-1EAB-6AE5-2389B99F7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289D3-C145-87D1-05CB-B1BFF651E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6BBAE-95B3-5A9D-A39C-73CFD304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EEB3-1BFE-E38B-5BF9-470C2029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7333-D0C5-E9BC-C04B-F0A85027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64426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3133-ABC3-2C77-2F2C-4FBA6775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019C-3EB9-ABFA-7592-EE38AEA3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BCBF2-CB6B-D801-B2CC-3FE37E7D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FFB6-2A6C-E8AA-9FC2-E6F5151D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1BF4-7B03-F8F7-90B0-D690DCBD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99444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BACC-B829-45E2-D879-C99F63CB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9FE2C-23EC-6944-F7BE-D3FC4BFC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79B1D-0D05-6AAE-C790-281CCBFF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5295-1B00-4B12-9F39-6FCB27C8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C0B3-FBF0-01E6-8A50-7FF991F6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47323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EDCD-888E-1772-F596-E71C7078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C79C-0F0F-F4E7-E8D5-0981ABECF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23DDC-572B-4AB8-810E-488F505C8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BBF5B-DE0B-3FB9-60BC-B75CC541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F8A23-76D6-E54A-94ED-6F28F5E6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85CE4-03A9-407C-D947-344B30AF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32057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533C-14A9-B3D3-2E89-4E249A8B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3EE2-E034-3FC7-5BB5-11C62A7F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205CD-BD21-3A02-5DEA-89E66294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E5931-9E43-AA7A-8825-46ADA9866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3C3C1-A1EB-4460-4731-028854C83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690FA-5ECE-541D-CE05-9D49CE9B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87271-8A3C-4305-1521-3FA75C94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7F78E-33E3-6943-98A6-92F9B959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87343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3A09-C363-7665-D6EE-B9C1AC56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98477-340E-A4F4-20A0-E733FF1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A931-6D13-2A2C-D533-A949928C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C8C7B-3999-209B-9C26-78DAFB45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8658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18F921-A060-48EE-B32F-601C68D0EC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E9A06-CE87-7F93-2215-2C360D02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7B647-FA16-9A68-E46D-22F85D2F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1C205-5CEB-2FAF-5379-8674DAEA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08161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AB49-7EFD-DD68-8BFB-0CEC4B46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D136-136B-238E-421B-5386D756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1BC84-47E2-C723-B162-CA5C77C0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7FCF-B603-57C8-2BFD-C2AF32F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077F5-8A83-FECA-B4DA-E5BF4DF2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6393-26BB-7E07-3E2D-A4D8B7FB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34223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903A-3DCB-8897-0A8D-D869A986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BC68F-D63C-4D79-A8D5-BEC2EA8D8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56324-074C-EA84-C7B7-121BE47D7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A00C-1E5D-098A-D623-2EBBDD68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C5224-78AF-6559-F0E0-CDC66F3D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0B92A-4E93-C52A-507A-EB016C6B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69081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BBED-9E0C-33D3-239F-366B563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FA3CC-50A2-6524-61E1-94D52D45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862D-A624-7D2D-A3E6-B2AF589B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346D-BD65-9558-99C8-B9D52F4B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0665-AC71-9FF7-9F47-348A49C7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22268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F0F58-BB72-7273-635E-F09CE6BF2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73867-7E30-7BC7-3DCF-426022ACC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7C48-F5D7-2DB5-DC51-CB8504A3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496B-3610-4505-C1A9-87B6E259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9AB9-A396-AFA5-A38F-6F943022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318655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1D2A-38E8-1EAB-6AE5-2389B99F7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289D3-C145-87D1-05CB-B1BFF651E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6BBAE-95B3-5A9D-A39C-73CFD304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EEB3-1BFE-E38B-5BF9-470C2029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7333-D0C5-E9BC-C04B-F0A85027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64426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3133-ABC3-2C77-2F2C-4FBA6775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019C-3EB9-ABFA-7592-EE38AEA3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BCBF2-CB6B-D801-B2CC-3FE37E7D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FFB6-2A6C-E8AA-9FC2-E6F5151D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1BF4-7B03-F8F7-90B0-D690DCBD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99444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BACC-B829-45E2-D879-C99F63CB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9FE2C-23EC-6944-F7BE-D3FC4BFC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79B1D-0D05-6AAE-C790-281CCBFF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5295-1B00-4B12-9F39-6FCB27C8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C0B3-FBF0-01E6-8A50-7FF991F6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47323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EDCD-888E-1772-F596-E71C7078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C79C-0F0F-F4E7-E8D5-0981ABECF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23DDC-572B-4AB8-810E-488F505C8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BBF5B-DE0B-3FB9-60BC-B75CC541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F8A23-76D6-E54A-94ED-6F28F5E6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85CE4-03A9-407C-D947-344B30AF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32057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533C-14A9-B3D3-2E89-4E249A8B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3EE2-E034-3FC7-5BB5-11C62A7F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205CD-BD21-3A02-5DEA-89E66294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E5931-9E43-AA7A-8825-46ADA9866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3C3C1-A1EB-4460-4731-028854C83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690FA-5ECE-541D-CE05-9D49CE9B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87271-8A3C-4305-1521-3FA75C94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7F78E-33E3-6943-98A6-92F9B959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87343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FDEC51F-60D5-47DE-B11F-7038E702EF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3A09-C363-7665-D6EE-B9C1AC56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98477-340E-A4F4-20A0-E733FF1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A931-6D13-2A2C-D533-A949928C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C8C7B-3999-209B-9C26-78DAFB45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86582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E9A06-CE87-7F93-2215-2C360D02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7B647-FA16-9A68-E46D-22F85D2F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1C205-5CEB-2FAF-5379-8674DAEA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08161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AB49-7EFD-DD68-8BFB-0CEC4B46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D136-136B-238E-421B-5386D756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1BC84-47E2-C723-B162-CA5C77C0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7FCF-B603-57C8-2BFD-C2AF32F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077F5-8A83-FECA-B4DA-E5BF4DF2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6393-26BB-7E07-3E2D-A4D8B7FB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34223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903A-3DCB-8897-0A8D-D869A986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BC68F-D63C-4D79-A8D5-BEC2EA8D8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56324-074C-EA84-C7B7-121BE47D7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A00C-1E5D-098A-D623-2EBBDD68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C5224-78AF-6559-F0E0-CDC66F3D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0B92A-4E93-C52A-507A-EB016C6B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69081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BBED-9E0C-33D3-239F-366B563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FA3CC-50A2-6524-61E1-94D52D45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862D-A624-7D2D-A3E6-B2AF589B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346D-BD65-9558-99C8-B9D52F4B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0665-AC71-9FF7-9F47-348A49C7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22268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F0F58-BB72-7273-635E-F09CE6BF2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73867-7E30-7BC7-3DCF-426022ACC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7C48-F5D7-2DB5-DC51-CB8504A3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496B-3610-4505-C1A9-87B6E259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9AB9-A396-AFA5-A38F-6F943022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318655"/>
      </p:ext>
    </p:extLst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0F16-A115-FE2C-F5AC-88F34F009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31E5F-9A9A-6FCE-61AE-31B879CF1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026C-3BCC-9294-4B2B-52CFFD36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EB2A-6505-BD59-BAF9-5BF4AB41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7A12-6EFD-9D53-608F-44022FA7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803994"/>
      </p:ext>
    </p:extLst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4372-CE5D-7579-52D8-E988C57B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F127-E1D5-52FB-FBE5-5850104C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A912-E2DA-64FB-4706-7128D7B3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FF4B1-11B1-256F-D58C-0F2FAD82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F280-AC72-BCCE-CE7B-EBE5756C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16969"/>
      </p:ext>
    </p:extLst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75C4-76C0-36F9-19E7-11457927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897A3-41A6-5837-C1CC-4A335390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4D55-6847-F706-3524-52D004F6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84F29-33CA-3884-643D-F6312E61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6A89-2711-5F85-550B-85BB86CD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22125"/>
      </p:ext>
    </p:extLst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CECC-B5AD-EEFD-CD78-7E543E5A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0814-AE8A-186F-FA73-B59C7AC07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F7808-D5BC-EA32-1EBC-884A3A679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E6DFB-FFCC-CEFE-B56C-A3FF66F7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5F3FB-F0D6-B583-3E38-D3D93A3B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9766-3606-B109-6F30-1F60D78A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81955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FFCB1E2-DCC7-4C8E-80E0-96D2D7ADAC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EEB7-959E-4D07-33D8-70518EB7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92983-39F0-F283-E296-7093FF2E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ACA5F-4223-F47F-5B75-CD46F441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D8DC9-10A5-59E4-4255-A16A618B2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C624D-2AE0-B9F9-B256-B36F5435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AF947-05F2-66FC-72B4-B2626E90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831B7-8E1E-67B1-1993-2C1B6BE9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38352-9667-C958-FA76-EBF3F1D0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23545"/>
      </p:ext>
    </p:extLst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A6F9-A143-8F1E-F779-2B22C41F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481A8-8132-FBC0-C58A-F5510B71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1E292-0531-0F89-22F0-F304299B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0593A-5350-EBCF-DF63-E80B6872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368765"/>
      </p:ext>
    </p:extLst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6BB35-686B-42DB-DF5F-F4E1EA06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4F56A-7267-31EC-5227-28B8E013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E2A46-2D9F-022F-43BB-F0166AB3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56049"/>
      </p:ext>
    </p:extLst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7CDB-5C80-70E5-A0BC-5E8D2211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1BAA-C5FD-1DF5-5971-05DD001D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388A6-FEF4-2F7D-8401-7FAB6E7B5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67B4-3151-E99D-EE15-8897E253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6FC7-9713-882E-87C9-647BE1CA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7770D-B3E6-3FB2-61C4-1CEB243D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94501"/>
      </p:ext>
    </p:extLst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02EF-8269-D0F4-29C5-CB6A1521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5C5D4-E91A-F9D8-0A6D-073AEDB52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9423B-2071-1D84-0056-328D467B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6231F-CB8B-691A-23CC-45F018B4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8478-3407-E868-E30B-5D531A34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C1E4B-FF2A-4F3D-01CE-0BDD7428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63093"/>
      </p:ext>
    </p:extLst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9695-DBA7-B348-937F-0C5DE9B0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58999-CDDF-C834-95B3-773991E8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EB53-84CF-853A-1411-61050B94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5D9F-4BA1-F0CD-A1E4-A99DCE9A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D308-8132-6C01-62B4-60E02C63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044056"/>
      </p:ext>
    </p:extLst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C7BFD-3026-1B30-6CA9-A6711B67C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AB9D3-74A7-4AA7-E7EC-95E2CF540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D1D9-465D-26CB-ADC7-DA4C6DE5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B80E-2F25-3F84-B63E-41110104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BB70-8FA1-E6D2-BC32-D6DC35A6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64286"/>
      </p:ext>
    </p:extLst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0F16-A115-FE2C-F5AC-88F34F009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31E5F-9A9A-6FCE-61AE-31B879CF1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026C-3BCC-9294-4B2B-52CFFD36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EB2A-6505-BD59-BAF9-5BF4AB41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7A12-6EFD-9D53-608F-44022FA7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803994"/>
      </p:ext>
    </p:extLst>
  </p:cSld>
  <p:clrMapOvr>
    <a:masterClrMapping/>
  </p:clrMapOvr>
  <p:transition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4372-CE5D-7579-52D8-E988C57B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F127-E1D5-52FB-FBE5-5850104C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A912-E2DA-64FB-4706-7128D7B3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FF4B1-11B1-256F-D58C-0F2FAD82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F280-AC72-BCCE-CE7B-EBE5756C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16969"/>
      </p:ext>
    </p:extLst>
  </p:cSld>
  <p:clrMapOvr>
    <a:masterClrMapping/>
  </p:clrMapOvr>
  <p:transition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75C4-76C0-36F9-19E7-11457927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897A3-41A6-5837-C1CC-4A335390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4D55-6847-F706-3524-52D004F6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84F29-33CA-3884-643D-F6312E61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6A89-2711-5F85-550B-85BB86CD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22125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5D3BD25-796B-4BFE-95B5-119828C5BA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CECC-B5AD-EEFD-CD78-7E543E5A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0814-AE8A-186F-FA73-B59C7AC07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F7808-D5BC-EA32-1EBC-884A3A679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E6DFB-FFCC-CEFE-B56C-A3FF66F7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5F3FB-F0D6-B583-3E38-D3D93A3B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9766-3606-B109-6F30-1F60D78A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81955"/>
      </p:ext>
    </p:extLst>
  </p:cSld>
  <p:clrMapOvr>
    <a:masterClrMapping/>
  </p:clrMapOvr>
  <p:transition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EEB7-959E-4D07-33D8-70518EB7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92983-39F0-F283-E296-7093FF2E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ACA5F-4223-F47F-5B75-CD46F441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D8DC9-10A5-59E4-4255-A16A618B2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C624D-2AE0-B9F9-B256-B36F5435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AF947-05F2-66FC-72B4-B2626E90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831B7-8E1E-67B1-1993-2C1B6BE9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38352-9667-C958-FA76-EBF3F1D0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23545"/>
      </p:ext>
    </p:extLst>
  </p:cSld>
  <p:clrMapOvr>
    <a:masterClrMapping/>
  </p:clrMapOvr>
  <p:transition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A6F9-A143-8F1E-F779-2B22C41F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481A8-8132-FBC0-C58A-F5510B71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1E292-0531-0F89-22F0-F304299B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0593A-5350-EBCF-DF63-E80B6872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368765"/>
      </p:ext>
    </p:extLst>
  </p:cSld>
  <p:clrMapOvr>
    <a:masterClrMapping/>
  </p:clrMapOvr>
  <p:transition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6BB35-686B-42DB-DF5F-F4E1EA06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4F56A-7267-31EC-5227-28B8E013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E2A46-2D9F-022F-43BB-F0166AB3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56049"/>
      </p:ext>
    </p:extLst>
  </p:cSld>
  <p:clrMapOvr>
    <a:masterClrMapping/>
  </p:clrMapOvr>
  <p:transition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7CDB-5C80-70E5-A0BC-5E8D2211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1BAA-C5FD-1DF5-5971-05DD001D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388A6-FEF4-2F7D-8401-7FAB6E7B5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67B4-3151-E99D-EE15-8897E253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6FC7-9713-882E-87C9-647BE1CA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7770D-B3E6-3FB2-61C4-1CEB243D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94501"/>
      </p:ext>
    </p:extLst>
  </p:cSld>
  <p:clrMapOvr>
    <a:masterClrMapping/>
  </p:clrMapOvr>
  <p:transition/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02EF-8269-D0F4-29C5-CB6A1521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5C5D4-E91A-F9D8-0A6D-073AEDB52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9423B-2071-1D84-0056-328D467B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6231F-CB8B-691A-23CC-45F018B4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8478-3407-E868-E30B-5D531A34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C1E4B-FF2A-4F3D-01CE-0BDD7428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63093"/>
      </p:ext>
    </p:extLst>
  </p:cSld>
  <p:clrMapOvr>
    <a:masterClrMapping/>
  </p:clrMapOvr>
  <p:transition/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9695-DBA7-B348-937F-0C5DE9B0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58999-CDDF-C834-95B3-773991E8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EB53-84CF-853A-1411-61050B94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5D9F-4BA1-F0CD-A1E4-A99DCE9A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D308-8132-6C01-62B4-60E02C63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044056"/>
      </p:ext>
    </p:extLst>
  </p:cSld>
  <p:clrMapOvr>
    <a:masterClrMapping/>
  </p:clrMapOvr>
  <p:transition/>
  <p:timing/>
</p:sldLayout>
</file>

<file path=ppt/slideLayouts/slideLayout7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C7BFD-3026-1B30-6CA9-A6711B67C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AB9D3-74A7-4AA7-E7EC-95E2CF540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D1D9-465D-26CB-ADC7-DA4C6DE5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B80E-2F25-3F84-B63E-41110104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BB70-8FA1-E6D2-BC32-D6DC35A6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64286"/>
      </p:ext>
    </p:extLst>
  </p:cSld>
  <p:clrMapOvr>
    <a:masterClrMapping/>
  </p:clrMapOvr>
  <p:transition/>
  <p:timing/>
</p:sldLayout>
</file>

<file path=ppt/slideLayouts/slideLayout7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ct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  <p:transition/>
  <p:timing/>
</p:sldLayout>
</file>

<file path=ppt/slideLayouts/slideLayout7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8859CE-CF4C-4857-9090-90251CA85C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ct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/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/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  <p:transition/>
  <p:timing/>
</p:sldLayout>
</file>

<file path=ppt/slideLayouts/slideLayout8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  <p:transition/>
  <p:timing/>
</p:sldLayout>
</file>

<file path=ppt/slideLayouts/slideLayout8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  <p:transition/>
  <p:timing/>
</p:sldLayout>
</file>

<file path=ppt/slideLayouts/slideLayout8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  <p:transition/>
  <p:timing/>
</p:sldLayout>
</file>

<file path=ppt/slideLayouts/slideLayout8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/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/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/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  <p:transition/>
  <p:timing/>
</p:sldLayout>
</file>

<file path=ppt/slideLayouts/slideLayout8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  <p:transition/>
  <p:timing/>
</p:sldLayout>
</file>

<file path=ppt/slideLayouts/slideLayout8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  <p:transition/>
  <p:timing/>
</p:sldLayout>
</file>

<file path=ppt/slideLayouts/slideLayout8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  <p:transition/>
  <p:timing/>
</p:sldLayout>
</file>

<file path=ppt/slideLayouts/slideLayout8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ct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ct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ct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ct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  <p:transition/>
  <p:timing/>
</p:sldLayout>
</file>

<file path=ppt/slideLayouts/slideLayout8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3E72CD3-AE12-46AD-93AF-EF8EE89ADB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ct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ct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ct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ct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  <p:transition/>
  <p:timing/>
</p:sldLayout>
</file>

<file path=ppt/slideLayouts/slideLayout9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/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/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  <p:transition/>
  <p:timing/>
</p:sldLayout>
</file>

<file path=ppt/slideLayouts/slideLayout9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  <p:transition/>
  <p:timing/>
</p:sldLayout>
</file>

<file path=ppt/slideLayouts/slideLayout9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  <p:transition/>
  <p:timing/>
</p:sldLayout>
</file>

<file path=ppt/slideLayouts/slideLayout9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  <p:transition/>
  <p:timing/>
</p:sldLayout>
</file>

<file path=ppt/slideLayouts/slideLayout9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ct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  <p:transition/>
  <p:timing/>
</p:sldLayout>
</file>

<file path=ppt/slideLayouts/slideLayout9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  <p:transition/>
  <p:timing/>
</p:sldLayout>
</file>

<file path=ppt/slideLayouts/slideLayout9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ct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/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/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  <p:transition/>
  <p:timing/>
</p:sldLayout>
</file>

<file path=ppt/slideLayouts/slideLayout9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  <p:transition/>
  <p:timing/>
</p:sldLayout>
</file>

<file path=ppt/slideLayouts/slideLayout9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10" Type="http://schemas.openxmlformats.org/officeDocument/2006/relationships/slideLayout" Target="../slideLayouts/slideLayout54.xml" /><Relationship Id="rId11" Type="http://schemas.openxmlformats.org/officeDocument/2006/relationships/slideLayout" Target="../slideLayouts/slideLayout55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3" Type="http://schemas.openxmlformats.org/officeDocument/2006/relationships/slideLayout" Target="../slideLayouts/slideLayout47.xml" /><Relationship Id="rId4" Type="http://schemas.openxmlformats.org/officeDocument/2006/relationships/slideLayout" Target="../slideLayouts/slideLayout48.xml" /><Relationship Id="rId5" Type="http://schemas.openxmlformats.org/officeDocument/2006/relationships/slideLayout" Target="../slideLayouts/slideLayout49.xml" /><Relationship Id="rId6" Type="http://schemas.openxmlformats.org/officeDocument/2006/relationships/slideLayout" Target="../slideLayouts/slideLayout50.xml" /><Relationship Id="rId7" Type="http://schemas.openxmlformats.org/officeDocument/2006/relationships/slideLayout" Target="../slideLayouts/slideLayout51.xml" /><Relationship Id="rId8" Type="http://schemas.openxmlformats.org/officeDocument/2006/relationships/slideLayout" Target="../slideLayouts/slideLayout52.xml" /><Relationship Id="rId9" Type="http://schemas.openxmlformats.org/officeDocument/2006/relationships/slideLayout" Target="../slideLayouts/slideLayout53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10" Type="http://schemas.openxmlformats.org/officeDocument/2006/relationships/slideLayout" Target="../slideLayouts/slideLayout65.xml" /><Relationship Id="rId11" Type="http://schemas.openxmlformats.org/officeDocument/2006/relationships/slideLayout" Target="../slideLayouts/slideLayout66.xml" /><Relationship Id="rId12" Type="http://schemas.openxmlformats.org/officeDocument/2006/relationships/theme" Target="../theme/theme6.xml" /><Relationship Id="rId2" Type="http://schemas.openxmlformats.org/officeDocument/2006/relationships/slideLayout" Target="../slideLayouts/slideLayout57.xml" /><Relationship Id="rId3" Type="http://schemas.openxmlformats.org/officeDocument/2006/relationships/slideLayout" Target="../slideLayouts/slideLayout58.xml" /><Relationship Id="rId4" Type="http://schemas.openxmlformats.org/officeDocument/2006/relationships/slideLayout" Target="../slideLayouts/slideLayout59.xml" /><Relationship Id="rId5" Type="http://schemas.openxmlformats.org/officeDocument/2006/relationships/slideLayout" Target="../slideLayouts/slideLayout60.xml" /><Relationship Id="rId6" Type="http://schemas.openxmlformats.org/officeDocument/2006/relationships/slideLayout" Target="../slideLayouts/slideLayout61.xml" /><Relationship Id="rId7" Type="http://schemas.openxmlformats.org/officeDocument/2006/relationships/slideLayout" Target="../slideLayouts/slideLayout62.xml" /><Relationship Id="rId8" Type="http://schemas.openxmlformats.org/officeDocument/2006/relationships/slideLayout" Target="../slideLayouts/slideLayout63.xml" /><Relationship Id="rId9" Type="http://schemas.openxmlformats.org/officeDocument/2006/relationships/slideLayout" Target="../slideLayouts/slideLayout64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Relationship Id="rId10" Type="http://schemas.openxmlformats.org/officeDocument/2006/relationships/slideLayout" Target="../slideLayouts/slideLayout76.xml" /><Relationship Id="rId11" Type="http://schemas.openxmlformats.org/officeDocument/2006/relationships/slideLayout" Target="../slideLayouts/slideLayout77.xml" /><Relationship Id="rId12" Type="http://schemas.openxmlformats.org/officeDocument/2006/relationships/theme" Target="../theme/theme7.xml" /><Relationship Id="rId2" Type="http://schemas.openxmlformats.org/officeDocument/2006/relationships/slideLayout" Target="../slideLayouts/slideLayout68.xml" /><Relationship Id="rId3" Type="http://schemas.openxmlformats.org/officeDocument/2006/relationships/slideLayout" Target="../slideLayouts/slideLayout69.xml" /><Relationship Id="rId4" Type="http://schemas.openxmlformats.org/officeDocument/2006/relationships/slideLayout" Target="../slideLayouts/slideLayout70.xml" /><Relationship Id="rId5" Type="http://schemas.openxmlformats.org/officeDocument/2006/relationships/slideLayout" Target="../slideLayouts/slideLayout71.xml" /><Relationship Id="rId6" Type="http://schemas.openxmlformats.org/officeDocument/2006/relationships/slideLayout" Target="../slideLayouts/slideLayout72.xml" /><Relationship Id="rId7" Type="http://schemas.openxmlformats.org/officeDocument/2006/relationships/slideLayout" Target="../slideLayouts/slideLayout73.xml" /><Relationship Id="rId8" Type="http://schemas.openxmlformats.org/officeDocument/2006/relationships/slideLayout" Target="../slideLayouts/slideLayout74.xml" /><Relationship Id="rId9" Type="http://schemas.openxmlformats.org/officeDocument/2006/relationships/slideLayout" Target="../slideLayouts/slideLayout75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8.xml" /><Relationship Id="rId10" Type="http://schemas.openxmlformats.org/officeDocument/2006/relationships/slideLayout" Target="../slideLayouts/slideLayout87.xml" /><Relationship Id="rId11" Type="http://schemas.openxmlformats.org/officeDocument/2006/relationships/slideLayout" Target="../slideLayouts/slideLayout88.xml" /><Relationship Id="rId12" Type="http://schemas.openxmlformats.org/officeDocument/2006/relationships/slideLayout" Target="../slideLayouts/slideLayout89.xml" /><Relationship Id="rId13" Type="http://schemas.openxmlformats.org/officeDocument/2006/relationships/slideLayout" Target="../slideLayouts/slideLayout90.xml" /><Relationship Id="rId14" Type="http://schemas.openxmlformats.org/officeDocument/2006/relationships/slideLayout" Target="../slideLayouts/slideLayout91.xml" /><Relationship Id="rId15" Type="http://schemas.openxmlformats.org/officeDocument/2006/relationships/slideLayout" Target="../slideLayouts/slideLayout92.xml" /><Relationship Id="rId16" Type="http://schemas.openxmlformats.org/officeDocument/2006/relationships/slideLayout" Target="../slideLayouts/slideLayout93.xml" /><Relationship Id="rId17" Type="http://schemas.openxmlformats.org/officeDocument/2006/relationships/slideLayout" Target="../slideLayouts/slideLayout94.xml" /><Relationship Id="rId18" Type="http://schemas.openxmlformats.org/officeDocument/2006/relationships/theme" Target="../theme/theme8.xml" /><Relationship Id="rId2" Type="http://schemas.openxmlformats.org/officeDocument/2006/relationships/slideLayout" Target="../slideLayouts/slideLayout79.xml" /><Relationship Id="rId3" Type="http://schemas.openxmlformats.org/officeDocument/2006/relationships/slideLayout" Target="../slideLayouts/slideLayout80.xml" /><Relationship Id="rId4" Type="http://schemas.openxmlformats.org/officeDocument/2006/relationships/slideLayout" Target="../slideLayouts/slideLayout81.xml" /><Relationship Id="rId5" Type="http://schemas.openxmlformats.org/officeDocument/2006/relationships/slideLayout" Target="../slideLayouts/slideLayout82.xml" /><Relationship Id="rId6" Type="http://schemas.openxmlformats.org/officeDocument/2006/relationships/slideLayout" Target="../slideLayouts/slideLayout83.xml" /><Relationship Id="rId7" Type="http://schemas.openxmlformats.org/officeDocument/2006/relationships/slideLayout" Target="../slideLayouts/slideLayout84.xml" /><Relationship Id="rId8" Type="http://schemas.openxmlformats.org/officeDocument/2006/relationships/slideLayout" Target="../slideLayouts/slideLayout85.xml" /><Relationship Id="rId9" Type="http://schemas.openxmlformats.org/officeDocument/2006/relationships/slideLayout" Target="../slideLayouts/slideLayout86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Relationship Id="rId10" Type="http://schemas.openxmlformats.org/officeDocument/2006/relationships/slideLayout" Target="../slideLayouts/slideLayout104.xml" /><Relationship Id="rId11" Type="http://schemas.openxmlformats.org/officeDocument/2006/relationships/slideLayout" Target="../slideLayouts/slideLayout105.xml" /><Relationship Id="rId12" Type="http://schemas.openxmlformats.org/officeDocument/2006/relationships/slideLayout" Target="../slideLayouts/slideLayout106.xml" /><Relationship Id="rId13" Type="http://schemas.openxmlformats.org/officeDocument/2006/relationships/slideLayout" Target="../slideLayouts/slideLayout107.xml" /><Relationship Id="rId14" Type="http://schemas.openxmlformats.org/officeDocument/2006/relationships/slideLayout" Target="../slideLayouts/slideLayout108.xml" /><Relationship Id="rId15" Type="http://schemas.openxmlformats.org/officeDocument/2006/relationships/slideLayout" Target="../slideLayouts/slideLayout109.xml" /><Relationship Id="rId16" Type="http://schemas.openxmlformats.org/officeDocument/2006/relationships/slideLayout" Target="../slideLayouts/slideLayout110.xml" /><Relationship Id="rId17" Type="http://schemas.openxmlformats.org/officeDocument/2006/relationships/slideLayout" Target="../slideLayouts/slideLayout111.xml" /><Relationship Id="rId18" Type="http://schemas.openxmlformats.org/officeDocument/2006/relationships/theme" Target="../theme/theme9.xml" /><Relationship Id="rId2" Type="http://schemas.openxmlformats.org/officeDocument/2006/relationships/slideLayout" Target="../slideLayouts/slideLayout96.xml" /><Relationship Id="rId3" Type="http://schemas.openxmlformats.org/officeDocument/2006/relationships/slideLayout" Target="../slideLayouts/slideLayout97.xml" /><Relationship Id="rId4" Type="http://schemas.openxmlformats.org/officeDocument/2006/relationships/slideLayout" Target="../slideLayouts/slideLayout98.xml" /><Relationship Id="rId5" Type="http://schemas.openxmlformats.org/officeDocument/2006/relationships/slideLayout" Target="../slideLayouts/slideLayout99.xml" /><Relationship Id="rId6" Type="http://schemas.openxmlformats.org/officeDocument/2006/relationships/slideLayout" Target="../slideLayouts/slideLayout100.xml" /><Relationship Id="rId7" Type="http://schemas.openxmlformats.org/officeDocument/2006/relationships/slideLayout" Target="../slideLayouts/slideLayout101.xml" /><Relationship Id="rId8" Type="http://schemas.openxmlformats.org/officeDocument/2006/relationships/slideLayout" Target="../slideLayouts/slideLayout102.xml" /><Relationship Id="rId9" Type="http://schemas.openxmlformats.org/officeDocument/2006/relationships/slideLayout" Target="../slideLayouts/slideLayout10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A4497-5324-6860-42F7-23CD46E5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77099-6E9F-02CA-1B35-7B544274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3880-AEE1-EB45-5B94-E76FC33A9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389F7-3873-4DB3-A77B-FCAE5C64B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6389-DB77-40AE-8C00-DE8FA65F9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A4497-5324-6860-42F7-23CD46E5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77099-6E9F-02CA-1B35-7B544274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3880-AEE1-EB45-5B94-E76FC33A9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396038-4E5B-7144-A38D-D63C3C3920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389F7-3873-4DB3-A77B-FCAE5C64B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6389-DB77-40AE-8C00-DE8FA65F9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D69220-98AF-F048-868C-4CB13104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214C0-2CD7-7BD5-44DE-5F7E35F9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E3807-C810-368A-D00F-4959FA27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097B-99B6-A8B7-2715-EF400FC90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415C-AA51-8540-8710-A5A28FE9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015B-1823-B946-8827-6A4384F79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9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214C0-2CD7-7BD5-44DE-5F7E35F9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E3807-C810-368A-D00F-4959FA27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097B-99B6-A8B7-2715-EF400FC90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523867-1630-4182-8945-7BF44D409F16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415C-AA51-8540-8710-A5A28FE9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4015B-1823-B946-8827-6A4384F79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F044B6-0158-424F-B16E-67C7AC9E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9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C78EB-9280-BA21-6E20-9B8CAD6D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5617-5BE6-B114-D405-B4FECBD6C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9CAF-8A1D-931B-DE30-74C7444D1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08DA-07E9-3CD7-8C6D-A62E5A274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892B-91F0-EC4A-A620-11C5AD44E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5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C78EB-9280-BA21-6E20-9B8CAD6D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5617-5BE6-B114-D405-B4FECBD6C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9CAF-8A1D-931B-DE30-74C7444D1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019F20-31FB-405B-8A20-F8E7C5B29CA7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08DA-07E9-3CD7-8C6D-A62E5A274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892B-91F0-EC4A-A620-11C5AD44E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78C94D-ADE4-468A-8978-9D65F68C4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5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0AFDD5-844D-364D-8AEC-50CF4D36D5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/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/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/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ransition/>
  <p:timing/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0AFDD5-844D-364D-8AEC-50CF4D36D5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/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/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/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ransition/>
  <p:timing/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65.png" /></Relationships>
</file>

<file path=ppt/slides/_rels/slide1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66.png" /></Relationships>
</file>

<file path=ppt/slides/_rels/slide1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67.png" /></Relationships>
</file>

<file path=ppt/slides/_rels/slide1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68.png" /></Relationships>
</file>

<file path=ppt/slides/_rels/slide1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69.png" /></Relationships>
</file>

<file path=ppt/slides/_rels/slide1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70.png" /><Relationship Id="rId3" Type="http://schemas.openxmlformats.org/officeDocument/2006/relationships/image" Target="../media/image71.png" /><Relationship Id="rId4" Type="http://schemas.openxmlformats.org/officeDocument/2006/relationships/image" Target="../media/image72.png" /><Relationship Id="rId5" Type="http://schemas.openxmlformats.org/officeDocument/2006/relationships/image" Target="../media/image73.png" /><Relationship Id="rId6" Type="http://schemas.openxmlformats.org/officeDocument/2006/relationships/image" Target="../media/image74.png" /><Relationship Id="rId7" Type="http://schemas.openxmlformats.org/officeDocument/2006/relationships/image" Target="../media/image75.png" /><Relationship Id="rId8" Type="http://schemas.openxmlformats.org/officeDocument/2006/relationships/image" Target="../media/image76.png" /><Relationship Id="rId9" Type="http://schemas.openxmlformats.org/officeDocument/2006/relationships/image" Target="../media/image77.png" /></Relationships>
</file>

<file path=ppt/slides/_rels/slide1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78.png" /><Relationship Id="rId3" Type="http://schemas.openxmlformats.org/officeDocument/2006/relationships/image" Target="../media/image79.png" /></Relationships>
</file>

<file path=ppt/slides/_rels/slide1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0.png" /></Relationships>
</file>

<file path=ppt/slides/_rels/slide1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1.png" /></Relationships>
</file>

<file path=ppt/slides/_rels/slide1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1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notesSlide" Target="../notesSlides/notesSlide1.xml" /></Relationships>
</file>

<file path=ppt/slides/_rels/slide1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2.png" /></Relationships>
</file>

<file path=ppt/slides/_rels/slide1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2.png" /></Relationships>
</file>

<file path=ppt/slides/_rels/slide1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3.png" /></Relationships>
</file>

<file path=ppt/slides/_rels/slide1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3.png" /><Relationship Id="rId3" Type="http://schemas.openxmlformats.org/officeDocument/2006/relationships/image" Target="../media/image84.jpeg" /></Relationships>
</file>

<file path=ppt/slides/_rels/slide1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3.png" /><Relationship Id="rId3" Type="http://schemas.openxmlformats.org/officeDocument/2006/relationships/image" Target="../media/image84.jpeg" /></Relationships>
</file>

<file path=ppt/slides/_rels/slide1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5.png" /></Relationships>
</file>

<file path=ppt/slides/_rels/slide1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5.png" /></Relationships>
</file>

<file path=ppt/slides/_rels/slide1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6.png" /></Relationships>
</file>

<file path=ppt/slides/_rels/slide1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6.png" /></Relationships>
</file>

<file path=ppt/slides/_rels/slide1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7.png" /><Relationship Id="rId3" Type="http://schemas.openxmlformats.org/officeDocument/2006/relationships/image" Target="../media/image88.png" /><Relationship Id="rId4" Type="http://schemas.openxmlformats.org/officeDocument/2006/relationships/image" Target="../media/image89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7.png" /></Relationships>
</file>

<file path=ppt/slides/_rels/slide1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7.png" /><Relationship Id="rId3" Type="http://schemas.openxmlformats.org/officeDocument/2006/relationships/image" Target="../media/image88.png" /><Relationship Id="rId4" Type="http://schemas.openxmlformats.org/officeDocument/2006/relationships/image" Target="../media/image89.png" /></Relationships>
</file>

<file path=ppt/slides/_rels/slide1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90.png" /></Relationships>
</file>

<file path=ppt/slides/_rels/slide1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6.png" /></Relationships>
</file>

<file path=ppt/slides/_rels/slide1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86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1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2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15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16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17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18.png" /><Relationship Id="rId3" Type="http://schemas.openxmlformats.org/officeDocument/2006/relationships/image" Target="../media/image19.png" /><Relationship Id="rId4" Type="http://schemas.openxmlformats.org/officeDocument/2006/relationships/image" Target="../media/image20.png" /><Relationship Id="rId5" Type="http://schemas.openxmlformats.org/officeDocument/2006/relationships/image" Target="../media/image21.png" /><Relationship Id="rId6" Type="http://schemas.openxmlformats.org/officeDocument/2006/relationships/image" Target="../media/image22.png" /><Relationship Id="rId7" Type="http://schemas.openxmlformats.org/officeDocument/2006/relationships/image" Target="../media/image23.png" /><Relationship Id="rId8" Type="http://schemas.openxmlformats.org/officeDocument/2006/relationships/image" Target="../media/image24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25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26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27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2.png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image" Target="../media/image28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3.png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image" Target="../media/image29.png" /><Relationship Id="rId3" Type="http://schemas.openxmlformats.org/officeDocument/2006/relationships/image" Target="../media/image30.svg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image" Target="../media/image31.gif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image" Target="../media/image32.png" /><Relationship Id="rId3" Type="http://schemas.openxmlformats.org/officeDocument/2006/relationships/image" Target="../media/image33.svg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hyperlink" Target="http://en.wikipedia.org/wiki/Antisymmetric_relation" TargetMode="Ex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4.png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image" Target="../media/image34.png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Relationship Id="rId2" Type="http://schemas.openxmlformats.org/officeDocument/2006/relationships/image" Target="../media/image35.png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Relationship Id="rId2" Type="http://schemas.openxmlformats.org/officeDocument/2006/relationships/image" Target="../media/image36.png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7.xml" /><Relationship Id="rId2" Type="http://schemas.openxmlformats.org/officeDocument/2006/relationships/image" Target="../media/image37.png" /></Relationships>
</file>

<file path=ppt/slides/_rels/slide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Relationship Id="rId2" Type="http://schemas.openxmlformats.org/officeDocument/2006/relationships/image" Target="../media/image38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5.png" /></Relationships>
</file>

<file path=ppt/slides/_rels/slide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image" Target="../media/image39.png" /></Relationships>
</file>

<file path=ppt/slides/_rels/slide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image" Target="../media/image40.png" /></Relationships>
</file>

<file path=ppt/slides/_rels/slide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image" Target="../media/image41.png" /></Relationships>
</file>

<file path=ppt/slides/_rels/slide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image" Target="../media/image42.png" /></Relationships>
</file>

<file path=ppt/slides/_rels/slide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image" Target="../media/image43.png" /></Relationships>
</file>

<file path=ppt/slides/_rels/slide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image" Target="../media/image44.png" /></Relationships>
</file>

<file path=ppt/slides/_rels/slide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image" Target="../media/image45.png" /></Relationships>
</file>

<file path=ppt/slides/_rels/slide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image" Target="../media/image46.png" /><Relationship Id="rId3" Type="http://schemas.openxmlformats.org/officeDocument/2006/relationships/image" Target="../media/image47.png" /><Relationship Id="rId4" Type="http://schemas.openxmlformats.org/officeDocument/2006/relationships/image" Target="../media/image48.png" /><Relationship Id="rId5" Type="http://schemas.openxmlformats.org/officeDocument/2006/relationships/image" Target="../media/image49.png" /></Relationships>
</file>

<file path=ppt/slides/_rels/slide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image" Target="../media/image50.png" /></Relationships>
</file>

<file path=ppt/slides/_rels/slide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image" Target="../media/image51.png" /><Relationship Id="rId3" Type="http://schemas.openxmlformats.org/officeDocument/2006/relationships/image" Target="../media/image52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6.png" /></Relationships>
</file>

<file path=ppt/slides/_rels/slide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image" Target="../media/image53.png" /></Relationships>
</file>

<file path=ppt/slides/_rels/slide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54.png" /></Relationships>
</file>

<file path=ppt/slides/_rels/slide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55.png" /></Relationships>
</file>

<file path=ppt/slides/_rels/slide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56.png" /><Relationship Id="rId3" Type="http://schemas.openxmlformats.org/officeDocument/2006/relationships/image" Target="../media/image57.png" /></Relationships>
</file>

<file path=ppt/slides/_rels/slide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56.png" /><Relationship Id="rId3" Type="http://schemas.openxmlformats.org/officeDocument/2006/relationships/image" Target="../media/image57.png" /><Relationship Id="rId4" Type="http://schemas.openxmlformats.org/officeDocument/2006/relationships/image" Target="../media/image58.png" /></Relationships>
</file>

<file path=ppt/slides/_rels/slide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57.png" /><Relationship Id="rId3" Type="http://schemas.openxmlformats.org/officeDocument/2006/relationships/image" Target="../media/image59.png" /></Relationships>
</file>

<file path=ppt/slides/_rels/slide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56.png" /><Relationship Id="rId3" Type="http://schemas.openxmlformats.org/officeDocument/2006/relationships/image" Target="../media/image57.png" /><Relationship Id="rId4" Type="http://schemas.openxmlformats.org/officeDocument/2006/relationships/image" Target="../media/image58.png" /><Relationship Id="rId5" Type="http://schemas.openxmlformats.org/officeDocument/2006/relationships/image" Target="../media/image60.png" /></Relationships>
</file>

<file path=ppt/slides/_rels/slide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61.png" /></Relationships>
</file>

<file path=ppt/slides/_rels/slide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62.png" /></Relationships>
</file>

<file path=ppt/slides/_rels/slide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Relationship Id="rId2" Type="http://schemas.openxmlformats.org/officeDocument/2006/relationships/image" Target="../media/image63.png" /><Relationship Id="rId3" Type="http://schemas.openxmlformats.org/officeDocument/2006/relationships/image" Target="../media/image64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5A4F-FDA3-F74C-4CD4-5942145DC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Propositional and First order(Predicate)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4CBA0-B18E-4FBE-95B2-7ED11DCE7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49464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CBB2-4C23-8E21-8C43-7FA0D2F1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280"/>
          </a:xfrm>
        </p:spPr>
        <p:txBody>
          <a:bodyPr/>
          <a:lstStyle/>
          <a:p>
            <a:r>
              <a:rPr lang="en-US"/>
              <a:t>Quick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E0EA4-8A12-745C-D1CB-3F8F698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660"/>
            <a:ext cx="10515600" cy="4906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Consider the following statements:</a:t>
            </a:r>
          </a:p>
          <a:p>
            <a:pPr marL="0" indent="0">
              <a:buNone/>
            </a:pPr>
            <a:r>
              <a:rPr lang="en-US" sz="2000"/>
              <a:t>P: Good cell phones are not cheap.</a:t>
            </a:r>
          </a:p>
          <a:p>
            <a:pPr marL="0" indent="0">
              <a:buNone/>
            </a:pPr>
            <a:r>
              <a:rPr lang="en-US" sz="2000"/>
              <a:t>Q: Cheap cell phones are not good.</a:t>
            </a:r>
          </a:p>
          <a:p>
            <a:pPr marL="0" indent="0">
              <a:buNone/>
            </a:pPr>
            <a:r>
              <a:rPr lang="en-US" sz="2000"/>
              <a:t>L: P implies Q</a:t>
            </a:r>
          </a:p>
          <a:p>
            <a:pPr marL="0" indent="0">
              <a:buNone/>
            </a:pPr>
            <a:r>
              <a:rPr lang="en-US" sz="2000"/>
              <a:t>M: Q implies P</a:t>
            </a:r>
          </a:p>
          <a:p>
            <a:pPr marL="0" indent="0">
              <a:buNone/>
            </a:pPr>
            <a:r>
              <a:rPr lang="en-US" sz="2000"/>
              <a:t>N: P is equivalent to Q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Which one of the following about L, M, and N is CORRECT?</a:t>
            </a:r>
          </a:p>
          <a:p>
            <a:pPr marL="0" indent="0">
              <a:buNone/>
            </a:pPr>
            <a:r>
              <a:rPr lang="en-US" sz="2000"/>
              <a:t>(A) Only L is TRUE. </a:t>
            </a:r>
          </a:p>
          <a:p>
            <a:pPr marL="0" indent="0">
              <a:buNone/>
            </a:pPr>
            <a:r>
              <a:rPr lang="en-US" sz="2000"/>
              <a:t>(B) Only M is TRUE. </a:t>
            </a:r>
          </a:p>
          <a:p>
            <a:pPr marL="0" indent="0">
              <a:buNone/>
            </a:pPr>
            <a:r>
              <a:rPr lang="en-US" sz="2000"/>
              <a:t>(C) Only N is TRUE. </a:t>
            </a:r>
          </a:p>
          <a:p>
            <a:pPr marL="0" indent="0">
              <a:buNone/>
            </a:pPr>
            <a:r>
              <a:rPr lang="en-US" sz="2000"/>
              <a:t>(D) L, M and N are TRUE. </a:t>
            </a:r>
          </a:p>
        </p:txBody>
      </p:sp>
    </p:spTree>
    <p:extLst>
      <p:ext uri="{BB962C8B-B14F-4D97-AF65-F5344CB8AC3E}">
        <p14:creationId xmlns:p14="http://schemas.microsoft.com/office/powerpoint/2010/main" val="2510315225"/>
      </p:ext>
    </p:extLst>
  </p:cSld>
  <p:clrMapOvr>
    <a:masterClrMapping/>
  </p:clrMapOvr>
  <p:transition/>
  <p:timing/>
</p:sld>
</file>

<file path=ppt/slides/slide1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1645D-713C-E672-E435-9DA4EC502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63" y="392011"/>
            <a:ext cx="9125031" cy="58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27991"/>
      </p:ext>
    </p:extLst>
  </p:cSld>
  <p:clrMapOvr>
    <a:masterClrMapping/>
  </p:clrMapOvr>
  <p:transition/>
  <p:timing/>
</p:sld>
</file>

<file path=ppt/slides/slide1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7AA41-1E3C-B739-1A18-1E6B91B1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79" y="389503"/>
            <a:ext cx="8742641" cy="543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61978"/>
      </p:ext>
    </p:extLst>
  </p:cSld>
  <p:clrMapOvr>
    <a:masterClrMapping/>
  </p:clrMapOvr>
  <p:transition/>
  <p:timing/>
</p:sld>
</file>

<file path=ppt/slides/slide1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102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833D8-E6D7-85F5-E717-3C8E81DF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98" y="1156447"/>
            <a:ext cx="9142430" cy="400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05611"/>
      </p:ext>
    </p:extLst>
  </p:cSld>
  <p:clrMapOvr>
    <a:masterClrMapping/>
  </p:clrMapOvr>
  <p:transition/>
  <p:timing/>
</p:sld>
</file>

<file path=ppt/slides/slide1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4B2BF5-1107-0B27-52AB-DCC0FB6F3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56" y="851648"/>
            <a:ext cx="9600887" cy="32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1479"/>
      </p:ext>
    </p:extLst>
  </p:cSld>
  <p:clrMapOvr>
    <a:masterClrMapping/>
  </p:clrMapOvr>
  <p:transition/>
  <p:timing/>
</p:sld>
</file>

<file path=ppt/slides/slide1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104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E1BE2-B014-C299-2D0A-8EC051F2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81" y="735106"/>
            <a:ext cx="8376437" cy="51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45129"/>
      </p:ext>
    </p:extLst>
  </p:cSld>
  <p:clrMapOvr>
    <a:masterClrMapping/>
  </p:clrMapOvr>
  <p:transition/>
  <p:timing/>
</p:sld>
</file>

<file path=ppt/slides/slide1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2F80F-574B-8013-6485-2EB00B4B9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33" y="540088"/>
            <a:ext cx="5715495" cy="1196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080196-CF35-1B49-D592-ECC63ACB1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57" y="526848"/>
            <a:ext cx="1404494" cy="2530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53544D-51E0-8960-C106-FD46B32C7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41" y="3238825"/>
            <a:ext cx="5677392" cy="1257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E349E8-2533-94C4-517F-5FEF5CCB3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41" y="4721801"/>
            <a:ext cx="5784081" cy="1310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8A20ED-66F7-9AE9-B95E-3AEE58032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157" y="3282532"/>
            <a:ext cx="5654530" cy="1219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7715B9-AAF9-043E-8659-F2603B37C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4939" y="592034"/>
            <a:ext cx="1679186" cy="2428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54CD1F-A949-5653-EF39-F7CAE0DCE8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8346" y="4763715"/>
            <a:ext cx="5662151" cy="12269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A90A91-57E0-678C-5F34-F355E4522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2414" y="771784"/>
            <a:ext cx="2234273" cy="20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32015"/>
      </p:ext>
    </p:extLst>
  </p:cSld>
  <p:clrMapOvr>
    <a:masterClrMapping/>
  </p:clrMapOvr>
  <p:transition/>
  <p:timing/>
</p:sld>
</file>

<file path=ppt/slides/slide1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106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2F9CA-4DDF-927B-03CE-6D7020C3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22" y="738158"/>
            <a:ext cx="8927756" cy="2690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52C8BC-2705-E294-557F-F1205CDC6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89" y="4236790"/>
            <a:ext cx="662997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88244"/>
      </p:ext>
    </p:extLst>
  </p:cSld>
  <p:clrMapOvr>
    <a:masterClrMapping/>
  </p:clrMapOvr>
  <p:transition/>
  <p:timing/>
</p:sld>
</file>

<file path=ppt/slides/slide1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107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30CCF-A42C-3F41-23C6-9DE9A8A4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89" y="455115"/>
            <a:ext cx="8692821" cy="564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13648"/>
      </p:ext>
    </p:extLst>
  </p:cSld>
  <p:clrMapOvr>
    <a:masterClrMapping/>
  </p:clrMapOvr>
  <p:transition/>
  <p:timing/>
</p:sld>
</file>

<file path=ppt/slides/slide1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108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7E17F-9E60-07DC-E831-662029F8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183342"/>
            <a:ext cx="8123682" cy="41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91184"/>
      </p:ext>
    </p:extLst>
  </p:cSld>
  <p:clrMapOvr>
    <a:masterClrMapping/>
  </p:clrMapOvr>
  <p:transition/>
  <p:timing/>
</p:sld>
</file>

<file path=ppt/slides/slide1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109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7E17F-9E60-07DC-E831-662029F8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183342"/>
            <a:ext cx="8123682" cy="4176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534ACB-E2B7-F617-664B-9ED3F762BE5A}"/>
              </a:ext>
            </a:extLst>
          </p:cNvPr>
          <p:cNvSpPr txBox="1"/>
          <p:nvPr/>
        </p:nvSpPr>
        <p:spPr>
          <a:xfrm>
            <a:off x="1355575" y="536089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Answer: 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56921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D600-5156-26AF-386C-7F046F52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Laws of Algebra of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ED84-AF3B-4A66-8588-C798F394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Idempotent law: p ∨ p ≅ p, p ∧ p ≅ p </a:t>
            </a:r>
          </a:p>
          <a:p>
            <a:r>
              <a:rPr lang="en-US"/>
              <a:t>Associative law: (p ∨ q) ∨ r ≅ p ∨ (q ∨ r)</a:t>
            </a:r>
          </a:p>
          <a:p>
            <a:r>
              <a:rPr lang="en-US"/>
              <a:t>Distributive law: p ∨ (q ∧ r) ≡ (p ∨ q) ∧ (p ∨ r)</a:t>
            </a:r>
          </a:p>
          <a:p>
            <a:r>
              <a:rPr lang="en-US"/>
              <a:t>Commutative Law: p ∨ q ≅ q ∨ p</a:t>
            </a:r>
          </a:p>
          <a:p>
            <a:r>
              <a:rPr lang="en-US"/>
              <a:t>Identity Law: p ∨ T ≅ T, p ∨ F ≅ p, p ∧ T ≅ p, p ∧ F ≅ F</a:t>
            </a:r>
          </a:p>
          <a:p>
            <a:r>
              <a:rPr lang="en-US"/>
              <a:t>De Morgan’s Law: ¬ (p ∧ q) ≡ ¬p ∨ ¬q</a:t>
            </a:r>
          </a:p>
          <a:p>
            <a:r>
              <a:rPr lang="en-US"/>
              <a:t>Special Conditional Statements:</a:t>
            </a:r>
          </a:p>
          <a:p>
            <a:pPr lvl="1"/>
            <a:r>
              <a:rPr lang="en-US"/>
              <a:t>Implication: p→q</a:t>
            </a:r>
            <a:endParaRPr lang="en-US"/>
          </a:p>
          <a:p>
            <a:pPr lvl="1"/>
            <a:r>
              <a:rPr lang="en-US"/>
              <a:t>Converse of the implication: q→p</a:t>
            </a:r>
            <a:endParaRPr lang="en-US"/>
          </a:p>
          <a:p>
            <a:pPr lvl="1"/>
            <a:r>
              <a:rPr lang="en-US"/>
              <a:t>Inverse of the implication: ¬p→¬q</a:t>
            </a:r>
          </a:p>
          <a:p>
            <a:pPr lvl="1"/>
            <a:r>
              <a:rPr lang="en-US"/>
              <a:t>Contra-positive of the implication: ¬q→¬p</a:t>
            </a:r>
          </a:p>
          <a:p>
            <a:pPr lvl="1"/>
            <a:r>
              <a:rPr lang="en-US"/>
              <a:t>Note: Inverse and converse are equivalent, the statement and contra-positive are equivalent.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7422"/>
      </p:ext>
    </p:extLst>
  </p:cSld>
  <p:clrMapOvr>
    <a:masterClrMapping/>
  </p:clrMapOvr>
  <p:transition/>
  <p:timing/>
</p:sld>
</file>

<file path=ppt/slides/slide1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C20CF-1055-556A-7C17-6C37BB16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75" y="1055854"/>
            <a:ext cx="9480849" cy="41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89006"/>
      </p:ext>
    </p:extLst>
  </p:cSld>
  <p:clrMapOvr>
    <a:masterClrMapping/>
  </p:clrMapOvr>
  <p:transition/>
  <p:timing/>
</p:sld>
</file>

<file path=ppt/slides/slide1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C20CF-1055-556A-7C17-6C37BB16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75" y="1055854"/>
            <a:ext cx="9480849" cy="4190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00A3D-30DD-F359-5F67-4B00C1428C9D}"/>
              </a:ext>
            </a:extLst>
          </p:cNvPr>
          <p:cNvSpPr txBox="1"/>
          <p:nvPr/>
        </p:nvSpPr>
        <p:spPr>
          <a:xfrm>
            <a:off x="1355575" y="536089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Answer: 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77019"/>
      </p:ext>
    </p:extLst>
  </p:cSld>
  <p:clrMapOvr>
    <a:masterClrMapping/>
  </p:clrMapOvr>
  <p:transition/>
  <p:timing/>
</p:sld>
</file>

<file path=ppt/slides/slide1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112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08405-721B-90A3-9E72-C18A4099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222" b="52009"/>
          <a:stretch>
            <a:fillRect/>
          </a:stretch>
        </p:blipFill>
        <p:spPr>
          <a:xfrm>
            <a:off x="759425" y="855771"/>
            <a:ext cx="8411469" cy="35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453"/>
      </p:ext>
    </p:extLst>
  </p:cSld>
  <p:clrMapOvr>
    <a:masterClrMapping/>
  </p:clrMapOvr>
  <p:transition/>
  <p:timing/>
</p:sld>
</file>

<file path=ppt/slides/slide1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08405-721B-90A3-9E72-C18A4099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222" b="52009"/>
          <a:stretch>
            <a:fillRect/>
          </a:stretch>
        </p:blipFill>
        <p:spPr>
          <a:xfrm>
            <a:off x="759425" y="855771"/>
            <a:ext cx="8411469" cy="355699"/>
          </a:xfrm>
          <a:prstGeom prst="rect">
            <a:avLst/>
          </a:prstGeom>
        </p:spPr>
      </p:pic>
      <p:pic>
        <p:nvPicPr>
          <p:cNvPr id="4" name="Picture 2" descr="Complete bipartite graph K3,4. | Download Scientific Diagram">
            <a:extLst>
              <a:ext uri="{FF2B5EF4-FFF2-40B4-BE49-F238E27FC236}">
                <a16:creationId xmlns:a16="http://schemas.microsoft.com/office/drawing/2014/main" id="{4EABC183-283C-7D3D-0EA9-B1C52372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500" y="1724025"/>
            <a:ext cx="5715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52434"/>
      </p:ext>
    </p:extLst>
  </p:cSld>
  <p:clrMapOvr>
    <a:masterClrMapping/>
  </p:clrMapOvr>
  <p:transition/>
  <p:timing/>
</p:sld>
</file>

<file path=ppt/slides/slide1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114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08405-721B-90A3-9E72-C18A4099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222" b="52009"/>
          <a:stretch>
            <a:fillRect/>
          </a:stretch>
        </p:blipFill>
        <p:spPr>
          <a:xfrm>
            <a:off x="759425" y="855771"/>
            <a:ext cx="8411469" cy="355699"/>
          </a:xfrm>
          <a:prstGeom prst="rect">
            <a:avLst/>
          </a:prstGeom>
        </p:spPr>
      </p:pic>
      <p:pic>
        <p:nvPicPr>
          <p:cNvPr id="4" name="Picture 2" descr="Complete bipartite graph K3,4. | Download Scientific Diagram">
            <a:extLst>
              <a:ext uri="{FF2B5EF4-FFF2-40B4-BE49-F238E27FC236}">
                <a16:creationId xmlns:a16="http://schemas.microsoft.com/office/drawing/2014/main" id="{4EABC183-283C-7D3D-0EA9-B1C52372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500" y="1724025"/>
            <a:ext cx="5715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9F890-38E0-6F91-8B25-0A14E310FB05}"/>
              </a:ext>
            </a:extLst>
          </p:cNvPr>
          <p:cNvSpPr txBox="1"/>
          <p:nvPr/>
        </p:nvSpPr>
        <p:spPr>
          <a:xfrm>
            <a:off x="1355575" y="536089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Answer: 3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338689"/>
      </p:ext>
    </p:extLst>
  </p:cSld>
  <p:clrMapOvr>
    <a:masterClrMapping/>
  </p:clrMapOvr>
  <p:transition/>
  <p:timing/>
</p:sld>
</file>

<file path=ppt/slides/slide1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94717-4A95-CFEE-F5ED-E7BF0D50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99" y="801296"/>
            <a:ext cx="10541550" cy="45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47922"/>
      </p:ext>
    </p:extLst>
  </p:cSld>
  <p:clrMapOvr>
    <a:masterClrMapping/>
  </p:clrMapOvr>
  <p:transition/>
  <p:timing/>
</p:sld>
</file>

<file path=ppt/slides/slide1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116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94717-4A95-CFEE-F5ED-E7BF0D50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99" y="801296"/>
            <a:ext cx="10541550" cy="4559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65458-B63B-444F-BB78-862C970B1474}"/>
              </a:ext>
            </a:extLst>
          </p:cNvPr>
          <p:cNvSpPr txBox="1"/>
          <p:nvPr/>
        </p:nvSpPr>
        <p:spPr>
          <a:xfrm>
            <a:off x="1355575" y="536089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Answer: B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169821"/>
      </p:ext>
    </p:extLst>
  </p:cSld>
  <p:clrMapOvr>
    <a:masterClrMapping/>
  </p:clrMapOvr>
  <p:transition/>
  <p:timing/>
</p:sld>
</file>

<file path=ppt/slides/slide1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117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85DE-969E-101C-46F3-B398F875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65" y="1233804"/>
            <a:ext cx="10000870" cy="43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53440"/>
      </p:ext>
    </p:extLst>
  </p:cSld>
  <p:clrMapOvr>
    <a:masterClrMapping/>
  </p:clrMapOvr>
  <p:transition/>
  <p:timing/>
</p:sld>
</file>

<file path=ppt/slides/slide1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118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B85DE-969E-101C-46F3-B398F875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65" y="1233804"/>
            <a:ext cx="10000870" cy="4390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3D8E9C-89DA-F792-0405-57CF6996BA80}"/>
              </a:ext>
            </a:extLst>
          </p:cNvPr>
          <p:cNvSpPr txBox="1"/>
          <p:nvPr/>
        </p:nvSpPr>
        <p:spPr>
          <a:xfrm>
            <a:off x="1355575" y="564321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Answer: 19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19175"/>
      </p:ext>
    </p:extLst>
  </p:cSld>
  <p:clrMapOvr>
    <a:masterClrMapping/>
  </p:clrMapOvr>
  <p:transition/>
  <p:timing/>
</p:sld>
</file>

<file path=ppt/slides/slide1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119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AFF45-FD86-09C0-18D4-A8316F63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48" y="690283"/>
            <a:ext cx="9690904" cy="924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57B46-6489-C112-390F-DF1120EB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1779214"/>
            <a:ext cx="4581525" cy="2295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4269B3-4BE1-A8E9-F71F-71D4F31E6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37" y="4440836"/>
            <a:ext cx="3734124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37805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ED4A-9A26-CD43-D662-8F861ACF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Equivalences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76C8-9959-6E1A-332E-7DB3B9C32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4700"/>
          </a:xfrm>
        </p:spPr>
        <p:txBody>
          <a:bodyPr/>
          <a:lstStyle/>
          <a:p>
            <a:r>
              <a:rPr lang="en-US"/>
              <a:t>Ex: Show that ¬(p ∨ (¬p ∧ q)) ≡ ¬p ∧ ¬q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6CCA1-C311-AAED-43C7-66722D91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3244057"/>
            <a:ext cx="6985000" cy="199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A702D3-837B-132A-62B5-3513B111F316}"/>
              </a:ext>
            </a:extLst>
          </p:cNvPr>
          <p:cNvSpPr txBox="1"/>
          <p:nvPr/>
        </p:nvSpPr>
        <p:spPr>
          <a:xfrm>
            <a:off x="981075" y="2550596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Solution: </a:t>
            </a:r>
          </a:p>
        </p:txBody>
      </p:sp>
    </p:spTree>
    <p:extLst>
      <p:ext uri="{BB962C8B-B14F-4D97-AF65-F5344CB8AC3E}">
        <p14:creationId xmlns:p14="http://schemas.microsoft.com/office/powerpoint/2010/main" val="232865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AFF45-FD86-09C0-18D4-A8316F63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48" y="690283"/>
            <a:ext cx="9690904" cy="924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57B46-6489-C112-390F-DF1120EB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1779214"/>
            <a:ext cx="4581525" cy="2295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4269B3-4BE1-A8E9-F71F-71D4F31E6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37" y="4440836"/>
            <a:ext cx="3734124" cy="12574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350C8-781C-ECA3-682D-26E07F443B80}"/>
              </a:ext>
            </a:extLst>
          </p:cNvPr>
          <p:cNvSpPr txBox="1"/>
          <p:nvPr/>
        </p:nvSpPr>
        <p:spPr>
          <a:xfrm>
            <a:off x="8867999" y="4809500"/>
            <a:ext cx="928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Answer: </a:t>
            </a:r>
          </a:p>
          <a:p>
            <a:r>
              <a:rPr lang="en-US"/>
              <a:t>(a): (ii)</a:t>
            </a:r>
          </a:p>
          <a:p>
            <a:r>
              <a:rPr lang="en-US"/>
              <a:t>(b): 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55769"/>
      </p:ext>
    </p:extLst>
  </p:cSld>
  <p:clrMapOvr>
    <a:masterClrMapping/>
  </p:clrMapOvr>
  <p:transition/>
  <p:timing/>
</p:sld>
</file>

<file path=ppt/slides/slide1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8C9D3-18CB-CD0E-61AD-ACF5AAA22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401145"/>
            <a:ext cx="7933107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0806"/>
      </p:ext>
    </p:extLst>
  </p:cSld>
  <p:clrMapOvr>
    <a:masterClrMapping/>
  </p:clrMapOvr>
  <p:transition/>
  <p:timing/>
</p:sld>
</file>

<file path=ppt/slides/slide1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122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CFD4F-C261-A048-078C-1A740C30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62" y="1210235"/>
            <a:ext cx="9020676" cy="39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47946"/>
      </p:ext>
    </p:extLst>
  </p:cSld>
  <p:clrMapOvr>
    <a:masterClrMapping/>
  </p:clrMapOvr>
  <p:transition/>
  <p:timing/>
</p:sld>
</file>

<file path=ppt/slides/slide1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CFD4F-C261-A048-078C-1A740C30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62" y="1210235"/>
            <a:ext cx="9020676" cy="3960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75B358-9B12-E9C7-3F3F-F0E83238154E}"/>
              </a:ext>
            </a:extLst>
          </p:cNvPr>
          <p:cNvSpPr txBox="1"/>
          <p:nvPr/>
        </p:nvSpPr>
        <p:spPr>
          <a:xfrm>
            <a:off x="1585662" y="532836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Answer: 19</a:t>
            </a:r>
          </a:p>
        </p:txBody>
      </p:sp>
    </p:spTree>
    <p:extLst>
      <p:ext uri="{BB962C8B-B14F-4D97-AF65-F5344CB8AC3E}">
        <p14:creationId xmlns:p14="http://schemas.microsoft.com/office/powerpoint/2010/main" val="3883884293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B6FE-9D5E-CEF0-6C7C-91BDD4F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FB32-827B-08A0-2CAC-A1AC313D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Adds the concept of predicates and quantifiers to better capture the meaning of statements that cannot be adequately expressed by propositional logic.</a:t>
            </a:r>
          </a:p>
          <a:p>
            <a:r>
              <a:rPr lang="en-US"/>
              <a:t>The predicate P can be considered as a function. It tells the truth value of the statement P(x) at x.</a:t>
            </a:r>
          </a:p>
          <a:p>
            <a:r>
              <a:rPr lang="en-US"/>
              <a:t>Ex: P(x) denotes the statement x&gt;3. Therefore, P(2) is False, P(5) is True.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4381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4361-3618-4097-531E-99E6588B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9586-1D28-1784-F882-BF9A2D60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predicate logic, predicates are used alongside quantifiers to express the extent to which a predicate is true over a range of elements.</a:t>
            </a:r>
          </a:p>
          <a:p>
            <a:r>
              <a:rPr lang="en-US"/>
              <a:t>Two types:</a:t>
            </a:r>
          </a:p>
          <a:p>
            <a:pPr lvl="1"/>
            <a:r>
              <a:rPr lang="en-US"/>
              <a:t>Universal Quantification: The notation ∀ P(x) denotes the universal quantification of P(x).</a:t>
            </a:r>
          </a:p>
          <a:p>
            <a:pPr lvl="2"/>
            <a:r>
              <a:rPr lang="en-US"/>
              <a:t>Ex:  Let P(x) be the statement x + 2  &gt; x. The truth value of ∀x P(x) is T.</a:t>
            </a:r>
          </a:p>
          <a:p>
            <a:pPr lvl="1"/>
            <a:r>
              <a:rPr lang="en-US"/>
              <a:t>Existential Quantification: The notation ∃P(x) denotes the existential quantification of P(x).</a:t>
            </a:r>
          </a:p>
          <a:p>
            <a:pPr lvl="2"/>
            <a:r>
              <a:rPr lang="en-US"/>
              <a:t>Ex: Let P(x) be the statement x &gt; 5. The truth value of ∃x P(x) is T.</a:t>
            </a:r>
          </a:p>
        </p:txBody>
      </p:sp>
    </p:spTree>
    <p:extLst>
      <p:ext uri="{BB962C8B-B14F-4D97-AF65-F5344CB8AC3E}">
        <p14:creationId xmlns:p14="http://schemas.microsoft.com/office/powerpoint/2010/main" val="2517192277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95BD-5C1F-94BF-6DB6-0AB11BD5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Equivalences including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CAF1-AC70-5D66-EBAA-2B3FBBFD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Negating Quantified Statements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F0AB3D-2CD4-9DBC-D982-10818FA8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512"/>
            <a:ext cx="5537200" cy="111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6335B0-539A-07FB-12D7-E61FEFB1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7" y="4160837"/>
            <a:ext cx="2540000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A5E2BC-D71A-5692-26EB-A14D089DF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4927600"/>
            <a:ext cx="2552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01227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F62A-47E5-6CFE-8675-F26D157C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AF76B-E0FF-D04D-04C7-B329BCFD8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76476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F6ED-63E8-90A8-59C3-009D40E3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788"/>
            <a:ext cx="10515600" cy="55911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is the logical translation of the following statement?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i="1"/>
              <a:t>"None of my friends are perfect.”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endParaRPr lang="en-US" i="1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BF8B5-E18B-F639-C381-9A24202D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8688"/>
            <a:ext cx="10014248" cy="980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99A50-D427-6CA0-B90F-76A8C45753DF}"/>
              </a:ext>
            </a:extLst>
          </p:cNvPr>
          <p:cNvSpPr txBox="1"/>
          <p:nvPr/>
        </p:nvSpPr>
        <p:spPr>
          <a:xfrm>
            <a:off x="985838" y="4529138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Ans: D</a:t>
            </a:r>
          </a:p>
        </p:txBody>
      </p:sp>
    </p:spTree>
    <p:extLst>
      <p:ext uri="{BB962C8B-B14F-4D97-AF65-F5344CB8AC3E}">
        <p14:creationId xmlns:p14="http://schemas.microsoft.com/office/powerpoint/2010/main" val="2170734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5E6B1-40C3-15A4-189A-88C0754F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Ans: A and 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A72E5-EE58-BE8F-FAA8-C3C7BB34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0" y="858799"/>
            <a:ext cx="11059140" cy="19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92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AD5D-E9F3-0D3E-FA25-801C47901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err="1"/>
              <a:t>Relations,Functions, Partial Orders and Lattices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B56A6-B751-56D7-B6B8-04170D85C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34377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3334-DDEE-E0ED-7D95-99E1BBD7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3E6B-B9A7-F15E-0730-AAE1DC5C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proposition is the basic building block of logic. It is defined as a declarative sentence that is either True or False, but not both.</a:t>
            </a:r>
          </a:p>
          <a:p>
            <a:r>
              <a:rPr lang="en-US"/>
              <a:t>The </a:t>
            </a:r>
            <a:r>
              <a:rPr lang="en-US" b="1"/>
              <a:t>Truth Value </a:t>
            </a:r>
            <a:r>
              <a:rPr lang="en-US"/>
              <a:t>of a proposition is True(denoted as T) if it is a true statement, and False(denoted as F) if it is a false statement.</a:t>
            </a:r>
          </a:p>
          <a:p>
            <a:r>
              <a:rPr lang="en-US"/>
              <a:t>To represent propositions, propositional variables are used. By Convention, these variables are represented by small alphabets such as </a:t>
            </a:r>
            <a:r>
              <a:rPr lang="en-US" b="1" i="1"/>
              <a:t>p</a:t>
            </a:r>
            <a:r>
              <a:rPr lang="en-US" i="1"/>
              <a:t>,</a:t>
            </a:r>
            <a:r>
              <a:rPr lang="en-US" b="1" i="1"/>
              <a:t> q</a:t>
            </a:r>
            <a:r>
              <a:rPr lang="en-US" i="1"/>
              <a:t>,</a:t>
            </a:r>
            <a:r>
              <a:rPr lang="en-US" b="1" i="1"/>
              <a:t> r</a:t>
            </a:r>
            <a:r>
              <a:rPr lang="en-US" i="1"/>
              <a:t>, </a:t>
            </a:r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996044450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5239-79B6-1BB6-AEBF-6A86E6ED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                 </a:t>
            </a:r>
            <a:r>
              <a:rPr lang="en-US" sz="3600"/>
              <a:t>Number of possible Equivalence Relations on a finite set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0310-39EC-2231-8C7C-1640889E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equivalence relation is Reflexive, Symmetric and Transitive for a relation R in set A.</a:t>
            </a:r>
          </a:p>
          <a:p>
            <a:r>
              <a:rPr lang="en-US"/>
              <a:t>Reflexive i.e (a, a) ∈ R, for every a ∈ A.</a:t>
            </a:r>
          </a:p>
          <a:p>
            <a:r>
              <a:rPr lang="en-US"/>
              <a:t>Symmetric if </a:t>
            </a:r>
            <a:r>
              <a:rPr lang="pt-BR" b="0" i="0">
                <a:solidFill>
                  <a:srgbClr val="333333"/>
                </a:solidFill>
                <a:effectLst/>
                <a:latin typeface="Untitled Sans"/>
              </a:rPr>
              <a:t>(p, q) ∈ R, then (q, p) ∈ R</a:t>
            </a:r>
          </a:p>
          <a:p>
            <a:r>
              <a:rPr lang="pt-BR">
                <a:solidFill>
                  <a:srgbClr val="333333"/>
                </a:solidFill>
                <a:latin typeface="Untitled Sans"/>
              </a:rPr>
              <a:t>Transitive if (a</a:t>
            </a:r>
            <a:r>
              <a:rPr lang="pt-BR" b="0" i="0">
                <a:solidFill>
                  <a:srgbClr val="333333"/>
                </a:solidFill>
                <a:effectLst/>
                <a:latin typeface="Untitled Sans"/>
              </a:rPr>
              <a:t>, b), (b,c) ∈ R, then (a, c) ∈ R.</a:t>
            </a:r>
          </a:p>
          <a:p>
            <a:r>
              <a:rPr lang="pt-BR">
                <a:solidFill>
                  <a:srgbClr val="333333"/>
                </a:solidFill>
                <a:latin typeface="Untitled Sans"/>
              </a:rPr>
              <a:t>Every equivalence relation corresponds to a partition of the set.</a:t>
            </a:r>
          </a:p>
          <a:p>
            <a:r>
              <a:rPr lang="pt-BR">
                <a:solidFill>
                  <a:srgbClr val="333333"/>
                </a:solidFill>
                <a:latin typeface="Untitled Sans"/>
              </a:rPr>
              <a:t>So the total number of equivalent relations is the number of ways you can partition a set.</a:t>
            </a:r>
          </a:p>
        </p:txBody>
      </p:sp>
    </p:spTree>
    <p:extLst>
      <p:ext uri="{BB962C8B-B14F-4D97-AF65-F5344CB8AC3E}">
        <p14:creationId xmlns:p14="http://schemas.microsoft.com/office/powerpoint/2010/main" val="1883896124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E3A-ED84-D139-2ABE-0828D095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A6B3-A959-6200-A6D1-3AF669A2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/>
              <a:t>1</a:t>
            </a:r>
          </a:p>
          <a:p>
            <a:r>
              <a:rPr lang="en-IN" sz="2400"/>
              <a:t> 1   2</a:t>
            </a:r>
          </a:p>
          <a:p>
            <a:r>
              <a:rPr lang="en-IN" sz="2400"/>
              <a:t> 2   3   5</a:t>
            </a:r>
          </a:p>
          <a:p>
            <a:r>
              <a:rPr lang="en-IN" sz="2400"/>
              <a:t> 5   7  10  15</a:t>
            </a:r>
          </a:p>
          <a:p>
            <a:r>
              <a:rPr lang="en-IN" sz="2400"/>
              <a:t>15  20  27  37  52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Where n is the size of the set and k is the number of non-empty datasets it can be partitioned into.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42653-BD64-7C41-8B0A-3DD86314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362" y="2468170"/>
            <a:ext cx="4348163" cy="960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EEDB8-484E-8F0A-EA8F-7A89A31D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62" y="4001294"/>
            <a:ext cx="4635255" cy="5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23284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6ED6-1DF0-0A61-6E91-C4BF49F3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     </a:t>
            </a:r>
            <a:r>
              <a:rPr lang="en-IN" sz="3600"/>
              <a:t>Partial orders and lattices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B64C-EEF4-7E94-2861-192B8C01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A relation is a partial order if it is reflexive, anti-symmetric and transitive. A set with partial ordering is called poset.</a:t>
            </a:r>
          </a:p>
          <a:p>
            <a:r>
              <a:rPr lang="en-IN"/>
              <a:t>Anti-symmetric : if (a, b) </a:t>
            </a:r>
            <a:r>
              <a:rPr lang="pt-BR"/>
              <a:t>∈ R and (b, a) ∈ R, then a=b.</a:t>
            </a:r>
          </a:p>
          <a:p>
            <a:pPr marL="0" indent="0">
              <a:buNone/>
            </a:pPr>
            <a:r>
              <a:rPr lang="pt-BR"/>
              <a:t>Q) </a:t>
            </a:r>
            <a:r>
              <a:rPr lang="en-US"/>
              <a:t>Show that the inclusion relation     is a partial ordering on the power set of a set.</a:t>
            </a:r>
          </a:p>
          <a:p>
            <a:r>
              <a:rPr lang="en-US"/>
              <a:t>Comparability: Let a and b be the elements of a poset (S,R), then a    and b are said to be comparable if either a R b or b R a where R is a relation. Otherwise, a and b are said to be incomparable.</a:t>
            </a:r>
          </a:p>
          <a:p>
            <a:r>
              <a:rPr lang="en-US"/>
              <a:t>Totally ordered set is a poset where all the elements are comparable. Also called a chain.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pt-BR"/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A2E4E-BF52-3750-8D35-186BE585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466" y="3355878"/>
            <a:ext cx="290318" cy="2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33147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3A3F-59F7-D14A-3A68-C39CC656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                               Hasse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3CE4-1FCE-77E2-6B8B-9F6077E0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 partial order, being a relation, can be represented by a di-graph. But most of the edges do not need to be shown since it would be redundant.</a:t>
            </a:r>
          </a:p>
          <a:p>
            <a:pPr marL="0" indent="0">
              <a:buNone/>
            </a:pPr>
            <a:r>
              <a:rPr lang="en-US"/>
              <a:t>In general, a partial order on a finite set can be represented using the following procedure is as follows: </a:t>
            </a:r>
          </a:p>
          <a:p>
            <a:r>
              <a:rPr lang="en-US"/>
              <a:t>Remove all self-loops from all the vertices. This removes all edges showing reflexivity.</a:t>
            </a:r>
          </a:p>
          <a:p>
            <a:r>
              <a:rPr lang="en-US"/>
              <a:t>Remove all edges which are present due to transitivity i.e., if (a,b)    and (b,c) are in the partial order, then remove the edge (a,c) . Furthermore if (c,d) is in partial order, then remove the edge (a,d) .</a:t>
            </a:r>
          </a:p>
          <a:p>
            <a:r>
              <a:rPr lang="en-US"/>
              <a:t>Arrange all edges such that the initial vertex is below the terminal vertex.</a:t>
            </a:r>
          </a:p>
          <a:p>
            <a:r>
              <a:rPr lang="en-US"/>
              <a:t>Remove all arrows on the directed edges, since all edges point upwards.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14625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E39C-7D88-E4A5-9A85-30462617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    S =({1,2,3,4},&lt;=)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E7D38-47FC-8256-CA53-FC75ACB51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999" y="2215356"/>
            <a:ext cx="4753083" cy="28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04178"/>
      </p:ext>
    </p:extLst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543A-F5FA-3D1B-A279-056C42BD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8332-FF87-B0C3-C3B7-57394B05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Upper Bound: Consider B be a subset of a partially ordered set A. An element x ∈ A is called an upper bound of B if y ≤ x for every y ∈ B. Lowest upper bound is the least of these values.</a:t>
            </a:r>
          </a:p>
          <a:p>
            <a:r>
              <a:rPr lang="en-US" sz="2400"/>
              <a:t>Lower Bound: Consider B be a subset of a partially ordered set A. An element z ∈ A is called a lower bound of B if z ≤ x for every x ∈ B. Greatest lower bound is highest of these values.</a:t>
            </a: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7915-54FA-8C20-B5B8-39387DF8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3786187"/>
            <a:ext cx="2381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38850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28C2-17BA-28BF-6558-27061FE1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         </a:t>
            </a:r>
            <a:r>
              <a:rPr lang="en-IN" sz="3600"/>
              <a:t>Lattices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45AA-CB7E-2848-F22E-ADB4CC83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 Poset in which every pair of elements has both, a least upper bound and a greatest lower bound is called a lattice. There are two binary operations defined for lattices –  </a:t>
            </a:r>
          </a:p>
          <a:p>
            <a:r>
              <a:rPr lang="en-US" sz="2400"/>
              <a:t>Join: The join of two elements is their least upper bound. It is denoted by</a:t>
            </a:r>
          </a:p>
          <a:p>
            <a:r>
              <a:rPr lang="en-US" sz="2400"/>
              <a:t>Meet: The meet of two elements is their greatest lower bound. It is denoted b</a:t>
            </a:r>
          </a:p>
          <a:p>
            <a:r>
              <a:rPr lang="en-US" sz="2400"/>
              <a:t>Identities for join and meet:</a:t>
            </a:r>
          </a:p>
          <a:p>
            <a:r>
              <a:rPr lang="en-US" sz="2400"/>
              <a:t>For distributive lattice: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5C2EC-F2CF-007E-0512-BB6E90CAC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674" y="3047999"/>
            <a:ext cx="250031" cy="20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165DE-B534-52DE-A058-55C32D222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144" y="3505199"/>
            <a:ext cx="297656" cy="238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385909-6F2E-1A42-FE1D-C53295205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502" y="4001294"/>
            <a:ext cx="4524375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9DCFA3-7431-4883-6974-4471A3A98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33" y="5139956"/>
            <a:ext cx="3696186" cy="273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F13787-A9A0-5492-3204-7DDFC8AF0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0275" y="5622219"/>
            <a:ext cx="3761501" cy="359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76F141-944C-6104-53D3-0430B5845C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234" y="5210176"/>
            <a:ext cx="3696165" cy="273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E8D663-FF84-5A17-24BF-CB56A2E46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1234" y="5668541"/>
            <a:ext cx="3541145" cy="2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9600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427E-3C42-D90A-4519-931266FD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C7645-B8FE-BD7F-0B34-41C0A4FE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/>
              <a:t>Q) </a:t>
            </a:r>
            <a:r>
              <a:rPr lang="en-US" sz="2600"/>
              <a:t>The following is the Hasse diagram of the poset [{a, b, c, d, e}, ≤]</a:t>
            </a:r>
          </a:p>
          <a:p>
            <a:pPr marL="0" indent="0">
              <a:buNone/>
            </a:pPr>
            <a:endParaRPr lang="en-IN" sz="260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US" sz="2600"/>
              <a:t>The poset is</a:t>
            </a:r>
          </a:p>
          <a:p>
            <a:pPr marL="0" indent="0">
              <a:buNone/>
            </a:pPr>
            <a:r>
              <a:rPr lang="en-US" sz="2600"/>
              <a:t>(A) not a lattice</a:t>
            </a:r>
          </a:p>
          <a:p>
            <a:pPr marL="0" indent="0">
              <a:buNone/>
            </a:pPr>
            <a:r>
              <a:rPr lang="en-US" sz="2600"/>
              <a:t>(B) a lattice but not a distributive lattice</a:t>
            </a:r>
          </a:p>
          <a:p>
            <a:pPr marL="0" indent="0">
              <a:buNone/>
            </a:pPr>
            <a:r>
              <a:rPr lang="en-US" sz="2600"/>
              <a:t>(C) a distributive lattice but not a Boolean algebra</a:t>
            </a:r>
          </a:p>
          <a:p>
            <a:pPr marL="0" indent="0">
              <a:buNone/>
            </a:pPr>
            <a:r>
              <a:rPr lang="en-US" sz="2600"/>
              <a:t>(D) a Boolean algebra</a:t>
            </a:r>
            <a:endParaRPr lang="en-IN" sz="2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D78DC-EA58-BAEC-0B9D-69E3C708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2371725"/>
            <a:ext cx="2805113" cy="193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90651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3459-9AE4-A21D-5BA4-AD174492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               </a:t>
            </a:r>
            <a:r>
              <a:rPr lang="en-IN" sz="360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17B6-CF40-0D0A-BF7D-CDB46A23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function f from A to B is an assignment of exactly one element of B to each element of A (A and B are non-empty sets).</a:t>
            </a:r>
          </a:p>
          <a:p>
            <a:r>
              <a:rPr lang="en-US"/>
              <a:t>If b is the unique element of B assigned by the function f to the element a of A, it is written as f(a) = b.</a:t>
            </a:r>
          </a:p>
          <a:p>
            <a:r>
              <a:rPr lang="en-US"/>
              <a:t>Domain and co-domain – if f is a function from set A to set B, then A is called Domain and B is called co-domain.</a:t>
            </a:r>
          </a:p>
          <a:p>
            <a:r>
              <a:rPr lang="en-US"/>
              <a:t>Range – Range of f is the set of all images of elements of A. Basically Range is subset of co- domain.</a:t>
            </a:r>
          </a:p>
          <a:p>
            <a:r>
              <a:rPr lang="en-US"/>
              <a:t>Image and Pre-Image – b is the image of a and a is the pre-image of b if f(a) = b.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49416"/>
      </p:ext>
    </p:extLst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0DEE-3D4E-4A04-6364-75BF818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</a:t>
            </a:r>
            <a:r>
              <a:rPr lang="en-IN" sz="3600"/>
              <a:t>                   Properties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0B58-4E00-551C-533E-CBF0D78F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1) Addition and multiplication: let f1 and f2 are two functions from A to B, then f1 + f2 and f1.f2 are defined as-:</a:t>
            </a:r>
          </a:p>
          <a:p>
            <a:r>
              <a:rPr lang="en-US"/>
              <a:t>f1+f2(x) = f1(x) + f2(x). (addition)</a:t>
            </a:r>
          </a:p>
          <a:p>
            <a:r>
              <a:rPr lang="en-US"/>
              <a:t>f1f2(x) = f1(x) f2(x). (multiplication)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2) Equality: Two functions are equal only when they have same domain, same co-domain and same mapping elements from domain to co-domain.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24768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41B5-4BEF-CB5C-98AC-3DD9E067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885B-F603-988B-52D6-70A0556C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Propositions constructed using one or more propositions are called </a:t>
            </a:r>
            <a:r>
              <a:rPr lang="en-US" b="1"/>
              <a:t>compound propositions</a:t>
            </a:r>
            <a:r>
              <a:rPr lang="en-US"/>
              <a:t>.</a:t>
            </a:r>
            <a:endParaRPr lang="en-US" b="1"/>
          </a:p>
          <a:p>
            <a:r>
              <a:rPr lang="en-US"/>
              <a:t>The propositions are combined using Logical Connectives or Logical Operators.</a:t>
            </a:r>
          </a:p>
        </p:txBody>
      </p:sp>
    </p:spTree>
    <p:extLst>
      <p:ext uri="{BB962C8B-B14F-4D97-AF65-F5344CB8AC3E}">
        <p14:creationId xmlns:p14="http://schemas.microsoft.com/office/powerpoint/2010/main" val="606164695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D2F3-18E0-2023-5672-5E57E6E8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      </a:t>
            </a:r>
            <a:r>
              <a:rPr lang="en-IN" sz="3600"/>
              <a:t>Types of functions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FDA3-0458-3609-0518-9C8D7FC24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One to one function(Injective): A function is called one to one if for all elements a and b in A, if f(a) = f(b),then it must be the case that a = b. It never maps distinct elements of its domain to the same element of its co-domain.</a:t>
            </a:r>
          </a:p>
          <a:p>
            <a:r>
              <a:rPr lang="en-US"/>
              <a:t>Onto Function (surjective): If every element b in B has a corresponding element a in A such that f(a) = b. It is not required that a is unique; The function f may map one or more elements of A to the same element of B.</a:t>
            </a:r>
          </a:p>
          <a:p>
            <a:r>
              <a:rPr lang="en-US"/>
              <a:t>One to one correspondence function(Bijective/Invertible): A function is Bijective function if it is both one to one and onto function. Bijective functions are invertible i.e f(a) = b,hence f-1 (b) = a.</a:t>
            </a:r>
          </a:p>
        </p:txBody>
      </p:sp>
    </p:spTree>
    <p:extLst>
      <p:ext uri="{BB962C8B-B14F-4D97-AF65-F5344CB8AC3E}">
        <p14:creationId xmlns:p14="http://schemas.microsoft.com/office/powerpoint/2010/main" val="1278745814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5766-96A1-37A5-5C03-20F6555D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B06CE-AECE-6860-7E37-05EA6D35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Strictly Increasing and Strictly decreasing functions: A function f is strictly increasing if f(x) &gt; f(y) when x&gt;y. A function f is strictly decreasing if f(x) &lt; f(y) when x&lt;y.</a:t>
            </a:r>
          </a:p>
          <a:p>
            <a:r>
              <a:rPr lang="en-US"/>
              <a:t>Increasing and decreasing functions: A function f is increasing if f(x) ≥ f(y) when x&gt;y. A function f is decreasing if f(x) ≤ f(y) when x&lt;y.</a:t>
            </a:r>
          </a:p>
          <a:p>
            <a:r>
              <a:rPr lang="en-US"/>
              <a:t>A function is one to one if it is either strictly increasing or strictly decreasing.</a:t>
            </a:r>
          </a:p>
          <a:p>
            <a:r>
              <a:rPr lang="en-US"/>
              <a:t>For onto function, range and co-domain are equal.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193337"/>
      </p:ext>
    </p:extLst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8D32-D0CC-AFE6-24DF-D548EA1E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        </a:t>
            </a:r>
            <a:r>
              <a:rPr lang="en-IN" sz="3600"/>
              <a:t>Inverse and composite functions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644B-D328-38BB-1B93-8BB8C5AE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Two functions f and g are said to be inverses of each other if and only if:</a:t>
            </a:r>
          </a:p>
          <a:p>
            <a:r>
              <a:rPr lang="en-US"/>
              <a:t>f and g are both one to one functions. One to One functions map each value in their domain to exactly one value in the co-domain(range). An example of a one-to-one function is f(x) = x</a:t>
            </a:r>
          </a:p>
          <a:p>
            <a:r>
              <a:rPr lang="en-US"/>
              <a:t>The co-domain(range) of f is the domain of g and vice versa.</a:t>
            </a:r>
          </a:p>
          <a:p>
            <a:r>
              <a:rPr lang="en-US"/>
              <a:t>A composite function is a function whose input is another function. So, if we have two functions A(x), which maps elements from set B to set C, and B(x), which maps from set C to set E, then the composite of these two functions, written as BoA, is a function that maps elements from B to E i.e. BoA = B(A(x)).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27212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EBBE-6048-B3E1-66BD-36647C50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</a:t>
            </a:r>
            <a:r>
              <a:rPr lang="en-IN" sz="3600"/>
              <a:t>Properties of Composite functions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B309-0257-FD71-8AF1-612ECF45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f-1 of = f-1 (f(a)) = f-1(b) = a.</a:t>
            </a:r>
          </a:p>
          <a:p>
            <a:r>
              <a:rPr lang="en-US"/>
              <a:t>fof-1 = f(f-1 (b)) = f(a) = b.</a:t>
            </a:r>
          </a:p>
          <a:p>
            <a:r>
              <a:rPr lang="en-US"/>
              <a:t>If f and g both are one to one function, then fog is also one to one.</a:t>
            </a:r>
          </a:p>
          <a:p>
            <a:r>
              <a:rPr lang="en-US"/>
              <a:t>If f and g both are onto function, then fog is also onto.</a:t>
            </a:r>
          </a:p>
          <a:p>
            <a:r>
              <a:rPr lang="en-US"/>
              <a:t>If f and fog both are one to one function, then g is also one to one.</a:t>
            </a:r>
          </a:p>
          <a:p>
            <a:r>
              <a:rPr lang="en-US"/>
              <a:t>If f and fog are onto, then it is not necessary that g is also onto.</a:t>
            </a:r>
          </a:p>
          <a:p>
            <a:r>
              <a:rPr lang="en-US"/>
              <a:t>(fog)-1 = g-1 o f-1</a:t>
            </a:r>
          </a:p>
          <a:p>
            <a:r>
              <a:rPr lang="en-US"/>
              <a:t>Associative but not commutative i.e (fog)oh=fo(goh) and fog !=gof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280942"/>
      </p:ext>
    </p:extLst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7892-5D5B-A0D7-BCB6-7BE353D4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     </a:t>
            </a:r>
            <a:r>
              <a:rPr lang="en-IN" sz="3600"/>
              <a:t>Total possible functions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AB21-F4DF-C61F-B218-1EF580DEC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Let X and Y are two sets having m and n elements respectively. In a function from X to Y, every element of X must be mapped to an element of Y. Therefore, each element of X has ‘n’ elements to be chosen from. Therefore, total number of functions will be n×n×n.. m times = n^m. </a:t>
            </a: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6EA07-91BF-94DE-BEED-D912F89F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826" y="3284861"/>
            <a:ext cx="3838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73434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4611-0833-E19F-8E09-28E26B42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772F-F101-DC33-4457-0A35EF4C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Q) Let X, Y, Z be sets of sizes x, y and z respectively. Let W = X x Y. Let E be the set of all subsets of W. The number of functions from Z to E is: </a:t>
            </a:r>
          </a:p>
          <a:p>
            <a:r>
              <a:rPr lang="en-US"/>
              <a:t>(A) z^xy </a:t>
            </a:r>
          </a:p>
          <a:p>
            <a:r>
              <a:rPr lang="en-US"/>
              <a:t>(B) z^2xy </a:t>
            </a:r>
          </a:p>
          <a:p>
            <a:r>
              <a:rPr lang="en-US"/>
              <a:t>(C) z^2x + y </a:t>
            </a:r>
          </a:p>
          <a:p>
            <a:r>
              <a:rPr lang="en-US"/>
              <a:t>(D) 2^xyz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1965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4739-90C4-1430-F2CD-6D329EA3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1A46-C3E2-8090-D112-7F33CD15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Number of onto functions from one set to another – In onto function from X to Y, all the elements of Y must be used. </a:t>
            </a:r>
          </a:p>
          <a:p>
            <a:r>
              <a:rPr lang="en-IN"/>
              <a:t>If X has m elements and Y has n elements, the number if onto functions are </a:t>
            </a:r>
          </a:p>
          <a:p>
            <a:r>
              <a:rPr lang="en-US"/>
              <a:t>If m &lt; n, the number of onto functions is 0 as it is not possible to use all elements of Y.</a:t>
            </a:r>
          </a:p>
          <a:p>
            <a:r>
              <a:rPr lang="en-US"/>
              <a:t>Number of one-to-one functions if X has m elements and Y has n (m&gt;n) are (mCn)⋅n!</a:t>
            </a:r>
          </a:p>
          <a:p>
            <a:r>
              <a:rPr lang="en-US"/>
              <a:t>If bijective i.e m=n then m! functions are possible.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19796-28E9-25B8-83EC-4EB9126F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15" y="3219061"/>
            <a:ext cx="5511801" cy="2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52904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D344-1E5D-2348-EE37-70DD762F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82C9-F661-232E-A2B0-B3EA6A79E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Q) The number of onto functions (surjective functions) from set X = {1, 2, 3, 4} to set Y = {a, b, c,d} is: </a:t>
            </a:r>
          </a:p>
          <a:p>
            <a:r>
              <a:rPr lang="en-US"/>
              <a:t>(A) 36 </a:t>
            </a:r>
          </a:p>
          <a:p>
            <a:r>
              <a:rPr lang="en-US"/>
              <a:t>(B) 64 </a:t>
            </a:r>
          </a:p>
          <a:p>
            <a:r>
              <a:rPr lang="en-US"/>
              <a:t>(C) 81 </a:t>
            </a:r>
          </a:p>
          <a:p>
            <a:r>
              <a:rPr lang="en-US"/>
              <a:t>(D) 72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38002"/>
      </p:ext>
    </p:extLst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E239-A5A7-1658-85C4-713E2DB12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Sets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D679A-51EF-01E6-479C-7B97160C5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85082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BD63-B74B-153C-E59D-4F8190EA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3108-2AD2-57BB-7ACC-4919AC1C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/>
              <a:t>Set </a:t>
            </a:r>
            <a:r>
              <a:rPr lang="en-US"/>
              <a:t>is an unordered collection of objects, known as elements or members of the set.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094146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9A52-408E-B3DD-ECD6-6162943A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Connectives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D9F9-ABC5-88F6-97A6-6283A30C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Negation (¬):</a:t>
            </a:r>
          </a:p>
          <a:p>
            <a:r>
              <a:rPr lang="en-US"/>
              <a:t>¬p -&gt; not p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AutoShape 2" descr="\begin{tabular}{ |c|c|c| }      \hline     p &amp; q &amp; p\wedge q\\     \hline     \hline     T &amp; T &amp; T\\     \hline     T &amp; F &amp; F\\     \hline     F &amp; T &amp; F\\     \hline     F &amp; F &amp; F\\     \hline     \end{tabular}">
            <a:extLst>
              <a:ext uri="{FF2B5EF4-FFF2-40B4-BE49-F238E27FC236}">
                <a16:creationId xmlns:a16="http://schemas.microsoft.com/office/drawing/2014/main" id="{9BDC6CCC-1900-CE4A-52D6-A0CB5245C4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CDF40-71BC-9526-9154-7A54F928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54337"/>
            <a:ext cx="16002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8938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E4BB-6176-C69D-937B-4764706B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Representation of a Set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7740-3439-85A0-2D3D-F4FA996D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b="1"/>
              <a:t>Statement form</a:t>
            </a:r>
          </a:p>
          <a:p>
            <a:pPr lvl="1"/>
            <a:r>
              <a:rPr lang="en-US" sz="2800"/>
              <a:t>well-defined description of the elements of the set is given</a:t>
            </a:r>
            <a:endParaRPr lang="en-IN" sz="2800"/>
          </a:p>
          <a:p>
            <a:pPr lvl="1"/>
            <a:r>
              <a:rPr lang="en-IN" sz="2800"/>
              <a:t>Example: </a:t>
            </a:r>
            <a:r>
              <a:rPr lang="en-US" sz="2800"/>
              <a:t>The set of all-even numbers less than 10.</a:t>
            </a:r>
            <a:endParaRPr lang="en-IN" sz="2800"/>
          </a:p>
          <a:p>
            <a:r>
              <a:rPr lang="en-US" b="1"/>
              <a:t>Roaster form</a:t>
            </a:r>
            <a:endParaRPr lang="en-IN" b="1"/>
          </a:p>
          <a:p>
            <a:pPr lvl="1"/>
            <a:r>
              <a:rPr lang="en-US" sz="2800"/>
              <a:t>elements are listed within the pair of brackets {} and are separated by commas.</a:t>
            </a:r>
            <a:endParaRPr lang="en-IN" sz="2800"/>
          </a:p>
          <a:p>
            <a:pPr lvl="1"/>
            <a:r>
              <a:rPr lang="en-IN" sz="2800"/>
              <a:t>Example: {1, 2}</a:t>
            </a:r>
          </a:p>
          <a:p>
            <a:r>
              <a:rPr lang="en-IN" b="1"/>
              <a:t>Set builder form</a:t>
            </a:r>
          </a:p>
          <a:p>
            <a:pPr lvl="1"/>
            <a:r>
              <a:rPr lang="en-US"/>
              <a:t>described by a property that its member must satisfy</a:t>
            </a:r>
            <a:endParaRPr lang="en-IN" b="1"/>
          </a:p>
          <a:p>
            <a:pPr lvl="1"/>
            <a:r>
              <a:rPr lang="en-IN"/>
              <a:t>Example: </a:t>
            </a:r>
            <a:r>
              <a:rPr lang="en-US"/>
              <a:t>{x : x is natural number less than 10}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22058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6A07-E7DE-3CBF-9B64-0DBA463F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Equal sets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33AC-C144-74C7-355D-E2E5155C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695"/>
            <a:ext cx="10515600" cy="4351338"/>
          </a:xfrm>
        </p:spPr>
        <p:txBody>
          <a:bodyPr/>
          <a:lstStyle/>
          <a:p>
            <a:r>
              <a:rPr lang="en-US"/>
              <a:t>Two sets are said to be equal if both have same elements. For example A = {1, 3, 9, 7} and B = {3, 1, 7, 9} are equal sets.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56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CD8D-A1CD-E065-434A-43D1FF55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Subset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2E58-812C-423D-F9DD-356CFDFE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set A is said to be </a:t>
            </a:r>
            <a:r>
              <a:rPr lang="en-US" b="1"/>
              <a:t>subset </a:t>
            </a:r>
            <a:r>
              <a:rPr lang="en-US"/>
              <a:t>of another set B if and only if every element of set A is also a part of other set B.</a:t>
            </a:r>
            <a:br>
              <a:rPr lang="en-US"/>
            </a:br>
            <a:r>
              <a:rPr lang="en-US"/>
              <a:t>Denoted by ‘</a:t>
            </a:r>
            <a:r>
              <a:rPr lang="en-US" b="1"/>
              <a:t>⊆</a:t>
            </a:r>
            <a:r>
              <a:rPr lang="en-US"/>
              <a:t>‘.</a:t>
            </a:r>
          </a:p>
          <a:p>
            <a:r>
              <a:rPr lang="en-US"/>
              <a:t>‘A ⊆ B ‘ denotes A is a subset of B.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87517"/>
      </p:ext>
    </p:extLst>
  </p:cSld>
  <p:clrMapOvr>
    <a:masterClrMapping/>
  </p:clrMapOvr>
  <p:transition/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3456-8766-311F-978A-1E70EA58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Size of a Set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5B2A-EC6B-4392-DF0F-636665E6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Size of a set can be finite or infinite.</a:t>
            </a:r>
          </a:p>
          <a:p>
            <a:r>
              <a:rPr lang="en-US"/>
              <a:t>Size of the set S is known as </a:t>
            </a:r>
            <a:r>
              <a:rPr lang="en-US" b="1"/>
              <a:t>Cardinality number</a:t>
            </a:r>
            <a:r>
              <a:rPr lang="en-US"/>
              <a:t>, denoted as |S|.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A = {1,3,5,7,9}, Cardinality of the set is 5, i.e.,|A| = 5.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48700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7284-3FE7-DA4B-90EC-F008CCEB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Power Sets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BB80-969B-2D77-6F7A-5883BB42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power set is the set of all possible subsets of the set S. Denoted by P(S).</a:t>
            </a:r>
          </a:p>
          <a:p>
            <a:r>
              <a:rPr lang="en-US"/>
              <a:t>Example: power set of {0,1,2}:  {∅}, {0}, {1}, {2}, {0,1}, {0,2}, {1,2}, {0,1,2}</a:t>
            </a:r>
          </a:p>
          <a:p>
            <a:r>
              <a:rPr lang="en-US" b="1"/>
              <a:t>Cardinality of power set</a:t>
            </a:r>
            <a:r>
              <a:rPr lang="en-US"/>
              <a:t> is 2 power n</a:t>
            </a:r>
            <a:endParaRPr lang="en-IN"/>
          </a:p>
        </p:txBody>
      </p:sp>
      <p:sp>
        <p:nvSpPr>
          <p:cNvPr id="4" name="AutoShape 2" descr="2^n">
            <a:extLst>
              <a:ext uri="{FF2B5EF4-FFF2-40B4-BE49-F238E27FC236}">
                <a16:creationId xmlns:a16="http://schemas.microsoft.com/office/drawing/2014/main" id="{8BBEFBBA-D941-83AA-2F72-9EE0B2A11E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1700" y="3338513"/>
            <a:ext cx="2286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5" name="AutoShape 4" descr="2^n">
            <a:extLst>
              <a:ext uri="{FF2B5EF4-FFF2-40B4-BE49-F238E27FC236}">
                <a16:creationId xmlns:a16="http://schemas.microsoft.com/office/drawing/2014/main" id="{AF78F0E4-D349-4676-41D2-64BDAEF179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4100" y="3490913"/>
            <a:ext cx="2286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19548"/>
      </p:ext>
    </p:extLst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F564-9AC8-2B93-AF55-9AD3A907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Cartesian Products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C4E5-BAD4-E4F1-BA72-0314F2AB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A and B be two sets. Cartesian product of A and B is denoted by A × B, is the set of all ordered pairs (a,b), where a belong to A and b belong to B.</a:t>
            </a:r>
            <a:r>
              <a:rPr lang="en-IN"/>
              <a:t> </a:t>
            </a:r>
          </a:p>
          <a:p>
            <a:r>
              <a:rPr lang="pt-BR"/>
              <a:t>A × B = {(a, b) | a ∈ A ∧ b ∈ B}.</a:t>
            </a:r>
          </a:p>
          <a:p>
            <a:r>
              <a:rPr lang="en-US"/>
              <a:t>Example: Cartesian product of A = {1,2} and B = {p, q, r}: A × B ={(1, p), (1, q), (1, r), (2, p), (2, q), (2, r) };</a:t>
            </a:r>
            <a:endParaRPr lang="en-IN"/>
          </a:p>
          <a:p>
            <a:r>
              <a:rPr lang="en-US"/>
              <a:t>The cardinality of A × B  is N*M, where N is A’s cardinality and M is B’s cardinality.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02766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A7AC-FC87-49C1-FDA9-9E8E27F0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A185-05D7-D5C3-AC2D-6FC87445F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193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2629-C468-EB54-408C-BE655CF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Union 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4F14-8FBE-21B0-FA11-DBF1BA77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Union of the sets A and B, denoted by A ∪ B, is the set of distinct elements that belong to set A or set B, or both</a:t>
            </a:r>
          </a:p>
          <a:p>
            <a:r>
              <a:rPr lang="en-US"/>
              <a:t>Example: Find the union of A = {2, 3, 4} and B = {3, 4, 5}; </a:t>
            </a:r>
          </a:p>
          <a:p>
            <a:r>
              <a:rPr lang="en-US"/>
              <a:t>Solution : A ∪ B = {2, 3, 4, 5}.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91742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061D-0B68-9810-0E0C-D6CD45D6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Intersection 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5BE8-5D15-AE65-1CAF-FC5F5ECD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intersection of the sets A and B, denoted by A ∩ B, is the set of elements that belong to both A and B i.e. set of the common elements in A and B.</a:t>
            </a:r>
          </a:p>
          <a:p>
            <a:r>
              <a:rPr lang="en-US"/>
              <a:t>Example: Find the intersection of A = {2, 3, 4} and B = {3, 4, 5} </a:t>
            </a:r>
          </a:p>
          <a:p>
            <a:r>
              <a:rPr lang="en-US"/>
              <a:t>Solution : A ∩ B = {3, 4}.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91237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6D4F-9809-9914-AABF-64BB5426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Disjoint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D205-EDF2-40A7-888A-B945E31A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sets are said to be disjoint if their intersection is the empty set. i.e, sets have no common elements.</a:t>
            </a:r>
          </a:p>
          <a:p>
            <a:r>
              <a:rPr lang="en-US"/>
              <a:t>Example: Let A = {1, 3, 5, 7, 9} and B = { 2, 4, 6, 8}  </a:t>
            </a:r>
          </a:p>
          <a:p>
            <a:r>
              <a:rPr lang="en-US"/>
              <a:t>A and B are disjoint sets since both of them have no common elements.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54645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9A52-408E-B3DD-ECD6-6162943A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Connectives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D9F9-ABC5-88F6-97A6-6283A30C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Conjunction (∧):</a:t>
            </a:r>
          </a:p>
          <a:p>
            <a:r>
              <a:rPr lang="en-US" err="1"/>
              <a:t>p∧q -&gt; p and q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AutoShape 2" descr="\begin{tabular}{ |c|c|c| }      \hline     p &amp; q &amp; p\wedge q\\     \hline     \hline     T &amp; T &amp; T\\     \hline     T &amp; F &amp; F\\     \hline     F &amp; T &amp; F\\     \hline     F &amp; F &amp; F\\     \hline     \end{tabular}">
            <a:extLst>
              <a:ext uri="{FF2B5EF4-FFF2-40B4-BE49-F238E27FC236}">
                <a16:creationId xmlns:a16="http://schemas.microsoft.com/office/drawing/2014/main" id="{9BDC6CCC-1900-CE4A-52D6-A0CB5245C4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6CC830-3E3A-784B-F0A1-1C7AD0D8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228975"/>
            <a:ext cx="21844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94682"/>
      </p:ext>
    </p:extLst>
  </p:cSld>
  <p:clrMapOvr>
    <a:masterClrMapping/>
  </p:clrMapOvr>
  <p:transition/>
  <p:timing/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9E8E-9F5A-F5FE-67DF-89DA0871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Set Difference 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6948-AC67-FDCE-2EBC-F56BE666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difference between sets is denoted by ‘A – B’, which is the set containing elements that are in A but not in B. i.e., all elements of A except the element of B.</a:t>
            </a:r>
          </a:p>
          <a:p>
            <a:r>
              <a:rPr lang="en-US" b="1"/>
              <a:t>Example: If A = {1, 2, 3, 4, 5} and B = { 2, 4, 6, 8}, find A-B</a:t>
            </a:r>
          </a:p>
          <a:p>
            <a:r>
              <a:rPr lang="en-US" b="1"/>
              <a:t>Solution: A-B = {1, 3, 5}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821957029"/>
      </p:ext>
    </p:extLst>
  </p:cSld>
  <p:clrMapOvr>
    <a:masterClrMapping/>
  </p:clrMapOvr>
  <p:transition/>
  <p:timing/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CFB4-37B4-DB91-7BFD-7611C706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Complement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EFA5-780D-F9E9-9CCB-76AD7B6D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complement of a set A, denoted by </a:t>
            </a:r>
            <a:r>
              <a:rPr lang="en-IN"/>
              <a:t>A</a:t>
            </a:r>
            <a:r>
              <a:rPr lang="en-IN" baseline="30000"/>
              <a:t>C</a:t>
            </a:r>
            <a:r>
              <a:rPr lang="en-US"/>
              <a:t> is the set of all the elements except the elements in A. Complement of the set A is U – A.</a:t>
            </a:r>
          </a:p>
          <a:p>
            <a:r>
              <a:rPr lang="en-US"/>
              <a:t>Example: Let U = {1, 2, 3, 4, 5, 6, 7, 8, 9, 10} and A = {2, 4, 6, 8}.</a:t>
            </a:r>
          </a:p>
          <a:p>
            <a:r>
              <a:rPr lang="en-US"/>
              <a:t>Find </a:t>
            </a:r>
            <a:r>
              <a:rPr lang="en-IN"/>
              <a:t>A</a:t>
            </a:r>
            <a:r>
              <a:rPr lang="en-IN" baseline="30000"/>
              <a:t>C</a:t>
            </a:r>
            <a:endParaRPr lang="en-US"/>
          </a:p>
          <a:p>
            <a:r>
              <a:rPr lang="en-US"/>
              <a:t>Solution: </a:t>
            </a:r>
            <a:r>
              <a:rPr lang="en-IN"/>
              <a:t>A</a:t>
            </a:r>
            <a:r>
              <a:rPr lang="en-IN" baseline="30000"/>
              <a:t>C</a:t>
            </a:r>
            <a:r>
              <a:rPr lang="en-US"/>
              <a:t>= U-A = {1, 3, 5, 7, 9, 10}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16199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0090-5C72-87BE-8CE3-108EABDE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Theorems on set operations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A0718-A5BE-6BB3-297D-E5C11B27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>
                <a:effectLst/>
                <a:latin typeface="Times New Roman" panose="02020603050405020304" pitchFamily="18" charset="0"/>
              </a:rPr>
              <a:t>Several general laws about sets follow from the definitions of set-theoretic operations, subsets, etc. A useful selection of these is shown below. They are grouped under their traditional names. These equations below hold for any sets X, Y, Z: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1. Idempotent Laws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(a) X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X = X (b) X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X = X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2. Commutative Laws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(a) X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Y = Y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X (b) X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Y = Y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X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3. Associative Laws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(a) (X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Y)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Z = X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(Y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Z) (b) (X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Y) </a:t>
            </a:r>
            <a:r>
              <a:rPr lang="en-IN">
                <a:effectLst/>
                <a:latin typeface="Arial" pitchFamily="34" charset="0"/>
              </a:rPr>
              <a:t>∩</a:t>
            </a:r>
            <a:r>
              <a:rPr lang="en-IN">
                <a:effectLst/>
                <a:latin typeface="Times New Roman" panose="02020603050405020304" pitchFamily="18" charset="0"/>
              </a:rPr>
              <a:t>Z = X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(Y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Z)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4. Distributive Laws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(a) X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(Y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Z) = (X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Y)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(X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Z) (b) X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(Y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Z) = (X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Y)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(X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Z)</a:t>
            </a:r>
            <a:endParaRPr lang="en-IN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9975329"/>
      </p:ext>
    </p:extLst>
  </p:cSld>
  <p:clrMapOvr>
    <a:masterClrMapping/>
  </p:clrMapOvr>
  <p:transition/>
  <p:timing/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D64A-27FE-C512-0F17-A5B950BC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Theorems on set operations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FF0C-6B78-2ABB-425B-98649868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>
                <a:effectLst/>
                <a:latin typeface="Times New Roman" panose="02020603050405020304" pitchFamily="18" charset="0"/>
              </a:rPr>
              <a:t>5. Identity Laws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(a) X </a:t>
            </a:r>
            <a:r>
              <a:rPr lang="en-IN">
                <a:effectLst/>
                <a:latin typeface="Arial" pitchFamily="34" charset="0"/>
              </a:rPr>
              <a:t>∪ ∅ </a:t>
            </a:r>
            <a:r>
              <a:rPr lang="en-IN">
                <a:effectLst/>
                <a:latin typeface="Times New Roman" panose="02020603050405020304" pitchFamily="18" charset="0"/>
              </a:rPr>
              <a:t>= X (c) X </a:t>
            </a:r>
            <a:r>
              <a:rPr lang="en-IN">
                <a:effectLst/>
                <a:latin typeface="Arial" pitchFamily="34" charset="0"/>
              </a:rPr>
              <a:t>∩ ∅ </a:t>
            </a:r>
            <a:r>
              <a:rPr lang="en-IN">
                <a:effectLst/>
                <a:latin typeface="Times New Roman" panose="02020603050405020304" pitchFamily="18" charset="0"/>
              </a:rPr>
              <a:t>= </a:t>
            </a:r>
            <a:r>
              <a:rPr lang="en-IN">
                <a:effectLst/>
                <a:latin typeface="Arial" pitchFamily="34" charset="0"/>
              </a:rPr>
              <a:t>∅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(b) X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U = U (d) X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U = X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6. Complement Laws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(a) X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X’ = U (c) X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X’ = </a:t>
            </a:r>
            <a:r>
              <a:rPr lang="en-IN">
                <a:effectLst/>
                <a:latin typeface="Arial" pitchFamily="34" charset="0"/>
              </a:rPr>
              <a:t>∅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(b) (X’)’ = X (d) X – Y = X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Y’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7. DeMorgan’s Laws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(a) (X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Y)’ = X’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Y’ (b) (X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Y)’ = X’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Y’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8. Consistency Principle</a:t>
            </a:r>
            <a:br>
              <a:rPr lang="en-IN"/>
            </a:br>
            <a:r>
              <a:rPr lang="en-IN">
                <a:effectLst/>
                <a:latin typeface="Times New Roman" panose="02020603050405020304" pitchFamily="18" charset="0"/>
              </a:rPr>
              <a:t>(a) X </a:t>
            </a:r>
            <a:r>
              <a:rPr lang="en-IN">
                <a:effectLst/>
                <a:latin typeface="Arial" pitchFamily="34" charset="0"/>
              </a:rPr>
              <a:t>⊆ </a:t>
            </a:r>
            <a:r>
              <a:rPr lang="en-IN">
                <a:effectLst/>
                <a:latin typeface="Times New Roman" panose="02020603050405020304" pitchFamily="18" charset="0"/>
              </a:rPr>
              <a:t>Y iff X </a:t>
            </a:r>
            <a:r>
              <a:rPr lang="en-IN">
                <a:effectLst/>
                <a:latin typeface="Arial" pitchFamily="34" charset="0"/>
              </a:rPr>
              <a:t>∪ </a:t>
            </a:r>
            <a:r>
              <a:rPr lang="en-IN">
                <a:effectLst/>
                <a:latin typeface="Times New Roman" panose="02020603050405020304" pitchFamily="18" charset="0"/>
              </a:rPr>
              <a:t>Y = Y (b) X </a:t>
            </a:r>
            <a:r>
              <a:rPr lang="en-IN">
                <a:effectLst/>
                <a:latin typeface="Arial" pitchFamily="34" charset="0"/>
              </a:rPr>
              <a:t>⊆ </a:t>
            </a:r>
            <a:r>
              <a:rPr lang="en-IN">
                <a:effectLst/>
                <a:latin typeface="Times New Roman" panose="02020603050405020304" pitchFamily="18" charset="0"/>
              </a:rPr>
              <a:t>Y iff X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IN">
                <a:effectLst/>
                <a:latin typeface="Times New Roman" panose="02020603050405020304" pitchFamily="18" charset="0"/>
              </a:rPr>
              <a:t>Y = X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974149"/>
      </p:ext>
    </p:extLst>
  </p:cSld>
  <p:clrMapOvr>
    <a:masterClrMapping/>
  </p:clrMapOvr>
  <p:transition/>
  <p:timing/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23DF-9B58-9516-B986-8EF76833D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Relations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D5DC4-BA40-D950-26BA-5E22907E0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394422"/>
      </p:ext>
    </p:extLst>
  </p:cSld>
  <p:clrMapOvr>
    <a:masterClrMapping/>
  </p:clrMapOvr>
  <p:transition/>
  <p:timing/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BBDF-3441-FD37-3EFD-887ABB2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195"/>
            <a:ext cx="10515600" cy="1325563"/>
          </a:xfrm>
        </p:spPr>
        <p:txBody>
          <a:bodyPr/>
          <a:lstStyle/>
          <a:p>
            <a:r>
              <a:rPr lang="en-US" b="1"/>
              <a:t>Relation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1B4C-412D-76B3-3C42-1DACB1FF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Relation or Binary relation R from set A to B is a subset of AxB which can be defined as aRb ↔ (a,b) € R ↔ R(a,b). </a:t>
            </a:r>
          </a:p>
          <a:p>
            <a:r>
              <a:rPr lang="en-US"/>
              <a:t>A Binary relation R on a single set A is defined as a subset of AxA. </a:t>
            </a:r>
          </a:p>
          <a:p>
            <a:r>
              <a:rPr lang="en-US"/>
              <a:t>For two distinct set, A and B with cardinalities m and n, the maximum cardinality of the relation R from A to B is mn.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93037"/>
      </p:ext>
    </p:extLst>
  </p:cSld>
  <p:clrMapOvr>
    <a:masterClrMapping/>
  </p:clrMapOvr>
  <p:transition/>
  <p:timing/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F3AC-CFAD-CC9B-E407-6214C48E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Domain and Range: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B8129-EAE4-125C-CA34-125FD474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if there are two sets A and B and Relation from A to B is R(a,b),</a:t>
            </a:r>
          </a:p>
          <a:p>
            <a:r>
              <a:rPr lang="en-US"/>
              <a:t>Domain is defined as the set { a | (a,b) € R for some b in B} </a:t>
            </a:r>
          </a:p>
          <a:p>
            <a:r>
              <a:rPr lang="en-US"/>
              <a:t>Range is defined as the set {b | (a,b) € R for some a in A}. 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14351"/>
      </p:ext>
    </p:extLst>
  </p:cSld>
  <p:clrMapOvr>
    <a:masterClrMapping/>
  </p:clrMapOvr>
  <p:transition/>
  <p:timing/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B4EE-37D2-A8C5-E26E-C4AB7468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Types of Relation: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8B28-9EE2-A52E-5BAD-6EEF6CA0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/>
              <a:t>Empty Relation:</a:t>
            </a:r>
            <a:r>
              <a:rPr lang="en-US"/>
              <a:t> A relation R on a set A is called Empty if the set A is empty set.</a:t>
            </a:r>
          </a:p>
          <a:p>
            <a:pPr>
              <a:buFont typeface="+mj-lt"/>
              <a:buAutoNum type="arabicPeriod"/>
            </a:pPr>
            <a:r>
              <a:rPr lang="en-US" b="1"/>
              <a:t>Full Relation:</a:t>
            </a:r>
            <a:r>
              <a:rPr lang="en-US"/>
              <a:t> A binary relation R on a set A and B is called full if AXB.</a:t>
            </a:r>
          </a:p>
          <a:p>
            <a:pPr>
              <a:buFont typeface="+mj-lt"/>
              <a:buAutoNum type="arabicPeriod"/>
            </a:pPr>
            <a:r>
              <a:rPr lang="en-US" b="1"/>
              <a:t>Reflexive Relation:</a:t>
            </a:r>
            <a:r>
              <a:rPr lang="en-US"/>
              <a:t> A relation R on a set A is called reflexive if (a,a) € R holds for every element a € A .i.e. if set A = {a,b} then R = {(a,a), (b,b)} is reflexive relation.</a:t>
            </a:r>
          </a:p>
          <a:p>
            <a:pPr>
              <a:buFont typeface="+mj-lt"/>
              <a:buAutoNum type="arabicPeriod"/>
            </a:pPr>
            <a:r>
              <a:rPr lang="en-US" b="1"/>
              <a:t>Irreflexive relation :</a:t>
            </a:r>
            <a:r>
              <a:rPr lang="en-US"/>
              <a:t> A relation R on a set A is called reflexive if no (a,a) € R holds for every element a € A.i.e. if set A = {a,b} then R = {(a,b), (b,a)} is irreflexive relation.</a:t>
            </a:r>
          </a:p>
          <a:p>
            <a:pPr>
              <a:buFont typeface="+mj-lt"/>
              <a:buAutoNum type="arabicPeriod"/>
            </a:pPr>
            <a:r>
              <a:rPr lang="en-US" b="1"/>
              <a:t>Symmetric Relation:</a:t>
            </a:r>
            <a:r>
              <a:rPr lang="en-US"/>
              <a:t> A relation R on a set A is called symmetric if (b,a) € R holds when (a,b) € R.i.e. The relation R={(4,5),(5,4),(6,5),(5,6)} on set A={4,5,6} is symmetric.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72938"/>
      </p:ext>
    </p:extLst>
  </p:cSld>
  <p:clrMapOvr>
    <a:masterClrMapping/>
  </p:clrMapOvr>
  <p:transition/>
  <p:timing/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A800-82A3-394E-A2D8-F4AA1BF5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Types of Relation: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26E6-12DC-ECA2-75BE-AB215571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/>
              <a:t>4. AntiSymmetric Relation:</a:t>
            </a:r>
            <a:r>
              <a:rPr lang="en-US"/>
              <a:t> A relation R on a set A is called antisymmetric if (a,b)€ R and (b,a) € R ,then a = b is called antisymmetric.i.e. The relation R = {(a,b)→ R|a ≤ b} is anti-symmetric since a ≤ b and b ≤ a implies a = b.</a:t>
            </a:r>
          </a:p>
          <a:p>
            <a:pPr marL="0" indent="0">
              <a:buNone/>
            </a:pPr>
            <a:r>
              <a:rPr lang="en-US" b="1"/>
              <a:t>5. Transitive Relation:</a:t>
            </a:r>
            <a:r>
              <a:rPr lang="en-US"/>
              <a:t> A relation R on a set A is called transitive if (a,b) € R and (b,c) € R then (a,c) € R for all a,b,c € A.i.e. Relation R={(1,2),(2,3),(1,3)} on set A={1,2,3} is transitive.</a:t>
            </a:r>
          </a:p>
          <a:p>
            <a:pPr marL="0" indent="0">
              <a:buNone/>
            </a:pPr>
            <a:r>
              <a:rPr lang="en-US" b="1"/>
              <a:t>6. Equivalence Relation:</a:t>
            </a:r>
            <a:r>
              <a:rPr lang="en-US"/>
              <a:t> A relation is an Equivalence Relation if it is reflexive, symmetric, and transitive. i.e. relation R={(1,1),(2,2),(3,3),(1,2),(2,1),(2,3),(3,2),(1,3),(3,1)} on set A={1,2,3} is equivalence relation as it is reflexive, symmetric, and transitive. Number of equivalence relation in a set containing n elements is given by Bell number.</a:t>
            </a:r>
          </a:p>
          <a:p>
            <a:pPr marL="0" indent="0">
              <a:buNone/>
            </a:pPr>
            <a:r>
              <a:rPr lang="en-US" b="1"/>
              <a:t>7. Asymmetric relation:</a:t>
            </a:r>
            <a:r>
              <a:rPr lang="en-US"/>
              <a:t> Asymmetric relation is opposite of symmetric relation. A relation R on a set A is called asymmetric if no (b,a) € R when (a,b) € R.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42524"/>
      </p:ext>
    </p:extLst>
  </p:cSld>
  <p:clrMapOvr>
    <a:masterClrMapping/>
  </p:clrMapOvr>
  <p:transition/>
  <p:timing/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34E9-CD1B-8491-C910-295F3202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+mn-lt"/>
              </a:rPr>
              <a:t>Combining Relations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844E-C9DF-C1C4-06C0-DDEBCD89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Union – R1</a:t>
            </a:r>
            <a:r>
              <a:rPr lang="en-IN">
                <a:effectLst/>
                <a:latin typeface="Arial" pitchFamily="34" charset="0"/>
              </a:rPr>
              <a:t> ∪ R2 </a:t>
            </a:r>
            <a:r>
              <a:rPr lang="en-US"/>
              <a:t>consists of all ordered pairs from both relations. Duplicate ordered pairs removed from Union.</a:t>
            </a:r>
          </a:p>
          <a:p>
            <a:r>
              <a:rPr lang="en-US"/>
              <a:t>Intersection – R1</a:t>
            </a:r>
            <a:r>
              <a:rPr lang="en-IN">
                <a:effectLst/>
                <a:latin typeface="Times New Roman" panose="02020603050405020304" pitchFamily="18" charset="0"/>
              </a:rPr>
              <a:t> </a:t>
            </a:r>
            <a:r>
              <a:rPr lang="en-IN">
                <a:effectLst/>
                <a:latin typeface="Arial" pitchFamily="34" charset="0"/>
              </a:rPr>
              <a:t>∩ </a:t>
            </a:r>
            <a:r>
              <a:rPr lang="en-US">
                <a:effectLst/>
                <a:latin typeface="Arial" pitchFamily="34" charset="0"/>
              </a:rPr>
              <a:t>R2 </a:t>
            </a:r>
            <a:r>
              <a:rPr lang="en-US"/>
              <a:t>consists of ordered pairs which are in both relations.</a:t>
            </a:r>
          </a:p>
          <a:p>
            <a:r>
              <a:rPr lang="en-US"/>
              <a:t>Difference – R1-R2 consists of all ordered pairs only in R1 but not in R2.</a:t>
            </a:r>
          </a:p>
          <a:p>
            <a:r>
              <a:rPr lang="en-US"/>
              <a:t>Symmetric Difference –                 consists of all ordered pairs which are either in R1 or R2 but not both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606E7-BE69-9ED0-4022-E32C3A67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85" y="4566603"/>
            <a:ext cx="139084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34192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9A52-408E-B3DD-ECD6-6162943A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Connectives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D9F9-ABC5-88F6-97A6-6283A30C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Disjunction (∨):</a:t>
            </a:r>
          </a:p>
          <a:p>
            <a:r>
              <a:rPr lang="en-US" err="1"/>
              <a:t>p∨q -&gt; p or q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AutoShape 2" descr="\begin{tabular}{ |c|c|c| }      \hline     p &amp; q &amp; p\wedge q\\     \hline     \hline     T &amp; T &amp; T\\     \hline     T &amp; F &amp; F\\     \hline     F &amp; T &amp; F\\     \hline     F &amp; F &amp; F\\     \hline     \end{tabular}">
            <a:extLst>
              <a:ext uri="{FF2B5EF4-FFF2-40B4-BE49-F238E27FC236}">
                <a16:creationId xmlns:a16="http://schemas.microsoft.com/office/drawing/2014/main" id="{9BDC6CCC-1900-CE4A-52D6-A0CB5245C4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00D7C-EB44-0EDF-228B-1046464E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08312"/>
            <a:ext cx="22479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76019"/>
      </p:ext>
    </p:extLst>
  </p:cSld>
  <p:clrMapOvr>
    <a:masterClrMapping/>
  </p:clrMapOvr>
  <p:transition/>
  <p:timing/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9E94-AD05-90C0-347D-59B172DE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Composition </a:t>
            </a:r>
            <a:endParaRPr lang="en-IN" b="1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D044-7FDE-195F-1855-55E0B3F62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Let R be a relation from A to B and S be a relation from B to C, then the composite of R and S, denoted by S o R, is the relation consisting of ordered pairs (a,c) where a € A, c € C and for which there exists an element b € B such that (a, b) € R and (b, c) € S</a:t>
            </a:r>
          </a:p>
          <a:p>
            <a:r>
              <a:rPr lang="en-US"/>
              <a:t>Example: What is the composite of the relations R and S where R is a relation from {1, 2, 3} to {1, 2, 3, 4} with R = {(1,1), (1,4), (2,3), (3,1), (3,4)} and S is a relation from {1, 2, 3, 4} to {0, 1, 2} with S = {(1,0), (2,0), (3,1), (3,2), (4,1)}?</a:t>
            </a:r>
          </a:p>
          <a:p>
            <a:r>
              <a:rPr lang="en-US"/>
              <a:t>Solution – By computing all ordered pairs where the first element belongs to R and the second element belongs to S, we get –</a:t>
            </a:r>
          </a:p>
          <a:p>
            <a:r>
              <a:rPr lang="en-US"/>
              <a:t>S  o R = {(1,0), (1,1), (2,1), (2,2), (3,0), (3,1)}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09158"/>
      </p:ext>
    </p:extLst>
  </p:cSld>
  <p:clrMapOvr>
    <a:masterClrMapping/>
  </p:clrMapOvr>
  <p:transition/>
  <p:timing/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8239-713A-9CFE-7EE6-CB7FB6E6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Composition of Relation on itself </a:t>
            </a:r>
            <a:r>
              <a:rPr lang="en-US"/>
              <a:t>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6D4E-FAD6-B7A6-76F8-D619B0EDB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relation can be composed with itself to obtain a degree of separation between the elements of the set on which R is defined.</a:t>
            </a:r>
          </a:p>
          <a:p>
            <a:r>
              <a:rPr lang="en-US"/>
              <a:t>Let R be a relation on the Set A</a:t>
            </a:r>
          </a:p>
          <a:p>
            <a:r>
              <a:rPr lang="en-US"/>
              <a:t>The powers of R^n where  n =1, 2, 3 .. Are defined recursively by R^1=R and R^n = R^n-1 o 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97204"/>
      </p:ext>
    </p:extLst>
  </p:cSld>
  <p:clrMapOvr>
    <a:masterClrMapping/>
  </p:clrMapOvr>
  <p:transition/>
  <p:timing/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6FF8-64A1-CA3A-517A-54188313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+mn-lt"/>
              </a:rPr>
              <a:t>Equivalence Relations :</a:t>
            </a:r>
            <a:endParaRPr lang="en-IN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08C1-C06F-4648-7010-A3F07F19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R be a relation on set A. If R is reflexive, symmetric, and transitive then it is said to be an equivalence relation.</a:t>
            </a:r>
          </a:p>
          <a:p>
            <a:r>
              <a:rPr lang="en-US"/>
              <a:t>Consequently, two elements, a and b related by an equivalence relation are said to be equivalent</a:t>
            </a:r>
          </a:p>
          <a:p>
            <a:r>
              <a:rPr lang="en-US"/>
              <a:t>Example: Show that the relation</a:t>
            </a:r>
          </a:p>
          <a:p>
            <a:r>
              <a:rPr lang="en-US"/>
              <a:t>R = {(a,b): a</a:t>
            </a:r>
            <a:r>
              <a:rPr lang="en-US">
                <a:sym typeface="Symbol" panose="05050102010706020507" pitchFamily="18" charset="2"/>
              </a:rPr>
              <a:t></a:t>
            </a:r>
            <a:r>
              <a:rPr lang="en-US"/>
              <a:t> b (mod m)} is an equivalence relation. a</a:t>
            </a:r>
            <a:r>
              <a:rPr lang="en-US">
                <a:sym typeface="Symbol" panose="05050102010706020507" pitchFamily="18" charset="2"/>
              </a:rPr>
              <a:t> </a:t>
            </a:r>
            <a:r>
              <a:rPr lang="en-US"/>
              <a:t> b (mod m) is the congruence modulo m function. It is true if and only if m divides a-b.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75979"/>
      </p:ext>
    </p:extLst>
  </p:cSld>
  <p:clrMapOvr>
    <a:masterClrMapping/>
  </p:clrMapOvr>
  <p:transition/>
  <p:timing/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E1D6-EFC4-B68F-6004-9AFD7775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A579-9B46-55CF-5B76-9562DB94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To show that the relation is an equivalence relation we must prove that the relation is reflexive, symmetric and transitive.</a:t>
            </a:r>
          </a:p>
          <a:p>
            <a:r>
              <a:rPr lang="en-US"/>
              <a:t>Reflexive – For any element a, a - a = 0 is divisible by m. therefore</a:t>
            </a:r>
          </a:p>
          <a:p>
            <a:r>
              <a:rPr lang="en-US"/>
              <a:t>a</a:t>
            </a:r>
            <a:r>
              <a:rPr lang="en-US">
                <a:sym typeface="Symbol" panose="05050102010706020507" pitchFamily="18" charset="2"/>
              </a:rPr>
              <a:t>  </a:t>
            </a:r>
            <a:r>
              <a:rPr lang="en-US"/>
              <a:t>a (mod m). So, congruence modulo m is reflexive.</a:t>
            </a:r>
          </a:p>
          <a:p>
            <a:r>
              <a:rPr lang="en-US"/>
              <a:t>Symmetric – For any two elements a and b, if (a,b)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/>
              <a:t> R or a </a:t>
            </a:r>
            <a:r>
              <a:rPr lang="en-US">
                <a:sym typeface="Symbol" panose="05050102010706020507" pitchFamily="18" charset="2"/>
              </a:rPr>
              <a:t></a:t>
            </a:r>
            <a:r>
              <a:rPr lang="en-US"/>
              <a:t> b (mod m) i.e. a - b is divisible by m, then b - a is also divisible by m.</a:t>
            </a:r>
          </a:p>
          <a:p>
            <a:r>
              <a:rPr lang="en-US"/>
              <a:t>    therefore b</a:t>
            </a:r>
            <a:r>
              <a:rPr lang="en-US">
                <a:sym typeface="Symbol" panose="05050102010706020507" pitchFamily="18" charset="2"/>
              </a:rPr>
              <a:t> </a:t>
            </a:r>
            <a:r>
              <a:rPr lang="en-US"/>
              <a:t> a (mod m). So Congruence Modulo m is symmetric.</a:t>
            </a:r>
          </a:p>
          <a:p>
            <a:r>
              <a:rPr lang="en-US"/>
              <a:t>    Transitive – For any three elements a, b, and c if (a,b), (b,c) \in R then-</a:t>
            </a:r>
          </a:p>
          <a:p>
            <a:r>
              <a:rPr lang="en-US"/>
              <a:t>    (a-b) mod m = 0</a:t>
            </a:r>
          </a:p>
          <a:p>
            <a:r>
              <a:rPr lang="en-US"/>
              <a:t>    (b-c) mod m = 0</a:t>
            </a:r>
          </a:p>
          <a:p>
            <a:r>
              <a:rPr lang="en-US"/>
              <a:t>    Adding both equations,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05054"/>
      </p:ext>
    </p:extLst>
  </p:cSld>
  <p:clrMapOvr>
    <a:masterClrMapping/>
  </p:clrMapOvr>
  <p:transition/>
  <p:timing/>
</p:sld>
</file>

<file path=ppt/slides/slide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920C-6CE4-9AFE-B0E3-6EF1AD50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B859-18FA-ED73-5FAC-C5A171DB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therefore a </a:t>
            </a:r>
            <a:r>
              <a:rPr lang="en-US">
                <a:sym typeface="Symbol" panose="05050102010706020507" pitchFamily="18" charset="2"/>
              </a:rPr>
              <a:t> </a:t>
            </a:r>
            <a:r>
              <a:rPr lang="en-US"/>
              <a:t>c (mod m). So, R is transitive.</a:t>
            </a:r>
          </a:p>
          <a:p>
            <a:r>
              <a:rPr lang="en-US"/>
              <a:t>Since the relation R is reflexive, symmetric, and transitive, we conclude that R is an equivalence relation.</a:t>
            </a:r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1C1A85F-E230-401F-570A-6ACD38F60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0" y="2119086"/>
            <a:ext cx="6309675" cy="15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35702"/>
      </p:ext>
    </p:extLst>
  </p:cSld>
  <p:clrMapOvr>
    <a:masterClrMapping/>
  </p:clrMapOvr>
  <p:transition/>
  <p:timing/>
</p:sld>
</file>

<file path=ppt/slides/slide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B167-B007-AD5A-CEA6-B0AAFDEC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D54A-C075-A916-8F3E-56BD8BF6C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69372"/>
      </p:ext>
    </p:extLst>
  </p:cSld>
  <p:clrMapOvr>
    <a:masterClrMapping/>
  </p:clrMapOvr>
  <p:transition/>
  <p:timing/>
</p:sld>
</file>

<file path=ppt/slides/slide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9E5C-AD0E-B10D-6461-1AB095C7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46D9-EB9B-42DA-E106-0BF9A1C1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If P, Q, R are subsets of the universal set U, then </a:t>
            </a:r>
          </a:p>
          <a:p>
            <a:endParaRPr lang="en-IN"/>
          </a:p>
          <a:p>
            <a:r>
              <a:rPr lang="en-IN"/>
              <a:t>(A) P</a:t>
            </a:r>
            <a:r>
              <a:rPr lang="en-IN" baseline="30000"/>
              <a:t>C</a:t>
            </a:r>
            <a:r>
              <a:rPr lang="en-IN"/>
              <a:t>U R</a:t>
            </a:r>
            <a:r>
              <a:rPr lang="en-IN" baseline="30000"/>
              <a:t>C</a:t>
            </a:r>
            <a:endParaRPr lang="en-IN"/>
          </a:p>
          <a:p>
            <a:r>
              <a:rPr lang="en-IN"/>
              <a:t>(B) P U Q</a:t>
            </a:r>
            <a:r>
              <a:rPr lang="en-IN" baseline="30000"/>
              <a:t>C</a:t>
            </a:r>
            <a:r>
              <a:rPr lang="en-IN"/>
              <a:t> U R</a:t>
            </a:r>
            <a:r>
              <a:rPr lang="en-IN" baseline="30000"/>
              <a:t>C</a:t>
            </a:r>
            <a:endParaRPr lang="en-IN"/>
          </a:p>
          <a:p>
            <a:r>
              <a:rPr lang="en-IN"/>
              <a:t>(C) P</a:t>
            </a:r>
            <a:r>
              <a:rPr lang="en-IN" baseline="30000"/>
              <a:t>C</a:t>
            </a:r>
            <a:r>
              <a:rPr lang="en-IN"/>
              <a:t> U Q</a:t>
            </a:r>
            <a:r>
              <a:rPr lang="en-IN" baseline="30000"/>
              <a:t>C</a:t>
            </a:r>
            <a:r>
              <a:rPr lang="en-IN"/>
              <a:t> U R</a:t>
            </a:r>
            <a:r>
              <a:rPr lang="en-IN" baseline="30000"/>
              <a:t>C</a:t>
            </a:r>
            <a:endParaRPr lang="en-IN"/>
          </a:p>
          <a:p>
            <a:r>
              <a:rPr lang="en-IN"/>
              <a:t>(D) 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4660E-2D28-20BB-09EC-95219D044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43" y="2298927"/>
            <a:ext cx="4571017" cy="4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90675"/>
      </p:ext>
    </p:extLst>
  </p:cSld>
  <p:clrMapOvr>
    <a:masterClrMapping/>
  </p:clrMapOvr>
  <p:transition/>
  <p:timing/>
</p:sld>
</file>

<file path=ppt/slides/slide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89A7-DDD8-ED93-719D-3E8F2365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98EA6-D0DD-7B3F-3CAF-ED9CE05AA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96" y="2293257"/>
            <a:ext cx="10324147" cy="2131900"/>
          </a:xfrm>
        </p:spPr>
      </p:pic>
    </p:spTree>
    <p:extLst>
      <p:ext uri="{BB962C8B-B14F-4D97-AF65-F5344CB8AC3E}">
        <p14:creationId xmlns:p14="http://schemas.microsoft.com/office/powerpoint/2010/main" val="2557363376"/>
      </p:ext>
    </p:extLst>
  </p:cSld>
  <p:clrMapOvr>
    <a:masterClrMapping/>
  </p:clrMapOvr>
  <p:transition/>
  <p:timing/>
</p:sld>
</file>

<file path=ppt/slides/slide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0245-DA3E-4268-4046-1B2B6EC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9B1C-E17E-7648-3A47-829DFA65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binary relation R = {(x, y), (x, z), (z, x), (z, y)} on the set {x, y, z}. Which one of the following is TRUE?</a:t>
            </a:r>
            <a:br>
              <a:rPr lang="en-US"/>
            </a:br>
            <a:r>
              <a:rPr lang="en-US" b="1"/>
              <a:t>(A)</a:t>
            </a:r>
            <a:r>
              <a:rPr lang="en-US"/>
              <a:t> R is symmetric but NOT antisymmetric</a:t>
            </a:r>
            <a:br>
              <a:rPr lang="en-US"/>
            </a:br>
            <a:r>
              <a:rPr lang="en-US" b="1"/>
              <a:t>(B)</a:t>
            </a:r>
            <a:r>
              <a:rPr lang="en-US"/>
              <a:t> R is NOT symmetric but antisymmetric</a:t>
            </a:r>
            <a:br>
              <a:rPr lang="en-US"/>
            </a:br>
            <a:r>
              <a:rPr lang="en-US" b="1"/>
              <a:t>(C)</a:t>
            </a:r>
            <a:r>
              <a:rPr lang="en-US"/>
              <a:t> R is both symmetric and antisymmetric</a:t>
            </a:r>
            <a:br>
              <a:rPr lang="en-US"/>
            </a:br>
            <a:r>
              <a:rPr lang="en-US" b="1"/>
              <a:t>(D)</a:t>
            </a:r>
            <a:r>
              <a:rPr lang="en-US"/>
              <a:t> R is neither symmetric nor antisymmetric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49084"/>
      </p:ext>
    </p:extLst>
  </p:cSld>
  <p:clrMapOvr>
    <a:masterClrMapping/>
  </p:clrMapOvr>
  <p:transition/>
  <p:timing/>
</p:sld>
</file>

<file path=ppt/slides/slide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7DD5-C9AF-F9AD-EB4C-B4FD007D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3372-668C-98BE-7C80-01A8D52A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 is not symmetric as (x, y) is present, but (y, x) is not present in R.</a:t>
            </a:r>
          </a:p>
          <a:p>
            <a:r>
              <a:rPr lang="en-US"/>
              <a:t>R is also not</a:t>
            </a:r>
            <a:r>
              <a:rPr lang="en-US">
                <a:hlinkClick r:id="rId2"/>
              </a:rPr>
              <a:t> antisymmetric</a:t>
            </a:r>
            <a:r>
              <a:rPr lang="en-US"/>
              <a:t> as both (x, z) and (z, x) are present in R.</a:t>
            </a:r>
          </a:p>
        </p:txBody>
      </p:sp>
    </p:spTree>
    <p:extLst>
      <p:ext uri="{BB962C8B-B14F-4D97-AF65-F5344CB8AC3E}">
        <p14:creationId xmlns:p14="http://schemas.microsoft.com/office/powerpoint/2010/main" val="4288957270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9A52-408E-B3DD-ECD6-6162943A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Connectives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D9F9-ABC5-88F6-97A6-6283A30C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Exclusive-Or (⊕):</a:t>
            </a:r>
          </a:p>
          <a:p>
            <a:r>
              <a:rPr lang="en-US" err="1"/>
              <a:t>p⊕q -&gt; either p or q, not both.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AutoShape 2" descr="\begin{tabular}{ |c|c|c| }      \hline     p &amp; q &amp; p\wedge q\\     \hline     \hline     T &amp; T &amp; T\\     \hline     T &amp; F &amp; F\\     \hline     F &amp; T &amp; F\\     \hline     F &amp; F &amp; F\\     \hline     \end{tabular}">
            <a:extLst>
              <a:ext uri="{FF2B5EF4-FFF2-40B4-BE49-F238E27FC236}">
                <a16:creationId xmlns:a16="http://schemas.microsoft.com/office/drawing/2014/main" id="{9BDC6CCC-1900-CE4A-52D6-A0CB5245C4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D3A9C-AC91-9051-A3CC-7E8C3CCC5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100388"/>
            <a:ext cx="2374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97443"/>
      </p:ext>
    </p:extLst>
  </p:cSld>
  <p:clrMapOvr>
    <a:masterClrMapping/>
  </p:clrMapOvr>
  <p:transition/>
  <p:timing/>
</p:sld>
</file>

<file path=ppt/slides/slide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6BE8-D1A4-FE08-4521-2A5E3394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8D65-D0DD-84FA-DA4D-A4DF2A6C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For a set A, the power set of A is denoted by 2</a:t>
            </a:r>
            <a:r>
              <a:rPr lang="en-US" baseline="30000"/>
              <a:t>A</a:t>
            </a:r>
            <a:r>
              <a:rPr lang="en-US"/>
              <a:t>. If A = {5, {6}, {7}}, which of the following options are True.</a:t>
            </a:r>
          </a:p>
          <a:p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(A)</a:t>
            </a:r>
            <a:r>
              <a:rPr lang="en-US"/>
              <a:t> I and III only</a:t>
            </a:r>
            <a:br>
              <a:rPr lang="en-US"/>
            </a:br>
            <a:r>
              <a:rPr lang="en-US" b="1"/>
              <a:t>(B)</a:t>
            </a:r>
            <a:r>
              <a:rPr lang="en-US"/>
              <a:t> II and III only</a:t>
            </a:r>
            <a:br>
              <a:rPr lang="en-US"/>
            </a:br>
            <a:r>
              <a:rPr lang="en-US" b="1"/>
              <a:t>(C)</a:t>
            </a:r>
            <a:r>
              <a:rPr lang="en-US"/>
              <a:t> I, II and III only</a:t>
            </a:r>
            <a:br>
              <a:rPr lang="en-US"/>
            </a:br>
            <a:r>
              <a:rPr lang="en-US" b="1"/>
              <a:t>(D)</a:t>
            </a:r>
            <a:r>
              <a:rPr lang="en-US"/>
              <a:t> I, II and IV only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DE3FB-838A-F1AF-7AAD-2D8D2FC70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20" y="2663563"/>
            <a:ext cx="10021437" cy="7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73625"/>
      </p:ext>
    </p:extLst>
  </p:cSld>
  <p:clrMapOvr>
    <a:masterClrMapping/>
  </p:clrMapOvr>
  <p:transition/>
  <p:timing/>
</p:sld>
</file>

<file path=ppt/slides/slide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92CB-158D-CA4D-0B0B-0E43029D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E2BD-DABA-5F11-E3A5-81C66EAE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/>
              <a:t>A = {5, {6}, {7}}</a:t>
            </a:r>
          </a:p>
          <a:p>
            <a:pPr marL="0" indent="0">
              <a:buNone/>
            </a:pPr>
            <a:r>
              <a:rPr lang="en-IN"/>
              <a:t>Below is Powerset of A</a:t>
            </a:r>
          </a:p>
          <a:p>
            <a:pPr marL="0" indent="0">
              <a:buNone/>
            </a:pPr>
            <a:r>
              <a:rPr lang="en-IN"/>
              <a:t>{  </a:t>
            </a:r>
            <a:r>
              <a:rPr lang="el-GR"/>
              <a:t>φ,  {5}, {{6}}, {{7}}, {5, {6}}, {5, {7}}, {{6}, {7}}, {5, {6}, {7}}}</a:t>
            </a:r>
          </a:p>
          <a:p>
            <a:pPr marL="0" indent="0">
              <a:buNone/>
            </a:pPr>
            <a:r>
              <a:rPr lang="en-IN"/>
              <a:t>I is true, as </a:t>
            </a:r>
            <a:r>
              <a:rPr lang="el-GR"/>
              <a:t>φ </a:t>
            </a:r>
            <a:r>
              <a:rPr lang="en-IN"/>
              <a:t>belongs to Powerset.</a:t>
            </a:r>
          </a:p>
          <a:p>
            <a:pPr marL="0" indent="0">
              <a:buNone/>
            </a:pPr>
            <a:r>
              <a:rPr lang="en-IN"/>
              <a:t>II is true, as an empty set is a subset of every set.</a:t>
            </a:r>
          </a:p>
          <a:p>
            <a:pPr marL="0" indent="0">
              <a:buNone/>
            </a:pPr>
            <a:r>
              <a:rPr lang="en-IN"/>
              <a:t>III is true as {5, {6}} belongs to Powerset.</a:t>
            </a:r>
          </a:p>
          <a:p>
            <a:pPr marL="0" indent="0">
              <a:buNone/>
            </a:pPr>
            <a:r>
              <a:rPr lang="en-IN"/>
              <a:t>IV is false, {5, {6}} is not a subset, but {{5, {6}}} is.</a:t>
            </a:r>
          </a:p>
        </p:txBody>
      </p:sp>
    </p:spTree>
    <p:extLst>
      <p:ext uri="{BB962C8B-B14F-4D97-AF65-F5344CB8AC3E}">
        <p14:creationId xmlns:p14="http://schemas.microsoft.com/office/powerpoint/2010/main" val="218664180"/>
      </p:ext>
    </p:extLst>
  </p:cSld>
  <p:clrMapOvr>
    <a:masterClrMapping/>
  </p:clrMapOvr>
  <p:transition/>
  <p:timing/>
</p:sld>
</file>

<file path=ppt/slides/slide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EE63-5204-D061-E162-5352540D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3A31E-5130-0E2F-338D-48FBC1F3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Consider the following relation on subsets of the set S of integers between 1 and 2014. For two distinct subsets U and V of S we say U &lt; V if the minimum element in the symmetric difference of the two sets is in U.</a:t>
            </a:r>
          </a:p>
          <a:p>
            <a:pPr marL="0" indent="0">
              <a:buNone/>
            </a:pPr>
            <a:r>
              <a:rPr lang="en-US"/>
              <a:t>Consider the following two statements:</a:t>
            </a:r>
          </a:p>
          <a:p>
            <a:pPr marL="0" indent="0">
              <a:buNone/>
            </a:pPr>
            <a:r>
              <a:rPr lang="en-US"/>
              <a:t>S1: There is a subset of S that is larger than every other subset.</a:t>
            </a:r>
          </a:p>
          <a:p>
            <a:pPr marL="0" indent="0">
              <a:buNone/>
            </a:pPr>
            <a:r>
              <a:rPr lang="en-US"/>
              <a:t>S2: There is a subset of S that is smaller than every other subset. </a:t>
            </a:r>
          </a:p>
          <a:p>
            <a:pPr marL="0" indent="0">
              <a:buNone/>
            </a:pPr>
            <a:r>
              <a:rPr lang="en-US"/>
              <a:t>Which one of the following is CORRECT?</a:t>
            </a:r>
          </a:p>
          <a:p>
            <a:pPr marL="0" indent="0">
              <a:buNone/>
            </a:pPr>
            <a:r>
              <a:rPr lang="en-US"/>
              <a:t>(A) Both S1 and S2 are true</a:t>
            </a:r>
          </a:p>
          <a:p>
            <a:pPr marL="0" indent="0">
              <a:buNone/>
            </a:pPr>
            <a:r>
              <a:rPr lang="en-US"/>
              <a:t>(B) S1 is true and S2 is false</a:t>
            </a:r>
          </a:p>
          <a:p>
            <a:pPr marL="0" indent="0">
              <a:buNone/>
            </a:pPr>
            <a:r>
              <a:rPr lang="en-US"/>
              <a:t>(C) S2 is true and S1 is false</a:t>
            </a:r>
          </a:p>
          <a:p>
            <a:pPr marL="0" indent="0">
              <a:buNone/>
            </a:pPr>
            <a:r>
              <a:rPr lang="en-US"/>
              <a:t>(D) Neither S1 nor S2 is true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2203"/>
      </p:ext>
    </p:extLst>
  </p:cSld>
  <p:clrMapOvr>
    <a:masterClrMapping/>
  </p:clrMapOvr>
  <p:transition/>
  <p:timing/>
</p:sld>
</file>

<file path=ppt/slides/slide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FB3F-817E-C811-34EA-B4704DB2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DAF9-385A-C310-F792-F7D8F334A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As question defined that “for two distinct subsets U and V of S we say U &lt; V if the minimum element in the symmetric difference of the two sets is in U".</a:t>
            </a:r>
            <a:br>
              <a:rPr lang="en-US"/>
            </a:br>
            <a:r>
              <a:rPr lang="en-US"/>
              <a:t>Given, S = {1, 2, 3, …., 2014}.</a:t>
            </a:r>
            <a:br>
              <a:rPr lang="en-US"/>
            </a:br>
            <a:br>
              <a:rPr lang="en-US"/>
            </a:br>
            <a:r>
              <a:rPr lang="en-US"/>
              <a:t>Therefore,</a:t>
            </a:r>
            <a:br>
              <a:rPr lang="en-US"/>
            </a:br>
            <a:r>
              <a:rPr lang="en-US"/>
              <a:t>Subsets {1, 2, 3, …., 2014} and {Ø} of S, so {1, 2, 3, …., 2014} &lt; {Ø} because the minimum element in the symmetric difference (i.e., {1, 2, 3, …., 2014}) of the two sets is in set {1, 2, 3, …., 2014}.</a:t>
            </a:r>
            <a:br>
              <a:rPr lang="en-US"/>
            </a:br>
            <a:br>
              <a:rPr lang="en-US"/>
            </a:br>
            <a:r>
              <a:rPr lang="en-US"/>
              <a:t>Hence, </a:t>
            </a:r>
            <a:r>
              <a:rPr lang="en-US" b="1"/>
              <a:t>{Ø}</a:t>
            </a:r>
            <a:r>
              <a:rPr lang="en-US"/>
              <a:t> is a subset of S that is </a:t>
            </a:r>
            <a:r>
              <a:rPr lang="en-US" b="1"/>
              <a:t>larger</a:t>
            </a:r>
            <a:r>
              <a:rPr lang="en-US"/>
              <a:t> than every other subset.</a:t>
            </a:r>
            <a:br>
              <a:rPr lang="en-US"/>
            </a:br>
            <a:r>
              <a:rPr lang="en-US"/>
              <a:t>And, </a:t>
            </a:r>
            <a:r>
              <a:rPr lang="en-US" b="1"/>
              <a:t>{1, 2, 3, …., 2014}</a:t>
            </a:r>
            <a:r>
              <a:rPr lang="en-US"/>
              <a:t> is a subset of S that is </a:t>
            </a:r>
            <a:r>
              <a:rPr lang="en-US" b="1"/>
              <a:t>smaller</a:t>
            </a:r>
            <a:r>
              <a:rPr lang="en-US"/>
              <a:t> than every other subset.</a:t>
            </a:r>
            <a:br>
              <a:rPr lang="en-US"/>
            </a:br>
            <a:br>
              <a:rPr lang="en-US"/>
            </a:br>
            <a:r>
              <a:rPr lang="en-US"/>
              <a:t>Option (A) is correct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58908"/>
      </p:ext>
    </p:extLst>
  </p:cSld>
  <p:clrMapOvr>
    <a:masterClrMapping/>
  </p:clrMapOvr>
  <p:transition/>
  <p:timing/>
</p:sld>
</file>

<file path=ppt/slides/slide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CFA6-BE06-1AE6-4D80-12F0A469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CA8A-EDFE-B3DD-34B2-BAFF38B4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binary relation S = ф (empty set) on set A = {1, 2, 3} is :</a:t>
            </a:r>
            <a:br>
              <a:rPr lang="en-US"/>
            </a:br>
            <a:r>
              <a:rPr lang="en-US" b="1"/>
              <a:t>(A)</a:t>
            </a:r>
            <a:r>
              <a:rPr lang="en-US"/>
              <a:t> Neither reflexive nor symmetric</a:t>
            </a:r>
            <a:br>
              <a:rPr lang="en-US"/>
            </a:br>
            <a:r>
              <a:rPr lang="en-US" b="1"/>
              <a:t>(B)</a:t>
            </a:r>
            <a:r>
              <a:rPr lang="en-US"/>
              <a:t> Symmetric and reflexive</a:t>
            </a:r>
            <a:br>
              <a:rPr lang="en-US"/>
            </a:br>
            <a:r>
              <a:rPr lang="en-US" b="1"/>
              <a:t>(C)</a:t>
            </a:r>
            <a:r>
              <a:rPr lang="en-US"/>
              <a:t> Transitive and reflexive</a:t>
            </a:r>
            <a:br>
              <a:rPr lang="en-US"/>
            </a:br>
            <a:r>
              <a:rPr lang="en-US" b="1"/>
              <a:t>(D)</a:t>
            </a:r>
            <a:r>
              <a:rPr lang="en-US"/>
              <a:t> Transitive and symmetric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82277"/>
      </p:ext>
    </p:extLst>
  </p:cSld>
  <p:clrMapOvr>
    <a:masterClrMapping/>
  </p:clrMapOvr>
  <p:transition/>
  <p:timing/>
</p:sld>
</file>

<file path=ppt/slides/slide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5D26-FEB5-57CE-E702-13C7A5BD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ADC3-548C-F127-4444-C664E208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Reflexive : A relation is reflexive if every element of set is paired with itself. Here none of the element of A is paired with themselves, so S is not reflexive.</a:t>
            </a:r>
          </a:p>
          <a:p>
            <a:r>
              <a:rPr lang="en-US"/>
              <a:t>Symmetric : This property says that if there is a pair (a, b) in S, then there must be a pair (b, a) in S. Since there is no pair here in S, this is trivially true, so S is symmetric.</a:t>
            </a:r>
          </a:p>
          <a:p>
            <a:r>
              <a:rPr lang="en-US"/>
              <a:t>Transitive : This says that if there are pairs (a, b) and (b, c) in S, then there must be pair (a,c) in S. Again, this condition is trivially true, so S is transitive.</a:t>
            </a:r>
          </a:p>
          <a:p>
            <a:r>
              <a:rPr lang="en-US"/>
              <a:t>Thus, option (D) is correct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614775"/>
      </p:ext>
    </p:extLst>
  </p:cSld>
  <p:clrMapOvr>
    <a:masterClrMapping/>
  </p:clrMapOvr>
  <p:transition/>
  <p:timing/>
</p:sld>
</file>

<file path=ppt/slides/slide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601813"/>
            <a:ext cx="4873752" cy="3349573"/>
          </a:xfrm>
        </p:spPr>
        <p:txBody>
          <a:bodyPr/>
          <a:lstStyle/>
          <a:p>
            <a:r>
              <a:rPr lang="en-US"/>
              <a:t>Graphs: Connectivity and Coloring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613CD6-682F-0049-48AA-F11855895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230" y="2015379"/>
            <a:ext cx="4229467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p:transition/>
  <p:timing/>
</p:sld>
</file>

<file path=ppt/slides/slide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64" y="1158840"/>
            <a:ext cx="5038344" cy="1709928"/>
          </a:xfrm>
        </p:spPr>
        <p:txBody>
          <a:bodyPr/>
          <a:lstStyle/>
          <a:p>
            <a:r>
              <a:rPr lang="en-US"/>
              <a:t>Definition</a:t>
            </a:r>
            <a:br>
              <a:rPr lang="en-US">
                <a:sym typeface="DM Sans Medium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Contoso, we empower organizations to foster collaborative thinking to further drive workplace innovation. By closing the loop and leveraging agile frameworks, we help business grow organically and foster a consumer-first mindset.​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t>77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5F9CF2-48B5-153C-5F26-1FE998F2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87" y="2574036"/>
            <a:ext cx="6805250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p:transition/>
  <p:timing/>
</p:sld>
</file>

<file path=ppt/slides/slide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64" y="979546"/>
            <a:ext cx="5038344" cy="1709928"/>
          </a:xfrm>
        </p:spPr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t>78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3E9362-8CFD-E2F5-7246-94E2AC1A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59" y="2013804"/>
            <a:ext cx="4938188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0207"/>
      </p:ext>
    </p:extLst>
  </p:cSld>
  <p:clrMapOvr>
    <a:masterClrMapping/>
  </p:clrMapOvr>
  <p:transition/>
  <p:timing/>
</p:sld>
</file>

<file path=ppt/slides/slide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10208"/>
            <a:ext cx="9912096" cy="1014984"/>
          </a:xfrm>
        </p:spPr>
        <p:txBody>
          <a:bodyPr/>
          <a:lstStyle/>
          <a:p>
            <a:r>
              <a:rPr lang="en-US" sz="1600">
                <a:latin typeface="Century Gothic" panose="020b0502020202020204" pitchFamily="34" charset="0"/>
              </a:rPr>
              <a:t>Types of Graphs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79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D4AA6-2C87-A591-4605-AD5C5536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6" y="1154233"/>
            <a:ext cx="7925487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9A52-408E-B3DD-ECD6-6162943A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Connectives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D9F9-ABC5-88F6-97A6-6283A30C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Implication (→):</a:t>
            </a:r>
          </a:p>
          <a:p>
            <a:r>
              <a:rPr lang="en-US" err="1"/>
              <a:t>p→q -&gt; if p, then q. is also equivalent to (¬p∨q)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Explosion Principle – “</a:t>
            </a:r>
            <a:r>
              <a:rPr lang="en-IN" b="0" i="0">
                <a:solidFill>
                  <a:srgbClr val="273239"/>
                </a:solidFill>
                <a:effectLst/>
                <a:latin typeface="urw-din"/>
              </a:rPr>
              <a:t>A False statement implies anything”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AutoShape 2" descr="\begin{tabular}{ |c|c|c| }      \hline     p &amp; q &amp; p\wedge q\\     \hline     \hline     T &amp; T &amp; T\\     \hline     T &amp; F &amp; F\\     \hline     F &amp; T &amp; F\\     \hline     F &amp; F &amp; F\\     \hline     \end{tabular}">
            <a:extLst>
              <a:ext uri="{FF2B5EF4-FFF2-40B4-BE49-F238E27FC236}">
                <a16:creationId xmlns:a16="http://schemas.microsoft.com/office/drawing/2014/main" id="{9BDC6CCC-1900-CE4A-52D6-A0CB5245C4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E37F2-9C51-AC6A-791B-E5BB3383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23" y="2864644"/>
            <a:ext cx="24511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57258"/>
      </p:ext>
    </p:extLst>
  </p:cSld>
  <p:clrMapOvr>
    <a:masterClrMapping/>
  </p:clrMapOvr>
  <p:transition/>
  <p:timing/>
</p:sld>
</file>

<file path=ppt/slides/slide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014472"/>
            <a:ext cx="3017520" cy="1938528"/>
          </a:xfrm>
        </p:spPr>
        <p:txBody>
          <a:bodyPr/>
          <a:lstStyle/>
          <a:p>
            <a:r>
              <a:rPr lang="en-US" sz="3200"/>
              <a:t>Non-Directed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16CB6-5E86-B5F1-6B27-591CE4AD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88" y="114537"/>
            <a:ext cx="6456392" cy="66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17486"/>
      </p:ext>
    </p:extLst>
  </p:cSld>
  <p:clrMapOvr>
    <a:masterClrMapping/>
  </p:clrMapOvr>
  <p:transition/>
  <p:timing/>
</p:sld>
</file>

<file path=ppt/slides/slide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014472"/>
            <a:ext cx="3383280" cy="1938528"/>
          </a:xfrm>
        </p:spPr>
        <p:txBody>
          <a:bodyPr/>
          <a:lstStyle/>
          <a:p>
            <a:r>
              <a:rPr lang="en-US" sz="3200"/>
              <a:t>Directed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ACBBB-57F7-7676-C010-C33A69B2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62" y="133862"/>
            <a:ext cx="5982479" cy="67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79276"/>
      </p:ext>
    </p:extLst>
  </p:cSld>
  <p:clrMapOvr>
    <a:masterClrMapping/>
  </p:clrMapOvr>
  <p:transition/>
  <p:timing/>
</p:sld>
</file>

<file path=ppt/slides/slide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014472"/>
            <a:ext cx="3017520" cy="1938528"/>
          </a:xfrm>
        </p:spPr>
        <p:txBody>
          <a:bodyPr/>
          <a:lstStyle/>
          <a:p>
            <a:r>
              <a:rPr lang="en-US" sz="3200"/>
              <a:t>Connected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6012C-F50E-A085-D77D-10075DBB2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022" y="235277"/>
            <a:ext cx="6724705" cy="65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95954"/>
      </p:ext>
    </p:extLst>
  </p:cSld>
  <p:clrMapOvr>
    <a:masterClrMapping/>
  </p:clrMapOvr>
  <p:transition/>
  <p:timing/>
</p:sld>
</file>

<file path=ppt/slides/slide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014472"/>
            <a:ext cx="3275704" cy="1938528"/>
          </a:xfrm>
        </p:spPr>
        <p:txBody>
          <a:bodyPr/>
          <a:lstStyle/>
          <a:p>
            <a:r>
              <a:rPr lang="en-US" sz="3200"/>
              <a:t>Regular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F20CE-4564-379F-6B76-B3466697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001" y="177990"/>
            <a:ext cx="6832479" cy="65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71632"/>
      </p:ext>
    </p:extLst>
  </p:cSld>
  <p:clrMapOvr>
    <a:masterClrMapping/>
  </p:clrMapOvr>
  <p:transition/>
  <p:timing/>
</p:sld>
</file>

<file path=ppt/slides/slide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3014472"/>
            <a:ext cx="3670151" cy="1938528"/>
          </a:xfrm>
        </p:spPr>
        <p:txBody>
          <a:bodyPr/>
          <a:lstStyle/>
          <a:p>
            <a:r>
              <a:rPr lang="en-US" sz="3200"/>
              <a:t>Complete</a:t>
            </a:r>
            <a:br>
              <a:rPr lang="en-US" sz="3200"/>
            </a:br>
            <a:r>
              <a:rPr lang="en-US" sz="3200"/>
              <a:t>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49C29-EBED-F562-315F-1946E4D34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10" y="294901"/>
            <a:ext cx="8597205" cy="626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78925"/>
      </p:ext>
    </p:extLst>
  </p:cSld>
  <p:clrMapOvr>
    <a:masterClrMapping/>
  </p:clrMapOvr>
  <p:transition/>
  <p:timing/>
</p:sld>
</file>

<file path=ppt/slides/slide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014472"/>
            <a:ext cx="3383280" cy="1938528"/>
          </a:xfrm>
        </p:spPr>
        <p:txBody>
          <a:bodyPr/>
          <a:lstStyle/>
          <a:p>
            <a:r>
              <a:rPr lang="en-US" sz="3200"/>
              <a:t>Cycle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4D4B3-98D3-A59B-33C3-0B2EE6A11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73" y="522655"/>
            <a:ext cx="7212858" cy="60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7956"/>
      </p:ext>
    </p:extLst>
  </p:cSld>
  <p:clrMapOvr>
    <a:masterClrMapping/>
  </p:clrMapOvr>
  <p:transition/>
  <p:timing/>
</p:sld>
</file>

<file path=ppt/slides/slide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3014472"/>
            <a:ext cx="3195021" cy="1938528"/>
          </a:xfrm>
        </p:spPr>
        <p:txBody>
          <a:bodyPr/>
          <a:lstStyle/>
          <a:p>
            <a:r>
              <a:rPr lang="en-US" sz="3200"/>
              <a:t>Bipartite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DE2EF-8299-45B7-4924-F0A2F80F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38" y="0"/>
            <a:ext cx="6095988" cy="742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95289"/>
      </p:ext>
    </p:extLst>
  </p:cSld>
  <p:clrMapOvr>
    <a:masterClrMapping/>
  </p:clrMapOvr>
  <p:transition/>
  <p:timing/>
</p:sld>
</file>

<file path=ppt/slides/slide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06616B-CD92-1E6D-F88E-DB696F79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625017"/>
            <a:ext cx="5410669" cy="1089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F3ED3-AE55-AB03-8192-48E7E5431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1" y="2048840"/>
            <a:ext cx="5532599" cy="1021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2C2C2C-18F8-BD40-1F6B-DCB69CEB8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31" y="3428999"/>
            <a:ext cx="5723116" cy="100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1E16E8-E097-E61D-5E7C-065374FB6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31" y="4684684"/>
            <a:ext cx="4968671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3011"/>
      </p:ext>
    </p:extLst>
  </p:cSld>
  <p:clrMapOvr>
    <a:masterClrMapping/>
  </p:clrMapOvr>
  <p:transition/>
  <p:timing/>
</p:sld>
</file>

<file path=ppt/slides/slide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014472"/>
            <a:ext cx="3017520" cy="1938528"/>
          </a:xfrm>
        </p:spPr>
        <p:txBody>
          <a:bodyPr/>
          <a:lstStyle/>
          <a:p>
            <a:r>
              <a:rPr lang="en-US" sz="3200"/>
              <a:t>Hamiltonian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414AC-754C-37B4-3227-1C163303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422" y="561374"/>
            <a:ext cx="6927180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19956"/>
      </p:ext>
    </p:extLst>
  </p:cSld>
  <p:clrMapOvr>
    <a:masterClrMapping/>
  </p:clrMapOvr>
  <p:transition/>
  <p:timing/>
</p:sld>
</file>

<file path=ppt/slides/slide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014472"/>
            <a:ext cx="3383280" cy="1938528"/>
          </a:xfrm>
        </p:spPr>
        <p:txBody>
          <a:bodyPr/>
          <a:lstStyle/>
          <a:p>
            <a:r>
              <a:rPr lang="en-US" sz="3200"/>
              <a:t>Isomorphism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3A0C9-5EEF-0F66-29C6-5E5C4F92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70079"/>
            <a:ext cx="6957663" cy="1737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8DBF4-E2EF-E370-17E0-049EE0398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05" y="2482158"/>
            <a:ext cx="559356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28885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9A52-408E-B3DD-ECD6-6162943A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Connectives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D9F9-ABC5-88F6-97A6-6283A30C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Double Implication (↔︎):</a:t>
            </a:r>
          </a:p>
          <a:p>
            <a:r>
              <a:rPr lang="en-US"/>
              <a:t>p↔︎q -&gt; p, if and only if (or iff) q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AutoShape 2" descr="\begin{tabular}{ |c|c|c| }      \hline     p &amp; q &amp; p\wedge q\\     \hline     \hline     T &amp; T &amp; T\\     \hline     T &amp; F &amp; F\\     \hline     F &amp; T &amp; F\\     \hline     F &amp; F &amp; F\\     \hline     \end{tabular}">
            <a:extLst>
              <a:ext uri="{FF2B5EF4-FFF2-40B4-BE49-F238E27FC236}">
                <a16:creationId xmlns:a16="http://schemas.microsoft.com/office/drawing/2014/main" id="{9BDC6CCC-1900-CE4A-52D6-A0CB5245C4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9B681-E931-FCFE-0BF1-33B4DE6C9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46" y="2999973"/>
            <a:ext cx="24765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50297"/>
      </p:ext>
    </p:extLst>
  </p:cSld>
  <p:clrMapOvr>
    <a:masterClrMapping/>
  </p:clrMapOvr>
  <p:transition/>
  <p:timing/>
</p:sld>
</file>

<file path=ppt/slides/slide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2DD80F-5483-253F-115A-AB58EB57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01" y="368413"/>
            <a:ext cx="10592998" cy="61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8633"/>
      </p:ext>
    </p:extLst>
  </p:cSld>
  <p:clrMapOvr>
    <a:masterClrMapping/>
  </p:clrMapOvr>
  <p:transition/>
  <p:timing/>
</p:sld>
</file>

<file path=ppt/slides/slide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F64CF-0C00-E921-1734-2A5C4450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04" y="1348009"/>
            <a:ext cx="11106544" cy="41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07412"/>
      </p:ext>
    </p:extLst>
  </p:cSld>
  <p:clrMapOvr>
    <a:masterClrMapping/>
  </p:clrMapOvr>
  <p:transition/>
  <p:timing/>
</p:sld>
</file>

<file path=ppt/slides/slide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92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5466D-884D-A5F1-DACE-654CA669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4" y="1924119"/>
            <a:ext cx="10891351" cy="30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58189"/>
      </p:ext>
    </p:extLst>
  </p:cSld>
  <p:clrMapOvr>
    <a:masterClrMapping/>
  </p:clrMapOvr>
  <p:transition/>
  <p:timing/>
</p:sld>
</file>

<file path=ppt/slides/slide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C8364-490D-C280-B8C5-F64BF35B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9" y="466119"/>
            <a:ext cx="10826981" cy="1631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3CB31-6FBC-010E-056F-A4D81512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3" y="2879711"/>
            <a:ext cx="5186571" cy="22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51956"/>
      </p:ext>
    </p:extLst>
  </p:cSld>
  <p:clrMapOvr>
    <a:masterClrMapping/>
  </p:clrMapOvr>
  <p:transition/>
  <p:timing/>
</p:sld>
</file>

<file path=ppt/slides/slide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94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C8364-490D-C280-B8C5-F64BF35B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9" y="466119"/>
            <a:ext cx="10826981" cy="1631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3CB31-6FBC-010E-056F-A4D81512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3" y="2879711"/>
            <a:ext cx="5186571" cy="2221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EB714F-9DED-0E7D-B050-9FAF31B7B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87" y="2773322"/>
            <a:ext cx="5439950" cy="24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04016"/>
      </p:ext>
    </p:extLst>
  </p:cSld>
  <p:clrMapOvr>
    <a:masterClrMapping/>
  </p:clrMapOvr>
  <p:transition/>
  <p:timing/>
</p:sld>
</file>

<file path=ppt/slides/slide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E3CB31-6FBC-010E-056F-A4D81512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3" y="2879711"/>
            <a:ext cx="5186571" cy="2221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2903FD-A287-1C05-2FD5-03D3B28D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3" y="462099"/>
            <a:ext cx="7763913" cy="111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150"/>
      </p:ext>
    </p:extLst>
  </p:cSld>
  <p:clrMapOvr>
    <a:masterClrMapping/>
  </p:clrMapOvr>
  <p:transition/>
  <p:timing/>
</p:sld>
</file>

<file path=ppt/slides/slide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96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C8364-490D-C280-B8C5-F64BF35B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9" y="466119"/>
            <a:ext cx="10826981" cy="1631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3CB31-6FBC-010E-056F-A4D81512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3" y="2879711"/>
            <a:ext cx="5186571" cy="2221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EB714F-9DED-0E7D-B050-9FAF31B7B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87" y="2773322"/>
            <a:ext cx="5439950" cy="2433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75820-2C5F-1190-3FA5-7063F25B0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46" y="2777132"/>
            <a:ext cx="5214491" cy="243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4660"/>
      </p:ext>
    </p:extLst>
  </p:cSld>
  <p:clrMapOvr>
    <a:masterClrMapping/>
  </p:clrMapOvr>
  <p:transition/>
  <p:timing/>
</p:sld>
</file>

<file path=ppt/slides/slide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97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25EB96-B8EA-4C58-13B9-2438C997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2334721"/>
            <a:ext cx="9976800" cy="218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66377"/>
      </p:ext>
    </p:extLst>
  </p:cSld>
  <p:clrMapOvr>
    <a:masterClrMapping/>
  </p:clrMapOvr>
  <p:transition/>
  <p:timing/>
</p:sld>
</file>

<file path=ppt/slides/slide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98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C2E3A-AFCB-30FC-A749-C156E63D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3" y="1296681"/>
            <a:ext cx="9251153" cy="42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80130"/>
      </p:ext>
    </p:extLst>
  </p:cSld>
  <p:clrMapOvr>
    <a:masterClrMapping/>
  </p:clrMapOvr>
  <p:transition/>
  <p:timing/>
</p:sld>
</file>

<file path=ppt/slides/slide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9CFEC-6CE8-454C-B9FB-E749C60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99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79123-5B18-9B04-E6AB-B35E1544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ABCC0-349A-95F4-675C-6D5290A7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6" y="2767111"/>
            <a:ext cx="7932176" cy="2531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243B03-B1DE-E477-3D4F-9BF714EC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65" y="1102619"/>
            <a:ext cx="8760289" cy="12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050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8"/>
  <p:tag name="AS_OS" val="Unix 5.15.0.1019"/>
  <p:tag name="AS_RELEASE_DATE" val="2022.10.14"/>
  <p:tag name="AS_TITLE" val="Aspose.Slides for .NET5"/>
  <p:tag name="AS_VERSION" val="22.1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r="http://schemas.openxmlformats.org/officeDocument/2006/relationships"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Century Gothic"/>
        <a:cs typeface="Arial"/>
      </a:majorFont>
      <a:minorFont>
        <a:latin typeface="Univers Condensed Light"/>
        <a:ea typeface="Univers Condensed Light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9.xml><?xml version="1.0" encoding="utf-8"?>
<a:theme xmlns:r="http://schemas.openxmlformats.org/officeDocument/2006/relationships"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Century Gothic"/>
        <a:cs typeface="Arial"/>
      </a:majorFont>
      <a:minorFont>
        <a:latin typeface="Univers Condensed Light"/>
        <a:ea typeface="Univers Condensed Light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414</Paragraphs>
  <Slides>123</Slides>
  <Notes>1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baseType="lpstr" size="135">
      <vt:lpstr>Arial</vt:lpstr>
      <vt:lpstr>Calibri</vt:lpstr>
      <vt:lpstr>Calibri Light</vt:lpstr>
      <vt:lpstr>urw-din</vt:lpstr>
      <vt:lpstr>Untitled Sans</vt:lpstr>
      <vt:lpstr>Times New Roman</vt:lpstr>
      <vt:lpstr>Symbol</vt:lpstr>
      <vt:lpstr>Century Gothic</vt:lpstr>
      <vt:lpstr>Univers Condensed Light</vt:lpstr>
      <vt:lpstr>Karla</vt:lpstr>
      <vt:lpstr>DM Sans Medium</vt:lpstr>
      <vt:lpstr>Office Theme</vt:lpstr>
      <vt:lpstr>Propositional and First order(Predicate) Logic</vt:lpstr>
      <vt:lpstr>Proposition</vt:lpstr>
      <vt:lpstr>Proposition</vt:lpstr>
      <vt:lpstr>Logical Connectives</vt:lpstr>
      <vt:lpstr>Logical Connectives</vt:lpstr>
      <vt:lpstr>Logical Connectives</vt:lpstr>
      <vt:lpstr>Logical Connectives</vt:lpstr>
      <vt:lpstr>Logical Connectives</vt:lpstr>
      <vt:lpstr>Logical Connectives</vt:lpstr>
      <vt:lpstr>Quick Question</vt:lpstr>
      <vt:lpstr>Laws of Algebra of Propositions</vt:lpstr>
      <vt:lpstr>Propositional Equivalences</vt:lpstr>
      <vt:lpstr>Predicate Logic</vt:lpstr>
      <vt:lpstr>Quantifiers</vt:lpstr>
      <vt:lpstr>Logical Equivalences including Quantifiers</vt:lpstr>
      <vt:lpstr>Questions</vt:lpstr>
      <vt:lpstr>PowerPoint Presentation</vt:lpstr>
      <vt:lpstr>PowerPoint Presentation</vt:lpstr>
      <vt:lpstr>Relations,Functions, Partial Orders and Lattices</vt:lpstr>
      <vt:lpstr>                 Number of possible Equivalence Relations on a finite set</vt:lpstr>
      <vt:lpstr>PowerPoint Presentation</vt:lpstr>
      <vt:lpstr>                        Partial orders and lattices</vt:lpstr>
      <vt:lpstr>                               Hasse diagrams</vt:lpstr>
      <vt:lpstr>                       S =({1,2,3,4},&lt;=)</vt:lpstr>
      <vt:lpstr>PowerPoint Presentation</vt:lpstr>
      <vt:lpstr>                            Lattices</vt:lpstr>
      <vt:lpstr>PowerPoint Presentation</vt:lpstr>
      <vt:lpstr>                                  Functions</vt:lpstr>
      <vt:lpstr>                                Properties</vt:lpstr>
      <vt:lpstr>                         Types of functions</vt:lpstr>
      <vt:lpstr>                             </vt:lpstr>
      <vt:lpstr>                           Inverse and composite functions</vt:lpstr>
      <vt:lpstr>                  Properties of Composite functions</vt:lpstr>
      <vt:lpstr>                        Total possible functions</vt:lpstr>
      <vt:lpstr>PowerPoint Presentation</vt:lpstr>
      <vt:lpstr>PowerPoint Presentation</vt:lpstr>
      <vt:lpstr>PowerPoint Presentation</vt:lpstr>
      <vt:lpstr>Sets</vt:lpstr>
      <vt:lpstr>Sets</vt:lpstr>
      <vt:lpstr>Representation of a Set</vt:lpstr>
      <vt:lpstr>Equal sets</vt:lpstr>
      <vt:lpstr>Subset</vt:lpstr>
      <vt:lpstr>Size of a Set</vt:lpstr>
      <vt:lpstr>Power Sets</vt:lpstr>
      <vt:lpstr>Cartesian Products</vt:lpstr>
      <vt:lpstr>Set Operations</vt:lpstr>
      <vt:lpstr>Union </vt:lpstr>
      <vt:lpstr>Intersection </vt:lpstr>
      <vt:lpstr>Disjoint</vt:lpstr>
      <vt:lpstr>Set Difference </vt:lpstr>
      <vt:lpstr>Complement</vt:lpstr>
      <vt:lpstr>Theorems on set operations</vt:lpstr>
      <vt:lpstr>Theorems on set operations</vt:lpstr>
      <vt:lpstr>Relations</vt:lpstr>
      <vt:lpstr>Relation</vt:lpstr>
      <vt:lpstr>Domain and Range:</vt:lpstr>
      <vt:lpstr>Types of Relation:</vt:lpstr>
      <vt:lpstr>Types of Relation:</vt:lpstr>
      <vt:lpstr>Combining Relations :</vt:lpstr>
      <vt:lpstr>Composition </vt:lpstr>
      <vt:lpstr>Composition of Relation on itself :</vt:lpstr>
      <vt:lpstr>Equivalence Relations :</vt:lpstr>
      <vt:lpstr>Solution</vt:lpstr>
      <vt:lpstr>Solution</vt:lpstr>
      <vt:lpstr>Questions</vt:lpstr>
      <vt:lpstr>Questions</vt:lpstr>
      <vt:lpstr>Solution</vt:lpstr>
      <vt:lpstr>Question</vt:lpstr>
      <vt:lpstr>Solution</vt:lpstr>
      <vt:lpstr>Question</vt:lpstr>
      <vt:lpstr>Solution</vt:lpstr>
      <vt:lpstr>Question</vt:lpstr>
      <vt:lpstr>Solution</vt:lpstr>
      <vt:lpstr>Question</vt:lpstr>
      <vt:lpstr>Solution</vt:lpstr>
      <vt:lpstr>Graphs: Connectivity and Coloring</vt:lpstr>
      <vt:lpstr>Definition</vt:lpstr>
      <vt:lpstr>Example</vt:lpstr>
      <vt:lpstr>Types of Graphs</vt:lpstr>
      <vt:lpstr>Non-Directed Graph</vt:lpstr>
      <vt:lpstr>Directed Graph</vt:lpstr>
      <vt:lpstr>Connected Graph</vt:lpstr>
      <vt:lpstr>Regular Graph</vt:lpstr>
      <vt:lpstr>CompleteGraph</vt:lpstr>
      <vt:lpstr>Cycle Graph</vt:lpstr>
      <vt:lpstr>Bipartite Graph</vt:lpstr>
      <vt:lpstr>PowerPoint Presentation</vt:lpstr>
      <vt:lpstr>Hamiltonian Graph</vt:lpstr>
      <vt:lpstr>Isomorphism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2023-03-03T13:49:32.688</cp:lastPrinted>
  <dcterms:created xsi:type="dcterms:W3CDTF">2023-03-03T13:49:32Z</dcterms:created>
  <dcterms:modified xsi:type="dcterms:W3CDTF">2023-03-03T13:50:09Z</dcterms:modified>
</cp:coreProperties>
</file>