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8" r:id="rId2"/>
    <p:sldMasterId id="2147483680" r:id="rId3"/>
    <p:sldMasterId id="2147483692" r:id="rId4"/>
  </p:sldMasterIdLst>
  <p:notesMasterIdLst>
    <p:notesMasterId r:id="rId61"/>
  </p:notesMasterIdLst>
  <p:handoutMasterIdLst>
    <p:handoutMasterId r:id="rId62"/>
  </p:handoutMasterIdLst>
  <p:sldIdLst>
    <p:sldId id="272" r:id="rId5"/>
    <p:sldId id="273" r:id="rId6"/>
    <p:sldId id="283" r:id="rId7"/>
    <p:sldId id="286" r:id="rId8"/>
    <p:sldId id="259" r:id="rId9"/>
    <p:sldId id="285" r:id="rId10"/>
    <p:sldId id="278" r:id="rId11"/>
    <p:sldId id="287" r:id="rId12"/>
    <p:sldId id="288" r:id="rId13"/>
    <p:sldId id="289" r:id="rId14"/>
    <p:sldId id="256" r:id="rId15"/>
    <p:sldId id="267" r:id="rId16"/>
    <p:sldId id="268" r:id="rId17"/>
    <p:sldId id="269" r:id="rId18"/>
    <p:sldId id="257" r:id="rId19"/>
    <p:sldId id="258" r:id="rId20"/>
    <p:sldId id="262" r:id="rId21"/>
    <p:sldId id="263" r:id="rId22"/>
    <p:sldId id="264" r:id="rId23"/>
    <p:sldId id="290" r:id="rId24"/>
    <p:sldId id="260" r:id="rId25"/>
    <p:sldId id="266" r:id="rId26"/>
    <p:sldId id="270" r:id="rId27"/>
    <p:sldId id="265" r:id="rId28"/>
    <p:sldId id="291" r:id="rId29"/>
    <p:sldId id="292" r:id="rId30"/>
    <p:sldId id="276" r:id="rId31"/>
    <p:sldId id="293" r:id="rId32"/>
    <p:sldId id="294" r:id="rId33"/>
    <p:sldId id="295" r:id="rId34"/>
    <p:sldId id="296" r:id="rId35"/>
    <p:sldId id="297" r:id="rId36"/>
    <p:sldId id="271" r:id="rId37"/>
    <p:sldId id="277" r:id="rId38"/>
    <p:sldId id="298" r:id="rId39"/>
    <p:sldId id="279" r:id="rId40"/>
    <p:sldId id="280" r:id="rId41"/>
    <p:sldId id="299" r:id="rId42"/>
    <p:sldId id="284" r:id="rId43"/>
    <p:sldId id="300" r:id="rId44"/>
    <p:sldId id="301" r:id="rId45"/>
    <p:sldId id="302" r:id="rId46"/>
    <p:sldId id="303" r:id="rId47"/>
    <p:sldId id="304" r:id="rId48"/>
    <p:sldId id="305" r:id="rId49"/>
    <p:sldId id="306" r:id="rId50"/>
    <p:sldId id="307" r:id="rId51"/>
    <p:sldId id="308" r:id="rId52"/>
    <p:sldId id="261"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3F0"/>
    <a:srgbClr val="D1D8B7"/>
    <a:srgbClr val="A09D79"/>
    <a:srgbClr val="AD5C4D"/>
    <a:srgbClr val="543E35"/>
    <a:srgbClr val="637700"/>
    <a:srgbClr val="FFF4ED"/>
    <a:srgbClr val="5E6A76"/>
    <a:srgbClr val="00000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830"/>
  </p:normalViewPr>
  <p:slideViewPr>
    <p:cSldViewPr snapToGrid="0">
      <p:cViewPr varScale="1">
        <p:scale>
          <a:sx n="48" d="100"/>
          <a:sy n="48" d="100"/>
        </p:scale>
        <p:origin x="67" y="80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2/9/2023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515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42C"/>
                </a:solidFill>
                <a:effectLst/>
                <a:latin typeface="Lato" panose="020F0502020204030203" pitchFamily="34" charset="0"/>
              </a:rPr>
              <a:t>Whenever we’re unsure about the outcome of an event, we can talk about the probabilities</a:t>
            </a:r>
          </a:p>
          <a:p>
            <a:r>
              <a:rPr lang="en-US" b="0" i="0" dirty="0">
                <a:solidFill>
                  <a:srgbClr val="BDC1C6"/>
                </a:solidFill>
                <a:effectLst/>
                <a:latin typeface="arial" panose="020B0604020202020204" pitchFamily="34" charset="0"/>
              </a:rPr>
              <a:t>Mutually exclusive events are </a:t>
            </a:r>
            <a:r>
              <a:rPr lang="en-US" b="1" i="0" dirty="0">
                <a:solidFill>
                  <a:srgbClr val="BDC1C6"/>
                </a:solidFill>
                <a:effectLst/>
                <a:latin typeface="arial" panose="020B0604020202020204" pitchFamily="34" charset="0"/>
              </a:rPr>
              <a:t>those events that do not occur at the same time</a:t>
            </a:r>
          </a:p>
          <a:p>
            <a:r>
              <a:rPr lang="en-US" b="1" i="0" dirty="0">
                <a:solidFill>
                  <a:srgbClr val="BDC1C6"/>
                </a:solidFill>
                <a:effectLst/>
                <a:latin typeface="arial" panose="020B0604020202020204" pitchFamily="34" charset="0"/>
              </a:rPr>
              <a:t>A set of events are called exhaustive events if at least one of them necessarily occurs whenever the experiment is performed</a:t>
            </a:r>
            <a:endParaRPr lang="en-US" b="0" i="0" dirty="0">
              <a:solidFill>
                <a:srgbClr val="21242C"/>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73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BDC1C6"/>
                </a:solidFill>
                <a:effectLst/>
                <a:latin typeface="arial" panose="020B0604020202020204" pitchFamily="34" charset="0"/>
              </a:rPr>
              <a:t>an approach which derives the method of finding the number of elements in the union of two finite sets</a:t>
            </a:r>
            <a:r>
              <a:rPr lang="en-US" b="0" i="0" dirty="0">
                <a:solidFill>
                  <a:srgbClr val="BDC1C6"/>
                </a:solidFill>
                <a:effectLst/>
                <a:latin typeface="arial" panose="020B0604020202020204" pitchFamily="34" charset="0"/>
              </a:rPr>
              <a:t>. This is used for solving combinations and probability problems when it is necessary to find a counting method, which makes sure that an object is not counted more than once.</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871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the permutation of the elements of a certain set in a way that no element of that set appears in their original positions.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4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know how the problem  is solved, any combination can be possible </a:t>
            </a:r>
          </a:p>
          <a:p>
            <a:r>
              <a:rPr lang="en-US" dirty="0"/>
              <a:t>So instead of doing that we will find complement and get the probability of not solving question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43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3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Kiydtyertdstpu’ihyudrtaejwsyrdkr</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62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The probability of occurrence of any event A when another event B in relation to A has already occurred is known as conditional probability</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55AC52-8C40-4DC7-8AEE-A0B79DEDBF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22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70" y="1841818"/>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1"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43" y="2334670"/>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5" y="6"/>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1800">
                <a:solidFill>
                  <a:schemeClr val="tx2"/>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3"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5" y="3392424"/>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5" y="3584448"/>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5" y="6062472"/>
            <a:ext cx="2423160" cy="310896"/>
          </a:xfrm>
        </p:spPr>
        <p:txBody>
          <a:bodyPr anchor="b">
            <a:noAutofit/>
          </a:bodyPr>
          <a:lstStyle>
            <a:lvl1pPr marL="0" indent="0" algn="ctr">
              <a:lnSpc>
                <a:spcPct val="100000"/>
              </a:lnSpc>
              <a:spcBef>
                <a:spcPts val="0"/>
              </a:spcBef>
              <a:buNone/>
              <a:defRPr sz="1051"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5" y="6254496"/>
            <a:ext cx="2423160" cy="310896"/>
          </a:xfrm>
        </p:spPr>
        <p:txBody>
          <a:bodyPr anchor="t">
            <a:noAutofit/>
          </a:bodyPr>
          <a:lstStyle>
            <a:lvl1pPr marL="0" indent="0" algn="ctr">
              <a:lnSpc>
                <a:spcPct val="100000"/>
              </a:lnSpc>
              <a:spcBef>
                <a:spcPts val="0"/>
              </a:spcBef>
              <a:buNone/>
              <a:defRPr sz="1051"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200" y="2771735"/>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2"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71"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11"/>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7"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1500" cap="all" baseline="0">
                <a:latin typeface="Gill Sans Nova" panose="020B0602020104020203" pitchFamily="34" charset="0"/>
              </a:defRPr>
            </a:lvl1pPr>
            <a:lvl2pPr marL="0" indent="0" algn="ctr">
              <a:lnSpc>
                <a:spcPct val="100000"/>
              </a:lnSpc>
              <a:spcBef>
                <a:spcPts val="0"/>
              </a:spcBef>
              <a:buNone/>
              <a:defRPr sz="1351"/>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4"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1500" cap="all" baseline="0">
                <a:latin typeface="Gill Sans Nova" panose="020B0602020104020203" pitchFamily="34" charset="0"/>
              </a:defRPr>
            </a:lvl1pPr>
            <a:lvl2pPr marL="0" indent="0" algn="ctr">
              <a:lnSpc>
                <a:spcPct val="100000"/>
              </a:lnSpc>
              <a:spcBef>
                <a:spcPts val="0"/>
              </a:spcBef>
              <a:buNone/>
              <a:defRPr sz="1351"/>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5"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1500" cap="all" baseline="0">
                <a:latin typeface="Gill Sans Nova" panose="020B0602020104020203" pitchFamily="34" charset="0"/>
              </a:defRPr>
            </a:lvl1pPr>
            <a:lvl2pPr marL="0" indent="0" algn="ctr">
              <a:lnSpc>
                <a:spcPct val="100000"/>
              </a:lnSpc>
              <a:spcBef>
                <a:spcPts val="0"/>
              </a:spcBef>
              <a:buNone/>
              <a:defRPr sz="1351"/>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701"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1500" cap="all" baseline="0">
                <a:latin typeface="Gill Sans Nova" panose="020B0602020104020203" pitchFamily="34" charset="0"/>
              </a:defRPr>
            </a:lvl1pPr>
            <a:lvl2pPr marL="0" indent="0" algn="ctr">
              <a:lnSpc>
                <a:spcPct val="100000"/>
              </a:lnSpc>
              <a:spcBef>
                <a:spcPts val="0"/>
              </a:spcBef>
              <a:buNone/>
              <a:defRPr sz="1351"/>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30"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1500" cap="all" baseline="0">
                <a:latin typeface="Gill Sans Nova" panose="020B0602020104020203" pitchFamily="34" charset="0"/>
              </a:defRPr>
            </a:lvl1pPr>
            <a:lvl2pPr marL="0" indent="0" algn="ctr">
              <a:lnSpc>
                <a:spcPct val="100000"/>
              </a:lnSpc>
              <a:spcBef>
                <a:spcPts val="0"/>
              </a:spcBef>
              <a:buNone/>
              <a:defRPr sz="1351"/>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8" y="1496377"/>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12593" indent="-212593">
              <a:lnSpc>
                <a:spcPct val="100000"/>
              </a:lnSpc>
              <a:spcBef>
                <a:spcPts val="0"/>
              </a:spcBef>
              <a:buFont typeface="Courier New" panose="02070309020205020404" pitchFamily="49" charset="0"/>
              <a:buChar char="o"/>
              <a:defRPr sz="1351">
                <a:solidFill>
                  <a:schemeClr val="accent1"/>
                </a:solidFill>
              </a:defRPr>
            </a:lvl1pPr>
            <a:lvl2pPr>
              <a:lnSpc>
                <a:spcPct val="100000"/>
              </a:lnSpc>
              <a:spcBef>
                <a:spcPts val="0"/>
              </a:spcBef>
              <a:defRPr sz="1200">
                <a:solidFill>
                  <a:schemeClr val="accent1"/>
                </a:solidFill>
              </a:defRPr>
            </a:lvl2pPr>
            <a:lvl3pPr>
              <a:lnSpc>
                <a:spcPct val="100000"/>
              </a:lnSpc>
              <a:spcBef>
                <a:spcPts val="0"/>
              </a:spcBef>
              <a:defRPr sz="1051">
                <a:solidFill>
                  <a:schemeClr val="accent1"/>
                </a:solidFill>
              </a:defRPr>
            </a:lvl3pPr>
            <a:lvl4pPr>
              <a:lnSpc>
                <a:spcPct val="100000"/>
              </a:lnSpc>
              <a:spcBef>
                <a:spcPts val="0"/>
              </a:spcBef>
              <a:defRPr sz="900">
                <a:solidFill>
                  <a:schemeClr val="accent1"/>
                </a:solidFill>
              </a:defRPr>
            </a:lvl4pPr>
            <a:lvl5pPr>
              <a:lnSpc>
                <a:spcPct val="100000"/>
              </a:lnSpc>
              <a:spcBef>
                <a:spcPts val="0"/>
              </a:spcBef>
              <a:defRPr sz="9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7"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1500" b="0" cap="all" baseline="0">
                <a:solidFill>
                  <a:schemeClr val="accent1"/>
                </a:solidFill>
                <a:latin typeface="Gill Sans Nova" panose="020B0602020104020203"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1500" b="0" cap="all" baseline="0">
                <a:solidFill>
                  <a:schemeClr val="accent1"/>
                </a:solidFill>
                <a:latin typeface="Gill Sans Nova" panose="020B0602020104020203"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12593" indent="-212593">
              <a:lnSpc>
                <a:spcPct val="100000"/>
              </a:lnSpc>
              <a:spcBef>
                <a:spcPts val="0"/>
              </a:spcBef>
              <a:buFont typeface="Courier New" panose="02070309020205020404" pitchFamily="49" charset="0"/>
              <a:buChar char="o"/>
              <a:defRPr sz="1351">
                <a:solidFill>
                  <a:schemeClr val="accent1"/>
                </a:solidFill>
              </a:defRPr>
            </a:lvl1pPr>
            <a:lvl2pPr>
              <a:lnSpc>
                <a:spcPct val="100000"/>
              </a:lnSpc>
              <a:spcBef>
                <a:spcPts val="0"/>
              </a:spcBef>
              <a:defRPr sz="1200">
                <a:solidFill>
                  <a:schemeClr val="accent1"/>
                </a:solidFill>
              </a:defRPr>
            </a:lvl2pPr>
            <a:lvl3pPr>
              <a:lnSpc>
                <a:spcPct val="100000"/>
              </a:lnSpc>
              <a:spcBef>
                <a:spcPts val="0"/>
              </a:spcBef>
              <a:defRPr sz="1051">
                <a:solidFill>
                  <a:schemeClr val="accent1"/>
                </a:solidFill>
              </a:defRPr>
            </a:lvl3pPr>
            <a:lvl4pPr>
              <a:lnSpc>
                <a:spcPct val="100000"/>
              </a:lnSpc>
              <a:spcBef>
                <a:spcPts val="0"/>
              </a:spcBef>
              <a:defRPr sz="900">
                <a:solidFill>
                  <a:schemeClr val="accent1"/>
                </a:solidFill>
              </a:defRPr>
            </a:lvl4pPr>
            <a:lvl5pPr>
              <a:lnSpc>
                <a:spcPct val="100000"/>
              </a:lnSpc>
              <a:spcBef>
                <a:spcPts val="0"/>
              </a:spcBef>
              <a:defRPr sz="9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36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9" y="4724611"/>
            <a:ext cx="8993195"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1500" b="0" cap="all" baseline="0">
                <a:solidFill>
                  <a:schemeClr val="accent1"/>
                </a:solidFill>
                <a:latin typeface="Gill Sans Nova" panose="020B0602020104020203"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12593" indent="-212593">
              <a:lnSpc>
                <a:spcPct val="100000"/>
              </a:lnSpc>
              <a:spcBef>
                <a:spcPts val="0"/>
              </a:spcBef>
              <a:buFont typeface="Courier New" panose="02070309020205020404" pitchFamily="49" charset="0"/>
              <a:buChar char="o"/>
              <a:defRPr sz="1351">
                <a:solidFill>
                  <a:schemeClr val="accent1"/>
                </a:solidFill>
              </a:defRPr>
            </a:lvl1pPr>
            <a:lvl2pPr>
              <a:lnSpc>
                <a:spcPct val="100000"/>
              </a:lnSpc>
              <a:spcBef>
                <a:spcPts val="0"/>
              </a:spcBef>
              <a:defRPr sz="1200">
                <a:solidFill>
                  <a:schemeClr val="accent1"/>
                </a:solidFill>
              </a:defRPr>
            </a:lvl2pPr>
            <a:lvl3pPr>
              <a:lnSpc>
                <a:spcPct val="100000"/>
              </a:lnSpc>
              <a:spcBef>
                <a:spcPts val="0"/>
              </a:spcBef>
              <a:defRPr sz="1051">
                <a:solidFill>
                  <a:schemeClr val="accent1"/>
                </a:solidFill>
              </a:defRPr>
            </a:lvl3pPr>
            <a:lvl4pPr>
              <a:lnSpc>
                <a:spcPct val="100000"/>
              </a:lnSpc>
              <a:spcBef>
                <a:spcPts val="0"/>
              </a:spcBef>
              <a:defRPr sz="900">
                <a:solidFill>
                  <a:schemeClr val="accent1"/>
                </a:solidFill>
              </a:defRPr>
            </a:lvl4pPr>
            <a:lvl5pPr>
              <a:lnSpc>
                <a:spcPct val="100000"/>
              </a:lnSpc>
              <a:spcBef>
                <a:spcPts val="0"/>
              </a:spcBef>
              <a:defRPr sz="9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1500" b="0" cap="all" baseline="0">
                <a:solidFill>
                  <a:schemeClr val="accent1"/>
                </a:solidFill>
                <a:latin typeface="Gill Sans Nova" panose="020B0602020104020203"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12593" indent="-212593">
              <a:lnSpc>
                <a:spcPct val="100000"/>
              </a:lnSpc>
              <a:spcBef>
                <a:spcPts val="0"/>
              </a:spcBef>
              <a:buFont typeface="Courier New" panose="02070309020205020404" pitchFamily="49" charset="0"/>
              <a:buChar char="o"/>
              <a:defRPr sz="1351">
                <a:solidFill>
                  <a:schemeClr val="accent1"/>
                </a:solidFill>
              </a:defRPr>
            </a:lvl1pPr>
            <a:lvl2pPr>
              <a:lnSpc>
                <a:spcPct val="100000"/>
              </a:lnSpc>
              <a:spcBef>
                <a:spcPts val="0"/>
              </a:spcBef>
              <a:defRPr sz="1200">
                <a:solidFill>
                  <a:schemeClr val="accent1"/>
                </a:solidFill>
              </a:defRPr>
            </a:lvl2pPr>
            <a:lvl3pPr>
              <a:lnSpc>
                <a:spcPct val="100000"/>
              </a:lnSpc>
              <a:spcBef>
                <a:spcPts val="0"/>
              </a:spcBef>
              <a:defRPr sz="1051">
                <a:solidFill>
                  <a:schemeClr val="accent1"/>
                </a:solidFill>
              </a:defRPr>
            </a:lvl3pPr>
            <a:lvl4pPr>
              <a:lnSpc>
                <a:spcPct val="100000"/>
              </a:lnSpc>
              <a:spcBef>
                <a:spcPts val="0"/>
              </a:spcBef>
              <a:defRPr sz="900">
                <a:solidFill>
                  <a:schemeClr val="accent1"/>
                </a:solidFill>
              </a:defRPr>
            </a:lvl4pPr>
            <a:lvl5pPr>
              <a:lnSpc>
                <a:spcPct val="100000"/>
              </a:lnSpc>
              <a:spcBef>
                <a:spcPts val="0"/>
              </a:spcBef>
              <a:defRPr sz="9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36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1500" b="0" cap="all" baseline="0">
                <a:solidFill>
                  <a:schemeClr val="accent1"/>
                </a:solidFill>
                <a:latin typeface="Gill Sans Nova" panose="020B0602020104020203"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12593" indent="-212593">
              <a:lnSpc>
                <a:spcPct val="100000"/>
              </a:lnSpc>
              <a:spcBef>
                <a:spcPts val="0"/>
              </a:spcBef>
              <a:buFont typeface="Courier New" panose="02070309020205020404" pitchFamily="49" charset="0"/>
              <a:buChar char="o"/>
              <a:defRPr sz="1351">
                <a:solidFill>
                  <a:schemeClr val="accent1"/>
                </a:solidFill>
              </a:defRPr>
            </a:lvl1pPr>
            <a:lvl2pPr>
              <a:lnSpc>
                <a:spcPct val="100000"/>
              </a:lnSpc>
              <a:spcBef>
                <a:spcPts val="0"/>
              </a:spcBef>
              <a:defRPr sz="1200">
                <a:solidFill>
                  <a:schemeClr val="accent1"/>
                </a:solidFill>
              </a:defRPr>
            </a:lvl2pPr>
            <a:lvl3pPr>
              <a:lnSpc>
                <a:spcPct val="100000"/>
              </a:lnSpc>
              <a:spcBef>
                <a:spcPts val="0"/>
              </a:spcBef>
              <a:defRPr sz="1051">
                <a:solidFill>
                  <a:schemeClr val="accent1"/>
                </a:solidFill>
              </a:defRPr>
            </a:lvl3pPr>
            <a:lvl4pPr>
              <a:lnSpc>
                <a:spcPct val="100000"/>
              </a:lnSpc>
              <a:spcBef>
                <a:spcPts val="0"/>
              </a:spcBef>
              <a:defRPr sz="900">
                <a:solidFill>
                  <a:schemeClr val="accent1"/>
                </a:solidFill>
              </a:defRPr>
            </a:lvl4pPr>
            <a:lvl5pPr>
              <a:lnSpc>
                <a:spcPct val="100000"/>
              </a:lnSpc>
              <a:spcBef>
                <a:spcPts val="0"/>
              </a:spcBef>
              <a:defRPr sz="9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7"/>
            <a:ext cx="4572000" cy="4070729"/>
          </a:xfrm>
        </p:spPr>
        <p:txBody>
          <a:bodyPr>
            <a:normAutofit/>
          </a:bodyPr>
          <a:lstStyle>
            <a:lvl1pPr marL="0" indent="0">
              <a:lnSpc>
                <a:spcPct val="100000"/>
              </a:lnSpc>
              <a:spcBef>
                <a:spcPts val="0"/>
              </a:spcBef>
              <a:buNone/>
              <a:defRPr sz="1351"/>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36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42"/>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3"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1"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1800">
                <a:solidFill>
                  <a:schemeClr val="tx2"/>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8" y="7"/>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5"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9"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5" y="7"/>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9" y="2461373"/>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36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5" y="7"/>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9" y="2461373"/>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36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5" y="7"/>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9" y="2461373"/>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AC35189-0B51-47AA-AA81-593B8EE677A9}" type="datetimeFigureOut">
              <a:rPr lang="en-US" smtClean="0"/>
              <a:t>2/9/2023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9949AB3-6376-4BD3-BBEB-2F633FDEB98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99631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1" y="0"/>
            <a:ext cx="7067731"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5" y="2788527"/>
            <a:ext cx="6229531"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1800" cap="all" baseline="0"/>
            </a:lvl1pPr>
            <a:lvl2pPr marL="342891" indent="0" algn="r">
              <a:buNone/>
              <a:defRPr sz="1351">
                <a:latin typeface="+mj-lt"/>
              </a:defRPr>
            </a:lvl2pPr>
            <a:lvl3pPr marL="685783" indent="0" algn="r">
              <a:buNone/>
              <a:defRPr/>
            </a:lvl3pPr>
            <a:lvl4pPr marL="1028674" indent="0" algn="r">
              <a:buNone/>
              <a:defRPr/>
            </a:lvl4pPr>
            <a:lvl5pPr marL="1371566"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1" y="180445"/>
            <a:ext cx="5327859"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5"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2" y="3988564"/>
            <a:ext cx="2469463"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35189-0B51-47AA-AA81-593B8EE677A9}"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3486616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35189-0B51-47AA-AA81-593B8EE677A9}"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49AB3-6376-4BD3-BBEB-2F633FDEB98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9909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35189-0B51-47AA-AA81-593B8EE677A9}"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2039362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35189-0B51-47AA-AA81-593B8EE677A9}"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1371875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35189-0B51-47AA-AA81-593B8EE677A9}"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631544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35189-0B51-47AA-AA81-593B8EE677A9}"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494694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35189-0B51-47AA-AA81-593B8EE677A9}"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1102643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C35189-0B51-47AA-AA81-593B8EE677A9}"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3094634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35189-0B51-47AA-AA81-593B8EE677A9}"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134362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35189-0B51-47AA-AA81-593B8EE677A9}"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49AB3-6376-4BD3-BBEB-2F633FDEB989}" type="slidenum">
              <a:rPr lang="en-US" smtClean="0"/>
              <a:t>‹#›</a:t>
            </a:fld>
            <a:endParaRPr lang="en-US"/>
          </a:p>
        </p:txBody>
      </p:sp>
    </p:spTree>
    <p:extLst>
      <p:ext uri="{BB962C8B-B14F-4D97-AF65-F5344CB8AC3E}">
        <p14:creationId xmlns:p14="http://schemas.microsoft.com/office/powerpoint/2010/main" val="336935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36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7"/>
            <a:ext cx="4572000" cy="4070729"/>
          </a:xfrm>
        </p:spPr>
        <p:txBody>
          <a:bodyPr>
            <a:normAutofit/>
          </a:bodyPr>
          <a:lstStyle>
            <a:lvl1pPr marL="0" indent="0">
              <a:lnSpc>
                <a:spcPct val="100000"/>
              </a:lnSpc>
              <a:spcBef>
                <a:spcPts val="0"/>
              </a:spcBef>
              <a:buNone/>
              <a:defRPr sz="1351"/>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200"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7"/>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69" y="6"/>
            <a:ext cx="4376531"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88AC0-287C-4607-97F6-C838BA15024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10043437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88AC0-287C-4607-97F6-C838BA15024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2572214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88AC0-287C-4607-97F6-C838BA15024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15100455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88AC0-287C-4607-97F6-C838BA15024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31021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88AC0-287C-4607-97F6-C838BA150242}"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3943172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88AC0-287C-4607-97F6-C838BA150242}"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637438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8AC0-287C-4607-97F6-C838BA150242}"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11389856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3D88AC0-287C-4607-97F6-C838BA15024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840636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IN"/>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3D88AC0-287C-4607-97F6-C838BA150242}"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2225863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88AC0-287C-4607-97F6-C838BA15024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60750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5"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4" y="3078484"/>
            <a:ext cx="4840641" cy="1773555"/>
          </a:xfrm>
        </p:spPr>
        <p:txBody>
          <a:bodyPr anchor="b"/>
          <a:lstStyle>
            <a:lvl1pPr>
              <a:defRPr sz="45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4" y="4852041"/>
            <a:ext cx="4840641" cy="551411"/>
          </a:xfrm>
        </p:spPr>
        <p:txBody>
          <a:bodyPr/>
          <a:lstStyle>
            <a:lvl1pPr marL="0" indent="0">
              <a:buNone/>
              <a:defRPr sz="1800">
                <a:solidFill>
                  <a:schemeClr val="accent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5" y="5"/>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3" y="4"/>
            <a:ext cx="6401719"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6" y="5750376"/>
            <a:ext cx="5273227"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53" y="3200887"/>
            <a:ext cx="4200863"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88AC0-287C-4607-97F6-C838BA150242}"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6BCF3-B972-4C05-919F-8A78DC262D66}" type="slidenum">
              <a:rPr lang="en-IN" smtClean="0"/>
              <a:t>‹#›</a:t>
            </a:fld>
            <a:endParaRPr lang="en-IN"/>
          </a:p>
        </p:txBody>
      </p:sp>
    </p:spTree>
    <p:extLst>
      <p:ext uri="{BB962C8B-B14F-4D97-AF65-F5344CB8AC3E}">
        <p14:creationId xmlns:p14="http://schemas.microsoft.com/office/powerpoint/2010/main" val="1071773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EABF-0C4A-2B99-CF78-BFDF612DE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A8A192-3F56-A423-3DCD-4480D8CEF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AB04C2-B10A-582F-C71D-5994942380F5}"/>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2372A751-841C-3E7A-B607-F010FE66C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636DE-437E-3BB6-A3A8-E0191DD3BAD7}"/>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18034990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6CF6-B16C-488F-64C5-B8CF172CC0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B9E39-8585-F673-121C-F4223BF06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2A269-D752-A5F3-A67C-D118E0AD61B8}"/>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4B781F08-C545-2CE6-B647-9E08E6832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510D5-8AE9-95D5-7C9C-30928DFAA0CD}"/>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6469452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7127-C8D4-7073-82F3-D61ACA3D2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028750-5B5E-4D2D-52B7-C8BE605E7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B50E6-4E90-6242-9791-C2467FDAD5BC}"/>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BDF1F81E-1247-16C4-4683-AA1BDF9B7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BA3B0-E611-6168-7F88-0170C5070A70}"/>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1419273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255E-3E07-D66D-6F38-47E508FB49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D152D2-37F3-614F-6385-654E93ECE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6C79FE-CB43-CE4E-D5D7-80202F383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A97930-9629-3276-13A8-C0FD0D1FFC52}"/>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6" name="Footer Placeholder 5">
            <a:extLst>
              <a:ext uri="{FF2B5EF4-FFF2-40B4-BE49-F238E27FC236}">
                <a16:creationId xmlns:a16="http://schemas.microsoft.com/office/drawing/2014/main" id="{BE3A4E34-4580-A76E-D251-D9A2A7598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384DAC-3C89-1188-DA5F-090FD4AE8E41}"/>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07692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6BA5-41A8-5F9C-03E4-0B50EA918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2AD399-A115-F958-7617-1E0889AE5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42CD7A-84F5-82EC-3F85-0FE0A4243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88A96-0D94-FE32-EC72-AC16BF05D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D67A3-70AB-7A39-249B-81F28D2E72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AB75A8-2F83-E095-D30A-A181BF9CC66C}"/>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8" name="Footer Placeholder 7">
            <a:extLst>
              <a:ext uri="{FF2B5EF4-FFF2-40B4-BE49-F238E27FC236}">
                <a16:creationId xmlns:a16="http://schemas.microsoft.com/office/drawing/2014/main" id="{2EA5B56A-B133-0E79-16A1-ACE16F45BE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6E7932-5E62-9492-7046-40C030712FAB}"/>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1296931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3F43-3C4D-A3F5-5501-1832FC6C16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9C1A1D-13B1-B34B-B616-42E26E600F7C}"/>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4" name="Footer Placeholder 3">
            <a:extLst>
              <a:ext uri="{FF2B5EF4-FFF2-40B4-BE49-F238E27FC236}">
                <a16:creationId xmlns:a16="http://schemas.microsoft.com/office/drawing/2014/main" id="{6A6F077A-020A-A7E8-920F-0F6973AFC4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FA447B-4830-734C-60AA-57AA79F52F70}"/>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2410455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514D2-E488-7AF5-D5DA-8BCC814DB432}"/>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3" name="Footer Placeholder 2">
            <a:extLst>
              <a:ext uri="{FF2B5EF4-FFF2-40B4-BE49-F238E27FC236}">
                <a16:creationId xmlns:a16="http://schemas.microsoft.com/office/drawing/2014/main" id="{AD282DAE-921D-8F49-FE4A-F3D8532BD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772FF-6869-C62D-9AEA-12CDB652B3EA}"/>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18676612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8FFC-C90C-6CFE-6050-16D2DCC26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7174A-7D49-E8EC-C608-F3FE618D2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5241BA-BFE4-3AA2-1833-EC6E3AFED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D9F2C-DC50-4FE6-5405-C2811D484472}"/>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6" name="Footer Placeholder 5">
            <a:extLst>
              <a:ext uri="{FF2B5EF4-FFF2-40B4-BE49-F238E27FC236}">
                <a16:creationId xmlns:a16="http://schemas.microsoft.com/office/drawing/2014/main" id="{71D395E3-84D2-D1E8-2C4F-3C8D21737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E6428-6DD2-EB96-D433-7DD18639E014}"/>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52244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B7CC-49ED-A9D9-34B1-AD95B8E5D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FDC2CF-3392-5BA0-84C6-A91588E5F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737020-25BE-B28E-611E-66F0DA924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CD741-C2DA-37BA-2942-B1529D271759}"/>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6" name="Footer Placeholder 5">
            <a:extLst>
              <a:ext uri="{FF2B5EF4-FFF2-40B4-BE49-F238E27FC236}">
                <a16:creationId xmlns:a16="http://schemas.microsoft.com/office/drawing/2014/main" id="{6CD361A7-1471-0C60-7756-A907CDD8B2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356B1-9CED-A122-FB7C-1FF582992BF1}"/>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2623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30"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7" y="1681985"/>
            <a:ext cx="2357775"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975-3D31-E717-41A3-BA53AD8B8F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F7444A-068B-7754-C921-B4715D805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2A426-EF0F-45FA-FFAE-4DDF53C26835}"/>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00EBB8B4-2D26-A98B-D0F2-9341797E4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AE43D-5134-63E1-A8E2-5946CD17570C}"/>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6359129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026D9-306B-26F8-5AA7-D25EDEE984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BD0AC-8649-2056-20EA-1DE5A78D9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AB86E-ABEF-2F18-E02A-AE7F4B9F974D}"/>
              </a:ext>
            </a:extLst>
          </p:cNvPr>
          <p:cNvSpPr>
            <a:spLocks noGrp="1"/>
          </p:cNvSpPr>
          <p:nvPr>
            <p:ph type="dt" sz="half" idx="10"/>
          </p:nvPr>
        </p:nvSpPr>
        <p:spPr/>
        <p:txBody>
          <a:body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6A67BFC6-CDCE-CDC0-0C72-F0C2708F27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97135-8D48-DC74-497B-35050FB9396F}"/>
              </a:ext>
            </a:extLst>
          </p:cNvPr>
          <p:cNvSpPr>
            <a:spLocks noGrp="1"/>
          </p:cNvSpPr>
          <p:nvPr>
            <p:ph type="sldNum" sz="quarter" idx="12"/>
          </p:nvPr>
        </p:nvSpPr>
        <p:spPr/>
        <p:txBody>
          <a:bodyPr/>
          <a:lstStyle/>
          <a:p>
            <a:fld id="{06E6004A-EC51-466D-B8CA-E2D5C6480D6E}" type="slidenum">
              <a:rPr lang="en-IN" smtClean="0"/>
              <a:t>‹#›</a:t>
            </a:fld>
            <a:endParaRPr lang="en-IN"/>
          </a:p>
        </p:txBody>
      </p:sp>
    </p:spTree>
    <p:extLst>
      <p:ext uri="{BB962C8B-B14F-4D97-AF65-F5344CB8AC3E}">
        <p14:creationId xmlns:p14="http://schemas.microsoft.com/office/powerpoint/2010/main" val="357971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2"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4"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4"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5" y="7"/>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9" y="2461373"/>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4" y="2"/>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1"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92" y="1618817"/>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4"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91" y="2740029"/>
            <a:ext cx="5688012" cy="2028825"/>
          </a:xfrm>
        </p:spPr>
        <p:txBody>
          <a:bodyPr>
            <a:normAutofit/>
          </a:bodyPr>
          <a:lstStyle>
            <a:lvl1pPr marL="0" indent="0" algn="ctr">
              <a:lnSpc>
                <a:spcPct val="100000"/>
              </a:lnSpc>
              <a:spcBef>
                <a:spcPts val="0"/>
              </a:spcBef>
              <a:buNone/>
              <a:defRPr sz="18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18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1" y="8"/>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7"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36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5" y="1691640"/>
            <a:ext cx="2425323"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5" y="1691640"/>
            <a:ext cx="2425323"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1" y="1691640"/>
            <a:ext cx="2425323"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3"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351">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351"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351"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351"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351"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351"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351"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351"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351"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7"/>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endParaRPr lang="en-US" sz="1351"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7272" userDrawn="1">
          <p15:clr>
            <a:srgbClr val="FBAE40"/>
          </p15:clr>
        </p15:guide>
        <p15:guide id="3" pos="408" userDrawn="1">
          <p15:clr>
            <a:srgbClr val="FBAE40"/>
          </p15:clr>
        </p15:guide>
        <p15:guide id="4" orient="horz" pos="5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051">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051">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051">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685783"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C35189-0B51-47AA-AA81-593B8EE677A9}" type="datetimeFigureOut">
              <a:rPr lang="en-US" smtClean="0"/>
              <a:t>2/9/2023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9949AB3-6376-4BD3-BBEB-2F633FDEB989}" type="slidenum">
              <a:rPr lang="en-US" smtClean="0"/>
              <a:t>‹#›</a:t>
            </a:fld>
            <a:endParaRPr lang="en-US"/>
          </a:p>
        </p:txBody>
      </p:sp>
    </p:spTree>
    <p:extLst>
      <p:ext uri="{BB962C8B-B14F-4D97-AF65-F5344CB8AC3E}">
        <p14:creationId xmlns:p14="http://schemas.microsoft.com/office/powerpoint/2010/main" val="357435534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3D88AC0-287C-4607-97F6-C838BA150242}" type="datetimeFigureOut">
              <a:rPr lang="en-IN" smtClean="0"/>
              <a:t>09-02-2023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186BCF3-B972-4C05-919F-8A78DC262D66}" type="slidenum">
              <a:rPr lang="en-IN" smtClean="0"/>
              <a:t>‹#›</a:t>
            </a:fld>
            <a:endParaRPr lang="en-IN"/>
          </a:p>
        </p:txBody>
      </p:sp>
    </p:spTree>
    <p:extLst>
      <p:ext uri="{BB962C8B-B14F-4D97-AF65-F5344CB8AC3E}">
        <p14:creationId xmlns:p14="http://schemas.microsoft.com/office/powerpoint/2010/main" val="238015286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43355-E06F-5EF4-23FF-81863293D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95DC7B-5ED8-64A5-FF64-BB314FABD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C0B65-358E-75F1-BDDC-D7A7E6E8E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5FB7F-D096-4125-9A26-2FE3CDE6F771}" type="datetimeFigureOut">
              <a:rPr lang="en-IN" smtClean="0"/>
              <a:t>09-02-2023</a:t>
            </a:fld>
            <a:endParaRPr lang="en-IN"/>
          </a:p>
        </p:txBody>
      </p:sp>
      <p:sp>
        <p:nvSpPr>
          <p:cNvPr id="5" name="Footer Placeholder 4">
            <a:extLst>
              <a:ext uri="{FF2B5EF4-FFF2-40B4-BE49-F238E27FC236}">
                <a16:creationId xmlns:a16="http://schemas.microsoft.com/office/drawing/2014/main" id="{DED2F33E-FA4F-90AB-23D1-BE7D62073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C24896-52FF-D380-D3D5-8A8C209F2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6004A-EC51-466D-B8CA-E2D5C6480D6E}" type="slidenum">
              <a:rPr lang="en-IN" smtClean="0"/>
              <a:t>‹#›</a:t>
            </a:fld>
            <a:endParaRPr lang="en-IN"/>
          </a:p>
        </p:txBody>
      </p:sp>
    </p:spTree>
    <p:extLst>
      <p:ext uri="{BB962C8B-B14F-4D97-AF65-F5344CB8AC3E}">
        <p14:creationId xmlns:p14="http://schemas.microsoft.com/office/powerpoint/2010/main" val="31760520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hyperlink" Target="https://www.geeksforgeeks.org/mathematics-probability-distributions-set-5-poisson-distribution" TargetMode="External"/><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972595"/>
            <a:ext cx="9144000" cy="2387600"/>
          </a:xfrm>
        </p:spPr>
        <p:txBody>
          <a:bodyPr/>
          <a:lstStyle/>
          <a:p>
            <a:r>
              <a:rPr lang="en-US" dirty="0"/>
              <a:t>Probability and statistics</a:t>
            </a:r>
            <a:br>
              <a:rPr lang="en-US" dirty="0"/>
            </a:br>
            <a:br>
              <a:rPr lang="en-US" dirty="0"/>
            </a:br>
            <a:r>
              <a:rPr lang="en-US" dirty="0"/>
              <a:t>Mean Median Mode</a:t>
            </a:r>
            <a:br>
              <a:rPr lang="en-US" dirty="0"/>
            </a:br>
            <a:r>
              <a:rPr lang="en-US" dirty="0"/>
              <a:t>Variance </a:t>
            </a:r>
            <a:r>
              <a:rPr lang="en-US" sz="4800" dirty="0"/>
              <a:t>Standard deviation </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4452270"/>
            <a:ext cx="9144000" cy="1655762"/>
          </a:xfrm>
        </p:spPr>
        <p:txBody>
          <a:bodyPr/>
          <a:lstStyle/>
          <a:p>
            <a:r>
              <a:rPr lang="en-US" dirty="0"/>
              <a:t>Tanu </a:t>
            </a:r>
          </a:p>
          <a:p>
            <a:r>
              <a:rPr lang="en-US" dirty="0"/>
              <a:t>106119130</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7EAF9-DADD-61B1-0E9B-42D57BF964C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F2A6206-1A3D-7B18-09AB-01B015A4838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71E7630-FF6C-8608-B294-CA03D30A375D}"/>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6" name="Content Placeholder 5">
            <a:extLst>
              <a:ext uri="{FF2B5EF4-FFF2-40B4-BE49-F238E27FC236}">
                <a16:creationId xmlns:a16="http://schemas.microsoft.com/office/drawing/2014/main" id="{A6CDCBEE-D825-2FF1-4B8A-B7CDBAF37DE1}"/>
              </a:ext>
            </a:extLst>
          </p:cNvPr>
          <p:cNvSpPr>
            <a:spLocks noGrp="1"/>
          </p:cNvSpPr>
          <p:nvPr>
            <p:ph idx="1"/>
          </p:nvPr>
        </p:nvSpPr>
        <p:spPr/>
        <p:txBody>
          <a:bodyPr>
            <a:normAutofit/>
          </a:bodyPr>
          <a:lstStyle/>
          <a:p>
            <a:pPr marL="0" indent="0">
              <a:buNone/>
            </a:pPr>
            <a:r>
              <a:rPr lang="en-US" sz="2800" b="1" dirty="0"/>
              <a:t>x= -0.25,  P(x)= 3/4</a:t>
            </a:r>
          </a:p>
          <a:p>
            <a:pPr marL="0" indent="0">
              <a:buNone/>
            </a:pPr>
            <a:r>
              <a:rPr lang="en-US" sz="2800" b="1" dirty="0"/>
              <a:t>x=1,  P(x)=1/4</a:t>
            </a:r>
          </a:p>
          <a:p>
            <a:pPr marL="0" indent="0">
              <a:buNone/>
            </a:pPr>
            <a:endParaRPr lang="en-US" sz="2800" b="1" dirty="0"/>
          </a:p>
          <a:p>
            <a:pPr marL="0" indent="0">
              <a:buNone/>
            </a:pPr>
            <a:r>
              <a:rPr lang="en-US" sz="2800" b="1" dirty="0"/>
              <a:t>E(x)= sum(</a:t>
            </a:r>
            <a:r>
              <a:rPr lang="en-US" sz="2800" b="1" dirty="0" err="1"/>
              <a:t>xP</a:t>
            </a:r>
            <a:r>
              <a:rPr lang="en-US" sz="2800" b="1" dirty="0"/>
              <a:t>(x))= 1*1/4+ -0.25*3/4 = 1/16   </a:t>
            </a:r>
          </a:p>
          <a:p>
            <a:pPr marL="0" indent="0">
              <a:buNone/>
            </a:pPr>
            <a:endParaRPr lang="en-US" sz="2800" b="1" dirty="0"/>
          </a:p>
          <a:p>
            <a:pPr marL="0" indent="0">
              <a:buNone/>
            </a:pPr>
            <a:r>
              <a:rPr lang="en-US" sz="2800" b="1" dirty="0"/>
              <a:t>For 150 questions -150*1/16=75/8</a:t>
            </a:r>
          </a:p>
          <a:p>
            <a:pPr marL="0" indent="0">
              <a:buNone/>
            </a:pPr>
            <a:r>
              <a:rPr lang="en-US" sz="2800" b="1" dirty="0"/>
              <a:t>For 1000 students -1000 *75/8 = 9375</a:t>
            </a:r>
          </a:p>
        </p:txBody>
      </p:sp>
    </p:spTree>
    <p:extLst>
      <p:ext uri="{BB962C8B-B14F-4D97-AF65-F5344CB8AC3E}">
        <p14:creationId xmlns:p14="http://schemas.microsoft.com/office/powerpoint/2010/main" val="24386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842F-FDFD-D386-EE52-85D79F768FA1}"/>
              </a:ext>
            </a:extLst>
          </p:cNvPr>
          <p:cNvSpPr>
            <a:spLocks noGrp="1"/>
          </p:cNvSpPr>
          <p:nvPr>
            <p:ph type="ctrTitle"/>
          </p:nvPr>
        </p:nvSpPr>
        <p:spPr/>
        <p:txBody>
          <a:bodyPr/>
          <a:lstStyle/>
          <a:p>
            <a:r>
              <a:rPr lang="en-US" dirty="0"/>
              <a:t>Probability</a:t>
            </a:r>
          </a:p>
        </p:txBody>
      </p:sp>
    </p:spTree>
    <p:extLst>
      <p:ext uri="{BB962C8B-B14F-4D97-AF65-F5344CB8AC3E}">
        <p14:creationId xmlns:p14="http://schemas.microsoft.com/office/powerpoint/2010/main" val="354212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9127B-FB53-B30B-29CE-4FB2071F2293}"/>
              </a:ext>
            </a:extLst>
          </p:cNvPr>
          <p:cNvSpPr>
            <a:spLocks noGrp="1"/>
          </p:cNvSpPr>
          <p:nvPr>
            <p:ph idx="1"/>
          </p:nvPr>
        </p:nvSpPr>
        <p:spPr>
          <a:xfrm>
            <a:off x="176981" y="235974"/>
            <a:ext cx="10677832" cy="6331974"/>
          </a:xfrm>
        </p:spPr>
        <p:txBody>
          <a:bodyPr>
            <a:normAutofit fontScale="92500" lnSpcReduction="10000"/>
          </a:bodyPr>
          <a:lstStyle/>
          <a:p>
            <a:r>
              <a:rPr lang="en-US" dirty="0"/>
              <a:t>Probability is simply how likely something is to happen</a:t>
            </a:r>
          </a:p>
          <a:p>
            <a:pPr marL="0" indent="0">
              <a:buNone/>
            </a:pPr>
            <a:r>
              <a:rPr lang="en-US" dirty="0"/>
              <a:t>	</a:t>
            </a:r>
            <a:r>
              <a:rPr lang="en-US" dirty="0" err="1"/>
              <a:t>Eg</a:t>
            </a:r>
            <a:r>
              <a:rPr lang="en-US" dirty="0"/>
              <a:t>: Outcome of flipping a coin</a:t>
            </a:r>
          </a:p>
          <a:p>
            <a:r>
              <a:rPr lang="en-US" dirty="0"/>
              <a:t>Probability of an event = (# of ways it can happen) / (total number of outcomes)</a:t>
            </a:r>
          </a:p>
          <a:p>
            <a:r>
              <a:rPr lang="en-US" dirty="0"/>
              <a:t>Outcome: Possible result of an experiment</a:t>
            </a:r>
          </a:p>
          <a:p>
            <a:r>
              <a:rPr lang="en-US" dirty="0"/>
              <a:t>Sample space: The set of all the possible outcomes to occur in any trial</a:t>
            </a:r>
          </a:p>
          <a:p>
            <a:r>
              <a:rPr lang="en-US" dirty="0"/>
              <a:t>Event: It is a single outcome of an experiment.</a:t>
            </a:r>
          </a:p>
          <a:p>
            <a:r>
              <a:rPr lang="en-US" dirty="0"/>
              <a:t>Mutually Exclusive Events: Two or more events associated with a random event are said to be mutually exclusive events if any one of the event occurs, it prevents the occurrence of all other</a:t>
            </a:r>
          </a:p>
          <a:p>
            <a:r>
              <a:rPr lang="en-US" dirty="0"/>
              <a:t>Exhaustive Events : Two or more events associated with a random event are said to be exhaustive events if their union is the sample space.</a:t>
            </a:r>
          </a:p>
          <a:p>
            <a:r>
              <a:rPr lang="en-US" dirty="0"/>
              <a:t>P(A) + P(A’) = 1</a:t>
            </a:r>
          </a:p>
          <a:p>
            <a:r>
              <a:rPr lang="en-US" dirty="0"/>
              <a:t>P(A∪B) = P(A) + P(B) – P(A∩B)</a:t>
            </a:r>
          </a:p>
          <a:p>
            <a:r>
              <a:rPr lang="en-US" dirty="0"/>
              <a:t>P(A∪B) = P(A) + P(B) if A and B are mutually exclusive/disjoint</a:t>
            </a:r>
          </a:p>
          <a:p>
            <a:r>
              <a:rPr lang="en-US" dirty="0"/>
              <a:t>P(A∪B∪C) = P(A) + P(B) + P(C) – P(A∩B) – P(B∩C)- P(C∩A) + P(A∩B∩C)</a:t>
            </a:r>
          </a:p>
          <a:p>
            <a:r>
              <a:rPr lang="en-US" dirty="0"/>
              <a:t>P(A∩B’) = P(A) – P(A∩B)</a:t>
            </a:r>
          </a:p>
          <a:p>
            <a:r>
              <a:rPr lang="en-US" dirty="0"/>
              <a:t>P(A’∩B) = P(B) – P(A∩B)</a:t>
            </a:r>
          </a:p>
        </p:txBody>
      </p:sp>
    </p:spTree>
    <p:extLst>
      <p:ext uri="{BB962C8B-B14F-4D97-AF65-F5344CB8AC3E}">
        <p14:creationId xmlns:p14="http://schemas.microsoft.com/office/powerpoint/2010/main" val="45379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FE5AD-0638-7D2C-42D7-B91035D7004A}"/>
              </a:ext>
            </a:extLst>
          </p:cNvPr>
          <p:cNvSpPr>
            <a:spLocks noGrp="1"/>
          </p:cNvSpPr>
          <p:nvPr>
            <p:ph idx="1"/>
          </p:nvPr>
        </p:nvSpPr>
        <p:spPr>
          <a:xfrm>
            <a:off x="718874" y="2325158"/>
            <a:ext cx="4534048" cy="3854979"/>
          </a:xfrm>
        </p:spPr>
        <p:txBody>
          <a:bodyPr>
            <a:normAutofit/>
          </a:bodyPr>
          <a:lstStyle/>
          <a:p>
            <a:pPr marL="0" indent="0">
              <a:buNone/>
            </a:pPr>
            <a:r>
              <a:rPr lang="en-US" sz="2400" dirty="0"/>
              <a:t>Inclusion-Exclusion principle</a:t>
            </a:r>
          </a:p>
          <a:p>
            <a:r>
              <a:rPr lang="en-US" sz="2400" dirty="0"/>
              <a:t>a counting method used to compute the cardinality of the union set</a:t>
            </a:r>
          </a:p>
          <a:p>
            <a:r>
              <a:rPr lang="en-US" sz="2400" dirty="0"/>
              <a:t>In general,</a:t>
            </a:r>
          </a:p>
          <a:p>
            <a:pPr marL="0" indent="0">
              <a:buNone/>
            </a:pPr>
            <a:r>
              <a:rPr lang="en-US" sz="2400" dirty="0"/>
              <a:t>n(A1 ⋃ A2 ⋃ A3 ⋃….⋃ An) = </a:t>
            </a:r>
            <a:r>
              <a:rPr lang="el-GR" sz="2400" dirty="0"/>
              <a:t>Σ</a:t>
            </a:r>
            <a:r>
              <a:rPr lang="en-US" sz="2400" dirty="0"/>
              <a:t>n(Ai ⋂ </a:t>
            </a:r>
            <a:r>
              <a:rPr lang="en-US" sz="2400" dirty="0" err="1"/>
              <a:t>Aj</a:t>
            </a:r>
            <a:r>
              <a:rPr lang="en-US" sz="2400" dirty="0"/>
              <a:t>) + </a:t>
            </a:r>
            <a:r>
              <a:rPr lang="el-GR" sz="2400" dirty="0"/>
              <a:t>Σ</a:t>
            </a:r>
            <a:r>
              <a:rPr lang="en-US" sz="2400" dirty="0"/>
              <a:t>n(Ai ⋂ </a:t>
            </a:r>
            <a:r>
              <a:rPr lang="en-US" sz="2400" dirty="0" err="1"/>
              <a:t>Aj</a:t>
            </a:r>
            <a:r>
              <a:rPr lang="en-US" sz="2400" dirty="0"/>
              <a:t> ⋂ Ak) – ….+ (-1)n-1 n(A1 ⋂ A2 ⋂ A3 ⋂ …⋂An</a:t>
            </a:r>
          </a:p>
        </p:txBody>
      </p:sp>
      <p:pic>
        <p:nvPicPr>
          <p:cNvPr id="5" name="Picture 4">
            <a:extLst>
              <a:ext uri="{FF2B5EF4-FFF2-40B4-BE49-F238E27FC236}">
                <a16:creationId xmlns:a16="http://schemas.microsoft.com/office/drawing/2014/main" id="{F55895B2-8F63-030C-1513-38113155D319}"/>
              </a:ext>
            </a:extLst>
          </p:cNvPr>
          <p:cNvPicPr>
            <a:picLocks noChangeAspect="1"/>
          </p:cNvPicPr>
          <p:nvPr/>
        </p:nvPicPr>
        <p:blipFill>
          <a:blip r:embed="rId3"/>
          <a:stretch>
            <a:fillRect/>
          </a:stretch>
        </p:blipFill>
        <p:spPr>
          <a:xfrm>
            <a:off x="5633157" y="1709703"/>
            <a:ext cx="5209989" cy="3438592"/>
          </a:xfrm>
          <a:prstGeom prst="rect">
            <a:avLst/>
          </a:prstGeom>
        </p:spPr>
      </p:pic>
    </p:spTree>
    <p:extLst>
      <p:ext uri="{BB962C8B-B14F-4D97-AF65-F5344CB8AC3E}">
        <p14:creationId xmlns:p14="http://schemas.microsoft.com/office/powerpoint/2010/main" val="359848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83F99-4421-1EBD-B119-684C290DEF80}"/>
              </a:ext>
            </a:extLst>
          </p:cNvPr>
          <p:cNvSpPr>
            <a:spLocks noGrp="1"/>
          </p:cNvSpPr>
          <p:nvPr>
            <p:ph idx="1"/>
          </p:nvPr>
        </p:nvSpPr>
        <p:spPr>
          <a:xfrm>
            <a:off x="550606" y="422788"/>
            <a:ext cx="9306626" cy="5757350"/>
          </a:xfrm>
        </p:spPr>
        <p:txBody>
          <a:bodyPr>
            <a:normAutofit/>
          </a:bodyPr>
          <a:lstStyle/>
          <a:p>
            <a:pPr marL="0" indent="0">
              <a:buNone/>
            </a:pPr>
            <a:r>
              <a:rPr lang="en-US" sz="3200" dirty="0"/>
              <a:t>Derangements</a:t>
            </a:r>
          </a:p>
          <a:p>
            <a:pPr marL="0" indent="0">
              <a:buNone/>
            </a:pPr>
            <a:r>
              <a:rPr lang="en-US" sz="3200" dirty="0"/>
              <a:t>	</a:t>
            </a:r>
            <a:r>
              <a:rPr lang="en-US" sz="2400" dirty="0"/>
              <a:t>The number of rearrangements, if n things are arranged in a row, such that none of them will occupy their original positions are called Derangements</a:t>
            </a:r>
          </a:p>
          <a:p>
            <a:pPr marL="0" indent="0">
              <a:buNone/>
            </a:pPr>
            <a:r>
              <a:rPr lang="pt-BR" sz="2400" dirty="0"/>
              <a:t>Dn = n![1 – (1/1!) + (1/2!) – (1/3!) + …. + (-1)n(1/n!)] where n≥2</a:t>
            </a:r>
            <a:endParaRPr lang="en-US" sz="2400" dirty="0"/>
          </a:p>
        </p:txBody>
      </p:sp>
    </p:spTree>
    <p:extLst>
      <p:ext uri="{BB962C8B-B14F-4D97-AF65-F5344CB8AC3E}">
        <p14:creationId xmlns:p14="http://schemas.microsoft.com/office/powerpoint/2010/main" val="281420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1224-EA60-872D-D8EB-998AFBD8899A}"/>
              </a:ext>
            </a:extLst>
          </p:cNvPr>
          <p:cNvSpPr>
            <a:spLocks noGrp="1"/>
          </p:cNvSpPr>
          <p:nvPr>
            <p:ph type="title"/>
          </p:nvPr>
        </p:nvSpPr>
        <p:spPr>
          <a:xfrm>
            <a:off x="195367" y="159283"/>
            <a:ext cx="10728370" cy="1325562"/>
          </a:xfrm>
        </p:spPr>
        <p:txBody>
          <a:bodyPr>
            <a:normAutofit/>
          </a:bodyPr>
          <a:lstStyle/>
          <a:p>
            <a:r>
              <a:rPr lang="en-US" sz="2800" dirty="0"/>
              <a:t>Q. A problem is given to students A, B, C whose chance of solving it is ½, ¾, ¼ . What is the prob that the question will be solved?</a:t>
            </a:r>
          </a:p>
        </p:txBody>
      </p:sp>
      <p:sp>
        <p:nvSpPr>
          <p:cNvPr id="3" name="Content Placeholder 2">
            <a:extLst>
              <a:ext uri="{FF2B5EF4-FFF2-40B4-BE49-F238E27FC236}">
                <a16:creationId xmlns:a16="http://schemas.microsoft.com/office/drawing/2014/main" id="{CF7026F5-A8C1-334C-6C1E-887BFE77C20C}"/>
              </a:ext>
            </a:extLst>
          </p:cNvPr>
          <p:cNvSpPr>
            <a:spLocks noGrp="1"/>
          </p:cNvSpPr>
          <p:nvPr>
            <p:ph idx="1"/>
          </p:nvPr>
        </p:nvSpPr>
        <p:spPr/>
        <p:txBody>
          <a:bodyPr/>
          <a:lstStyle/>
          <a:p>
            <a:pPr marL="36900" indent="0">
              <a:buNone/>
            </a:pPr>
            <a:r>
              <a:rPr lang="en-US" sz="2000" dirty="0"/>
              <a:t>P(A) = ½  P(B) = ¾  P(C) = ¼</a:t>
            </a:r>
          </a:p>
          <a:p>
            <a:pPr marL="36900" indent="0">
              <a:buNone/>
            </a:pPr>
            <a:r>
              <a:rPr lang="en-US" sz="2000" dirty="0"/>
              <a:t>P(A’) = ½ P(B’) = ¼ P(C’) = ¾ </a:t>
            </a:r>
          </a:p>
          <a:p>
            <a:pPr marL="36900" indent="0">
              <a:buNone/>
            </a:pPr>
            <a:r>
              <a:rPr lang="en-US" sz="2000" dirty="0"/>
              <a:t>P(solving) = 1 – P(not solving)</a:t>
            </a:r>
          </a:p>
          <a:p>
            <a:pPr marL="36900" indent="0">
              <a:buNone/>
            </a:pPr>
            <a:r>
              <a:rPr lang="en-US" sz="2000" dirty="0"/>
              <a:t>	     = 1 – ½ . ¼ . ¾ </a:t>
            </a:r>
            <a:endParaRPr lang="en-US" dirty="0"/>
          </a:p>
        </p:txBody>
      </p:sp>
    </p:spTree>
    <p:extLst>
      <p:ext uri="{BB962C8B-B14F-4D97-AF65-F5344CB8AC3E}">
        <p14:creationId xmlns:p14="http://schemas.microsoft.com/office/powerpoint/2010/main" val="93836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7432-37D7-45CC-F11D-78F488B8E5EF}"/>
              </a:ext>
            </a:extLst>
          </p:cNvPr>
          <p:cNvSpPr>
            <a:spLocks noGrp="1"/>
          </p:cNvSpPr>
          <p:nvPr>
            <p:ph type="title"/>
          </p:nvPr>
        </p:nvSpPr>
        <p:spPr>
          <a:xfrm>
            <a:off x="205199" y="208444"/>
            <a:ext cx="10708706" cy="1325562"/>
          </a:xfrm>
        </p:spPr>
        <p:txBody>
          <a:bodyPr>
            <a:normAutofit/>
          </a:bodyPr>
          <a:lstStyle/>
          <a:p>
            <a:r>
              <a:rPr lang="en-US" sz="2800" dirty="0"/>
              <a:t>Q. All the spades are taken out from a deck of cards, From these cards, cards are drawn one by one without replacement till the ace of spade comes. Probability of that the ace comes in the 4</a:t>
            </a:r>
            <a:r>
              <a:rPr lang="en-US" sz="2800" baseline="30000" dirty="0"/>
              <a:t>th</a:t>
            </a:r>
            <a:r>
              <a:rPr lang="en-US" sz="2800" dirty="0"/>
              <a:t> draw?</a:t>
            </a:r>
          </a:p>
        </p:txBody>
      </p:sp>
      <p:sp>
        <p:nvSpPr>
          <p:cNvPr id="3" name="Content Placeholder 2">
            <a:extLst>
              <a:ext uri="{FF2B5EF4-FFF2-40B4-BE49-F238E27FC236}">
                <a16:creationId xmlns:a16="http://schemas.microsoft.com/office/drawing/2014/main" id="{26C5CE86-C46A-A934-7507-000957C03288}"/>
              </a:ext>
            </a:extLst>
          </p:cNvPr>
          <p:cNvSpPr>
            <a:spLocks noGrp="1"/>
          </p:cNvSpPr>
          <p:nvPr>
            <p:ph idx="1"/>
          </p:nvPr>
        </p:nvSpPr>
        <p:spPr>
          <a:xfrm>
            <a:off x="205199" y="1828800"/>
            <a:ext cx="10708706" cy="4820756"/>
          </a:xfrm>
        </p:spPr>
        <p:txBody>
          <a:bodyPr>
            <a:normAutofit/>
          </a:bodyPr>
          <a:lstStyle/>
          <a:p>
            <a:pPr marL="0" indent="0">
              <a:buNone/>
            </a:pPr>
            <a:r>
              <a:rPr lang="en-US" sz="2300" dirty="0"/>
              <a:t>Total Outcome = 13</a:t>
            </a:r>
          </a:p>
          <a:p>
            <a:pPr marL="0" indent="0">
              <a:buNone/>
            </a:pPr>
            <a:r>
              <a:rPr lang="en-US" sz="2300" dirty="0"/>
              <a:t>No. of Ace = 1, Remaining card = 12</a:t>
            </a:r>
          </a:p>
          <a:p>
            <a:pPr marL="0" indent="0">
              <a:buNone/>
            </a:pPr>
            <a:r>
              <a:rPr lang="en-US" sz="2300" dirty="0"/>
              <a:t>     </a:t>
            </a:r>
          </a:p>
          <a:p>
            <a:pPr marL="0" indent="0">
              <a:buNone/>
            </a:pPr>
            <a:r>
              <a:rPr lang="en-US" sz="2300" dirty="0"/>
              <a:t>                         12/13  x  11/12  x  10/11  x 1/10</a:t>
            </a:r>
          </a:p>
          <a:p>
            <a:pPr marL="0" indent="0">
              <a:buNone/>
            </a:pPr>
            <a:r>
              <a:rPr lang="en-US" sz="2300" dirty="0"/>
              <a:t>                                                                      A</a:t>
            </a:r>
          </a:p>
        </p:txBody>
      </p:sp>
      <p:cxnSp>
        <p:nvCxnSpPr>
          <p:cNvPr id="5" name="Straight Connector 4">
            <a:extLst>
              <a:ext uri="{FF2B5EF4-FFF2-40B4-BE49-F238E27FC236}">
                <a16:creationId xmlns:a16="http://schemas.microsoft.com/office/drawing/2014/main" id="{86B08C2D-5EAE-31E7-38AE-624FABB5DC59}"/>
              </a:ext>
            </a:extLst>
          </p:cNvPr>
          <p:cNvCxnSpPr/>
          <p:nvPr/>
        </p:nvCxnSpPr>
        <p:spPr>
          <a:xfrm>
            <a:off x="2458063" y="3913239"/>
            <a:ext cx="511278"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96FFEB5-7403-B1DD-9022-53F2611CC991}"/>
              </a:ext>
            </a:extLst>
          </p:cNvPr>
          <p:cNvCxnSpPr/>
          <p:nvPr/>
        </p:nvCxnSpPr>
        <p:spPr>
          <a:xfrm>
            <a:off x="3731340" y="3923071"/>
            <a:ext cx="511278"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BA02F656-37F3-29FC-2639-257B7124F1E5}"/>
              </a:ext>
            </a:extLst>
          </p:cNvPr>
          <p:cNvCxnSpPr/>
          <p:nvPr/>
        </p:nvCxnSpPr>
        <p:spPr>
          <a:xfrm>
            <a:off x="4906296" y="3913239"/>
            <a:ext cx="511278"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5C6B18FC-8C2B-848E-3134-A08B44A69D46}"/>
              </a:ext>
            </a:extLst>
          </p:cNvPr>
          <p:cNvCxnSpPr/>
          <p:nvPr/>
        </p:nvCxnSpPr>
        <p:spPr>
          <a:xfrm>
            <a:off x="5958349" y="3898491"/>
            <a:ext cx="511278"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Oval 8">
            <a:extLst>
              <a:ext uri="{FF2B5EF4-FFF2-40B4-BE49-F238E27FC236}">
                <a16:creationId xmlns:a16="http://schemas.microsoft.com/office/drawing/2014/main" id="{54CC20F0-E7F5-F4FC-CC1A-5721CFDB00DC}"/>
              </a:ext>
            </a:extLst>
          </p:cNvPr>
          <p:cNvSpPr/>
          <p:nvPr/>
        </p:nvSpPr>
        <p:spPr>
          <a:xfrm>
            <a:off x="5742040" y="609774"/>
            <a:ext cx="3342966" cy="6294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396074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9B2F-2D71-9B46-FC34-5FEFD807F047}"/>
              </a:ext>
            </a:extLst>
          </p:cNvPr>
          <p:cNvSpPr>
            <a:spLocks noGrp="1"/>
          </p:cNvSpPr>
          <p:nvPr>
            <p:ph type="title"/>
          </p:nvPr>
        </p:nvSpPr>
        <p:spPr>
          <a:xfrm>
            <a:off x="88488" y="117988"/>
            <a:ext cx="10872511" cy="1671484"/>
          </a:xfrm>
        </p:spPr>
        <p:txBody>
          <a:bodyPr>
            <a:normAutofit fontScale="90000"/>
          </a:bodyPr>
          <a:lstStyle/>
          <a:p>
            <a:r>
              <a:rPr lang="en-US" sz="2800" dirty="0"/>
              <a:t>Q</a:t>
            </a:r>
            <a:r>
              <a:rPr lang="en-US" sz="2200" dirty="0"/>
              <a:t>. A bag has r red balls and b black balls. All balls are identical except for their </a:t>
            </a:r>
            <a:r>
              <a:rPr lang="en-US" sz="2200" dirty="0" err="1"/>
              <a:t>colours</a:t>
            </a:r>
            <a:r>
              <a:rPr lang="en-US" sz="2200" dirty="0"/>
              <a:t>. In a trial, a ball is randomly drawn from the bag, its </a:t>
            </a:r>
            <a:r>
              <a:rPr lang="en-US" sz="2200" dirty="0" err="1"/>
              <a:t>colour</a:t>
            </a:r>
            <a:r>
              <a:rPr lang="en-US" sz="2200" dirty="0"/>
              <a:t> is noted and the ball is placed back into the bag along with another ball of the same </a:t>
            </a:r>
            <a:r>
              <a:rPr lang="en-US" sz="2200" dirty="0" err="1"/>
              <a:t>colour</a:t>
            </a:r>
            <a:r>
              <a:rPr lang="en-US" sz="2200" dirty="0"/>
              <a:t>. Note that the number of balls in the bag will increase by one, after the trial. A sequence of four such trials is conducted. The probability of drawing a red ball in the fourth trial?</a:t>
            </a:r>
          </a:p>
        </p:txBody>
      </p:sp>
      <p:sp>
        <p:nvSpPr>
          <p:cNvPr id="3" name="Content Placeholder 2">
            <a:extLst>
              <a:ext uri="{FF2B5EF4-FFF2-40B4-BE49-F238E27FC236}">
                <a16:creationId xmlns:a16="http://schemas.microsoft.com/office/drawing/2014/main" id="{CD405A4B-F191-32AB-4BC3-EE112AB6EBA6}"/>
              </a:ext>
            </a:extLst>
          </p:cNvPr>
          <p:cNvSpPr>
            <a:spLocks noGrp="1"/>
          </p:cNvSpPr>
          <p:nvPr>
            <p:ph idx="1"/>
          </p:nvPr>
        </p:nvSpPr>
        <p:spPr>
          <a:xfrm>
            <a:off x="452284" y="3565577"/>
            <a:ext cx="10658168" cy="2507225"/>
          </a:xfrm>
        </p:spPr>
        <p:txBody>
          <a:bodyPr>
            <a:normAutofit/>
          </a:bodyPr>
          <a:lstStyle/>
          <a:p>
            <a:pPr marL="0" indent="0">
              <a:buNone/>
            </a:pPr>
            <a:r>
              <a:rPr lang="en-US" sz="2000" dirty="0"/>
              <a:t>In 1st Attempt we pick one red ball So the probability = r/</a:t>
            </a:r>
            <a:r>
              <a:rPr lang="en-US" sz="2000" dirty="0" err="1"/>
              <a:t>r+b</a:t>
            </a:r>
            <a:endParaRPr lang="en-US" sz="2000" dirty="0"/>
          </a:p>
          <a:p>
            <a:pPr marL="0" indent="0">
              <a:buNone/>
            </a:pPr>
            <a:r>
              <a:rPr lang="en-US" sz="2000" dirty="0"/>
              <a:t>In 2nd Attempt we pick one red ball (Note that now in 1st Attempt we either choose red or black balls).</a:t>
            </a:r>
          </a:p>
          <a:p>
            <a:pPr marL="0" indent="0">
              <a:buNone/>
            </a:pPr>
            <a:r>
              <a:rPr lang="en-US" sz="2000" dirty="0"/>
              <a:t>So probability will be= (r/</a:t>
            </a:r>
            <a:r>
              <a:rPr lang="en-US" sz="2000" dirty="0" err="1"/>
              <a:t>r+b</a:t>
            </a:r>
            <a:r>
              <a:rPr lang="en-US" sz="2000" dirty="0"/>
              <a:t>)* r+1/r+b+1 + (b/</a:t>
            </a:r>
            <a:r>
              <a:rPr lang="en-US" sz="2000" dirty="0" err="1"/>
              <a:t>r+b</a:t>
            </a:r>
            <a:r>
              <a:rPr lang="en-US" sz="2000" dirty="0"/>
              <a:t>) * r/r+b+1 = r/</a:t>
            </a:r>
            <a:r>
              <a:rPr lang="en-US" sz="2000" dirty="0" err="1"/>
              <a:t>r+b</a:t>
            </a:r>
            <a:endParaRPr lang="en-US" sz="2000" dirty="0"/>
          </a:p>
          <a:p>
            <a:pPr marL="0" indent="0">
              <a:buNone/>
            </a:pPr>
            <a:r>
              <a:rPr lang="en-US" sz="2000" dirty="0"/>
              <a:t>So, in the beginning we have r red balls, and b green balls. So, in every iteration, the probability of choosing a red ball will be r/</a:t>
            </a:r>
            <a:r>
              <a:rPr lang="en-US" sz="2000" dirty="0" err="1"/>
              <a:t>r+b</a:t>
            </a:r>
            <a:endParaRPr lang="en-US" sz="2000" dirty="0"/>
          </a:p>
          <a:p>
            <a:pPr marL="0" indent="0">
              <a:buNone/>
            </a:pPr>
            <a:endParaRPr lang="en-US" sz="2000" dirty="0"/>
          </a:p>
        </p:txBody>
      </p:sp>
      <p:sp>
        <p:nvSpPr>
          <p:cNvPr id="9" name="Oval 8">
            <a:extLst>
              <a:ext uri="{FF2B5EF4-FFF2-40B4-BE49-F238E27FC236}">
                <a16:creationId xmlns:a16="http://schemas.microsoft.com/office/drawing/2014/main" id="{816BC974-8099-94C0-7B6F-49E6D609D137}"/>
              </a:ext>
            </a:extLst>
          </p:cNvPr>
          <p:cNvSpPr/>
          <p:nvPr/>
        </p:nvSpPr>
        <p:spPr>
          <a:xfrm>
            <a:off x="4827639" y="1700983"/>
            <a:ext cx="953729" cy="58010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Schoolbook" panose="02040604050505020304"/>
                <a:ea typeface="+mn-ea"/>
                <a:cs typeface="+mn-cs"/>
              </a:rPr>
              <a:t>r  b</a:t>
            </a:r>
          </a:p>
        </p:txBody>
      </p:sp>
      <p:sp>
        <p:nvSpPr>
          <p:cNvPr id="10" name="Oval 9">
            <a:extLst>
              <a:ext uri="{FF2B5EF4-FFF2-40B4-BE49-F238E27FC236}">
                <a16:creationId xmlns:a16="http://schemas.microsoft.com/office/drawing/2014/main" id="{6DD227E5-A24A-235F-D03B-62E87989E659}"/>
              </a:ext>
            </a:extLst>
          </p:cNvPr>
          <p:cNvSpPr/>
          <p:nvPr/>
        </p:nvSpPr>
        <p:spPr>
          <a:xfrm>
            <a:off x="3667432" y="2625215"/>
            <a:ext cx="1160207" cy="58010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Schoolbook" panose="02040604050505020304"/>
                <a:ea typeface="+mn-ea"/>
                <a:cs typeface="+mn-cs"/>
              </a:rPr>
              <a:t>r+1, b</a:t>
            </a:r>
          </a:p>
        </p:txBody>
      </p:sp>
      <p:sp>
        <p:nvSpPr>
          <p:cNvPr id="11" name="Oval 10">
            <a:extLst>
              <a:ext uri="{FF2B5EF4-FFF2-40B4-BE49-F238E27FC236}">
                <a16:creationId xmlns:a16="http://schemas.microsoft.com/office/drawing/2014/main" id="{E9185EF7-228E-E319-A1E0-C35A8B188731}"/>
              </a:ext>
            </a:extLst>
          </p:cNvPr>
          <p:cNvSpPr/>
          <p:nvPr/>
        </p:nvSpPr>
        <p:spPr>
          <a:xfrm>
            <a:off x="5722376" y="2590803"/>
            <a:ext cx="1160206" cy="58010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Schoolbook" panose="02040604050505020304"/>
                <a:ea typeface="+mn-ea"/>
                <a:cs typeface="+mn-cs"/>
              </a:rPr>
              <a:t>r, b+1</a:t>
            </a:r>
          </a:p>
        </p:txBody>
      </p:sp>
      <p:cxnSp>
        <p:nvCxnSpPr>
          <p:cNvPr id="13" name="Straight Arrow Connector 12">
            <a:extLst>
              <a:ext uri="{FF2B5EF4-FFF2-40B4-BE49-F238E27FC236}">
                <a16:creationId xmlns:a16="http://schemas.microsoft.com/office/drawing/2014/main" id="{BDD739F4-C5E5-5642-B6BA-22C546D9A6F4}"/>
              </a:ext>
            </a:extLst>
          </p:cNvPr>
          <p:cNvCxnSpPr>
            <a:cxnSpLocks/>
            <a:stCxn id="9" idx="3"/>
            <a:endCxn id="10" idx="0"/>
          </p:cNvCxnSpPr>
          <p:nvPr/>
        </p:nvCxnSpPr>
        <p:spPr>
          <a:xfrm flipH="1">
            <a:off x="4247536" y="2196131"/>
            <a:ext cx="719773" cy="429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FDF40C-32C3-D7E1-76A9-F592CABED8A9}"/>
              </a:ext>
            </a:extLst>
          </p:cNvPr>
          <p:cNvCxnSpPr>
            <a:cxnSpLocks/>
            <a:stCxn id="9" idx="5"/>
            <a:endCxn id="11" idx="0"/>
          </p:cNvCxnSpPr>
          <p:nvPr/>
        </p:nvCxnSpPr>
        <p:spPr>
          <a:xfrm>
            <a:off x="5641698" y="2196131"/>
            <a:ext cx="660781" cy="3946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D429E3D-7A00-2C07-A48D-797F25D97327}"/>
              </a:ext>
            </a:extLst>
          </p:cNvPr>
          <p:cNvSpPr txBox="1"/>
          <p:nvPr/>
        </p:nvSpPr>
        <p:spPr>
          <a:xfrm>
            <a:off x="4445578" y="2033890"/>
            <a:ext cx="28725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Schoolbook" panose="02040604050505020304"/>
                <a:ea typeface="+mn-ea"/>
                <a:cs typeface="+mn-cs"/>
              </a:rPr>
              <a:t>r</a:t>
            </a:r>
          </a:p>
        </p:txBody>
      </p:sp>
      <p:sp>
        <p:nvSpPr>
          <p:cNvPr id="17" name="TextBox 16">
            <a:extLst>
              <a:ext uri="{FF2B5EF4-FFF2-40B4-BE49-F238E27FC236}">
                <a16:creationId xmlns:a16="http://schemas.microsoft.com/office/drawing/2014/main" id="{78827C2D-BDF2-7204-705F-88C61D797AFC}"/>
              </a:ext>
            </a:extLst>
          </p:cNvPr>
          <p:cNvSpPr txBox="1"/>
          <p:nvPr/>
        </p:nvSpPr>
        <p:spPr>
          <a:xfrm>
            <a:off x="6023707" y="2024135"/>
            <a:ext cx="28725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entury Schoolbook" panose="02040604050505020304"/>
                <a:ea typeface="+mn-ea"/>
                <a:cs typeface="+mn-cs"/>
              </a:rPr>
              <a:t>b</a:t>
            </a:r>
          </a:p>
        </p:txBody>
      </p:sp>
    </p:spTree>
    <p:extLst>
      <p:ext uri="{BB962C8B-B14F-4D97-AF65-F5344CB8AC3E}">
        <p14:creationId xmlns:p14="http://schemas.microsoft.com/office/powerpoint/2010/main" val="41018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EC74-B7CF-D1EE-A7C8-A4C911AE6331}"/>
              </a:ext>
            </a:extLst>
          </p:cNvPr>
          <p:cNvSpPr>
            <a:spLocks noGrp="1"/>
          </p:cNvSpPr>
          <p:nvPr>
            <p:ph type="title"/>
          </p:nvPr>
        </p:nvSpPr>
        <p:spPr>
          <a:xfrm>
            <a:off x="108153" y="353962"/>
            <a:ext cx="10245213" cy="1553496"/>
          </a:xfrm>
        </p:spPr>
        <p:txBody>
          <a:bodyPr>
            <a:normAutofit fontScale="90000"/>
          </a:bodyPr>
          <a:lstStyle/>
          <a:p>
            <a:r>
              <a:rPr lang="en-US" sz="2800" dirty="0"/>
              <a:t>Q. In how many ways can we distribute 5 distinct balls B</a:t>
            </a:r>
            <a:r>
              <a:rPr lang="en-US" sz="2800" baseline="-25000" dirty="0"/>
              <a:t>1 </a:t>
            </a:r>
            <a:r>
              <a:rPr lang="en-US" sz="2800" dirty="0"/>
              <a:t>B</a:t>
            </a:r>
            <a:r>
              <a:rPr lang="en-US" sz="2800" baseline="-25000" dirty="0"/>
              <a:t>2</a:t>
            </a:r>
            <a:r>
              <a:rPr lang="en-US" sz="2800" dirty="0"/>
              <a:t>, B</a:t>
            </a:r>
            <a:r>
              <a:rPr lang="en-US" sz="2800" baseline="-25000" dirty="0"/>
              <a:t>3</a:t>
            </a:r>
            <a:r>
              <a:rPr lang="en-US" sz="2800" dirty="0"/>
              <a:t>, B</a:t>
            </a:r>
            <a:r>
              <a:rPr lang="en-US" sz="2800" baseline="-25000" dirty="0"/>
              <a:t>4</a:t>
            </a:r>
            <a:r>
              <a:rPr lang="en-US" sz="2800" dirty="0"/>
              <a:t>,B</a:t>
            </a:r>
            <a:r>
              <a:rPr lang="en-US" sz="2800" baseline="-25000" dirty="0"/>
              <a:t>5</a:t>
            </a:r>
            <a:r>
              <a:rPr lang="en-US" sz="2800" dirty="0"/>
              <a:t>, in distinct cells C</a:t>
            </a:r>
            <a:r>
              <a:rPr lang="en-US" sz="2800" baseline="-25000" dirty="0"/>
              <a:t>1</a:t>
            </a:r>
            <a:r>
              <a:rPr lang="en-US" sz="2800" dirty="0"/>
              <a:t>,C</a:t>
            </a:r>
            <a:r>
              <a:rPr lang="en-US" sz="2800" baseline="-25000" dirty="0"/>
              <a:t>2</a:t>
            </a:r>
            <a:r>
              <a:rPr lang="en-US" sz="2800" dirty="0"/>
              <a:t>, C</a:t>
            </a:r>
            <a:r>
              <a:rPr lang="en-US" sz="2800" baseline="-25000" dirty="0"/>
              <a:t>3</a:t>
            </a:r>
            <a:r>
              <a:rPr lang="en-US" sz="2800" dirty="0"/>
              <a:t>, C</a:t>
            </a:r>
            <a:r>
              <a:rPr lang="en-US" sz="2800" baseline="-25000" dirty="0"/>
              <a:t>4</a:t>
            </a:r>
            <a:r>
              <a:rPr lang="en-US" sz="2800" dirty="0"/>
              <a:t>,C</a:t>
            </a:r>
            <a:r>
              <a:rPr lang="en-US" sz="2800" baseline="-25000" dirty="0"/>
              <a:t>5</a:t>
            </a:r>
            <a:r>
              <a:rPr lang="en-US" sz="2800" dirty="0"/>
              <a:t>, such that Ball B</a:t>
            </a:r>
            <a:r>
              <a:rPr lang="en-US" sz="2800" baseline="-25000" dirty="0"/>
              <a:t>i</a:t>
            </a:r>
            <a:r>
              <a:rPr lang="en-US" sz="2800" dirty="0"/>
              <a:t> is not in cell C</a:t>
            </a:r>
            <a:r>
              <a:rPr lang="en-US" sz="2800" baseline="-25000" dirty="0"/>
              <a:t>i</a:t>
            </a:r>
            <a:r>
              <a:rPr lang="en-US" sz="2800" dirty="0"/>
              <a:t>, and each cell contains exactly one ball?</a:t>
            </a:r>
            <a:br>
              <a:rPr lang="en-US" sz="2800" dirty="0"/>
            </a:br>
            <a:br>
              <a:rPr lang="en-US" sz="2800" dirty="0"/>
            </a:br>
            <a:endParaRPr lang="en-US" sz="2800" dirty="0"/>
          </a:p>
        </p:txBody>
      </p:sp>
      <p:pic>
        <p:nvPicPr>
          <p:cNvPr id="5" name="Content Placeholder 4">
            <a:extLst>
              <a:ext uri="{FF2B5EF4-FFF2-40B4-BE49-F238E27FC236}">
                <a16:creationId xmlns:a16="http://schemas.microsoft.com/office/drawing/2014/main" id="{5AE31190-523C-BBEF-7AA8-015E8A53DE7A}"/>
              </a:ext>
            </a:extLst>
          </p:cNvPr>
          <p:cNvPicPr>
            <a:picLocks noGrp="1" noChangeAspect="1"/>
          </p:cNvPicPr>
          <p:nvPr>
            <p:ph idx="1"/>
          </p:nvPr>
        </p:nvPicPr>
        <p:blipFill>
          <a:blip r:embed="rId3"/>
          <a:stretch>
            <a:fillRect/>
          </a:stretch>
        </p:blipFill>
        <p:spPr>
          <a:xfrm>
            <a:off x="226141" y="1375231"/>
            <a:ext cx="10628672" cy="5179521"/>
          </a:xfrm>
        </p:spPr>
      </p:pic>
    </p:spTree>
    <p:extLst>
      <p:ext uri="{BB962C8B-B14F-4D97-AF65-F5344CB8AC3E}">
        <p14:creationId xmlns:p14="http://schemas.microsoft.com/office/powerpoint/2010/main" val="22285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7BA4F-25E6-E3C1-F9FC-E8EF8372AC2C}"/>
              </a:ext>
            </a:extLst>
          </p:cNvPr>
          <p:cNvSpPr>
            <a:spLocks noGrp="1"/>
          </p:cNvSpPr>
          <p:nvPr>
            <p:ph idx="1"/>
          </p:nvPr>
        </p:nvSpPr>
        <p:spPr>
          <a:xfrm>
            <a:off x="167148" y="137652"/>
            <a:ext cx="9690084" cy="6042485"/>
          </a:xfrm>
        </p:spPr>
        <p:txBody>
          <a:bodyPr/>
          <a:lstStyle/>
          <a:p>
            <a:pPr marL="0" indent="0">
              <a:buNone/>
            </a:pPr>
            <a:endParaRPr lang="en-US" dirty="0"/>
          </a:p>
        </p:txBody>
      </p:sp>
      <p:pic>
        <p:nvPicPr>
          <p:cNvPr id="5" name="Picture 4">
            <a:extLst>
              <a:ext uri="{FF2B5EF4-FFF2-40B4-BE49-F238E27FC236}">
                <a16:creationId xmlns:a16="http://schemas.microsoft.com/office/drawing/2014/main" id="{B0FCB47D-9D48-E7C8-C07A-5533681565AC}"/>
              </a:ext>
            </a:extLst>
          </p:cNvPr>
          <p:cNvPicPr>
            <a:picLocks noChangeAspect="1"/>
          </p:cNvPicPr>
          <p:nvPr/>
        </p:nvPicPr>
        <p:blipFill>
          <a:blip r:embed="rId2"/>
          <a:stretch>
            <a:fillRect/>
          </a:stretch>
        </p:blipFill>
        <p:spPr>
          <a:xfrm>
            <a:off x="240107" y="137652"/>
            <a:ext cx="10609314" cy="5004619"/>
          </a:xfrm>
          <a:prstGeom prst="rect">
            <a:avLst/>
          </a:prstGeom>
        </p:spPr>
      </p:pic>
    </p:spTree>
    <p:extLst>
      <p:ext uri="{BB962C8B-B14F-4D97-AF65-F5344CB8AC3E}">
        <p14:creationId xmlns:p14="http://schemas.microsoft.com/office/powerpoint/2010/main" val="235383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410545" y="494522"/>
            <a:ext cx="4571401" cy="784405"/>
          </a:xfrm>
        </p:spPr>
        <p:txBody>
          <a:bodyPr/>
          <a:lstStyle/>
          <a:p>
            <a:r>
              <a:rPr lang="en-US" sz="6000" dirty="0"/>
              <a:t>Mean</a:t>
            </a:r>
          </a:p>
        </p:txBody>
      </p:sp>
      <p:sp>
        <p:nvSpPr>
          <p:cNvPr id="6" name="AutoShape 2" descr="m = \frac{\text{sum of the terms}}{\text{number of terms}}">
            <a:extLst>
              <a:ext uri="{FF2B5EF4-FFF2-40B4-BE49-F238E27FC236}">
                <a16:creationId xmlns:a16="http://schemas.microsoft.com/office/drawing/2014/main" id="{6578F963-1052-A4C8-1A13-FB1CD5A1A405}"/>
              </a:ext>
            </a:extLst>
          </p:cNvPr>
          <p:cNvSpPr>
            <a:spLocks noGrp="1" noChangeAspect="1" noChangeArrowheads="1"/>
          </p:cNvSpPr>
          <p:nvPr>
            <p:ph idx="1"/>
          </p:nvPr>
        </p:nvSpPr>
        <p:spPr bwMode="auto">
          <a:xfrm>
            <a:off x="2046488" y="1537257"/>
            <a:ext cx="4049511" cy="3193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1" rIns="68580" bIns="34291" numCol="1" rtlCol="0" anchor="t" anchorCtr="0" compatLnSpc="1">
            <a:prstTxWarp prst="textNoShape">
              <a:avLst/>
            </a:prstTxWarp>
            <a:normAutofit/>
          </a:bodyPr>
          <a:lstStyle/>
          <a:p>
            <a:pPr algn="l"/>
            <a:r>
              <a:rPr lang="en-US" sz="2000" cap="none" dirty="0">
                <a:solidFill>
                  <a:schemeClr val="bg1"/>
                </a:solidFill>
              </a:rPr>
              <a:t>Arithmetic Mean = </a:t>
            </a:r>
          </a:p>
          <a:p>
            <a:pPr algn="l"/>
            <a:r>
              <a:rPr lang="en-US" sz="2000" cap="none" dirty="0">
                <a:solidFill>
                  <a:schemeClr val="bg1"/>
                </a:solidFill>
              </a:rPr>
              <a:t>Sum of observations/ number of observations</a:t>
            </a:r>
          </a:p>
          <a:p>
            <a:pPr algn="l"/>
            <a:endParaRPr lang="en-US" sz="2000" cap="none" dirty="0">
              <a:solidFill>
                <a:schemeClr val="bg1"/>
              </a:solidFill>
            </a:endParaRPr>
          </a:p>
          <a:p>
            <a:pPr algn="l"/>
            <a:r>
              <a:rPr lang="en-US" sz="2000" cap="none" dirty="0">
                <a:solidFill>
                  <a:schemeClr val="bg1"/>
                </a:solidFill>
              </a:rPr>
              <a:t>Probabilistic Mean= E(x)</a:t>
            </a:r>
            <a:r>
              <a:rPr lang="el-GR" sz="2000" cap="none" dirty="0">
                <a:solidFill>
                  <a:schemeClr val="bg1"/>
                </a:solidFill>
              </a:rPr>
              <a:t> = Σ</a:t>
            </a:r>
            <a:r>
              <a:rPr lang="en-US" sz="2000" cap="none" dirty="0">
                <a:solidFill>
                  <a:schemeClr val="bg1"/>
                </a:solidFill>
              </a:rPr>
              <a:t>x * P(x)</a:t>
            </a:r>
          </a:p>
          <a:p>
            <a:pPr algn="l"/>
            <a:r>
              <a:rPr lang="en-US" sz="2000" cap="none" dirty="0">
                <a:solidFill>
                  <a:schemeClr val="bg1"/>
                </a:solidFill>
              </a:rPr>
              <a:t>x: Data value</a:t>
            </a:r>
          </a:p>
          <a:p>
            <a:pPr algn="l"/>
            <a:r>
              <a:rPr lang="en-US" sz="2000" cap="none" dirty="0">
                <a:solidFill>
                  <a:schemeClr val="bg1"/>
                </a:solidFill>
              </a:rPr>
              <a:t>P(x): Probability of value</a:t>
            </a:r>
            <a:endParaRPr lang="en-AE" sz="2000" cap="none" dirty="0">
              <a:solidFill>
                <a:schemeClr val="bg1"/>
              </a:solidFill>
            </a:endParaRPr>
          </a:p>
        </p:txBody>
      </p:sp>
      <p:sp>
        <p:nvSpPr>
          <p:cNvPr id="9" name="TextBox 8">
            <a:extLst>
              <a:ext uri="{FF2B5EF4-FFF2-40B4-BE49-F238E27FC236}">
                <a16:creationId xmlns:a16="http://schemas.microsoft.com/office/drawing/2014/main" id="{46DDD3C9-EA57-21D9-268B-BF37FBE4433B}"/>
              </a:ext>
            </a:extLst>
          </p:cNvPr>
          <p:cNvSpPr txBox="1"/>
          <p:nvPr/>
        </p:nvSpPr>
        <p:spPr>
          <a:xfrm>
            <a:off x="8036680" y="1056331"/>
            <a:ext cx="3171258" cy="4431983"/>
          </a:xfrm>
          <a:prstGeom prst="rect">
            <a:avLst/>
          </a:prstGeom>
          <a:noFill/>
        </p:spPr>
        <p:txBody>
          <a:bodyPr wrap="square" rtlCol="0">
            <a:spAutoFit/>
          </a:bodyPr>
          <a:lstStyle/>
          <a:p>
            <a:r>
              <a:rPr lang="en-US" sz="2800" b="1" dirty="0"/>
              <a:t>PROPERTIES OF MEAN</a:t>
            </a:r>
          </a:p>
          <a:p>
            <a:endParaRPr lang="en-US" sz="2800" b="1" dirty="0"/>
          </a:p>
          <a:p>
            <a:pPr marL="214308" indent="-214308">
              <a:buFont typeface="Arial" panose="020B0604020202020204" pitchFamily="34" charset="0"/>
              <a:buChar char="•"/>
            </a:pPr>
            <a:r>
              <a:rPr lang="en-US" dirty="0"/>
              <a:t>If X and Y are random variables, then E(X + Y) = E(X) + E(Y).</a:t>
            </a:r>
          </a:p>
          <a:p>
            <a:pPr marL="214308" indent="-214308">
              <a:buFont typeface="Arial" panose="020B0604020202020204" pitchFamily="34" charset="0"/>
              <a:buChar char="•"/>
            </a:pPr>
            <a:r>
              <a:rPr lang="en-US" dirty="0"/>
              <a:t>For random variables, X and Y, E(XY) = E(X) E(Y). Here, X and Y must be independent.</a:t>
            </a:r>
          </a:p>
          <a:p>
            <a:pPr marL="214308" indent="-214308">
              <a:buFont typeface="Arial" panose="020B0604020202020204" pitchFamily="34" charset="0"/>
              <a:buChar char="•"/>
            </a:pPr>
            <a:r>
              <a:rPr lang="en-US" dirty="0"/>
              <a:t>If a is any constant and X is a random variable, </a:t>
            </a:r>
          </a:p>
          <a:p>
            <a:r>
              <a:rPr lang="en-US" dirty="0"/>
              <a:t>    E[</a:t>
            </a:r>
            <a:r>
              <a:rPr lang="en-US" dirty="0" err="1"/>
              <a:t>aX</a:t>
            </a:r>
            <a:r>
              <a:rPr lang="en-US" dirty="0"/>
              <a:t>] = a E[X] </a:t>
            </a:r>
          </a:p>
          <a:p>
            <a:r>
              <a:rPr lang="en-US" dirty="0"/>
              <a:t>    E[X + a] =     E[X] + a.</a:t>
            </a:r>
          </a:p>
          <a:p>
            <a:pPr marL="214308" indent="-214308">
              <a:buFont typeface="Arial" panose="020B0604020202020204" pitchFamily="34" charset="0"/>
              <a:buChar char="•"/>
            </a:pPr>
            <a:endParaRPr lang="en-AE" dirty="0"/>
          </a:p>
        </p:txBody>
      </p: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3B6F-E4CA-C874-EB9B-ED6566716E69}"/>
              </a:ext>
            </a:extLst>
          </p:cNvPr>
          <p:cNvSpPr>
            <a:spLocks noGrp="1"/>
          </p:cNvSpPr>
          <p:nvPr>
            <p:ph type="title"/>
          </p:nvPr>
        </p:nvSpPr>
        <p:spPr>
          <a:xfrm>
            <a:off x="0" y="117987"/>
            <a:ext cx="10333703" cy="1553498"/>
          </a:xfrm>
        </p:spPr>
        <p:txBody>
          <a:bodyPr>
            <a:normAutofit fontScale="90000"/>
          </a:bodyPr>
          <a:lstStyle/>
          <a:p>
            <a:r>
              <a:rPr lang="en-US" sz="2800" dirty="0"/>
              <a:t>Q. </a:t>
            </a:r>
            <a:r>
              <a:rPr lang="en-US" sz="2200" dirty="0"/>
              <a:t>The security system at an IT office is composed of 10 computers of which exactly four are working. To check whether the system is functional, the officials inspect four of the computers picked at random (without replacement). The system is deemed functional if at least three of the four computers inspected are working. Let the probability that the system is deemed functional be denoted by p. Then 100p = ?</a:t>
            </a:r>
          </a:p>
        </p:txBody>
      </p:sp>
      <p:sp>
        <p:nvSpPr>
          <p:cNvPr id="3" name="Content Placeholder 2">
            <a:extLst>
              <a:ext uri="{FF2B5EF4-FFF2-40B4-BE49-F238E27FC236}">
                <a16:creationId xmlns:a16="http://schemas.microsoft.com/office/drawing/2014/main" id="{98B8877C-110F-B644-8A0D-AA3D7BD5C899}"/>
              </a:ext>
            </a:extLst>
          </p:cNvPr>
          <p:cNvSpPr>
            <a:spLocks noGrp="1"/>
          </p:cNvSpPr>
          <p:nvPr>
            <p:ph idx="1"/>
          </p:nvPr>
        </p:nvSpPr>
        <p:spPr>
          <a:xfrm>
            <a:off x="160658" y="1769807"/>
            <a:ext cx="10969457" cy="4970205"/>
          </a:xfrm>
        </p:spPr>
        <p:txBody>
          <a:bodyPr>
            <a:noAutofit/>
          </a:bodyPr>
          <a:lstStyle/>
          <a:p>
            <a:pPr marL="0" indent="0">
              <a:buNone/>
            </a:pPr>
            <a:r>
              <a:rPr lang="en-US" dirty="0"/>
              <a:t>Total ways to pick 4 computers = 10p4= 10*9*8*7</a:t>
            </a:r>
          </a:p>
          <a:p>
            <a:pPr marL="0" indent="0">
              <a:buNone/>
            </a:pPr>
            <a:r>
              <a:rPr lang="en-US" dirty="0"/>
              <a:t>Total ways that at least three computers are fine = </a:t>
            </a:r>
          </a:p>
          <a:p>
            <a:pPr marL="0" indent="0">
              <a:buNone/>
            </a:pPr>
            <a:r>
              <a:rPr lang="en-US" dirty="0"/>
              <a:t>        Total ways that all 4 are fine + Total ways any 3 are fine</a:t>
            </a:r>
          </a:p>
          <a:p>
            <a:pPr marL="0" indent="0">
              <a:buNone/>
            </a:pPr>
            <a:endParaRPr lang="en-US" dirty="0"/>
          </a:p>
          <a:p>
            <a:pPr marL="0" indent="0">
              <a:buNone/>
            </a:pPr>
            <a:r>
              <a:rPr lang="en-US" dirty="0"/>
              <a:t>Total ways that all 4 are fine = 4P4 = 4*3*2*1</a:t>
            </a:r>
          </a:p>
          <a:p>
            <a:pPr marL="0" indent="0">
              <a:buNone/>
            </a:pPr>
            <a:r>
              <a:rPr lang="en-US"/>
              <a:t>Total </a:t>
            </a:r>
            <a:r>
              <a:rPr lang="en-US" dirty="0"/>
              <a:t>ways three are fine = 1st is Not working and other 3 working + </a:t>
            </a:r>
          </a:p>
          <a:p>
            <a:pPr marL="0" indent="0">
              <a:buNone/>
            </a:pPr>
            <a:r>
              <a:rPr lang="en-US" dirty="0"/>
              <a:t>                            2nd is Not working and other 3 working + </a:t>
            </a:r>
          </a:p>
          <a:p>
            <a:pPr marL="0" indent="0">
              <a:buNone/>
            </a:pPr>
            <a:r>
              <a:rPr lang="en-US" dirty="0"/>
              <a:t>                            3rd is Not working and other 3 working + </a:t>
            </a:r>
          </a:p>
          <a:p>
            <a:pPr marL="0" indent="0">
              <a:buNone/>
            </a:pPr>
            <a:r>
              <a:rPr lang="en-US" dirty="0"/>
              <a:t>                            4th is Not working and other 3 working </a:t>
            </a:r>
          </a:p>
        </p:txBody>
      </p:sp>
    </p:spTree>
    <p:extLst>
      <p:ext uri="{BB962C8B-B14F-4D97-AF65-F5344CB8AC3E}">
        <p14:creationId xmlns:p14="http://schemas.microsoft.com/office/powerpoint/2010/main" val="243604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1BCD6-5093-9F31-AAB6-33F0EA1F472B}"/>
              </a:ext>
            </a:extLst>
          </p:cNvPr>
          <p:cNvSpPr>
            <a:spLocks noGrp="1"/>
          </p:cNvSpPr>
          <p:nvPr>
            <p:ph idx="1"/>
          </p:nvPr>
        </p:nvSpPr>
        <p:spPr>
          <a:xfrm>
            <a:off x="176981" y="255639"/>
            <a:ext cx="10658167" cy="6351637"/>
          </a:xfrm>
        </p:spPr>
        <p:txBody>
          <a:bodyPr/>
          <a:lstStyle/>
          <a:p>
            <a:pPr marL="0" indent="0">
              <a:buNone/>
            </a:pPr>
            <a:r>
              <a:rPr lang="en-US" dirty="0"/>
              <a:t>= 6*4*3*2 + 4*6*3*2 + 4*3*6*2 + 4*3*2*6</a:t>
            </a:r>
          </a:p>
          <a:p>
            <a:pPr marL="0" indent="0">
              <a:buNone/>
            </a:pPr>
            <a:r>
              <a:rPr lang="en-US" dirty="0"/>
              <a:t>                         = 6*4*3*2*4</a:t>
            </a:r>
          </a:p>
        </p:txBody>
      </p:sp>
    </p:spTree>
    <p:extLst>
      <p:ext uri="{BB962C8B-B14F-4D97-AF65-F5344CB8AC3E}">
        <p14:creationId xmlns:p14="http://schemas.microsoft.com/office/powerpoint/2010/main" val="114235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842F-FDFD-D386-EE52-85D79F768FA1}"/>
              </a:ext>
            </a:extLst>
          </p:cNvPr>
          <p:cNvSpPr>
            <a:spLocks noGrp="1"/>
          </p:cNvSpPr>
          <p:nvPr>
            <p:ph type="ctrTitle"/>
          </p:nvPr>
        </p:nvSpPr>
        <p:spPr/>
        <p:txBody>
          <a:bodyPr/>
          <a:lstStyle/>
          <a:p>
            <a:r>
              <a:rPr lang="en-US" dirty="0"/>
              <a:t>Conditional</a:t>
            </a:r>
            <a:br>
              <a:rPr lang="en-US" dirty="0"/>
            </a:br>
            <a:r>
              <a:rPr lang="en-US" dirty="0"/>
              <a:t>Probability</a:t>
            </a:r>
          </a:p>
        </p:txBody>
      </p:sp>
    </p:spTree>
    <p:extLst>
      <p:ext uri="{BB962C8B-B14F-4D97-AF65-F5344CB8AC3E}">
        <p14:creationId xmlns:p14="http://schemas.microsoft.com/office/powerpoint/2010/main" val="233310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7AF93-808A-8B1D-036D-5BDB21B5A6B4}"/>
              </a:ext>
            </a:extLst>
          </p:cNvPr>
          <p:cNvSpPr>
            <a:spLocks noGrp="1"/>
          </p:cNvSpPr>
          <p:nvPr>
            <p:ph idx="1"/>
          </p:nvPr>
        </p:nvSpPr>
        <p:spPr>
          <a:xfrm>
            <a:off x="226142" y="157316"/>
            <a:ext cx="10913806" cy="6548284"/>
          </a:xfrm>
        </p:spPr>
        <p:txBody>
          <a:bodyPr/>
          <a:lstStyle/>
          <a:p>
            <a:pPr marL="0" indent="0">
              <a:buNone/>
            </a:pPr>
            <a:r>
              <a:rPr lang="en-US" sz="2000" dirty="0"/>
              <a:t>Conditional probability P(A | B) indicates the probability of event ‘A’ happening given that event B happened</a:t>
            </a:r>
            <a:r>
              <a:rPr lang="en-US" dirty="0"/>
              <a:t>.</a:t>
            </a:r>
          </a:p>
          <a:p>
            <a:pPr marL="0" indent="0">
              <a:buNone/>
            </a:pPr>
            <a:r>
              <a:rPr lang="en-US" sz="1800" dirty="0"/>
              <a:t>P(A | B) = </a:t>
            </a:r>
            <a:r>
              <a:rPr lang="en-US" dirty="0"/>
              <a:t>P(A∩B)/P(B) [P(B) ≠ 0]</a:t>
            </a:r>
          </a:p>
          <a:p>
            <a:pPr marL="0" indent="0">
              <a:buNone/>
            </a:pPr>
            <a:endParaRPr lang="en-US" dirty="0"/>
          </a:p>
          <a:p>
            <a:pPr marL="0" indent="0">
              <a:buNone/>
            </a:pPr>
            <a:r>
              <a:rPr lang="en-US" sz="2000" dirty="0"/>
              <a:t>Properties:</a:t>
            </a:r>
          </a:p>
          <a:p>
            <a:pPr marL="0" indent="0">
              <a:buNone/>
            </a:pPr>
            <a:r>
              <a:rPr lang="en-US" dirty="0"/>
              <a:t>Property 1: Let E and F be events of a sample space S of an experiment, then we have:</a:t>
            </a:r>
          </a:p>
          <a:p>
            <a:pPr marL="0" indent="0">
              <a:buNone/>
            </a:pPr>
            <a:r>
              <a:rPr lang="en-US" dirty="0"/>
              <a:t>	P(S|F) = P(F|F) = 1.</a:t>
            </a:r>
          </a:p>
          <a:p>
            <a:pPr marL="0" indent="0">
              <a:buNone/>
            </a:pPr>
            <a:endParaRPr lang="en-US" dirty="0"/>
          </a:p>
          <a:p>
            <a:pPr marL="0" indent="0">
              <a:buNone/>
            </a:pPr>
            <a:r>
              <a:rPr lang="en-US" dirty="0"/>
              <a:t>Property 2: If A and B are any two events of a sample space S and F is an event of S such that P(F) 	≠ 0, then; P((A ∪ B)|F) = P(A|F) + P(B|F) – P((A ∩ B)|F)</a:t>
            </a:r>
          </a:p>
          <a:p>
            <a:pPr marL="0" indent="0">
              <a:buNone/>
            </a:pPr>
            <a:endParaRPr lang="en-US" dirty="0"/>
          </a:p>
          <a:p>
            <a:pPr marL="0" indent="0">
              <a:buNone/>
            </a:pPr>
            <a:r>
              <a:rPr lang="en-US" dirty="0"/>
              <a:t>Property 3: P(A′|B) = 1 − P(A|B)</a:t>
            </a:r>
          </a:p>
        </p:txBody>
      </p:sp>
    </p:spTree>
    <p:extLst>
      <p:ext uri="{BB962C8B-B14F-4D97-AF65-F5344CB8AC3E}">
        <p14:creationId xmlns:p14="http://schemas.microsoft.com/office/powerpoint/2010/main" val="3047323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39AF-1C7A-35D2-32C7-302F40CCAFCB}"/>
              </a:ext>
            </a:extLst>
          </p:cNvPr>
          <p:cNvSpPr>
            <a:spLocks noGrp="1"/>
          </p:cNvSpPr>
          <p:nvPr>
            <p:ph type="title"/>
          </p:nvPr>
        </p:nvSpPr>
        <p:spPr>
          <a:xfrm>
            <a:off x="146205" y="149450"/>
            <a:ext cx="10826693" cy="1325562"/>
          </a:xfrm>
        </p:spPr>
        <p:txBody>
          <a:bodyPr>
            <a:normAutofit fontScale="90000"/>
          </a:bodyPr>
          <a:lstStyle/>
          <a:p>
            <a:r>
              <a:rPr lang="en-US" sz="2400" dirty="0"/>
              <a:t>Q. P and Q applying for a job. Prob that p applies for the job is 1/4 , Prob that P applies for the job given that Q applies for the job is ½ and the prob that Q applies for the job given P applies for the job is 1/3. Find prob that P doesn’t apply for the job given Q doesn’t apply for the job.</a:t>
            </a:r>
          </a:p>
        </p:txBody>
      </p:sp>
      <p:sp>
        <p:nvSpPr>
          <p:cNvPr id="3" name="Content Placeholder 2">
            <a:extLst>
              <a:ext uri="{FF2B5EF4-FFF2-40B4-BE49-F238E27FC236}">
                <a16:creationId xmlns:a16="http://schemas.microsoft.com/office/drawing/2014/main" id="{2DBD4690-2680-2185-21BE-D1381F8E3459}"/>
              </a:ext>
            </a:extLst>
          </p:cNvPr>
          <p:cNvSpPr>
            <a:spLocks noGrp="1"/>
          </p:cNvSpPr>
          <p:nvPr>
            <p:ph idx="1"/>
          </p:nvPr>
        </p:nvSpPr>
        <p:spPr>
          <a:xfrm>
            <a:off x="717755" y="1828800"/>
            <a:ext cx="10255143" cy="4581832"/>
          </a:xfrm>
        </p:spPr>
        <p:txBody>
          <a:bodyPr/>
          <a:lstStyle/>
          <a:p>
            <a:pPr marL="0" indent="0">
              <a:buNone/>
            </a:pPr>
            <a:r>
              <a:rPr lang="en-US" dirty="0"/>
              <a:t>Let A = P applies for the job</a:t>
            </a:r>
          </a:p>
          <a:p>
            <a:pPr marL="0" indent="0">
              <a:buNone/>
            </a:pPr>
            <a:r>
              <a:rPr lang="en-US" dirty="0"/>
              <a:t>      B = Q applies for the job</a:t>
            </a:r>
          </a:p>
          <a:p>
            <a:pPr marL="0" indent="0">
              <a:buNone/>
            </a:pPr>
            <a:r>
              <a:rPr lang="en-US" dirty="0"/>
              <a:t>P(A) = ¼ , P(A/B) = ½ , P(B/A) = 1/3 </a:t>
            </a:r>
          </a:p>
          <a:p>
            <a:pPr marL="0" indent="0">
              <a:buNone/>
            </a:pPr>
            <a:r>
              <a:rPr lang="en-US" dirty="0"/>
              <a:t>P(A ∩ B) = 1/3 x 1/4   </a:t>
            </a:r>
          </a:p>
          <a:p>
            <a:pPr marL="0" indent="0">
              <a:buNone/>
            </a:pPr>
            <a:r>
              <a:rPr lang="en-US" dirty="0"/>
              <a:t>P(B) = P(A ∩ B) / P(A/B) = 1/6 </a:t>
            </a:r>
          </a:p>
          <a:p>
            <a:pPr marL="0" indent="0">
              <a:buNone/>
            </a:pPr>
            <a:r>
              <a:rPr lang="en-US" dirty="0"/>
              <a:t>To find P(A’/B’) = P(A’ ∩ B’) / P(B’)</a:t>
            </a:r>
          </a:p>
          <a:p>
            <a:pPr marL="0" indent="0">
              <a:buNone/>
            </a:pPr>
            <a:r>
              <a:rPr lang="en-US" dirty="0"/>
              <a:t>                          = 1 - P(A U B) / 1 - P(B)</a:t>
            </a:r>
          </a:p>
        </p:txBody>
      </p:sp>
    </p:spTree>
    <p:extLst>
      <p:ext uri="{BB962C8B-B14F-4D97-AF65-F5344CB8AC3E}">
        <p14:creationId xmlns:p14="http://schemas.microsoft.com/office/powerpoint/2010/main" val="80821730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Baye’s</a:t>
            </a:r>
            <a:r>
              <a:rPr lang="en-US" dirty="0"/>
              <a:t> Theorem</a:t>
            </a:r>
            <a:endParaRPr lang="en-IN" dirty="0"/>
          </a:p>
        </p:txBody>
      </p:sp>
      <p:sp>
        <p:nvSpPr>
          <p:cNvPr id="3" name="Content Placeholder 2"/>
          <p:cNvSpPr>
            <a:spLocks noGrp="1"/>
          </p:cNvSpPr>
          <p:nvPr>
            <p:ph idx="1"/>
          </p:nvPr>
        </p:nvSpPr>
        <p:spPr>
          <a:xfrm>
            <a:off x="623392" y="1556792"/>
            <a:ext cx="10849205" cy="4968552"/>
          </a:xfrm>
        </p:spPr>
        <p:txBody>
          <a:bodyPr>
            <a:normAutofit fontScale="55000" lnSpcReduction="20000"/>
          </a:bodyPr>
          <a:lstStyle/>
          <a:p>
            <a:pPr marL="0" indent="0">
              <a:buNone/>
            </a:pPr>
            <a:r>
              <a:rPr lang="en-US" dirty="0"/>
              <a:t>If A and B are two events, then the </a:t>
            </a:r>
            <a:r>
              <a:rPr lang="en-US" b="1" dirty="0"/>
              <a:t>formula for the Bayes theorem</a:t>
            </a:r>
            <a:r>
              <a:rPr lang="en-US" dirty="0"/>
              <a:t> is given by:</a:t>
            </a:r>
          </a:p>
          <a:p>
            <a:pPr marL="0" indent="0">
              <a:buNone/>
            </a:pPr>
            <a:r>
              <a:rPr lang="en-IN" dirty="0"/>
              <a:t>P(A|B)= P(B|A)P(A)/P(B)    where P(B) &gt; 0</a:t>
            </a:r>
          </a:p>
          <a:p>
            <a:pPr marL="0" indent="0">
              <a:buNone/>
            </a:pPr>
            <a:endParaRPr lang="en-US" dirty="0"/>
          </a:p>
          <a:p>
            <a:pPr marL="0" indent="0">
              <a:buNone/>
            </a:pPr>
            <a:r>
              <a:rPr lang="en-US" b="1" dirty="0"/>
              <a:t>Extended </a:t>
            </a:r>
            <a:r>
              <a:rPr lang="en-US" b="1" dirty="0" err="1"/>
              <a:t>Baye’s</a:t>
            </a:r>
            <a:r>
              <a:rPr lang="en-US" b="1" dirty="0"/>
              <a:t> Theorem:</a:t>
            </a:r>
          </a:p>
          <a:p>
            <a:pPr marL="0" indent="0">
              <a:buNone/>
            </a:pPr>
            <a:endParaRPr lang="en-US" b="1" dirty="0"/>
          </a:p>
          <a:p>
            <a:pPr marL="0" indent="0">
              <a:buNone/>
            </a:pPr>
            <a:r>
              <a:rPr lang="en-US" dirty="0"/>
              <a:t>Let E</a:t>
            </a:r>
            <a:r>
              <a:rPr lang="en-US" baseline="-25000" dirty="0"/>
              <a:t>1</a:t>
            </a:r>
            <a:r>
              <a:rPr lang="en-US" dirty="0"/>
              <a:t>, E</a:t>
            </a:r>
            <a:r>
              <a:rPr lang="en-US" baseline="-25000" dirty="0"/>
              <a:t>2</a:t>
            </a:r>
            <a:r>
              <a:rPr lang="en-US" dirty="0"/>
              <a:t>,…, E</a:t>
            </a:r>
            <a:r>
              <a:rPr lang="en-US" baseline="-25000" dirty="0"/>
              <a:t>n</a:t>
            </a:r>
            <a:r>
              <a:rPr lang="en-US" dirty="0"/>
              <a:t> be a set of events associated with a sample space S, where all the events E</a:t>
            </a:r>
            <a:r>
              <a:rPr lang="en-US" baseline="-25000" dirty="0"/>
              <a:t>1</a:t>
            </a:r>
            <a:r>
              <a:rPr lang="en-US" dirty="0"/>
              <a:t>, E</a:t>
            </a:r>
            <a:r>
              <a:rPr lang="en-US" baseline="-25000" dirty="0"/>
              <a:t>2</a:t>
            </a:r>
            <a:r>
              <a:rPr lang="en-US" dirty="0"/>
              <a:t>,…, E</a:t>
            </a:r>
            <a:r>
              <a:rPr lang="en-US" baseline="-25000" dirty="0"/>
              <a:t>n</a:t>
            </a:r>
            <a:r>
              <a:rPr lang="en-US" dirty="0"/>
              <a:t> have nonzero probability of occurrence and they form a partition of S. </a:t>
            </a:r>
          </a:p>
          <a:p>
            <a:pPr marL="0" indent="0">
              <a:buNone/>
            </a:pPr>
            <a:r>
              <a:rPr lang="en-US" dirty="0"/>
              <a:t>Let A be any event associated with S, then</a:t>
            </a:r>
          </a:p>
          <a:p>
            <a:pPr marL="0" indent="0">
              <a:buNone/>
            </a:pPr>
            <a:endParaRPr lang="en-US" dirty="0"/>
          </a:p>
          <a:p>
            <a:pPr marL="0" indent="0">
              <a:buNone/>
            </a:pPr>
            <a:endParaRPr lang="en-US" dirty="0"/>
          </a:p>
          <a:p>
            <a:pPr marL="0" indent="0">
              <a:buNone/>
            </a:pPr>
            <a:endParaRPr lang="en-US" dirty="0"/>
          </a:p>
          <a:p>
            <a:pPr marL="0" indent="0">
              <a:buNone/>
            </a:pPr>
            <a:r>
              <a:rPr lang="en-US" dirty="0"/>
              <a:t>					           for any k = 1, 2, 3, …., 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8897"/>
          <a:stretch/>
        </p:blipFill>
        <p:spPr bwMode="auto">
          <a:xfrm>
            <a:off x="3695735" y="4761616"/>
            <a:ext cx="4471920" cy="82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2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302" y="926492"/>
            <a:ext cx="11713301" cy="5878532"/>
          </a:xfrm>
          <a:prstGeom prst="rect">
            <a:avLst/>
          </a:prstGeom>
          <a:noFill/>
        </p:spPr>
        <p:txBody>
          <a:bodyPr wrap="square" rtlCol="0">
            <a:spAutoFit/>
          </a:bodyPr>
          <a:lstStyle/>
          <a:p>
            <a:pPr defTabSz="1219170"/>
            <a:r>
              <a:rPr lang="en-US" sz="2400" dirty="0">
                <a:solidFill>
                  <a:prstClr val="black"/>
                </a:solidFill>
                <a:latin typeface="Calibri"/>
              </a:rPr>
              <a:t>Terminologies used:</a:t>
            </a:r>
          </a:p>
          <a:p>
            <a:pPr defTabSz="1219170"/>
            <a:r>
              <a:rPr lang="en-US" sz="2400" b="1" dirty="0">
                <a:solidFill>
                  <a:prstClr val="black"/>
                </a:solidFill>
                <a:latin typeface="Calibri"/>
              </a:rPr>
              <a:t>Hypotheses:</a:t>
            </a:r>
            <a:r>
              <a:rPr lang="en-US" sz="2400" dirty="0">
                <a:solidFill>
                  <a:prstClr val="black"/>
                </a:solidFill>
                <a:latin typeface="Calibri"/>
              </a:rPr>
              <a:t> The events E</a:t>
            </a:r>
            <a:r>
              <a:rPr lang="en-US" sz="2400" baseline="-25000" dirty="0">
                <a:solidFill>
                  <a:prstClr val="black"/>
                </a:solidFill>
                <a:latin typeface="Calibri"/>
              </a:rPr>
              <a:t>1</a:t>
            </a:r>
            <a:r>
              <a:rPr lang="en-US" sz="2400" dirty="0">
                <a:solidFill>
                  <a:prstClr val="black"/>
                </a:solidFill>
                <a:latin typeface="Calibri"/>
              </a:rPr>
              <a:t>, E</a:t>
            </a:r>
            <a:r>
              <a:rPr lang="en-US" sz="2400" baseline="-25000" dirty="0">
                <a:solidFill>
                  <a:prstClr val="black"/>
                </a:solidFill>
                <a:latin typeface="Calibri"/>
              </a:rPr>
              <a:t>2</a:t>
            </a:r>
            <a:r>
              <a:rPr lang="en-US" sz="2400" dirty="0">
                <a:solidFill>
                  <a:prstClr val="black"/>
                </a:solidFill>
                <a:latin typeface="Calibri"/>
              </a:rPr>
              <a:t>,… E</a:t>
            </a:r>
            <a:r>
              <a:rPr lang="en-US" sz="2400" baseline="-25000" dirty="0">
                <a:solidFill>
                  <a:prstClr val="black"/>
                </a:solidFill>
                <a:latin typeface="Calibri"/>
              </a:rPr>
              <a:t>n</a:t>
            </a:r>
            <a:r>
              <a:rPr lang="en-US" sz="2400" dirty="0">
                <a:solidFill>
                  <a:prstClr val="black"/>
                </a:solidFill>
                <a:latin typeface="Calibri"/>
              </a:rPr>
              <a:t> is called the hypotheses</a:t>
            </a:r>
          </a:p>
          <a:p>
            <a:pPr defTabSz="1219170"/>
            <a:r>
              <a:rPr lang="en-US" sz="2400" b="1" dirty="0">
                <a:solidFill>
                  <a:prstClr val="black"/>
                </a:solidFill>
                <a:latin typeface="Calibri"/>
              </a:rPr>
              <a:t>Priori Probability: </a:t>
            </a:r>
            <a:r>
              <a:rPr lang="en-US" sz="2400" dirty="0">
                <a:solidFill>
                  <a:prstClr val="black"/>
                </a:solidFill>
                <a:latin typeface="Calibri"/>
              </a:rPr>
              <a:t>The probability P(</a:t>
            </a:r>
            <a:r>
              <a:rPr lang="en-US" sz="2400" dirty="0" err="1">
                <a:solidFill>
                  <a:prstClr val="black"/>
                </a:solidFill>
                <a:latin typeface="Calibri"/>
              </a:rPr>
              <a:t>E</a:t>
            </a:r>
            <a:r>
              <a:rPr lang="en-US" sz="2400" baseline="-25000" dirty="0" err="1">
                <a:solidFill>
                  <a:prstClr val="black"/>
                </a:solidFill>
                <a:latin typeface="Calibri"/>
              </a:rPr>
              <a:t>i</a:t>
            </a:r>
            <a:r>
              <a:rPr lang="en-US" sz="2400" dirty="0">
                <a:solidFill>
                  <a:prstClr val="black"/>
                </a:solidFill>
                <a:latin typeface="Calibri"/>
              </a:rPr>
              <a:t>) is considered as the priori probability of hypothesis </a:t>
            </a:r>
            <a:r>
              <a:rPr lang="en-US" sz="2400" dirty="0" err="1">
                <a:solidFill>
                  <a:prstClr val="black"/>
                </a:solidFill>
                <a:latin typeface="Calibri"/>
              </a:rPr>
              <a:t>E</a:t>
            </a:r>
            <a:r>
              <a:rPr lang="en-US" sz="2400" baseline="-25000" dirty="0" err="1">
                <a:solidFill>
                  <a:prstClr val="black"/>
                </a:solidFill>
                <a:latin typeface="Calibri"/>
              </a:rPr>
              <a:t>i</a:t>
            </a:r>
            <a:endParaRPr lang="en-US" sz="2400" baseline="-25000" dirty="0">
              <a:solidFill>
                <a:prstClr val="black"/>
              </a:solidFill>
              <a:latin typeface="Calibri"/>
            </a:endParaRPr>
          </a:p>
          <a:p>
            <a:pPr defTabSz="1219170"/>
            <a:r>
              <a:rPr lang="en-US" sz="2400" b="1" dirty="0">
                <a:solidFill>
                  <a:prstClr val="black"/>
                </a:solidFill>
                <a:latin typeface="Calibri"/>
              </a:rPr>
              <a:t>Posteriori Probability:</a:t>
            </a:r>
            <a:r>
              <a:rPr lang="en-US" sz="2400" dirty="0">
                <a:solidFill>
                  <a:prstClr val="black"/>
                </a:solidFill>
                <a:latin typeface="Calibri"/>
              </a:rPr>
              <a:t> The probability P(</a:t>
            </a:r>
            <a:r>
              <a:rPr lang="en-US" sz="2400" dirty="0" err="1">
                <a:solidFill>
                  <a:prstClr val="black"/>
                </a:solidFill>
                <a:latin typeface="Calibri"/>
              </a:rPr>
              <a:t>E</a:t>
            </a:r>
            <a:r>
              <a:rPr lang="en-US" sz="2400" baseline="-25000" dirty="0" err="1">
                <a:solidFill>
                  <a:prstClr val="black"/>
                </a:solidFill>
                <a:latin typeface="Calibri"/>
              </a:rPr>
              <a:t>i</a:t>
            </a:r>
            <a:r>
              <a:rPr lang="en-US" sz="2400" dirty="0" err="1">
                <a:solidFill>
                  <a:prstClr val="black"/>
                </a:solidFill>
                <a:latin typeface="Calibri"/>
              </a:rPr>
              <a:t>|A</a:t>
            </a:r>
            <a:r>
              <a:rPr lang="en-US" sz="2400" dirty="0">
                <a:solidFill>
                  <a:prstClr val="black"/>
                </a:solidFill>
                <a:latin typeface="Calibri"/>
              </a:rPr>
              <a:t>) is considered as the posteriori probability of hypothesis </a:t>
            </a:r>
            <a:r>
              <a:rPr lang="en-US" sz="2400" dirty="0" err="1">
                <a:solidFill>
                  <a:prstClr val="black"/>
                </a:solidFill>
                <a:latin typeface="Calibri"/>
              </a:rPr>
              <a:t>E</a:t>
            </a:r>
            <a:r>
              <a:rPr lang="en-US" sz="2400" baseline="-25000" dirty="0" err="1">
                <a:solidFill>
                  <a:prstClr val="black"/>
                </a:solidFill>
                <a:latin typeface="Calibri"/>
              </a:rPr>
              <a:t>i</a:t>
            </a:r>
            <a:r>
              <a:rPr lang="en-US" sz="2400" baseline="-25000" dirty="0">
                <a:solidFill>
                  <a:prstClr val="black"/>
                </a:solidFill>
                <a:latin typeface="Calibri"/>
              </a:rPr>
              <a:t> .</a:t>
            </a:r>
          </a:p>
          <a:p>
            <a:pPr defTabSz="1219170"/>
            <a:endParaRPr lang="en-US" sz="2400" baseline="-25000" dirty="0">
              <a:solidFill>
                <a:prstClr val="black"/>
              </a:solidFill>
              <a:latin typeface="Calibri"/>
            </a:endParaRPr>
          </a:p>
          <a:p>
            <a:pPr defTabSz="1219170"/>
            <a:r>
              <a:rPr lang="en-US" sz="2400" dirty="0">
                <a:solidFill>
                  <a:prstClr val="black"/>
                </a:solidFill>
                <a:latin typeface="Calibri"/>
              </a:rPr>
              <a:t>Bayes’ theorem is also called the formula for the probability of “causes”. </a:t>
            </a:r>
          </a:p>
          <a:p>
            <a:pPr defTabSz="1219170"/>
            <a:endParaRPr lang="en-US" sz="2400" dirty="0">
              <a:solidFill>
                <a:prstClr val="black"/>
              </a:solidFill>
              <a:latin typeface="Calibri"/>
            </a:endParaRPr>
          </a:p>
          <a:p>
            <a:pPr defTabSz="1219170"/>
            <a:r>
              <a:rPr lang="en-US" sz="2400" dirty="0">
                <a:solidFill>
                  <a:prstClr val="black"/>
                </a:solidFill>
                <a:latin typeface="Calibri"/>
              </a:rPr>
              <a:t>Since the </a:t>
            </a:r>
            <a:r>
              <a:rPr lang="en-US" sz="2400" dirty="0" err="1">
                <a:solidFill>
                  <a:prstClr val="black"/>
                </a:solidFill>
                <a:latin typeface="Calibri"/>
              </a:rPr>
              <a:t>E</a:t>
            </a:r>
            <a:r>
              <a:rPr lang="en-US" sz="2400" baseline="-25000" dirty="0" err="1">
                <a:solidFill>
                  <a:prstClr val="black"/>
                </a:solidFill>
                <a:latin typeface="Calibri"/>
              </a:rPr>
              <a:t>i</a:t>
            </a:r>
            <a:r>
              <a:rPr lang="en-US" sz="2400" dirty="0" err="1">
                <a:solidFill>
                  <a:prstClr val="black"/>
                </a:solidFill>
                <a:latin typeface="Calibri"/>
              </a:rPr>
              <a:t>‘s</a:t>
            </a:r>
            <a:r>
              <a:rPr lang="en-US" sz="2400" dirty="0">
                <a:solidFill>
                  <a:prstClr val="black"/>
                </a:solidFill>
                <a:latin typeface="Calibri"/>
              </a:rPr>
              <a:t> are a partition of the sample space S, one and only one of the events </a:t>
            </a:r>
            <a:r>
              <a:rPr lang="en-US" sz="2400" dirty="0" err="1">
                <a:solidFill>
                  <a:prstClr val="black"/>
                </a:solidFill>
                <a:latin typeface="Calibri"/>
              </a:rPr>
              <a:t>E</a:t>
            </a:r>
            <a:r>
              <a:rPr lang="en-US" sz="2400" baseline="-25000" dirty="0" err="1">
                <a:solidFill>
                  <a:prstClr val="black"/>
                </a:solidFill>
                <a:latin typeface="Calibri"/>
              </a:rPr>
              <a:t>i</a:t>
            </a:r>
            <a:r>
              <a:rPr lang="en-US" sz="2400" dirty="0">
                <a:solidFill>
                  <a:prstClr val="black"/>
                </a:solidFill>
                <a:latin typeface="Calibri"/>
              </a:rPr>
              <a:t> occurs (i.e. one of the events </a:t>
            </a:r>
            <a:r>
              <a:rPr lang="en-US" sz="2400" dirty="0" err="1">
                <a:solidFill>
                  <a:prstClr val="black"/>
                </a:solidFill>
                <a:latin typeface="Calibri"/>
              </a:rPr>
              <a:t>E</a:t>
            </a:r>
            <a:r>
              <a:rPr lang="en-US" sz="2400" baseline="-25000" dirty="0" err="1">
                <a:solidFill>
                  <a:prstClr val="black"/>
                </a:solidFill>
                <a:latin typeface="Calibri"/>
              </a:rPr>
              <a:t>i</a:t>
            </a:r>
            <a:r>
              <a:rPr lang="en-US" sz="2400" dirty="0">
                <a:solidFill>
                  <a:prstClr val="black"/>
                </a:solidFill>
                <a:latin typeface="Calibri"/>
              </a:rPr>
              <a:t> must occur and the only one can occur). </a:t>
            </a:r>
          </a:p>
          <a:p>
            <a:pPr defTabSz="1219170"/>
            <a:r>
              <a:rPr lang="en-US" sz="2400" dirty="0">
                <a:solidFill>
                  <a:prstClr val="black"/>
                </a:solidFill>
                <a:latin typeface="Calibri"/>
              </a:rPr>
              <a:t>It gives us the probability of a particular </a:t>
            </a:r>
            <a:r>
              <a:rPr lang="en-US" sz="2400" dirty="0" err="1">
                <a:solidFill>
                  <a:prstClr val="black"/>
                </a:solidFill>
                <a:latin typeface="Calibri"/>
              </a:rPr>
              <a:t>E</a:t>
            </a:r>
            <a:r>
              <a:rPr lang="en-US" sz="2400" baseline="-25000" dirty="0" err="1">
                <a:solidFill>
                  <a:prstClr val="black"/>
                </a:solidFill>
                <a:latin typeface="Calibri"/>
              </a:rPr>
              <a:t>i</a:t>
            </a:r>
            <a:r>
              <a:rPr lang="en-US" sz="2400" dirty="0">
                <a:solidFill>
                  <a:prstClr val="black"/>
                </a:solidFill>
                <a:latin typeface="Calibri"/>
              </a:rPr>
              <a:t> (i.e. a “Cause”), given that the event A has occurred.</a:t>
            </a:r>
          </a:p>
          <a:p>
            <a:pPr defTabSz="1219170"/>
            <a:endParaRPr lang="en-US" sz="2400" dirty="0">
              <a:solidFill>
                <a:prstClr val="black"/>
              </a:solidFill>
              <a:latin typeface="Calibri"/>
            </a:endParaRPr>
          </a:p>
          <a:p>
            <a:pPr defTabSz="1219170"/>
            <a:endParaRPr lang="en-US" sz="2400" b="1" dirty="0">
              <a:solidFill>
                <a:prstClr val="black"/>
              </a:solidFill>
              <a:latin typeface="Calibri"/>
            </a:endParaRPr>
          </a:p>
          <a:p>
            <a:pPr defTabSz="1219170"/>
            <a:endParaRPr lang="en-US" sz="2400" b="1" dirty="0">
              <a:solidFill>
                <a:prstClr val="black"/>
              </a:solidFill>
              <a:latin typeface="Calibri"/>
            </a:endParaRPr>
          </a:p>
          <a:p>
            <a:pPr defTabSz="1219170"/>
            <a:endParaRPr lang="en-IN" sz="2400" dirty="0">
              <a:solidFill>
                <a:prstClr val="black"/>
              </a:solidFill>
              <a:latin typeface="Calibri"/>
            </a:endParaRPr>
          </a:p>
        </p:txBody>
      </p:sp>
    </p:spTree>
    <p:extLst>
      <p:ext uri="{BB962C8B-B14F-4D97-AF65-F5344CB8AC3E}">
        <p14:creationId xmlns:p14="http://schemas.microsoft.com/office/powerpoint/2010/main" val="2024118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0" y="1508787"/>
            <a:ext cx="810471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7381" y="548681"/>
            <a:ext cx="4896544" cy="461665"/>
          </a:xfrm>
          <a:prstGeom prst="rect">
            <a:avLst/>
          </a:prstGeom>
          <a:noFill/>
        </p:spPr>
        <p:txBody>
          <a:bodyPr wrap="square" rtlCol="0">
            <a:spAutoFit/>
          </a:bodyPr>
          <a:lstStyle/>
          <a:p>
            <a:pPr defTabSz="1219170"/>
            <a:r>
              <a:rPr lang="en-US" sz="2400" b="1" dirty="0">
                <a:solidFill>
                  <a:prstClr val="black"/>
                </a:solidFill>
                <a:latin typeface="Calibri"/>
              </a:rPr>
              <a:t>PROOF FOR BAYE’S THEOREM</a:t>
            </a:r>
            <a:endParaRPr lang="en-IN" sz="2400" b="1" dirty="0">
              <a:solidFill>
                <a:prstClr val="black"/>
              </a:solidFill>
              <a:latin typeface="Calibri"/>
            </a:endParaRPr>
          </a:p>
        </p:txBody>
      </p:sp>
    </p:spTree>
    <p:extLst>
      <p:ext uri="{BB962C8B-B14F-4D97-AF65-F5344CB8AC3E}">
        <p14:creationId xmlns:p14="http://schemas.microsoft.com/office/powerpoint/2010/main" val="268898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7"/>
            <a:ext cx="10972800" cy="706091"/>
          </a:xfrm>
        </p:spPr>
        <p:txBody>
          <a:bodyPr>
            <a:normAutofit fontScale="90000"/>
          </a:bodyPr>
          <a:lstStyle/>
          <a:p>
            <a:r>
              <a:rPr lang="en-US" dirty="0"/>
              <a:t>Questions</a:t>
            </a:r>
            <a:endParaRPr lang="en-IN" dirty="0"/>
          </a:p>
        </p:txBody>
      </p:sp>
      <p:sp>
        <p:nvSpPr>
          <p:cNvPr id="5" name="Content Placeholder 4"/>
          <p:cNvSpPr>
            <a:spLocks noGrp="1"/>
          </p:cNvSpPr>
          <p:nvPr>
            <p:ph idx="1"/>
          </p:nvPr>
        </p:nvSpPr>
        <p:spPr>
          <a:xfrm>
            <a:off x="609600" y="1124744"/>
            <a:ext cx="10972800" cy="5400600"/>
          </a:xfrm>
        </p:spPr>
        <p:txBody>
          <a:bodyPr>
            <a:normAutofit fontScale="70000" lnSpcReduction="20000"/>
          </a:bodyPr>
          <a:lstStyle/>
          <a:p>
            <a:pPr marL="685783" indent="-685783">
              <a:buAutoNum type="arabicPeriod"/>
            </a:pPr>
            <a:r>
              <a:rPr lang="en-US" dirty="0"/>
              <a:t>Suppose that a shop has an equal number of LED bulbs of two different types. The probability of an LED bulb lasting more than 100 hours given that it is of Type 1 is 0.7, and given that it is of Type 2 is 0.4. The probability that an LED bulb chosen uniformly at random lasts more than 100 hours is :</a:t>
            </a:r>
            <a:br>
              <a:rPr lang="en-US" dirty="0"/>
            </a:br>
            <a:endParaRPr lang="en-US" dirty="0"/>
          </a:p>
          <a:p>
            <a:pPr marL="0" indent="0">
              <a:buNone/>
            </a:pPr>
            <a:r>
              <a:rPr lang="en-US" b="1" dirty="0"/>
              <a:t>(A)</a:t>
            </a:r>
            <a:r>
              <a:rPr lang="en-US" dirty="0"/>
              <a:t> 0.55</a:t>
            </a:r>
          </a:p>
          <a:p>
            <a:pPr marL="0" indent="0">
              <a:buNone/>
            </a:pPr>
            <a:br>
              <a:rPr lang="en-US" dirty="0"/>
            </a:br>
            <a:r>
              <a:rPr lang="en-US" b="1" dirty="0"/>
              <a:t>(B)</a:t>
            </a:r>
            <a:r>
              <a:rPr lang="en-US" dirty="0"/>
              <a:t> 0.7</a:t>
            </a:r>
          </a:p>
          <a:p>
            <a:pPr marL="0" indent="0">
              <a:buNone/>
            </a:pPr>
            <a:br>
              <a:rPr lang="en-US" dirty="0"/>
            </a:br>
            <a:r>
              <a:rPr lang="en-US" b="1" dirty="0"/>
              <a:t>(C)</a:t>
            </a:r>
            <a:r>
              <a:rPr lang="en-US" dirty="0"/>
              <a:t> 0.4</a:t>
            </a:r>
          </a:p>
          <a:p>
            <a:pPr marL="0" indent="0">
              <a:buNone/>
            </a:pPr>
            <a:br>
              <a:rPr lang="en-US" dirty="0"/>
            </a:br>
            <a:r>
              <a:rPr lang="en-US" b="1" dirty="0"/>
              <a:t>(D)</a:t>
            </a:r>
            <a:r>
              <a:rPr lang="en-US" dirty="0"/>
              <a:t> 0.35</a:t>
            </a:r>
          </a:p>
          <a:p>
            <a:pPr marL="0" indent="0">
              <a:buNone/>
            </a:pPr>
            <a:endParaRPr lang="en-US" dirty="0"/>
          </a:p>
        </p:txBody>
      </p:sp>
    </p:spTree>
    <p:extLst>
      <p:ext uri="{BB962C8B-B14F-4D97-AF65-F5344CB8AC3E}">
        <p14:creationId xmlns:p14="http://schemas.microsoft.com/office/powerpoint/2010/main" val="217036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fontAlgn="base">
              <a:buNone/>
            </a:pPr>
            <a:r>
              <a:rPr lang="en-US" dirty="0"/>
              <a:t>The question is based on Bayes’ Theorem.</a:t>
            </a:r>
          </a:p>
          <a:p>
            <a:pPr marL="0" indent="0" fontAlgn="base">
              <a:buNone/>
            </a:pPr>
            <a:r>
              <a:rPr lang="en-US" dirty="0"/>
              <a:t>P(LED is Type 1) = 1/2</a:t>
            </a:r>
            <a:br>
              <a:rPr lang="en-US" dirty="0"/>
            </a:br>
            <a:r>
              <a:rPr lang="en-US" dirty="0"/>
              <a:t>P(LED is type 2) = 1/2</a:t>
            </a:r>
          </a:p>
          <a:p>
            <a:pPr marL="0" indent="0" fontAlgn="base">
              <a:buNone/>
            </a:pPr>
            <a:endParaRPr lang="en-US" dirty="0"/>
          </a:p>
          <a:p>
            <a:pPr marL="0" indent="0" fontAlgn="base">
              <a:buNone/>
            </a:pPr>
            <a:r>
              <a:rPr lang="en-US" dirty="0"/>
              <a:t>P( LED lasting more than 100 hours / LED is Type 1) = 0.7</a:t>
            </a:r>
            <a:br>
              <a:rPr lang="en-US" dirty="0"/>
            </a:br>
            <a:r>
              <a:rPr lang="en-US" dirty="0"/>
              <a:t>P( LED lasting more than 100 hours / LED is Type 2) = 0.4</a:t>
            </a:r>
          </a:p>
          <a:p>
            <a:pPr marL="0" indent="0" fontAlgn="base">
              <a:buNone/>
            </a:pPr>
            <a:r>
              <a:rPr lang="en-US" dirty="0"/>
              <a:t>P(LED lasts more than 100 hours) = P( LED is Type1)* P(LED lasting more than 100 hours / LED is Type 1) + P(LED is Type 2) * P( lasting more than 100 hours / Type 2)</a:t>
            </a:r>
          </a:p>
          <a:p>
            <a:pPr marL="0" indent="0" fontAlgn="base">
              <a:buNone/>
            </a:pPr>
            <a:r>
              <a:rPr lang="en-US" dirty="0"/>
              <a:t>= 0.5 * 0.7 + 0.5 * 0.4 = 0.35 + 0.20 = 0.55</a:t>
            </a:r>
            <a:endParaRPr lang="en-IN" dirty="0"/>
          </a:p>
          <a:p>
            <a:endParaRPr lang="en-IN" dirty="0"/>
          </a:p>
        </p:txBody>
      </p:sp>
    </p:spTree>
    <p:extLst>
      <p:ext uri="{BB962C8B-B14F-4D97-AF65-F5344CB8AC3E}">
        <p14:creationId xmlns:p14="http://schemas.microsoft.com/office/powerpoint/2010/main" val="429394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478B4A1-00FD-44A1-5004-DE1A868460D3}"/>
              </a:ext>
            </a:extLst>
          </p:cNvPr>
          <p:cNvSpPr>
            <a:spLocks noGrp="1"/>
          </p:cNvSpPr>
          <p:nvPr>
            <p:ph type="body" sz="half" idx="2"/>
          </p:nvPr>
        </p:nvSpPr>
        <p:spPr>
          <a:xfrm>
            <a:off x="280829" y="254195"/>
            <a:ext cx="11634951" cy="1236257"/>
          </a:xfrm>
        </p:spPr>
        <p:txBody>
          <a:bodyPr>
            <a:normAutofit lnSpcReduction="10000"/>
          </a:bodyPr>
          <a:lstStyle/>
          <a:p>
            <a:r>
              <a:rPr lang="en-US" sz="2700" b="1" dirty="0"/>
              <a:t>Q) Let a pair of dice be thrown and the random variable X be the sum of the numbers that appear on the two dice. What is the mean or expectation of X</a:t>
            </a:r>
          </a:p>
          <a:p>
            <a:r>
              <a:rPr lang="en-US" sz="2700" b="1" dirty="0"/>
              <a:t>a) 7   b)4  c)8  d)10</a:t>
            </a:r>
            <a:endParaRPr lang="en-US" sz="2400" b="1" dirty="0"/>
          </a:p>
          <a:p>
            <a:endParaRPr lang="en-AE" sz="2400" b="1" dirty="0"/>
          </a:p>
          <a:p>
            <a:endParaRPr lang="en-AE" sz="2400" b="1" dirty="0"/>
          </a:p>
        </p:txBody>
      </p:sp>
      <p:sp>
        <p:nvSpPr>
          <p:cNvPr id="2059" name="Date Placeholder 4">
            <a:extLst>
              <a:ext uri="{FF2B5EF4-FFF2-40B4-BE49-F238E27FC236}">
                <a16:creationId xmlns:a16="http://schemas.microsoft.com/office/drawing/2014/main" id="{9CB1E3DA-ACAF-139E-A0EF-E0847FEE153C}"/>
              </a:ext>
            </a:extLst>
          </p:cNvPr>
          <p:cNvSpPr>
            <a:spLocks noGrp="1"/>
          </p:cNvSpPr>
          <p:nvPr>
            <p:ph type="dt" sz="half" idx="10"/>
          </p:nvPr>
        </p:nvSpPr>
        <p:spPr>
          <a:xfrm>
            <a:off x="1798320" y="5705859"/>
            <a:ext cx="740664" cy="233172"/>
          </a:xfrm>
        </p:spPr>
        <p:txBody>
          <a:bodyPr/>
          <a:lstStyle/>
          <a:p>
            <a:pPr>
              <a:spcAft>
                <a:spcPts val="451"/>
              </a:spcAft>
            </a:pPr>
            <a:r>
              <a:rPr lang="en-US"/>
              <a:t>20XX</a:t>
            </a:r>
          </a:p>
        </p:txBody>
      </p:sp>
      <p:sp>
        <p:nvSpPr>
          <p:cNvPr id="2061" name="Footer Placeholder 5">
            <a:extLst>
              <a:ext uri="{FF2B5EF4-FFF2-40B4-BE49-F238E27FC236}">
                <a16:creationId xmlns:a16="http://schemas.microsoft.com/office/drawing/2014/main" id="{8BDEFDD2-79B7-F7F4-37CA-4AF3D40AE743}"/>
              </a:ext>
            </a:extLst>
          </p:cNvPr>
          <p:cNvSpPr>
            <a:spLocks noGrp="1"/>
          </p:cNvSpPr>
          <p:nvPr>
            <p:ph type="ftr" sz="quarter" idx="11"/>
          </p:nvPr>
        </p:nvSpPr>
        <p:spPr>
          <a:xfrm>
            <a:off x="4808983" y="5705859"/>
            <a:ext cx="2578608" cy="233172"/>
          </a:xfrm>
        </p:spPr>
        <p:txBody>
          <a:bodyPr/>
          <a:lstStyle/>
          <a:p>
            <a:pPr>
              <a:spcAft>
                <a:spcPts val="451"/>
              </a:spcAft>
            </a:pPr>
            <a:r>
              <a:rPr lang="en-US"/>
              <a:t>presentation title</a:t>
            </a:r>
          </a:p>
        </p:txBody>
      </p:sp>
      <p:sp>
        <p:nvSpPr>
          <p:cNvPr id="2063" name="Slide Number Placeholder 6">
            <a:extLst>
              <a:ext uri="{FF2B5EF4-FFF2-40B4-BE49-F238E27FC236}">
                <a16:creationId xmlns:a16="http://schemas.microsoft.com/office/drawing/2014/main" id="{B2827756-A894-3B1F-0152-9D5AD0E04644}"/>
              </a:ext>
            </a:extLst>
          </p:cNvPr>
          <p:cNvSpPr>
            <a:spLocks noGrp="1"/>
          </p:cNvSpPr>
          <p:nvPr>
            <p:ph type="sldNum" sz="quarter" idx="12"/>
          </p:nvPr>
        </p:nvSpPr>
        <p:spPr>
          <a:xfrm>
            <a:off x="9794748" y="5705859"/>
            <a:ext cx="740664" cy="233172"/>
          </a:xfrm>
        </p:spPr>
        <p:txBody>
          <a:bodyPr/>
          <a:lstStyle/>
          <a:p>
            <a:pPr>
              <a:spcAft>
                <a:spcPts val="451"/>
              </a:spcAft>
            </a:pPr>
            <a:fld id="{58FB4751-880F-D840-AAA9-3A15815CC996}" type="slidenum">
              <a:rPr lang="en-US" smtClean="0"/>
              <a:pPr>
                <a:spcAft>
                  <a:spcPts val="451"/>
                </a:spcAft>
              </a:pPr>
              <a:t>3</a:t>
            </a:fld>
            <a:endParaRPr lang="en-US"/>
          </a:p>
        </p:txBody>
      </p:sp>
      <p:sp>
        <p:nvSpPr>
          <p:cNvPr id="8" name="TextBox 7">
            <a:extLst>
              <a:ext uri="{FF2B5EF4-FFF2-40B4-BE49-F238E27FC236}">
                <a16:creationId xmlns:a16="http://schemas.microsoft.com/office/drawing/2014/main" id="{7E1C6B82-CEAE-0424-BD60-98B20970D916}"/>
              </a:ext>
            </a:extLst>
          </p:cNvPr>
          <p:cNvSpPr txBox="1"/>
          <p:nvPr/>
        </p:nvSpPr>
        <p:spPr>
          <a:xfrm>
            <a:off x="571501" y="1537103"/>
            <a:ext cx="11129963" cy="2862322"/>
          </a:xfrm>
          <a:prstGeom prst="rect">
            <a:avLst/>
          </a:prstGeom>
          <a:noFill/>
        </p:spPr>
        <p:txBody>
          <a:bodyPr wrap="square" rtlCol="0">
            <a:spAutoFit/>
          </a:bodyPr>
          <a:lstStyle/>
          <a:p>
            <a:r>
              <a:rPr lang="en-US" dirty="0"/>
              <a:t>The sample space of the experiment consists of 36 elementary events in the form of ordered pairs (xi , </a:t>
            </a:r>
            <a:r>
              <a:rPr lang="en-US" dirty="0" err="1"/>
              <a:t>yi</a:t>
            </a:r>
            <a:r>
              <a:rPr lang="en-US" dirty="0"/>
              <a:t> ), where xi = 1, 2, 3, 4, 5, 6 and </a:t>
            </a:r>
            <a:r>
              <a:rPr lang="en-US" dirty="0" err="1"/>
              <a:t>yi</a:t>
            </a:r>
            <a:r>
              <a:rPr lang="en-US" dirty="0"/>
              <a:t> = 1, 2, 3, 4, 5, 6. </a:t>
            </a:r>
          </a:p>
          <a:p>
            <a:endParaRPr lang="en-US" dirty="0"/>
          </a:p>
          <a:p>
            <a:r>
              <a:rPr lang="en-US" dirty="0"/>
              <a:t>Sum of 2= P(X = 2) = P ( {(1,1)} )=1/36</a:t>
            </a:r>
          </a:p>
          <a:p>
            <a:r>
              <a:rPr lang="en-US" dirty="0"/>
              <a:t>Sum of 8= P(X = 8) = P({(2,6), (3,5), (4,4), (5,3), (6,2)}) = 5/36  </a:t>
            </a:r>
            <a:r>
              <a:rPr lang="en-US" dirty="0" err="1"/>
              <a:t>etc</a:t>
            </a:r>
            <a:endParaRPr lang="en-US" dirty="0"/>
          </a:p>
          <a:p>
            <a:endParaRPr lang="en-US" dirty="0"/>
          </a:p>
          <a:p>
            <a:endParaRPr lang="en-US" dirty="0"/>
          </a:p>
          <a:p>
            <a:endParaRPr lang="en-US" dirty="0"/>
          </a:p>
          <a:p>
            <a:r>
              <a:rPr lang="en-US" dirty="0"/>
              <a:t/>
            </a:r>
            <a:endParaRPr lang="en-AE" dirty="0"/>
          </a:p>
        </p:txBody>
      </p:sp>
      <p:pic>
        <p:nvPicPr>
          <p:cNvPr id="11" name="Picture 10">
            <a:extLst>
              <a:ext uri="{FF2B5EF4-FFF2-40B4-BE49-F238E27FC236}">
                <a16:creationId xmlns:a16="http://schemas.microsoft.com/office/drawing/2014/main" id="{E4A21025-981C-446A-F630-30983AF2886E}"/>
              </a:ext>
            </a:extLst>
          </p:cNvPr>
          <p:cNvPicPr>
            <a:picLocks noChangeAspect="1"/>
          </p:cNvPicPr>
          <p:nvPr/>
        </p:nvPicPr>
        <p:blipFill>
          <a:blip r:embed="rId2"/>
          <a:stretch>
            <a:fillRect/>
          </a:stretch>
        </p:blipFill>
        <p:spPr>
          <a:xfrm>
            <a:off x="607484" y="3186085"/>
            <a:ext cx="5750454" cy="976492"/>
          </a:xfrm>
          <a:prstGeom prst="rect">
            <a:avLst/>
          </a:prstGeom>
        </p:spPr>
      </p:pic>
      <p:pic>
        <p:nvPicPr>
          <p:cNvPr id="16" name="Picture 15">
            <a:extLst>
              <a:ext uri="{FF2B5EF4-FFF2-40B4-BE49-F238E27FC236}">
                <a16:creationId xmlns:a16="http://schemas.microsoft.com/office/drawing/2014/main" id="{02779B4D-CF02-2D36-037F-9E9B35537D85}"/>
              </a:ext>
            </a:extLst>
          </p:cNvPr>
          <p:cNvPicPr>
            <a:picLocks noChangeAspect="1"/>
          </p:cNvPicPr>
          <p:nvPr/>
        </p:nvPicPr>
        <p:blipFill>
          <a:blip r:embed="rId3"/>
          <a:stretch>
            <a:fillRect/>
          </a:stretch>
        </p:blipFill>
        <p:spPr>
          <a:xfrm>
            <a:off x="571500" y="4325912"/>
            <a:ext cx="8024165" cy="1832001"/>
          </a:xfrm>
          <a:prstGeom prst="rect">
            <a:avLst/>
          </a:prstGeom>
        </p:spPr>
      </p:pic>
    </p:spTree>
    <p:extLst>
      <p:ext uri="{BB962C8B-B14F-4D97-AF65-F5344CB8AC3E}">
        <p14:creationId xmlns:p14="http://schemas.microsoft.com/office/powerpoint/2010/main" val="2325031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4"/>
            <a:ext cx="10972800" cy="4032448"/>
          </a:xfrm>
        </p:spPr>
        <p:txBody>
          <a:bodyPr>
            <a:normAutofit fontScale="70000" lnSpcReduction="20000"/>
          </a:bodyPr>
          <a:lstStyle/>
          <a:p>
            <a:pPr marL="0" indent="0">
              <a:buNone/>
            </a:pPr>
            <a:r>
              <a:rPr lang="en-US" dirty="0"/>
              <a:t>2. Three companies A, B and C supply 25%, 35% and 40% of the notebooks to a school. Past experience shows that 5%, 4% and 2% of the notebooks produced by these companies are defective. If a notebook was found to be defective, what is the probability that the notebook was supplied by A?</a:t>
            </a:r>
          </a:p>
          <a:p>
            <a:pPr marL="0" indent="0">
              <a:buNone/>
            </a:pPr>
            <a:br>
              <a:rPr lang="en-US" dirty="0"/>
            </a:br>
            <a:r>
              <a:rPr lang="en-US" dirty="0"/>
              <a:t>a) </a:t>
            </a:r>
            <a:r>
              <a:rPr lang="en-US" baseline="30000" dirty="0"/>
              <a:t>44</a:t>
            </a:r>
            <a:r>
              <a:rPr lang="en-US" dirty="0"/>
              <a:t>⁄</a:t>
            </a:r>
            <a:r>
              <a:rPr lang="en-US" baseline="-25000" dirty="0"/>
              <a:t>69</a:t>
            </a:r>
            <a:br>
              <a:rPr lang="en-US" dirty="0"/>
            </a:br>
            <a:r>
              <a:rPr lang="en-US" dirty="0"/>
              <a:t>b) </a:t>
            </a:r>
            <a:r>
              <a:rPr lang="en-US" baseline="30000" dirty="0"/>
              <a:t>25</a:t>
            </a:r>
            <a:r>
              <a:rPr lang="en-US" dirty="0"/>
              <a:t>⁄</a:t>
            </a:r>
            <a:r>
              <a:rPr lang="en-US" baseline="-25000" dirty="0"/>
              <a:t>69</a:t>
            </a:r>
            <a:br>
              <a:rPr lang="en-US" dirty="0"/>
            </a:br>
            <a:r>
              <a:rPr lang="en-US" dirty="0"/>
              <a:t>c) </a:t>
            </a:r>
            <a:r>
              <a:rPr lang="en-US" baseline="30000" dirty="0"/>
              <a:t>13</a:t>
            </a:r>
            <a:r>
              <a:rPr lang="en-US" dirty="0"/>
              <a:t>⁄</a:t>
            </a:r>
            <a:r>
              <a:rPr lang="en-US" baseline="-25000" dirty="0"/>
              <a:t>24</a:t>
            </a:r>
            <a:br>
              <a:rPr lang="en-US" dirty="0"/>
            </a:br>
            <a:r>
              <a:rPr lang="en-US" dirty="0"/>
              <a:t>d) </a:t>
            </a:r>
            <a:r>
              <a:rPr lang="en-US" baseline="30000" dirty="0"/>
              <a:t>11</a:t>
            </a:r>
            <a:r>
              <a:rPr lang="en-US" dirty="0"/>
              <a:t>⁄</a:t>
            </a:r>
            <a:r>
              <a:rPr lang="en-US" baseline="-25000" dirty="0"/>
              <a:t>24</a:t>
            </a:r>
            <a:endParaRPr lang="en-IN" dirty="0"/>
          </a:p>
        </p:txBody>
      </p:sp>
    </p:spTree>
    <p:extLst>
      <p:ext uri="{BB962C8B-B14F-4D97-AF65-F5344CB8AC3E}">
        <p14:creationId xmlns:p14="http://schemas.microsoft.com/office/powerpoint/2010/main" val="2633253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dirty="0"/>
              <a:t>Let A, B and C be the events that notebooks are provided by A, B and C respectively.</a:t>
            </a:r>
            <a:br>
              <a:rPr lang="en-US" dirty="0"/>
            </a:br>
            <a:r>
              <a:rPr lang="en-US" dirty="0"/>
              <a:t>Let D be the event that notebooks are defective</a:t>
            </a:r>
            <a:br>
              <a:rPr lang="en-US" dirty="0"/>
            </a:br>
            <a:r>
              <a:rPr lang="en-US" dirty="0"/>
              <a:t>Then,</a:t>
            </a:r>
            <a:br>
              <a:rPr lang="en-US" dirty="0"/>
            </a:br>
            <a:r>
              <a:rPr lang="en-US" dirty="0"/>
              <a:t>P(A) = 0.25, P(B) = 0.35, P(C) = 0.4</a:t>
            </a:r>
          </a:p>
          <a:p>
            <a:pPr marL="0" indent="0">
              <a:buNone/>
            </a:pPr>
            <a:br>
              <a:rPr lang="en-US" dirty="0"/>
            </a:br>
            <a:r>
              <a:rPr lang="en-US" dirty="0"/>
              <a:t>P(D|A) = 0.05, P(D|B) = 0.04, P(D|C) = 0.02</a:t>
            </a:r>
          </a:p>
          <a:p>
            <a:pPr marL="0" indent="0">
              <a:buNone/>
            </a:pPr>
            <a:br>
              <a:rPr lang="en-US" dirty="0"/>
            </a:br>
            <a:r>
              <a:rPr lang="en-US" dirty="0"/>
              <a:t>P(A│D) = (P(D│A)*P(A))/(P(D│A) * P(A) + P(D│B) * P(B) + P(D│C) * P(C) )</a:t>
            </a:r>
            <a:br>
              <a:rPr lang="en-US" dirty="0"/>
            </a:br>
            <a:r>
              <a:rPr lang="en-US" dirty="0"/>
              <a:t>    =(0.05*0.25)/((0.05*0.25)+(0.04*0.35)+(0.02*0.4)) </a:t>
            </a:r>
          </a:p>
          <a:p>
            <a:pPr marL="0" indent="0">
              <a:buNone/>
            </a:pPr>
            <a:r>
              <a:rPr lang="en-US" dirty="0"/>
              <a:t>    = 2000/(80*69)</a:t>
            </a:r>
            <a:br>
              <a:rPr lang="en-US" dirty="0"/>
            </a:br>
            <a:r>
              <a:rPr lang="en-US" dirty="0"/>
              <a:t>    = </a:t>
            </a:r>
            <a:r>
              <a:rPr lang="en-US" baseline="30000" dirty="0"/>
              <a:t>25</a:t>
            </a:r>
            <a:r>
              <a:rPr lang="en-US" dirty="0"/>
              <a:t>⁄</a:t>
            </a:r>
            <a:r>
              <a:rPr lang="en-US" baseline="-25000" dirty="0"/>
              <a:t>69</a:t>
            </a:r>
            <a:r>
              <a:rPr lang="en-US" dirty="0"/>
              <a:t>.</a:t>
            </a:r>
            <a:endParaRPr lang="en-IN" dirty="0"/>
          </a:p>
        </p:txBody>
      </p:sp>
    </p:spTree>
    <p:extLst>
      <p:ext uri="{BB962C8B-B14F-4D97-AF65-F5344CB8AC3E}">
        <p14:creationId xmlns:p14="http://schemas.microsoft.com/office/powerpoint/2010/main" val="2449839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1371" y="38600"/>
            <a:ext cx="10972800" cy="4525963"/>
          </a:xfrm>
        </p:spPr>
        <p:txBody>
          <a:bodyPr>
            <a:normAutofit/>
          </a:bodyPr>
          <a:lstStyle/>
          <a:p>
            <a:pPr marL="0" indent="0">
              <a:buNone/>
            </a:pPr>
            <a:r>
              <a:rPr lang="en-US" sz="3200" dirty="0"/>
              <a:t>3. </a:t>
            </a:r>
            <a:endParaRPr lang="en-IN" sz="3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164638"/>
            <a:ext cx="10224955" cy="6677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098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3" y="988760"/>
            <a:ext cx="10726587" cy="450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708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Binomial </a:t>
            </a:r>
            <a:br>
              <a:rPr lang="en-US" dirty="0"/>
            </a:br>
            <a:r>
              <a:rPr lang="en-US" dirty="0"/>
              <a:t>Distribution</a:t>
            </a:r>
            <a:endParaRPr lang="en-IN" dirty="0"/>
          </a:p>
        </p:txBody>
      </p:sp>
    </p:spTree>
    <p:extLst>
      <p:ext uri="{BB962C8B-B14F-4D97-AF65-F5344CB8AC3E}">
        <p14:creationId xmlns:p14="http://schemas.microsoft.com/office/powerpoint/2010/main" val="444022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a:t>
            </a:r>
            <a:endParaRPr lang="en-IN" dirty="0"/>
          </a:p>
        </p:txBody>
      </p:sp>
      <p:sp>
        <p:nvSpPr>
          <p:cNvPr id="3" name="Content Placeholder 2"/>
          <p:cNvSpPr>
            <a:spLocks noGrp="1"/>
          </p:cNvSpPr>
          <p:nvPr>
            <p:ph idx="1"/>
          </p:nvPr>
        </p:nvSpPr>
        <p:spPr/>
        <p:txBody>
          <a:bodyPr>
            <a:normAutofit fontScale="70000" lnSpcReduction="20000"/>
          </a:bodyPr>
          <a:lstStyle/>
          <a:p>
            <a:r>
              <a:rPr lang="en-US" sz="3200" dirty="0"/>
              <a:t>A </a:t>
            </a:r>
            <a:r>
              <a:rPr lang="en-US" sz="3200" b="1" dirty="0"/>
              <a:t>random experiment</a:t>
            </a:r>
            <a:r>
              <a:rPr lang="en-US" sz="3200" dirty="0"/>
              <a:t> with only </a:t>
            </a:r>
            <a:r>
              <a:rPr lang="en-US" sz="3200" b="1" dirty="0"/>
              <a:t>two possible outcomes</a:t>
            </a:r>
            <a:r>
              <a:rPr lang="en-US" sz="3200" dirty="0"/>
              <a:t>. </a:t>
            </a:r>
          </a:p>
          <a:p>
            <a:r>
              <a:rPr lang="en-US" sz="3200" dirty="0"/>
              <a:t>Success and Failure, but they may be given any label. </a:t>
            </a:r>
          </a:p>
          <a:p>
            <a:r>
              <a:rPr lang="en-US" sz="3200" dirty="0"/>
              <a:t>Each Bernoulli trial is independent of the other. </a:t>
            </a:r>
          </a:p>
          <a:p>
            <a:endParaRPr lang="en-US" sz="3200" dirty="0"/>
          </a:p>
          <a:p>
            <a:r>
              <a:rPr lang="en-US" sz="3200" dirty="0"/>
              <a:t> p - the probability of Success </a:t>
            </a:r>
          </a:p>
          <a:p>
            <a:pPr marL="0" indent="0">
              <a:buNone/>
            </a:pPr>
            <a:r>
              <a:rPr lang="en-US" sz="3200" dirty="0"/>
              <a:t>      q - the probability of Failure. </a:t>
            </a:r>
          </a:p>
          <a:p>
            <a:pPr marL="0" indent="0">
              <a:buNone/>
            </a:pPr>
            <a:r>
              <a:rPr lang="en-US" sz="3200" dirty="0"/>
              <a:t>      p + q = 1 , since there are only two possible outcomes. </a:t>
            </a:r>
          </a:p>
          <a:p>
            <a:endParaRPr lang="en-US" sz="3200" dirty="0"/>
          </a:p>
          <a:p>
            <a:pPr marL="0" indent="0">
              <a:buNone/>
            </a:pPr>
            <a:r>
              <a:rPr lang="en-US" sz="3200" dirty="0"/>
              <a:t>For example, consider the probability of the event of a even number showing up on die roll. </a:t>
            </a:r>
          </a:p>
          <a:p>
            <a:pPr marL="0" indent="0">
              <a:buNone/>
            </a:pPr>
            <a:r>
              <a:rPr lang="en-US" sz="3200" dirty="0"/>
              <a:t>If E = Even number shows up, then </a:t>
            </a:r>
            <a:br>
              <a:rPr lang="en-US"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872" y="5683845"/>
            <a:ext cx="2880320" cy="51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320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15" y="260648"/>
            <a:ext cx="12816747" cy="1143000"/>
          </a:xfrm>
        </p:spPr>
        <p:txBody>
          <a:bodyPr>
            <a:normAutofit/>
          </a:bodyPr>
          <a:lstStyle/>
          <a:p>
            <a:r>
              <a:rPr lang="en-US" sz="4267" dirty="0"/>
              <a:t>Binomial distribution and Binomial random variable</a:t>
            </a:r>
            <a:endParaRPr lang="en-IN" sz="4267"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dirty="0"/>
              <a:t>A random experiment consists of n Bernoulli trials such that </a:t>
            </a:r>
          </a:p>
          <a:p>
            <a:pPr marL="685783" indent="-685783">
              <a:buAutoNum type="arabicPeriod"/>
            </a:pPr>
            <a:r>
              <a:rPr lang="en-US" dirty="0"/>
              <a:t>The trials are independent. </a:t>
            </a:r>
          </a:p>
          <a:p>
            <a:pPr marL="685783" indent="-685783">
              <a:buAutoNum type="arabicPeriod"/>
            </a:pPr>
            <a:r>
              <a:rPr lang="en-US" dirty="0"/>
              <a:t>Each trial results in only two possible outcomes, labeled as “success” and “failure.” </a:t>
            </a:r>
          </a:p>
          <a:p>
            <a:pPr marL="685783" indent="-685783">
              <a:buAutoNum type="arabicPeriod"/>
            </a:pPr>
            <a:r>
              <a:rPr lang="en-US" dirty="0"/>
              <a:t>The probability of a success in each trial, denoted as p, remains constant. </a:t>
            </a:r>
          </a:p>
          <a:p>
            <a:pPr marL="0" indent="0">
              <a:buNone/>
            </a:pPr>
            <a:endParaRPr lang="en-US" dirty="0"/>
          </a:p>
          <a:p>
            <a:pPr marL="0" indent="0">
              <a:buNone/>
            </a:pPr>
            <a:r>
              <a:rPr lang="en-US" dirty="0"/>
              <a:t>The random variable X that equals the number of trials that result in a success is a </a:t>
            </a:r>
            <a:r>
              <a:rPr lang="en-US" b="1" dirty="0">
                <a:effectLst/>
              </a:rPr>
              <a:t>binomial random variable</a:t>
            </a:r>
            <a:r>
              <a:rPr lang="en-US" dirty="0"/>
              <a:t> with parameters 0 &lt; p &lt; 1 and n = 1, 2,…</a:t>
            </a:r>
          </a:p>
          <a:p>
            <a:pPr marL="0" indent="0">
              <a:buNone/>
            </a:pPr>
            <a:endParaRPr lang="en-US" dirty="0"/>
          </a:p>
          <a:p>
            <a:pPr marL="0" indent="0">
              <a:buNone/>
            </a:pPr>
            <a:r>
              <a:rPr lang="en-US" dirty="0"/>
              <a:t>The </a:t>
            </a:r>
            <a:r>
              <a:rPr lang="en-US" b="1" dirty="0"/>
              <a:t>probability mass function </a:t>
            </a:r>
            <a:r>
              <a:rPr lang="en-US" dirty="0"/>
              <a:t>is given by- </a:t>
            </a:r>
          </a:p>
          <a:p>
            <a:pPr marL="0" indent="0">
              <a:buNone/>
            </a:pPr>
            <a:br>
              <a:rPr lang="en-US" dirty="0"/>
            </a:br>
            <a:endParaRPr lang="en-US"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723" y="5191458"/>
            <a:ext cx="4491109" cy="386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94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15413" y="160339"/>
            <a:ext cx="3744384"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text{P(Success)} = \binom{1}{1} p^1 (1-p)^{1-1} = p\\\\ \text{P(Failure)} = \binom{1}{0} p^0 (1-p)^{1-0} = 1-p = q\\\\ \text{Here, }p+q =1 "/>
          <p:cNvSpPr>
            <a:spLocks noChangeAspect="1" noChangeArrowheads="1"/>
          </p:cNvSpPr>
          <p:nvPr/>
        </p:nvSpPr>
        <p:spPr bwMode="auto">
          <a:xfrm>
            <a:off x="207433" y="-144462"/>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endParaRPr lang="en-IN" sz="2400">
              <a:solidFill>
                <a:prstClr val="black"/>
              </a:solidFill>
              <a:latin typeface="Calibri"/>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611" y="356659"/>
            <a:ext cx="4436672" cy="112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3910" y="1700809"/>
            <a:ext cx="10954775" cy="6370975"/>
          </a:xfrm>
          <a:prstGeom prst="rect">
            <a:avLst/>
          </a:prstGeom>
          <a:noFill/>
        </p:spPr>
        <p:txBody>
          <a:bodyPr wrap="square" rtlCol="0">
            <a:spAutoFit/>
          </a:bodyPr>
          <a:lstStyle/>
          <a:p>
            <a:pPr defTabSz="1219170"/>
            <a:r>
              <a:rPr lang="en-US" sz="2400" b="1" dirty="0">
                <a:solidFill>
                  <a:prstClr val="black"/>
                </a:solidFill>
                <a:latin typeface="Calibri"/>
              </a:rPr>
              <a:t>Expected Value:</a:t>
            </a:r>
            <a:endParaRPr lang="en-US" sz="2400" dirty="0">
              <a:solidFill>
                <a:prstClr val="black"/>
              </a:solidFill>
              <a:latin typeface="Calibri"/>
            </a:endParaRPr>
          </a:p>
          <a:p>
            <a:pPr defTabSz="1219170"/>
            <a:r>
              <a:rPr lang="en-US" sz="2400" dirty="0">
                <a:solidFill>
                  <a:prstClr val="black"/>
                </a:solidFill>
                <a:latin typeface="Calibri"/>
              </a:rPr>
              <a:t>Bernoulli trial : E[BT]= p*1 + q*0 = p </a:t>
            </a:r>
          </a:p>
          <a:p>
            <a:pPr defTabSz="1219170"/>
            <a:r>
              <a:rPr lang="en-IN" sz="2400" dirty="0">
                <a:solidFill>
                  <a:prstClr val="black"/>
                </a:solidFill>
                <a:latin typeface="Calibri"/>
              </a:rPr>
              <a:t>Binomial Distribution: </a:t>
            </a:r>
            <a:endParaRPr lang="en-US" sz="2400" dirty="0">
              <a:solidFill>
                <a:prstClr val="black"/>
              </a:solidFill>
              <a:latin typeface="Calibri"/>
            </a:endParaRPr>
          </a:p>
          <a:p>
            <a:pPr defTabSz="1219170"/>
            <a:r>
              <a:rPr lang="en-US" sz="2400" dirty="0">
                <a:solidFill>
                  <a:prstClr val="black"/>
                </a:solidFill>
                <a:latin typeface="Calibri"/>
              </a:rPr>
              <a:t>E[X] = E[BT_1] +E[BT_2]+....+E[</a:t>
            </a:r>
            <a:r>
              <a:rPr lang="en-US" sz="2400" dirty="0" err="1">
                <a:solidFill>
                  <a:prstClr val="black"/>
                </a:solidFill>
                <a:latin typeface="Calibri"/>
              </a:rPr>
              <a:t>BT_n</a:t>
            </a:r>
            <a:r>
              <a:rPr lang="en-US" sz="2400" dirty="0">
                <a:solidFill>
                  <a:prstClr val="black"/>
                </a:solidFill>
                <a:latin typeface="Calibri"/>
              </a:rPr>
              <a:t>] = </a:t>
            </a:r>
            <a:r>
              <a:rPr lang="en-US" sz="2400" dirty="0" err="1">
                <a:solidFill>
                  <a:prstClr val="black"/>
                </a:solidFill>
                <a:latin typeface="Calibri"/>
              </a:rPr>
              <a:t>nE</a:t>
            </a:r>
            <a:r>
              <a:rPr lang="en-US" sz="2400" dirty="0">
                <a:solidFill>
                  <a:prstClr val="black"/>
                </a:solidFill>
                <a:latin typeface="Calibri"/>
              </a:rPr>
              <a:t>[BT] = </a:t>
            </a:r>
            <a:r>
              <a:rPr lang="en-US" sz="2400" dirty="0" err="1">
                <a:solidFill>
                  <a:prstClr val="black"/>
                </a:solidFill>
                <a:latin typeface="Calibri"/>
              </a:rPr>
              <a:t>np</a:t>
            </a:r>
            <a:r>
              <a:rPr lang="en-US" sz="2400" dirty="0">
                <a:solidFill>
                  <a:prstClr val="black"/>
                </a:solidFill>
                <a:latin typeface="Calibri"/>
              </a:rPr>
              <a:t>       (Linearity of Expectation )</a:t>
            </a:r>
          </a:p>
          <a:p>
            <a:pPr defTabSz="1219170"/>
            <a:endParaRPr lang="en-US" sz="2400" dirty="0">
              <a:solidFill>
                <a:prstClr val="black"/>
              </a:solidFill>
              <a:latin typeface="Calibri"/>
            </a:endParaRPr>
          </a:p>
          <a:p>
            <a:pPr defTabSz="1219170" fontAlgn="base"/>
            <a:r>
              <a:rPr lang="en-US" sz="2400" b="1" dirty="0">
                <a:solidFill>
                  <a:prstClr val="black"/>
                </a:solidFill>
                <a:latin typeface="Calibri"/>
              </a:rPr>
              <a:t>Variance – </a:t>
            </a:r>
            <a:r>
              <a:rPr lang="en-US" sz="2400" dirty="0">
                <a:solidFill>
                  <a:prstClr val="black"/>
                </a:solidFill>
                <a:latin typeface="Calibri"/>
              </a:rPr>
              <a:t>n independent Random Variables,</a:t>
            </a:r>
          </a:p>
          <a:p>
            <a:pPr defTabSz="1219170" fontAlgn="base"/>
            <a:r>
              <a:rPr lang="en-US" sz="2400" dirty="0">
                <a:solidFill>
                  <a:prstClr val="black"/>
                </a:solidFill>
                <a:latin typeface="Calibri"/>
              </a:rPr>
              <a:t> </a:t>
            </a:r>
            <a:r>
              <a:rPr lang="en-US" sz="2400" dirty="0" err="1">
                <a:solidFill>
                  <a:prstClr val="black"/>
                </a:solidFill>
                <a:latin typeface="Calibri"/>
              </a:rPr>
              <a:t>Var</a:t>
            </a:r>
            <a:r>
              <a:rPr lang="en-US" sz="2400" dirty="0">
                <a:solidFill>
                  <a:prstClr val="black"/>
                </a:solidFill>
                <a:latin typeface="Calibri"/>
              </a:rPr>
              <a:t>[X1 + X2 .. + </a:t>
            </a:r>
            <a:r>
              <a:rPr lang="en-US" sz="2400" dirty="0" err="1">
                <a:solidFill>
                  <a:prstClr val="black"/>
                </a:solidFill>
                <a:latin typeface="Calibri"/>
              </a:rPr>
              <a:t>Xn</a:t>
            </a:r>
            <a:r>
              <a:rPr lang="en-US" sz="2400" dirty="0">
                <a:solidFill>
                  <a:prstClr val="black"/>
                </a:solidFill>
                <a:latin typeface="Calibri"/>
              </a:rPr>
              <a:t>] = </a:t>
            </a:r>
            <a:r>
              <a:rPr lang="en-US" sz="2400" dirty="0" err="1">
                <a:solidFill>
                  <a:prstClr val="black"/>
                </a:solidFill>
                <a:latin typeface="Calibri"/>
              </a:rPr>
              <a:t>Var</a:t>
            </a:r>
            <a:r>
              <a:rPr lang="en-US" sz="2400" dirty="0">
                <a:solidFill>
                  <a:prstClr val="black"/>
                </a:solidFill>
                <a:latin typeface="Calibri"/>
              </a:rPr>
              <a:t>[BT1] + …. + </a:t>
            </a:r>
            <a:r>
              <a:rPr lang="en-US" sz="2400" dirty="0" err="1">
                <a:solidFill>
                  <a:prstClr val="black"/>
                </a:solidFill>
                <a:latin typeface="Calibri"/>
              </a:rPr>
              <a:t>Var</a:t>
            </a:r>
            <a:r>
              <a:rPr lang="en-US" sz="2400" dirty="0">
                <a:solidFill>
                  <a:prstClr val="black"/>
                </a:solidFill>
                <a:latin typeface="Calibri"/>
              </a:rPr>
              <a:t>[</a:t>
            </a:r>
            <a:r>
              <a:rPr lang="en-US" sz="2400" dirty="0" err="1">
                <a:solidFill>
                  <a:prstClr val="black"/>
                </a:solidFill>
                <a:latin typeface="Calibri"/>
              </a:rPr>
              <a:t>BTn</a:t>
            </a:r>
            <a:r>
              <a:rPr lang="en-US" sz="2400" dirty="0">
                <a:solidFill>
                  <a:prstClr val="black"/>
                </a:solidFill>
                <a:latin typeface="Calibri"/>
              </a:rPr>
              <a:t>] = </a:t>
            </a:r>
            <a:r>
              <a:rPr lang="en-US" sz="2400" dirty="0" err="1">
                <a:solidFill>
                  <a:prstClr val="black"/>
                </a:solidFill>
                <a:latin typeface="Calibri"/>
              </a:rPr>
              <a:t>nVar</a:t>
            </a:r>
            <a:r>
              <a:rPr lang="en-US" sz="2400" dirty="0">
                <a:solidFill>
                  <a:prstClr val="black"/>
                </a:solidFill>
                <a:latin typeface="Calibri"/>
              </a:rPr>
              <a:t>[BT]</a:t>
            </a:r>
          </a:p>
          <a:p>
            <a:pPr defTabSz="1219170" fontAlgn="base"/>
            <a:endParaRPr lang="en-US" sz="2400" dirty="0">
              <a:solidFill>
                <a:prstClr val="black"/>
              </a:solidFill>
              <a:latin typeface="Calibri"/>
            </a:endParaRPr>
          </a:p>
          <a:p>
            <a:pPr defTabSz="1219170" fontAlgn="base"/>
            <a:endParaRPr lang="en-US" sz="2400" dirty="0">
              <a:solidFill>
                <a:prstClr val="black"/>
              </a:solidFill>
              <a:latin typeface="Calibri"/>
            </a:endParaRPr>
          </a:p>
          <a:p>
            <a:pPr defTabSz="1219170" fontAlgn="base"/>
            <a:endParaRPr lang="en-US" sz="2400" dirty="0">
              <a:solidFill>
                <a:prstClr val="black"/>
              </a:solidFill>
              <a:latin typeface="Calibri"/>
            </a:endParaRPr>
          </a:p>
          <a:p>
            <a:pPr defTabSz="1219170" fontAlgn="base"/>
            <a:endParaRPr lang="en-US" sz="2400" dirty="0">
              <a:solidFill>
                <a:prstClr val="black"/>
              </a:solidFill>
              <a:latin typeface="Calibri"/>
            </a:endParaRPr>
          </a:p>
          <a:p>
            <a:pPr defTabSz="1219170" fontAlgn="base"/>
            <a:endParaRPr lang="en-US" sz="2400" b="1" dirty="0">
              <a:solidFill>
                <a:prstClr val="black"/>
              </a:solidFill>
              <a:latin typeface="Calibri"/>
            </a:endParaRPr>
          </a:p>
          <a:p>
            <a:pPr defTabSz="1219170" fontAlgn="base"/>
            <a:r>
              <a:rPr lang="en-US" sz="2400" b="1" dirty="0">
                <a:solidFill>
                  <a:prstClr val="black"/>
                </a:solidFill>
                <a:latin typeface="Calibri"/>
              </a:rPr>
              <a:t>Standard Deviation</a:t>
            </a:r>
            <a:r>
              <a:rPr lang="en-US" sz="2400" dirty="0">
                <a:solidFill>
                  <a:prstClr val="black"/>
                </a:solidFill>
                <a:latin typeface="Calibri"/>
              </a:rPr>
              <a:t> of the distribution-    </a:t>
            </a:r>
          </a:p>
          <a:p>
            <a:pPr defTabSz="1219170" fontAlgn="base"/>
            <a:br>
              <a:rPr lang="en-US" sz="2400" dirty="0">
                <a:solidFill>
                  <a:prstClr val="black"/>
                </a:solidFill>
                <a:latin typeface="Calibri"/>
              </a:rPr>
            </a:br>
            <a:r>
              <a:rPr lang="en-US" sz="2400" dirty="0">
                <a:solidFill>
                  <a:prstClr val="black"/>
                </a:solidFill>
                <a:latin typeface="Calibri"/>
              </a:rPr>
              <a:t> </a:t>
            </a:r>
          </a:p>
          <a:p>
            <a:pPr defTabSz="1219170" fontAlgn="base"/>
            <a:r>
              <a:rPr lang="en-US" sz="2400" dirty="0">
                <a:solidFill>
                  <a:prstClr val="black"/>
                </a:solidFill>
                <a:latin typeface="Calibri"/>
              </a:rPr>
              <a:t>  </a:t>
            </a:r>
          </a:p>
          <a:p>
            <a:pPr defTabSz="1219170"/>
            <a:endParaRPr lang="en-IN" sz="2400" dirty="0">
              <a:solidFill>
                <a:prstClr val="black"/>
              </a:solidFill>
              <a:latin typeface="Calibri"/>
            </a:endParaRPr>
          </a:p>
        </p:txBody>
      </p:sp>
      <p:pic>
        <p:nvPicPr>
          <p:cNvPr id="308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13" y="4578769"/>
            <a:ext cx="3890184" cy="140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5293" y="5349213"/>
            <a:ext cx="3132516" cy="21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5370" y="6177732"/>
            <a:ext cx="1719845" cy="57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475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778099"/>
          </a:xfrm>
        </p:spPr>
        <p:txBody>
          <a:bodyPr>
            <a:normAutofit fontScale="90000"/>
          </a:bodyPr>
          <a:lstStyle/>
          <a:p>
            <a:r>
              <a:rPr lang="en-US" dirty="0"/>
              <a:t>Questions</a:t>
            </a:r>
            <a:endParaRPr lang="en-IN" dirty="0"/>
          </a:p>
        </p:txBody>
      </p:sp>
      <p:sp>
        <p:nvSpPr>
          <p:cNvPr id="3" name="Content Placeholder 2"/>
          <p:cNvSpPr>
            <a:spLocks noGrp="1"/>
          </p:cNvSpPr>
          <p:nvPr>
            <p:ph idx="1"/>
          </p:nvPr>
        </p:nvSpPr>
        <p:spPr>
          <a:xfrm>
            <a:off x="815413" y="2132856"/>
            <a:ext cx="10972800" cy="4536504"/>
          </a:xfrm>
        </p:spPr>
        <p:txBody>
          <a:bodyPr>
            <a:normAutofit fontScale="55000" lnSpcReduction="20000"/>
          </a:bodyPr>
          <a:lstStyle/>
          <a:p>
            <a:pPr marL="0" indent="0">
              <a:buNone/>
            </a:pPr>
            <a:r>
              <a:rPr lang="en-US" dirty="0"/>
              <a:t>1. An airline sells 65 tickets for a plane with capacity of 60 passengers. The probability of a person not showing up for the flight is 0.1. All passengers behave independently. Find the probability of the event that the airline does not have to arrange separate tickets for excess people. </a:t>
            </a:r>
          </a:p>
          <a:p>
            <a:pPr marL="685783" indent="-685783">
              <a:buAutoNum type="alphaUcPeriod"/>
            </a:pPr>
            <a:r>
              <a:rPr lang="en-US" dirty="0"/>
              <a:t>0.7909</a:t>
            </a:r>
          </a:p>
          <a:p>
            <a:pPr marL="685783" indent="-685783">
              <a:buAutoNum type="alphaUcPeriod"/>
            </a:pPr>
            <a:r>
              <a:rPr lang="en-US" dirty="0"/>
              <a:t>0.6234</a:t>
            </a:r>
          </a:p>
          <a:p>
            <a:pPr marL="685783" indent="-685783">
              <a:buAutoNum type="alphaUcPeriod"/>
            </a:pPr>
            <a:r>
              <a:rPr lang="en-US" dirty="0"/>
              <a:t>0.5783</a:t>
            </a:r>
          </a:p>
          <a:p>
            <a:pPr marL="685783" indent="-685783">
              <a:buAutoNum type="alphaUcPeriod"/>
            </a:pPr>
            <a:r>
              <a:rPr lang="en-US" dirty="0"/>
              <a:t>0.8876</a:t>
            </a:r>
          </a:p>
          <a:p>
            <a:pPr marL="0" indent="0">
              <a:buNone/>
            </a:pPr>
            <a:br>
              <a:rPr lang="en-US" dirty="0"/>
            </a:br>
            <a:endParaRPr lang="en-US" dirty="0"/>
          </a:p>
          <a:p>
            <a:endParaRPr lang="en-US" dirty="0"/>
          </a:p>
          <a:p>
            <a:pPr marL="0" indent="0">
              <a:buNone/>
            </a:pPr>
            <a:r>
              <a:rPr lang="en-US" dirty="0"/>
              <a:t>    </a:t>
            </a:r>
            <a:endParaRPr lang="en-IN" dirty="0"/>
          </a:p>
        </p:txBody>
      </p:sp>
    </p:spTree>
    <p:extLst>
      <p:ext uri="{BB962C8B-B14F-4D97-AF65-F5344CB8AC3E}">
        <p14:creationId xmlns:p14="http://schemas.microsoft.com/office/powerpoint/2010/main" val="4010549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124744"/>
            <a:ext cx="10972800" cy="4525963"/>
          </a:xfrm>
        </p:spPr>
        <p:txBody>
          <a:bodyPr/>
          <a:lstStyle/>
          <a:p>
            <a:r>
              <a:rPr lang="en-US" sz="2933" b="1" dirty="0"/>
              <a:t>Solution –</a:t>
            </a:r>
            <a:r>
              <a:rPr lang="en-US" sz="2933" dirty="0"/>
              <a:t> If more than 60 people show up, then the airline has to reschedule tickets for the excess number of people.</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542" y="2372883"/>
            <a:ext cx="8317188" cy="374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5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841643-8D04-D704-F60B-BF0AC3C9EE4D}"/>
              </a:ext>
            </a:extLst>
          </p:cNvPr>
          <p:cNvSpPr txBox="1"/>
          <p:nvPr/>
        </p:nvSpPr>
        <p:spPr>
          <a:xfrm>
            <a:off x="790575" y="695325"/>
            <a:ext cx="3505200" cy="830997"/>
          </a:xfrm>
          <a:prstGeom prst="rect">
            <a:avLst/>
          </a:prstGeom>
          <a:noFill/>
        </p:spPr>
        <p:txBody>
          <a:bodyPr wrap="square" rtlCol="0">
            <a:spAutoFit/>
          </a:bodyPr>
          <a:lstStyle/>
          <a:p>
            <a:r>
              <a:rPr lang="en-US" sz="4800" dirty="0">
                <a:solidFill>
                  <a:schemeClr val="bg1"/>
                </a:solidFill>
              </a:rPr>
              <a:t>Median</a:t>
            </a:r>
            <a:endParaRPr lang="en-AE" sz="4800" dirty="0">
              <a:solidFill>
                <a:schemeClr val="bg1"/>
              </a:solidFill>
            </a:endParaRPr>
          </a:p>
        </p:txBody>
      </p:sp>
      <p:sp>
        <p:nvSpPr>
          <p:cNvPr id="7" name="TextBox 6">
            <a:extLst>
              <a:ext uri="{FF2B5EF4-FFF2-40B4-BE49-F238E27FC236}">
                <a16:creationId xmlns:a16="http://schemas.microsoft.com/office/drawing/2014/main" id="{8767F477-4702-E3BA-C394-53FE0A7DDF3D}"/>
              </a:ext>
            </a:extLst>
          </p:cNvPr>
          <p:cNvSpPr txBox="1"/>
          <p:nvPr/>
        </p:nvSpPr>
        <p:spPr>
          <a:xfrm>
            <a:off x="790575" y="1648868"/>
            <a:ext cx="4481221" cy="1477328"/>
          </a:xfrm>
          <a:prstGeom prst="rect">
            <a:avLst/>
          </a:prstGeom>
          <a:solidFill>
            <a:srgbClr val="F8F3F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The median for a random variable X is m</a:t>
            </a:r>
          </a:p>
          <a:p>
            <a:r>
              <a:rPr lang="en-US" dirty="0"/>
              <a:t>P(X&lt;=m)=P(X&gt;=m) =&gt;</a:t>
            </a:r>
          </a:p>
          <a:p>
            <a:r>
              <a:rPr lang="en-US" dirty="0"/>
              <a:t> such that P(</a:t>
            </a:r>
            <a:r>
              <a:rPr lang="en-US" dirty="0" err="1"/>
              <a:t>X≤m</a:t>
            </a:r>
            <a:r>
              <a:rPr lang="en-US" dirty="0"/>
              <a:t>)≥1/2</a:t>
            </a:r>
          </a:p>
          <a:p>
            <a:r>
              <a:rPr lang="en-US" dirty="0"/>
              <a:t> and P(</a:t>
            </a:r>
            <a:r>
              <a:rPr lang="en-US" dirty="0" err="1"/>
              <a:t>X≥m</a:t>
            </a:r>
            <a:r>
              <a:rPr lang="en-US" dirty="0"/>
              <a:t>)≥1/2</a:t>
            </a:r>
          </a:p>
          <a:p>
            <a:r>
              <a:rPr lang="en-US" dirty="0"/>
              <a:t>. </a:t>
            </a:r>
            <a:endParaRPr lang="en-AE" dirty="0"/>
          </a:p>
        </p:txBody>
      </p:sp>
      <p:pic>
        <p:nvPicPr>
          <p:cNvPr id="11" name="Picture 10">
            <a:extLst>
              <a:ext uri="{FF2B5EF4-FFF2-40B4-BE49-F238E27FC236}">
                <a16:creationId xmlns:a16="http://schemas.microsoft.com/office/drawing/2014/main" id="{426A2CBD-72C2-7D84-828C-FB42C260F7DD}"/>
              </a:ext>
            </a:extLst>
          </p:cNvPr>
          <p:cNvPicPr>
            <a:picLocks noChangeAspect="1"/>
          </p:cNvPicPr>
          <p:nvPr/>
        </p:nvPicPr>
        <p:blipFill>
          <a:blip r:embed="rId2"/>
          <a:stretch>
            <a:fillRect/>
          </a:stretch>
        </p:blipFill>
        <p:spPr>
          <a:xfrm>
            <a:off x="790575" y="3266293"/>
            <a:ext cx="7482015" cy="856527"/>
          </a:xfrm>
          <a:prstGeom prst="rect">
            <a:avLst/>
          </a:prstGeom>
        </p:spPr>
      </p:pic>
      <p:sp>
        <p:nvSpPr>
          <p:cNvPr id="12" name="TextBox 11">
            <a:extLst>
              <a:ext uri="{FF2B5EF4-FFF2-40B4-BE49-F238E27FC236}">
                <a16:creationId xmlns:a16="http://schemas.microsoft.com/office/drawing/2014/main" id="{48E6F531-B508-EFE1-959A-B47C679E7BC4}"/>
              </a:ext>
            </a:extLst>
          </p:cNvPr>
          <p:cNvSpPr txBox="1"/>
          <p:nvPr/>
        </p:nvSpPr>
        <p:spPr>
          <a:xfrm>
            <a:off x="790575" y="4539916"/>
            <a:ext cx="7401703" cy="1938992"/>
          </a:xfrm>
          <a:prstGeom prst="rect">
            <a:avLst/>
          </a:prstGeom>
          <a:noFill/>
        </p:spPr>
        <p:txBody>
          <a:bodyPr wrap="square" rtlCol="0">
            <a:spAutoFit/>
          </a:bodyPr>
          <a:lstStyle/>
          <a:p>
            <a:r>
              <a:rPr lang="en-US" sz="2400" dirty="0"/>
              <a:t>Median =0 because: </a:t>
            </a:r>
          </a:p>
          <a:p>
            <a:r>
              <a:rPr lang="en-US" sz="2400" dirty="0"/>
              <a:t>P(X≤0)=P(X=0)=0.728303 and P(X≥0)=1</a:t>
            </a:r>
          </a:p>
          <a:p>
            <a:endParaRPr lang="en-US" sz="2400" dirty="0"/>
          </a:p>
          <a:p>
            <a:r>
              <a:rPr lang="en-US" sz="2400" b="1" i="0" dirty="0">
                <a:effectLst/>
                <a:latin typeface="source-serif-pro"/>
              </a:rPr>
              <a:t>Mode:</a:t>
            </a:r>
            <a:r>
              <a:rPr lang="en-US" sz="2400" b="0" i="0" dirty="0">
                <a:effectLst/>
                <a:latin typeface="source-serif-pro"/>
              </a:rPr>
              <a:t> For a discrete random variable mode is the most probable value- 0</a:t>
            </a:r>
            <a:endParaRPr lang="en-AE" sz="2400" dirty="0"/>
          </a:p>
        </p:txBody>
      </p:sp>
      <p:pic>
        <p:nvPicPr>
          <p:cNvPr id="15" name="Picture 14">
            <a:extLst>
              <a:ext uri="{FF2B5EF4-FFF2-40B4-BE49-F238E27FC236}">
                <a16:creationId xmlns:a16="http://schemas.microsoft.com/office/drawing/2014/main" id="{B79AC147-4DD6-E8CA-2164-668BD9BAAD04}"/>
              </a:ext>
            </a:extLst>
          </p:cNvPr>
          <p:cNvPicPr>
            <a:picLocks noChangeAspect="1"/>
          </p:cNvPicPr>
          <p:nvPr/>
        </p:nvPicPr>
        <p:blipFill rotWithShape="1">
          <a:blip r:embed="rId3"/>
          <a:srcRect l="1791" t="2652" r="3920" b="9735"/>
          <a:stretch/>
        </p:blipFill>
        <p:spPr>
          <a:xfrm>
            <a:off x="8543925" y="3333749"/>
            <a:ext cx="3267075" cy="2228851"/>
          </a:xfrm>
          <a:prstGeom prst="rect">
            <a:avLst/>
          </a:prstGeom>
        </p:spPr>
      </p:pic>
      <p:sp>
        <p:nvSpPr>
          <p:cNvPr id="16" name="TextBox 15">
            <a:extLst>
              <a:ext uri="{FF2B5EF4-FFF2-40B4-BE49-F238E27FC236}">
                <a16:creationId xmlns:a16="http://schemas.microsoft.com/office/drawing/2014/main" id="{B177DB47-E731-3E43-4734-EAD2B7358FE3}"/>
              </a:ext>
            </a:extLst>
          </p:cNvPr>
          <p:cNvSpPr txBox="1"/>
          <p:nvPr/>
        </p:nvSpPr>
        <p:spPr>
          <a:xfrm>
            <a:off x="8543925" y="5686425"/>
            <a:ext cx="3538410" cy="369332"/>
          </a:xfrm>
          <a:prstGeom prst="rect">
            <a:avLst/>
          </a:prstGeom>
          <a:noFill/>
        </p:spPr>
        <p:txBody>
          <a:bodyPr wrap="square" rtlCol="0">
            <a:spAutoFit/>
          </a:bodyPr>
          <a:lstStyle/>
          <a:p>
            <a:r>
              <a:rPr lang="en-US" dirty="0"/>
              <a:t>Median splits probability curve into 2</a:t>
            </a:r>
            <a:endParaRPr lang="en-AE" dirty="0"/>
          </a:p>
        </p:txBody>
      </p:sp>
    </p:spTree>
    <p:extLst>
      <p:ext uri="{BB962C8B-B14F-4D97-AF65-F5344CB8AC3E}">
        <p14:creationId xmlns:p14="http://schemas.microsoft.com/office/powerpoint/2010/main" val="3525500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IN" dirty="0"/>
          </a:p>
        </p:txBody>
      </p:sp>
      <p:sp>
        <p:nvSpPr>
          <p:cNvPr id="3" name="Content Placeholder 2"/>
          <p:cNvSpPr>
            <a:spLocks noGrp="1"/>
          </p:cNvSpPr>
          <p:nvPr>
            <p:ph idx="1"/>
          </p:nvPr>
        </p:nvSpPr>
        <p:spPr>
          <a:xfrm>
            <a:off x="609600" y="1600201"/>
            <a:ext cx="10972800" cy="2764904"/>
          </a:xfrm>
        </p:spPr>
        <p:txBody>
          <a:bodyPr>
            <a:normAutofit fontScale="92500" lnSpcReduction="10000"/>
          </a:bodyPr>
          <a:lstStyle/>
          <a:p>
            <a:pPr marL="0" indent="0">
              <a:buNone/>
            </a:pPr>
            <a:r>
              <a:rPr lang="en-US" sz="2933" dirty="0"/>
              <a:t>2. Probability of getting a total of 7 </a:t>
            </a:r>
            <a:r>
              <a:rPr lang="en-US" sz="2933" dirty="0" err="1"/>
              <a:t>atleast</a:t>
            </a:r>
            <a:r>
              <a:rPr lang="en-US" sz="2933" dirty="0"/>
              <a:t> once in three toss of a pair of fair dice is</a:t>
            </a:r>
          </a:p>
          <a:p>
            <a:r>
              <a:rPr lang="en-US" sz="2933" dirty="0"/>
              <a:t>0.59264</a:t>
            </a:r>
          </a:p>
          <a:p>
            <a:r>
              <a:rPr lang="en-US" sz="2933" dirty="0"/>
              <a:t>0.42129</a:t>
            </a:r>
          </a:p>
          <a:p>
            <a:r>
              <a:rPr lang="en-US" sz="2933" dirty="0"/>
              <a:t>0.48675</a:t>
            </a:r>
          </a:p>
          <a:p>
            <a:r>
              <a:rPr lang="en-US" sz="2933" dirty="0"/>
              <a:t>0.07543</a:t>
            </a:r>
          </a:p>
          <a:p>
            <a:endParaRPr lang="en-IN" dirty="0"/>
          </a:p>
        </p:txBody>
      </p:sp>
    </p:spTree>
    <p:extLst>
      <p:ext uri="{BB962C8B-B14F-4D97-AF65-F5344CB8AC3E}">
        <p14:creationId xmlns:p14="http://schemas.microsoft.com/office/powerpoint/2010/main" val="2200579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20689"/>
            <a:ext cx="10972800" cy="5505475"/>
          </a:xfrm>
        </p:spPr>
        <p:txBody>
          <a:bodyPr>
            <a:normAutofit fontScale="55000" lnSpcReduction="20000"/>
          </a:bodyPr>
          <a:lstStyle/>
          <a:p>
            <a:pPr marL="533387" lvl="1" indent="0">
              <a:buNone/>
            </a:pPr>
            <a:r>
              <a:rPr lang="en-US" dirty="0"/>
              <a:t>Let A= { Sum of numbers on uppermost faces is 7}</a:t>
            </a:r>
          </a:p>
          <a:p>
            <a:pPr marL="533387" lvl="1" indent="0">
              <a:buNone/>
            </a:pPr>
            <a:r>
              <a:rPr lang="en-US" dirty="0"/>
              <a:t>= { (6,1), (5,2), (4,3) (3,4) , (2,5), (1,6)}</a:t>
            </a:r>
          </a:p>
          <a:p>
            <a:pPr marL="533387" lvl="1" indent="0">
              <a:buNone/>
            </a:pPr>
            <a:r>
              <a:rPr lang="en-US" dirty="0"/>
              <a:t>So P(A) = 6/36 = 1/6</a:t>
            </a:r>
          </a:p>
          <a:p>
            <a:pPr marL="533387" lvl="1" indent="0">
              <a:buNone/>
            </a:pPr>
            <a:endParaRPr lang="en-US" dirty="0"/>
          </a:p>
          <a:p>
            <a:pPr marL="533387" lvl="1" indent="0">
              <a:buNone/>
            </a:pPr>
            <a:r>
              <a:rPr lang="en-US" dirty="0"/>
              <a:t>p = P(success) = 1/6 . So q = 1 — p = 5/6</a:t>
            </a:r>
          </a:p>
          <a:p>
            <a:pPr marL="533387" lvl="1" indent="0">
              <a:buNone/>
            </a:pPr>
            <a:endParaRPr lang="en-US" dirty="0"/>
          </a:p>
          <a:p>
            <a:pPr marL="533387" lvl="1" indent="0">
              <a:buNone/>
            </a:pPr>
            <a:r>
              <a:rPr lang="en-US" dirty="0"/>
              <a:t>We need P( at least 1 success in 3 trials).</a:t>
            </a:r>
          </a:p>
          <a:p>
            <a:pPr marL="533387" lvl="1" indent="0">
              <a:buNone/>
            </a:pPr>
            <a:r>
              <a:rPr lang="en-US" dirty="0"/>
              <a:t>Now P( x success) in n trials is</a:t>
            </a:r>
          </a:p>
          <a:p>
            <a:pPr marL="533387" lvl="1" indent="0">
              <a:buNone/>
            </a:pPr>
            <a:r>
              <a:rPr lang="en-US" dirty="0"/>
              <a:t>P(x ) = C(n, x) q ^ (n —x) p ^x. Here n = 3</a:t>
            </a:r>
          </a:p>
          <a:p>
            <a:pPr marL="533387" lvl="1" indent="0">
              <a:buNone/>
            </a:pPr>
            <a:endParaRPr lang="en-US" dirty="0"/>
          </a:p>
          <a:p>
            <a:pPr marL="533387" lvl="1" indent="0">
              <a:buNone/>
            </a:pPr>
            <a:r>
              <a:rPr lang="en-US" dirty="0"/>
              <a:t>Hence P( x = at least 1 )</a:t>
            </a:r>
          </a:p>
          <a:p>
            <a:pPr marL="533387" lvl="1" indent="0">
              <a:buNone/>
            </a:pPr>
            <a:r>
              <a:rPr lang="en-US" dirty="0"/>
              <a:t>= P(1) + P(2) + P(3)</a:t>
            </a:r>
          </a:p>
          <a:p>
            <a:pPr marL="533387" lvl="1" indent="0">
              <a:buNone/>
            </a:pPr>
            <a:r>
              <a:rPr lang="en-US" dirty="0"/>
              <a:t>= 1 — P(0)</a:t>
            </a:r>
          </a:p>
          <a:p>
            <a:pPr marL="533387" lvl="1" indent="0">
              <a:buNone/>
            </a:pPr>
            <a:r>
              <a:rPr lang="en-US" dirty="0"/>
              <a:t>= 1 — C( 3,0) ( 5/6) ^ 3 (1/6) ^ 0</a:t>
            </a:r>
          </a:p>
          <a:p>
            <a:pPr marL="533387" lvl="1" indent="0">
              <a:buNone/>
            </a:pPr>
            <a:r>
              <a:rPr lang="en-US" dirty="0"/>
              <a:t>= 1 — 125/216</a:t>
            </a:r>
          </a:p>
          <a:p>
            <a:pPr marL="533387" lvl="1" indent="0">
              <a:buNone/>
            </a:pPr>
            <a:r>
              <a:rPr lang="en-US" dirty="0"/>
              <a:t>= 91/216</a:t>
            </a:r>
          </a:p>
          <a:p>
            <a:pPr marL="533387" lvl="1" indent="0">
              <a:buNone/>
            </a:pPr>
            <a:r>
              <a:rPr lang="en-US" dirty="0"/>
              <a:t>=0.42129</a:t>
            </a:r>
          </a:p>
          <a:p>
            <a:pPr marL="0" indent="0">
              <a:buNone/>
            </a:pPr>
            <a:endParaRPr lang="en-IN" dirty="0"/>
          </a:p>
        </p:txBody>
      </p:sp>
    </p:spTree>
    <p:extLst>
      <p:ext uri="{BB962C8B-B14F-4D97-AF65-F5344CB8AC3E}">
        <p14:creationId xmlns:p14="http://schemas.microsoft.com/office/powerpoint/2010/main" val="1087978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IN" dirty="0"/>
          </a:p>
        </p:txBody>
      </p:sp>
      <p:sp>
        <p:nvSpPr>
          <p:cNvPr id="3" name="Content Placeholder 2"/>
          <p:cNvSpPr>
            <a:spLocks noGrp="1"/>
          </p:cNvSpPr>
          <p:nvPr>
            <p:ph idx="1"/>
          </p:nvPr>
        </p:nvSpPr>
        <p:spPr>
          <a:xfrm>
            <a:off x="719403" y="2180861"/>
            <a:ext cx="10972800" cy="3264363"/>
          </a:xfrm>
        </p:spPr>
        <p:txBody>
          <a:bodyPr>
            <a:normAutofit fontScale="62500" lnSpcReduction="20000"/>
          </a:bodyPr>
          <a:lstStyle/>
          <a:p>
            <a:pPr marL="0" indent="0">
              <a:buNone/>
            </a:pPr>
            <a:r>
              <a:rPr lang="en-US" dirty="0"/>
              <a:t>3. The probability of a boy guessing a correct answer is ¼. How many questions must he answer so that the probability of guessing the correct answer at least once is greater than ⅔?</a:t>
            </a:r>
          </a:p>
          <a:p>
            <a:pPr marL="0" indent="0">
              <a:buNone/>
            </a:pPr>
            <a:endParaRPr lang="en-US" dirty="0"/>
          </a:p>
          <a:p>
            <a:pPr marL="685783" indent="-685783">
              <a:buAutoNum type="alphaUcPeriod"/>
            </a:pPr>
            <a:r>
              <a:rPr lang="en-US" dirty="0"/>
              <a:t>3</a:t>
            </a:r>
          </a:p>
          <a:p>
            <a:pPr marL="685783" indent="-685783">
              <a:buAutoNum type="alphaUcPeriod"/>
            </a:pPr>
            <a:r>
              <a:rPr lang="en-US" dirty="0"/>
              <a:t>4</a:t>
            </a:r>
          </a:p>
          <a:p>
            <a:pPr marL="685783" indent="-685783">
              <a:buAutoNum type="alphaUcPeriod"/>
            </a:pPr>
            <a:r>
              <a:rPr lang="en-US" dirty="0"/>
              <a:t>5</a:t>
            </a:r>
          </a:p>
          <a:p>
            <a:pPr marL="685783" indent="-685783">
              <a:buAutoNum type="alphaUcPeriod"/>
            </a:pPr>
            <a:r>
              <a:rPr lang="en-US" dirty="0"/>
              <a:t>6</a:t>
            </a:r>
            <a:endParaRPr lang="en-IN" dirty="0"/>
          </a:p>
        </p:txBody>
      </p:sp>
    </p:spTree>
    <p:extLst>
      <p:ext uri="{BB962C8B-B14F-4D97-AF65-F5344CB8AC3E}">
        <p14:creationId xmlns:p14="http://schemas.microsoft.com/office/powerpoint/2010/main" val="1522270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3392" y="548680"/>
            <a:ext cx="10972800" cy="5760640"/>
          </a:xfrm>
        </p:spPr>
        <p:txBody>
          <a:bodyPr>
            <a:normAutofit fontScale="55000" lnSpcReduction="20000"/>
          </a:bodyPr>
          <a:lstStyle/>
          <a:p>
            <a:pPr marL="0" indent="0">
              <a:buNone/>
            </a:pPr>
            <a:r>
              <a:rPr lang="en-US" dirty="0"/>
              <a:t>p = P(guessing a correct answer) = ¼</a:t>
            </a:r>
          </a:p>
          <a:p>
            <a:pPr marL="0" indent="0">
              <a:buNone/>
            </a:pPr>
            <a:r>
              <a:rPr lang="en-US" dirty="0"/>
              <a:t>q = P(not guessing a correct answer) = ¾</a:t>
            </a:r>
          </a:p>
          <a:p>
            <a:pPr marL="0" indent="0">
              <a:buNone/>
            </a:pPr>
            <a:endParaRPr lang="en-US" dirty="0"/>
          </a:p>
          <a:p>
            <a:pPr marL="0" indent="0">
              <a:buNone/>
            </a:pPr>
            <a:r>
              <a:rPr lang="en-US" dirty="0"/>
              <a:t>Let him answers n number of questions, then</a:t>
            </a:r>
          </a:p>
          <a:p>
            <a:pPr marL="0" indent="0">
              <a:buNone/>
            </a:pPr>
            <a:r>
              <a:rPr lang="en-US" dirty="0"/>
              <a:t>P(X ≥ 1) = P(guessing at least one correct answer out of n questions) = 1 – P(no success) = 1 – </a:t>
            </a:r>
            <a:r>
              <a:rPr lang="en-US" dirty="0" err="1"/>
              <a:t>q</a:t>
            </a:r>
            <a:r>
              <a:rPr lang="en-US" baseline="30000" dirty="0" err="1"/>
              <a:t>n</a:t>
            </a:r>
            <a:endParaRPr lang="en-US" dirty="0"/>
          </a:p>
          <a:p>
            <a:pPr marL="0" indent="0">
              <a:buNone/>
            </a:pPr>
            <a:r>
              <a:rPr lang="en-US" dirty="0"/>
              <a:t>Given, 1 – </a:t>
            </a:r>
            <a:r>
              <a:rPr lang="en-US" dirty="0" err="1"/>
              <a:t>q</a:t>
            </a:r>
            <a:r>
              <a:rPr lang="en-US" baseline="30000" dirty="0" err="1"/>
              <a:t>n</a:t>
            </a:r>
            <a:r>
              <a:rPr lang="en-US" dirty="0"/>
              <a:t> &gt; ⅔ ⇒ 1 – (¾)</a:t>
            </a:r>
            <a:r>
              <a:rPr lang="en-US" baseline="30000" dirty="0"/>
              <a:t>n</a:t>
            </a:r>
            <a:r>
              <a:rPr lang="en-US" dirty="0"/>
              <a:t> &gt; ⅔</a:t>
            </a:r>
          </a:p>
          <a:p>
            <a:pPr marL="0" indent="0">
              <a:buNone/>
            </a:pPr>
            <a:r>
              <a:rPr lang="en-US" dirty="0"/>
              <a:t>⇒ (¾)</a:t>
            </a:r>
            <a:r>
              <a:rPr lang="en-US" baseline="30000" dirty="0"/>
              <a:t>n</a:t>
            </a:r>
            <a:r>
              <a:rPr lang="en-US" dirty="0"/>
              <a:t> &lt; ⅓</a:t>
            </a:r>
          </a:p>
          <a:p>
            <a:pPr marL="0" indent="0">
              <a:buNone/>
            </a:pPr>
            <a:endParaRPr lang="en-US" dirty="0"/>
          </a:p>
          <a:p>
            <a:pPr marL="0" indent="0">
              <a:buNone/>
            </a:pPr>
            <a:r>
              <a:rPr lang="en-US" dirty="0"/>
              <a:t>Now, let us check the above inequality for different values of n = 1, 2, 3, 4, …</a:t>
            </a:r>
          </a:p>
          <a:p>
            <a:pPr marL="0" indent="0">
              <a:buNone/>
            </a:pPr>
            <a:r>
              <a:rPr lang="en-US" dirty="0"/>
              <a:t>When n = 3</a:t>
            </a:r>
          </a:p>
          <a:p>
            <a:pPr marL="0" indent="0">
              <a:buNone/>
            </a:pPr>
            <a:r>
              <a:rPr lang="en-US" dirty="0"/>
              <a:t>(¾)</a:t>
            </a:r>
            <a:r>
              <a:rPr lang="en-US" baseline="30000" dirty="0"/>
              <a:t>3</a:t>
            </a:r>
            <a:r>
              <a:rPr lang="en-US" dirty="0"/>
              <a:t> ≮ ⅓</a:t>
            </a:r>
          </a:p>
          <a:p>
            <a:pPr marL="0" indent="0">
              <a:buNone/>
            </a:pPr>
            <a:r>
              <a:rPr lang="en-US" dirty="0"/>
              <a:t>When n = 4</a:t>
            </a:r>
          </a:p>
          <a:p>
            <a:pPr marL="0" indent="0">
              <a:buNone/>
            </a:pPr>
            <a:r>
              <a:rPr lang="en-US" dirty="0"/>
              <a:t>(¾)</a:t>
            </a:r>
            <a:r>
              <a:rPr lang="en-US" baseline="30000" dirty="0"/>
              <a:t>4</a:t>
            </a:r>
            <a:r>
              <a:rPr lang="en-US" dirty="0"/>
              <a:t> &lt; ⅓.</a:t>
            </a:r>
          </a:p>
          <a:p>
            <a:pPr marL="0" indent="0">
              <a:buNone/>
            </a:pPr>
            <a:r>
              <a:rPr lang="en-US" dirty="0"/>
              <a:t>Thus, he must answer at least 4 questions.</a:t>
            </a:r>
            <a:endParaRPr lang="en-IN" dirty="0"/>
          </a:p>
        </p:txBody>
      </p:sp>
    </p:spTree>
    <p:extLst>
      <p:ext uri="{BB962C8B-B14F-4D97-AF65-F5344CB8AC3E}">
        <p14:creationId xmlns:p14="http://schemas.microsoft.com/office/powerpoint/2010/main" val="1316917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3A90-F368-927C-6980-9904BFB6514B}"/>
              </a:ext>
            </a:extLst>
          </p:cNvPr>
          <p:cNvSpPr>
            <a:spLocks noGrp="1"/>
          </p:cNvSpPr>
          <p:nvPr>
            <p:ph type="title"/>
          </p:nvPr>
        </p:nvSpPr>
        <p:spPr/>
        <p:txBody>
          <a:bodyPr/>
          <a:lstStyle/>
          <a:p>
            <a:pPr algn="ctr"/>
            <a:r>
              <a:rPr lang="en-IN" b="1" dirty="0"/>
              <a:t>Exponential Distribution</a:t>
            </a:r>
          </a:p>
        </p:txBody>
      </p:sp>
      <p:sp>
        <p:nvSpPr>
          <p:cNvPr id="3" name="Content Placeholder 2">
            <a:extLst>
              <a:ext uri="{FF2B5EF4-FFF2-40B4-BE49-F238E27FC236}">
                <a16:creationId xmlns:a16="http://schemas.microsoft.com/office/drawing/2014/main" id="{028CC03B-AE56-0FA4-BAA8-CD874B047C8F}"/>
              </a:ext>
            </a:extLst>
          </p:cNvPr>
          <p:cNvSpPr>
            <a:spLocks noGrp="1"/>
          </p:cNvSpPr>
          <p:nvPr>
            <p:ph idx="1"/>
          </p:nvPr>
        </p:nvSpPr>
        <p:spPr>
          <a:xfrm>
            <a:off x="838200" y="1485900"/>
            <a:ext cx="10439400" cy="4691063"/>
          </a:xfrm>
        </p:spPr>
        <p:txBody>
          <a:bodyPr/>
          <a:lstStyle/>
          <a:p>
            <a:pPr marL="0" indent="0">
              <a:buNone/>
            </a:pPr>
            <a:r>
              <a:rPr lang="en-US" sz="2400" dirty="0"/>
              <a:t>The exponential distribution is a continuous probability distribution that often concerns the amount of time until some specific event happens. It is a process in which </a:t>
            </a:r>
            <a:r>
              <a:rPr lang="en-US" sz="2400" b="1" dirty="0"/>
              <a:t>events happen continuously </a:t>
            </a:r>
            <a:r>
              <a:rPr lang="en-US" sz="2400" dirty="0"/>
              <a:t>and independently at a constant average rate. </a:t>
            </a:r>
          </a:p>
          <a:p>
            <a:pPr marL="0" indent="0">
              <a:buNone/>
            </a:pPr>
            <a:r>
              <a:rPr lang="en-US" sz="2400" dirty="0"/>
              <a:t>For example, the amount of money spent by the customer on one trip to the supermarket follows an exponential distribution.</a:t>
            </a:r>
          </a:p>
          <a:p>
            <a:pPr marL="0" indent="0">
              <a:buNone/>
            </a:pPr>
            <a:r>
              <a:rPr lang="en-US" sz="2400" b="1" dirty="0"/>
              <a:t>Formula:</a:t>
            </a:r>
          </a:p>
          <a:p>
            <a:pPr marL="0" indent="0">
              <a:buNone/>
            </a:pPr>
            <a:r>
              <a:rPr lang="en-US" sz="1800" dirty="0">
                <a:solidFill>
                  <a:srgbClr val="333333"/>
                </a:solidFill>
              </a:rPr>
              <a:t>P</a:t>
            </a:r>
            <a:r>
              <a:rPr lang="en-US" sz="1800" b="0" i="0" dirty="0">
                <a:solidFill>
                  <a:srgbClr val="333333"/>
                </a:solidFill>
                <a:effectLst/>
              </a:rPr>
              <a:t>robability density function:</a:t>
            </a:r>
          </a:p>
          <a:p>
            <a:pPr marL="0" indent="0">
              <a:buNone/>
            </a:pPr>
            <a:r>
              <a:rPr lang="en-US" sz="1800" dirty="0">
                <a:solidFill>
                  <a:srgbClr val="333333"/>
                </a:solidFill>
              </a:rPr>
              <a:t>X – Continuous random variable</a:t>
            </a:r>
            <a:endParaRPr lang="en-US" sz="2400" dirty="0"/>
          </a:p>
          <a:p>
            <a:r>
              <a:rPr lang="en-IN" sz="1800" dirty="0"/>
              <a:t>- Distribution Rate</a:t>
            </a:r>
          </a:p>
        </p:txBody>
      </p:sp>
      <p:pic>
        <p:nvPicPr>
          <p:cNvPr id="5" name="Picture 4">
            <a:extLst>
              <a:ext uri="{FF2B5EF4-FFF2-40B4-BE49-F238E27FC236}">
                <a16:creationId xmlns:a16="http://schemas.microsoft.com/office/drawing/2014/main" id="{ED10A498-C058-3F6C-EAEF-1EE6DB4CF623}"/>
              </a:ext>
            </a:extLst>
          </p:cNvPr>
          <p:cNvPicPr>
            <a:picLocks noChangeAspect="1"/>
          </p:cNvPicPr>
          <p:nvPr/>
        </p:nvPicPr>
        <p:blipFill>
          <a:blip r:embed="rId2"/>
          <a:stretch>
            <a:fillRect/>
          </a:stretch>
        </p:blipFill>
        <p:spPr>
          <a:xfrm>
            <a:off x="4300305" y="4919606"/>
            <a:ext cx="3324689" cy="809738"/>
          </a:xfrm>
          <a:prstGeom prst="rect">
            <a:avLst/>
          </a:prstGeom>
        </p:spPr>
      </p:pic>
      <p:pic>
        <p:nvPicPr>
          <p:cNvPr id="7" name="Picture 6">
            <a:extLst>
              <a:ext uri="{FF2B5EF4-FFF2-40B4-BE49-F238E27FC236}">
                <a16:creationId xmlns:a16="http://schemas.microsoft.com/office/drawing/2014/main" id="{BC494362-A27A-4232-369F-E0E56AC0621E}"/>
              </a:ext>
            </a:extLst>
          </p:cNvPr>
          <p:cNvPicPr>
            <a:picLocks noChangeAspect="1"/>
          </p:cNvPicPr>
          <p:nvPr/>
        </p:nvPicPr>
        <p:blipFill>
          <a:blip r:embed="rId3"/>
          <a:stretch>
            <a:fillRect/>
          </a:stretch>
        </p:blipFill>
        <p:spPr>
          <a:xfrm>
            <a:off x="838200" y="4595756"/>
            <a:ext cx="219106" cy="238158"/>
          </a:xfrm>
          <a:prstGeom prst="rect">
            <a:avLst/>
          </a:prstGeom>
        </p:spPr>
      </p:pic>
    </p:spTree>
    <p:extLst>
      <p:ext uri="{BB962C8B-B14F-4D97-AF65-F5344CB8AC3E}">
        <p14:creationId xmlns:p14="http://schemas.microsoft.com/office/powerpoint/2010/main" val="3403272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2A97-3CC1-FC84-CF32-321856DF7D33}"/>
              </a:ext>
            </a:extLst>
          </p:cNvPr>
          <p:cNvSpPr>
            <a:spLocks noGrp="1"/>
          </p:cNvSpPr>
          <p:nvPr>
            <p:ph type="title"/>
          </p:nvPr>
        </p:nvSpPr>
        <p:spPr/>
        <p:txBody>
          <a:bodyPr/>
          <a:lstStyle/>
          <a:p>
            <a:pPr algn="ctr"/>
            <a:r>
              <a:rPr lang="en-IN" b="1" dirty="0"/>
              <a:t>Mean and Variance of ED</a:t>
            </a:r>
          </a:p>
        </p:txBody>
      </p:sp>
      <p:sp>
        <p:nvSpPr>
          <p:cNvPr id="3" name="Content Placeholder 2">
            <a:extLst>
              <a:ext uri="{FF2B5EF4-FFF2-40B4-BE49-F238E27FC236}">
                <a16:creationId xmlns:a16="http://schemas.microsoft.com/office/drawing/2014/main" id="{657AF8AE-9DAD-C70D-4256-CC66F4BF88B0}"/>
              </a:ext>
            </a:extLst>
          </p:cNvPr>
          <p:cNvSpPr>
            <a:spLocks noGrp="1"/>
          </p:cNvSpPr>
          <p:nvPr>
            <p:ph idx="1"/>
          </p:nvPr>
        </p:nvSpPr>
        <p:spPr/>
        <p:txBody>
          <a:bodyPr/>
          <a:lstStyle/>
          <a:p>
            <a:pPr marL="0" indent="0">
              <a:buNone/>
            </a:pPr>
            <a:r>
              <a:rPr lang="en-IN" b="1" dirty="0"/>
              <a:t>Mean:					Variance:</a:t>
            </a:r>
          </a:p>
          <a:p>
            <a:pPr marL="0" indent="0">
              <a:buNone/>
            </a:pPr>
            <a:r>
              <a:rPr lang="en-IN" b="1" dirty="0"/>
              <a:t>						</a:t>
            </a:r>
            <a:r>
              <a:rPr lang="en-IN" sz="2000" dirty="0"/>
              <a:t>2nd moment of the exponential distribution</a:t>
            </a:r>
          </a:p>
          <a:p>
            <a:pPr marL="0" indent="0">
              <a:buNone/>
            </a:pPr>
            <a:endParaRPr lang="en-IN" sz="2000" b="1" dirty="0"/>
          </a:p>
          <a:p>
            <a:pPr marL="0" indent="0">
              <a:buNone/>
            </a:pPr>
            <a:endParaRPr lang="en-IN" sz="2000" b="1" dirty="0"/>
          </a:p>
          <a:p>
            <a:pPr marL="0" indent="0">
              <a:buNone/>
            </a:pPr>
            <a:r>
              <a:rPr lang="en-IN" sz="2000" b="1" dirty="0"/>
              <a:t>							</a:t>
            </a:r>
            <a:r>
              <a:rPr lang="en-IN" sz="2000" b="0" i="0" dirty="0">
                <a:solidFill>
                  <a:srgbClr val="333333"/>
                </a:solidFill>
                <a:effectLst/>
              </a:rPr>
              <a:t>Var (X) = E(X</a:t>
            </a:r>
            <a:r>
              <a:rPr lang="en-IN" sz="2000" b="0" i="0" baseline="30000" dirty="0">
                <a:solidFill>
                  <a:srgbClr val="333333"/>
                </a:solidFill>
                <a:effectLst/>
              </a:rPr>
              <a:t>2</a:t>
            </a:r>
            <a:r>
              <a:rPr lang="en-IN" sz="2000" b="0" i="0" dirty="0">
                <a:solidFill>
                  <a:srgbClr val="333333"/>
                </a:solidFill>
                <a:effectLst/>
              </a:rPr>
              <a:t>)- E(X)</a:t>
            </a:r>
            <a:r>
              <a:rPr lang="en-IN" sz="2000" b="0" i="0" baseline="30000" dirty="0">
                <a:solidFill>
                  <a:srgbClr val="333333"/>
                </a:solidFill>
                <a:effectLst/>
              </a:rPr>
              <a:t>2</a:t>
            </a:r>
          </a:p>
          <a:p>
            <a:pPr marL="0" indent="0">
              <a:buNone/>
            </a:pPr>
            <a:r>
              <a:rPr lang="en-IN" sz="2000" baseline="30000" dirty="0">
                <a:solidFill>
                  <a:srgbClr val="333333"/>
                </a:solidFill>
              </a:rPr>
              <a:t>								</a:t>
            </a:r>
            <a:endParaRPr lang="en-IN" sz="2000" b="1" dirty="0"/>
          </a:p>
          <a:p>
            <a:pPr marL="0" indent="0">
              <a:buNone/>
            </a:pPr>
            <a:endParaRPr lang="en-IN" dirty="0"/>
          </a:p>
        </p:txBody>
      </p:sp>
      <p:pic>
        <p:nvPicPr>
          <p:cNvPr id="5" name="Picture 4">
            <a:extLst>
              <a:ext uri="{FF2B5EF4-FFF2-40B4-BE49-F238E27FC236}">
                <a16:creationId xmlns:a16="http://schemas.microsoft.com/office/drawing/2014/main" id="{3361C35F-3C91-5A85-1DF5-A55334EB43D0}"/>
              </a:ext>
            </a:extLst>
          </p:cNvPr>
          <p:cNvPicPr>
            <a:picLocks noChangeAspect="1"/>
          </p:cNvPicPr>
          <p:nvPr/>
        </p:nvPicPr>
        <p:blipFill>
          <a:blip r:embed="rId2"/>
          <a:stretch>
            <a:fillRect/>
          </a:stretch>
        </p:blipFill>
        <p:spPr>
          <a:xfrm>
            <a:off x="838200" y="2400109"/>
            <a:ext cx="4605644" cy="2857297"/>
          </a:xfrm>
          <a:prstGeom prst="rect">
            <a:avLst/>
          </a:prstGeom>
        </p:spPr>
      </p:pic>
      <p:pic>
        <p:nvPicPr>
          <p:cNvPr id="7" name="Picture 6">
            <a:extLst>
              <a:ext uri="{FF2B5EF4-FFF2-40B4-BE49-F238E27FC236}">
                <a16:creationId xmlns:a16="http://schemas.microsoft.com/office/drawing/2014/main" id="{6192CFD3-9BFD-138B-0E23-9A8739C66B31}"/>
              </a:ext>
            </a:extLst>
          </p:cNvPr>
          <p:cNvPicPr>
            <a:picLocks noChangeAspect="1"/>
          </p:cNvPicPr>
          <p:nvPr/>
        </p:nvPicPr>
        <p:blipFill>
          <a:blip r:embed="rId3"/>
          <a:stretch>
            <a:fillRect/>
          </a:stretch>
        </p:blipFill>
        <p:spPr>
          <a:xfrm>
            <a:off x="6962550" y="2933631"/>
            <a:ext cx="3219899" cy="495369"/>
          </a:xfrm>
          <a:prstGeom prst="rect">
            <a:avLst/>
          </a:prstGeom>
        </p:spPr>
      </p:pic>
      <p:pic>
        <p:nvPicPr>
          <p:cNvPr id="9" name="Picture 8">
            <a:extLst>
              <a:ext uri="{FF2B5EF4-FFF2-40B4-BE49-F238E27FC236}">
                <a16:creationId xmlns:a16="http://schemas.microsoft.com/office/drawing/2014/main" id="{A70905C3-F0A6-377D-A947-6126CF4D8F8D}"/>
              </a:ext>
            </a:extLst>
          </p:cNvPr>
          <p:cNvPicPr>
            <a:picLocks noChangeAspect="1"/>
          </p:cNvPicPr>
          <p:nvPr/>
        </p:nvPicPr>
        <p:blipFill>
          <a:blip r:embed="rId4"/>
          <a:stretch>
            <a:fillRect/>
          </a:stretch>
        </p:blipFill>
        <p:spPr>
          <a:xfrm>
            <a:off x="6962550" y="4146426"/>
            <a:ext cx="3115110" cy="781159"/>
          </a:xfrm>
          <a:prstGeom prst="rect">
            <a:avLst/>
          </a:prstGeom>
        </p:spPr>
      </p:pic>
    </p:spTree>
    <p:extLst>
      <p:ext uri="{BB962C8B-B14F-4D97-AF65-F5344CB8AC3E}">
        <p14:creationId xmlns:p14="http://schemas.microsoft.com/office/powerpoint/2010/main" val="3416873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AB6-179D-22C4-BC7B-3C199C80F6D1}"/>
              </a:ext>
            </a:extLst>
          </p:cNvPr>
          <p:cNvSpPr>
            <a:spLocks noGrp="1"/>
          </p:cNvSpPr>
          <p:nvPr>
            <p:ph type="title"/>
          </p:nvPr>
        </p:nvSpPr>
        <p:spPr/>
        <p:txBody>
          <a:bodyPr/>
          <a:lstStyle/>
          <a:p>
            <a:r>
              <a:rPr lang="en-IN" dirty="0"/>
              <a:t>Exponential Distribution Graph</a:t>
            </a:r>
          </a:p>
        </p:txBody>
      </p:sp>
      <p:sp>
        <p:nvSpPr>
          <p:cNvPr id="3" name="Content Placeholder 2">
            <a:extLst>
              <a:ext uri="{FF2B5EF4-FFF2-40B4-BE49-F238E27FC236}">
                <a16:creationId xmlns:a16="http://schemas.microsoft.com/office/drawing/2014/main" id="{E725E578-79AD-F26D-19CF-033590817D07}"/>
              </a:ext>
            </a:extLst>
          </p:cNvPr>
          <p:cNvSpPr>
            <a:spLocks noGrp="1"/>
          </p:cNvSpPr>
          <p:nvPr>
            <p:ph idx="1"/>
          </p:nvPr>
        </p:nvSpPr>
        <p:spPr/>
        <p:txBody>
          <a:bodyPr>
            <a:normAutofit/>
          </a:bodyPr>
          <a:lstStyle/>
          <a:p>
            <a:pPr marL="0" indent="0">
              <a:buNone/>
            </a:pPr>
            <a:r>
              <a:rPr lang="en-US" sz="2400" dirty="0"/>
              <a:t>The exponential distribution graph is a graph of the probability density function which shows the distribution of distance or time taken between events.</a:t>
            </a:r>
          </a:p>
          <a:p>
            <a:pPr marL="0" indent="0">
              <a:buNone/>
            </a:pPr>
            <a:endParaRPr lang="en-US" sz="2400" dirty="0"/>
          </a:p>
          <a:p>
            <a:pPr marL="0" indent="0">
              <a:buNone/>
            </a:pPr>
            <a:endParaRPr lang="en-IN" sz="2400" dirty="0"/>
          </a:p>
        </p:txBody>
      </p:sp>
      <p:pic>
        <p:nvPicPr>
          <p:cNvPr id="7" name="Picture 6">
            <a:extLst>
              <a:ext uri="{FF2B5EF4-FFF2-40B4-BE49-F238E27FC236}">
                <a16:creationId xmlns:a16="http://schemas.microsoft.com/office/drawing/2014/main" id="{4F67C6E2-BE98-9DD0-64F1-BDC623A3887C}"/>
              </a:ext>
            </a:extLst>
          </p:cNvPr>
          <p:cNvPicPr>
            <a:picLocks noChangeAspect="1"/>
          </p:cNvPicPr>
          <p:nvPr/>
        </p:nvPicPr>
        <p:blipFill>
          <a:blip r:embed="rId2"/>
          <a:stretch>
            <a:fillRect/>
          </a:stretch>
        </p:blipFill>
        <p:spPr>
          <a:xfrm>
            <a:off x="3616830" y="2784107"/>
            <a:ext cx="4727070" cy="3535782"/>
          </a:xfrm>
          <a:prstGeom prst="rect">
            <a:avLst/>
          </a:prstGeom>
        </p:spPr>
      </p:pic>
    </p:spTree>
    <p:extLst>
      <p:ext uri="{BB962C8B-B14F-4D97-AF65-F5344CB8AC3E}">
        <p14:creationId xmlns:p14="http://schemas.microsoft.com/office/powerpoint/2010/main" val="250126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B714-0B4B-11B6-4677-D25D75903CED}"/>
              </a:ext>
            </a:extLst>
          </p:cNvPr>
          <p:cNvSpPr>
            <a:spLocks noGrp="1"/>
          </p:cNvSpPr>
          <p:nvPr>
            <p:ph type="title"/>
          </p:nvPr>
        </p:nvSpPr>
        <p:spPr/>
        <p:txBody>
          <a:bodyPr/>
          <a:lstStyle/>
          <a:p>
            <a:r>
              <a:rPr lang="en-IN" b="1" dirty="0"/>
              <a:t>Example Problem</a:t>
            </a:r>
          </a:p>
        </p:txBody>
      </p:sp>
      <p:sp>
        <p:nvSpPr>
          <p:cNvPr id="3" name="Content Placeholder 2">
            <a:extLst>
              <a:ext uri="{FF2B5EF4-FFF2-40B4-BE49-F238E27FC236}">
                <a16:creationId xmlns:a16="http://schemas.microsoft.com/office/drawing/2014/main" id="{D6D557D8-2416-4C99-6FD4-C93741C87EF4}"/>
              </a:ext>
            </a:extLst>
          </p:cNvPr>
          <p:cNvSpPr>
            <a:spLocks noGrp="1"/>
          </p:cNvSpPr>
          <p:nvPr>
            <p:ph idx="1"/>
          </p:nvPr>
        </p:nvSpPr>
        <p:spPr/>
        <p:txBody>
          <a:bodyPr>
            <a:noAutofit/>
          </a:bodyPr>
          <a:lstStyle/>
          <a:p>
            <a:pPr marL="0" indent="0">
              <a:buNone/>
            </a:pPr>
            <a:r>
              <a:rPr lang="en-US" dirty="0"/>
              <a:t>Assume that, you usually get 2 phone calls per hour. </a:t>
            </a:r>
          </a:p>
          <a:p>
            <a:pPr marL="0" indent="0">
              <a:buNone/>
            </a:pPr>
            <a:r>
              <a:rPr lang="en-US" dirty="0"/>
              <a:t>Calculate the probability, that a phone call will come within the next hour.</a:t>
            </a:r>
          </a:p>
          <a:p>
            <a:pPr marL="514350" indent="-514350">
              <a:buAutoNum type="alphaUcPeriod"/>
            </a:pPr>
            <a:r>
              <a:rPr lang="en-US" dirty="0"/>
              <a:t>0.292</a:t>
            </a:r>
          </a:p>
          <a:p>
            <a:pPr marL="514350" indent="-514350">
              <a:buAutoNum type="alphaUcPeriod"/>
            </a:pPr>
            <a:r>
              <a:rPr lang="en-US" dirty="0"/>
              <a:t>0.494</a:t>
            </a:r>
          </a:p>
          <a:p>
            <a:pPr marL="514350" indent="-514350">
              <a:buAutoNum type="alphaUcPeriod"/>
            </a:pPr>
            <a:r>
              <a:rPr lang="en-US" dirty="0"/>
              <a:t>0.593</a:t>
            </a:r>
          </a:p>
          <a:p>
            <a:pPr marL="514350" indent="-514350">
              <a:buAutoNum type="alphaUcPeriod"/>
            </a:pPr>
            <a:r>
              <a:rPr lang="en-US" dirty="0"/>
              <a:t>0.393</a:t>
            </a:r>
          </a:p>
        </p:txBody>
      </p:sp>
    </p:spTree>
    <p:extLst>
      <p:ext uri="{BB962C8B-B14F-4D97-AF65-F5344CB8AC3E}">
        <p14:creationId xmlns:p14="http://schemas.microsoft.com/office/powerpoint/2010/main" val="3397637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B714-0B4B-11B6-4677-D25D75903CED}"/>
              </a:ext>
            </a:extLst>
          </p:cNvPr>
          <p:cNvSpPr>
            <a:spLocks noGrp="1"/>
          </p:cNvSpPr>
          <p:nvPr>
            <p:ph type="title"/>
          </p:nvPr>
        </p:nvSpPr>
        <p:spPr/>
        <p:txBody>
          <a:bodyPr/>
          <a:lstStyle/>
          <a:p>
            <a:r>
              <a:rPr lang="en-IN" b="1" dirty="0"/>
              <a:t>Example Problem</a:t>
            </a:r>
          </a:p>
        </p:txBody>
      </p:sp>
      <p:sp>
        <p:nvSpPr>
          <p:cNvPr id="3" name="Content Placeholder 2">
            <a:extLst>
              <a:ext uri="{FF2B5EF4-FFF2-40B4-BE49-F238E27FC236}">
                <a16:creationId xmlns:a16="http://schemas.microsoft.com/office/drawing/2014/main" id="{D6D557D8-2416-4C99-6FD4-C93741C87EF4}"/>
              </a:ext>
            </a:extLst>
          </p:cNvPr>
          <p:cNvSpPr>
            <a:spLocks noGrp="1"/>
          </p:cNvSpPr>
          <p:nvPr>
            <p:ph idx="1"/>
          </p:nvPr>
        </p:nvSpPr>
        <p:spPr/>
        <p:txBody>
          <a:bodyPr>
            <a:noAutofit/>
          </a:bodyPr>
          <a:lstStyle/>
          <a:p>
            <a:pPr marL="0" indent="0">
              <a:buNone/>
            </a:pPr>
            <a:r>
              <a:rPr lang="en-US" sz="2400" b="1" dirty="0"/>
              <a:t>Solution:</a:t>
            </a:r>
          </a:p>
          <a:p>
            <a:r>
              <a:rPr lang="en-US" sz="2400" dirty="0"/>
              <a:t>It is given that, 2 phone calls per hour. So, it would expect that one phone call at every half-an-hour. So, we can take</a:t>
            </a:r>
          </a:p>
          <a:p>
            <a:pPr marL="0" indent="0">
              <a:buNone/>
            </a:pPr>
            <a:r>
              <a:rPr lang="en-US" sz="2400" dirty="0"/>
              <a:t>			λ = 0.5</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Answer = 0.393469</a:t>
            </a:r>
            <a:endParaRPr lang="en-IN" sz="2400" dirty="0"/>
          </a:p>
        </p:txBody>
      </p:sp>
      <p:pic>
        <p:nvPicPr>
          <p:cNvPr id="5" name="Picture 4">
            <a:extLst>
              <a:ext uri="{FF2B5EF4-FFF2-40B4-BE49-F238E27FC236}">
                <a16:creationId xmlns:a16="http://schemas.microsoft.com/office/drawing/2014/main" id="{A7673C7B-A01A-8091-9D7D-3232347071FB}"/>
              </a:ext>
            </a:extLst>
          </p:cNvPr>
          <p:cNvPicPr>
            <a:picLocks noChangeAspect="1"/>
          </p:cNvPicPr>
          <p:nvPr/>
        </p:nvPicPr>
        <p:blipFill>
          <a:blip r:embed="rId2"/>
          <a:stretch>
            <a:fillRect/>
          </a:stretch>
        </p:blipFill>
        <p:spPr>
          <a:xfrm>
            <a:off x="3271574" y="3801224"/>
            <a:ext cx="4698621" cy="808876"/>
          </a:xfrm>
          <a:prstGeom prst="rect">
            <a:avLst/>
          </a:prstGeom>
        </p:spPr>
      </p:pic>
    </p:spTree>
    <p:extLst>
      <p:ext uri="{BB962C8B-B14F-4D97-AF65-F5344CB8AC3E}">
        <p14:creationId xmlns:p14="http://schemas.microsoft.com/office/powerpoint/2010/main" val="1271193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3A90-F368-927C-6980-9904BFB6514B}"/>
              </a:ext>
            </a:extLst>
          </p:cNvPr>
          <p:cNvSpPr>
            <a:spLocks noGrp="1"/>
          </p:cNvSpPr>
          <p:nvPr>
            <p:ph type="title"/>
          </p:nvPr>
        </p:nvSpPr>
        <p:spPr/>
        <p:txBody>
          <a:bodyPr/>
          <a:lstStyle/>
          <a:p>
            <a:pPr algn="ctr"/>
            <a:r>
              <a:rPr lang="en-IN" b="1" dirty="0"/>
              <a:t>Poisson Distribution</a:t>
            </a:r>
          </a:p>
        </p:txBody>
      </p:sp>
      <p:sp>
        <p:nvSpPr>
          <p:cNvPr id="3" name="Content Placeholder 2">
            <a:extLst>
              <a:ext uri="{FF2B5EF4-FFF2-40B4-BE49-F238E27FC236}">
                <a16:creationId xmlns:a16="http://schemas.microsoft.com/office/drawing/2014/main" id="{028CC03B-AE56-0FA4-BAA8-CD874B047C8F}"/>
              </a:ext>
            </a:extLst>
          </p:cNvPr>
          <p:cNvSpPr>
            <a:spLocks noGrp="1"/>
          </p:cNvSpPr>
          <p:nvPr>
            <p:ph idx="1"/>
          </p:nvPr>
        </p:nvSpPr>
        <p:spPr>
          <a:xfrm>
            <a:off x="838200" y="1485900"/>
            <a:ext cx="10439400" cy="4691063"/>
          </a:xfrm>
        </p:spPr>
        <p:txBody>
          <a:bodyPr/>
          <a:lstStyle/>
          <a:p>
            <a:pPr marL="0" indent="0">
              <a:buNone/>
            </a:pPr>
            <a:r>
              <a:rPr lang="en-US" sz="2400" dirty="0"/>
              <a:t>A Poisson experiment is a statistical experiment that classifies the experiment into two categories, such as success or failure. Poisson distribution is a limiting process of the binomial distribution.</a:t>
            </a:r>
          </a:p>
          <a:p>
            <a:pPr marL="0" indent="0">
              <a:buNone/>
            </a:pPr>
            <a:endParaRPr lang="en-US" sz="2400" dirty="0"/>
          </a:p>
          <a:p>
            <a:pPr marL="0" indent="0">
              <a:buNone/>
            </a:pPr>
            <a:r>
              <a:rPr lang="en-US" sz="2400" b="0" i="0" dirty="0">
                <a:solidFill>
                  <a:srgbClr val="333333"/>
                </a:solidFill>
                <a:effectLst/>
              </a:rPr>
              <a:t>A Poisson random variable “x” defines the number of successes in the experiment. This distribution occurs when there are events that do not occur as the outcomes of a definite number of outcomes. </a:t>
            </a:r>
          </a:p>
          <a:p>
            <a:pPr marL="0" indent="0">
              <a:buNone/>
            </a:pPr>
            <a:r>
              <a:rPr lang="en-US" sz="2400" b="1" dirty="0">
                <a:solidFill>
                  <a:srgbClr val="333333"/>
                </a:solidFill>
              </a:rPr>
              <a:t>Conditions:</a:t>
            </a:r>
            <a:endParaRPr lang="en-US" sz="2400" b="1" i="0" dirty="0">
              <a:solidFill>
                <a:srgbClr val="333333"/>
              </a:solidFill>
              <a:effectLst/>
            </a:endParaRPr>
          </a:p>
          <a:p>
            <a:r>
              <a:rPr lang="en-US" sz="2400" b="0" i="0" dirty="0">
                <a:solidFill>
                  <a:srgbClr val="333333"/>
                </a:solidFill>
                <a:effectLst/>
              </a:rPr>
              <a:t>The number of trials “n” tends to infinity</a:t>
            </a:r>
          </a:p>
          <a:p>
            <a:r>
              <a:rPr lang="en-US" sz="2400" b="0" i="0" dirty="0">
                <a:solidFill>
                  <a:srgbClr val="333333"/>
                </a:solidFill>
                <a:effectLst/>
              </a:rPr>
              <a:t>Probability of success “p” tends to zero</a:t>
            </a:r>
          </a:p>
          <a:p>
            <a:r>
              <a:rPr lang="en-US" sz="2400" b="0" i="0" dirty="0">
                <a:solidFill>
                  <a:srgbClr val="333333"/>
                </a:solidFill>
                <a:effectLst/>
              </a:rPr>
              <a:t>np = 1 is finite</a:t>
            </a:r>
          </a:p>
          <a:p>
            <a:pPr marL="0" indent="0">
              <a:buNone/>
            </a:pPr>
            <a:endParaRPr lang="en-US" sz="1800" b="0" i="0" dirty="0">
              <a:solidFill>
                <a:srgbClr val="333333"/>
              </a:solidFill>
              <a:effectLst/>
            </a:endParaRPr>
          </a:p>
          <a:p>
            <a:pPr marL="0" indent="0">
              <a:buNone/>
            </a:pPr>
            <a:endParaRPr lang="en-US" sz="1800" b="0" i="0" dirty="0">
              <a:solidFill>
                <a:srgbClr val="333333"/>
              </a:solidFill>
              <a:effectLst/>
            </a:endParaRPr>
          </a:p>
        </p:txBody>
      </p:sp>
    </p:spTree>
    <p:extLst>
      <p:ext uri="{BB962C8B-B14F-4D97-AF65-F5344CB8AC3E}">
        <p14:creationId xmlns:p14="http://schemas.microsoft.com/office/powerpoint/2010/main" val="187321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Text Placeholder 1">
                <a:extLst>
                  <a:ext uri="{FF2B5EF4-FFF2-40B4-BE49-F238E27FC236}">
                    <a16:creationId xmlns:a16="http://schemas.microsoft.com/office/drawing/2014/main" id="{A6B8AA18-9EFA-E701-B4C7-D395239F9656}"/>
                  </a:ext>
                </a:extLst>
              </p:cNvPr>
              <p:cNvSpPr>
                <a:spLocks noGrp="1"/>
              </p:cNvSpPr>
              <p:nvPr>
                <p:ph type="body" sz="half" idx="2"/>
              </p:nvPr>
            </p:nvSpPr>
            <p:spPr>
              <a:xfrm>
                <a:off x="373223" y="494522"/>
                <a:ext cx="6135477" cy="5211337"/>
              </a:xfrm>
            </p:spPr>
            <p:txBody>
              <a:bodyPr>
                <a:normAutofit fontScale="85000" lnSpcReduction="10000"/>
              </a:bodyPr>
              <a:lstStyle/>
              <a:p>
                <a:r>
                  <a:rPr lang="en-US" sz="1800" dirty="0"/>
                  <a:t>The variance of a random variable shows the variability or the scatterings of the random variables. It shows the distance of a random variable from its mean</a:t>
                </a:r>
              </a:p>
              <a:p>
                <a:endParaRPr lang="en-US" sz="1800" dirty="0"/>
              </a:p>
              <a:p>
                <a:r>
                  <a:rPr lang="en-US" sz="1800" b="0" i="0" dirty="0">
                    <a:effectLst/>
                    <a:latin typeface="Minion Pro"/>
                  </a:rPr>
                  <a:t>It is calculated as σ</a:t>
                </a:r>
                <a:r>
                  <a:rPr lang="en-US" sz="1800" b="0" i="0" baseline="-25000" dirty="0">
                    <a:effectLst/>
                    <a:latin typeface="Minion Pro"/>
                  </a:rPr>
                  <a:t>x</a:t>
                </a:r>
                <a:r>
                  <a:rPr lang="en-US" sz="1800" b="0" i="0" baseline="30000" dirty="0">
                    <a:effectLst/>
                    <a:latin typeface="Minion Pro"/>
                  </a:rPr>
                  <a:t>2</a:t>
                </a:r>
                <a:r>
                  <a:rPr lang="en-US" sz="1800" b="0" i="0" dirty="0">
                    <a:effectLst/>
                    <a:latin typeface="Minion Pro"/>
                  </a:rPr>
                  <a:t> = Var (X) = ∑</a:t>
                </a:r>
                <a:r>
                  <a:rPr lang="en-US" sz="1800" b="0" i="0" baseline="-25000" dirty="0">
                    <a:effectLst/>
                    <a:latin typeface="Minion Pro"/>
                  </a:rPr>
                  <a:t>i</a:t>
                </a:r>
                <a:r>
                  <a:rPr lang="en-US" sz="1800" b="0" i="0" dirty="0">
                    <a:effectLst/>
                    <a:latin typeface="Minion Pro"/>
                  </a:rPr>
                  <a:t> (x</a:t>
                </a:r>
                <a:r>
                  <a:rPr lang="en-US" sz="1800" b="0" i="0" baseline="-25000" dirty="0">
                    <a:effectLst/>
                    <a:latin typeface="Minion Pro"/>
                  </a:rPr>
                  <a:t>i </a:t>
                </a:r>
                <a:r>
                  <a:rPr lang="en-US" sz="1800" b="0" i="0" dirty="0">
                    <a:effectLst/>
                    <a:latin typeface="Minion Pro"/>
                  </a:rPr>
                  <a:t>− μ)</a:t>
                </a:r>
                <a:r>
                  <a:rPr lang="en-US" sz="1800" b="0" i="0" baseline="30000" dirty="0">
                    <a:effectLst/>
                    <a:latin typeface="Minion Pro"/>
                  </a:rPr>
                  <a:t>2</a:t>
                </a:r>
                <a:r>
                  <a:rPr lang="en-US" sz="1800" b="0" i="0" dirty="0">
                    <a:effectLst/>
                    <a:latin typeface="Minion Pro"/>
                  </a:rPr>
                  <a:t> p(x</a:t>
                </a:r>
                <a:r>
                  <a:rPr lang="en-US" sz="1800" b="0" i="0" baseline="-25000" dirty="0">
                    <a:effectLst/>
                    <a:latin typeface="Minion Pro"/>
                  </a:rPr>
                  <a:t>i</a:t>
                </a:r>
                <a:r>
                  <a:rPr lang="en-US" sz="1800" b="0" i="0" dirty="0">
                    <a:effectLst/>
                    <a:latin typeface="Minion Pro"/>
                  </a:rPr>
                  <a:t>) = E(X − μ)</a:t>
                </a:r>
                <a:r>
                  <a:rPr lang="en-US" sz="1800" b="0" i="0" baseline="30000" dirty="0">
                    <a:effectLst/>
                    <a:latin typeface="Minion Pro"/>
                  </a:rPr>
                  <a:t>2</a:t>
                </a:r>
                <a:r>
                  <a:rPr lang="en-US" sz="1800" b="0" i="0" dirty="0">
                    <a:effectLst/>
                    <a:latin typeface="Minion Pro"/>
                  </a:rPr>
                  <a:t> </a:t>
                </a:r>
              </a:p>
              <a:p>
                <a:endParaRPr lang="en-US" sz="1800" b="0" i="0" dirty="0">
                  <a:effectLst/>
                  <a:latin typeface="Minion Pro"/>
                </a:endParaRPr>
              </a:p>
              <a:p>
                <a:r>
                  <a:rPr lang="en-US" sz="1800" b="0" i="0" dirty="0">
                    <a:effectLst/>
                    <a:latin typeface="Minion Pro"/>
                  </a:rPr>
                  <a:t>V(X) = E(X</a:t>
                </a:r>
                <a:r>
                  <a:rPr lang="en-US" sz="1800" b="0" i="0" baseline="30000" dirty="0">
                    <a:effectLst/>
                    <a:latin typeface="Minion Pro"/>
                  </a:rPr>
                  <a:t>2</a:t>
                </a:r>
                <a:r>
                  <a:rPr lang="en-US" sz="1800" b="0" i="0" dirty="0">
                    <a:effectLst/>
                    <a:latin typeface="Minion Pro"/>
                  </a:rPr>
                  <a:t>) − [E(X)]</a:t>
                </a:r>
                <a:r>
                  <a:rPr lang="en-US" sz="1800" b="0" i="0" baseline="30000" dirty="0">
                    <a:effectLst/>
                    <a:latin typeface="Minion Pro"/>
                  </a:rPr>
                  <a:t>2</a:t>
                </a:r>
                <a:r>
                  <a:rPr lang="en-US" sz="1800" b="0" i="0" dirty="0">
                    <a:effectLst/>
                    <a:latin typeface="Minion Pro"/>
                  </a:rPr>
                  <a:t>.</a:t>
                </a:r>
              </a:p>
              <a:p>
                <a:endParaRPr lang="en-US" sz="1800" b="0" i="0" dirty="0">
                  <a:effectLst/>
                  <a:latin typeface="Minion Pro"/>
                </a:endParaRPr>
              </a:p>
              <a:p>
                <a:r>
                  <a:rPr lang="en-US" sz="1800" b="0" dirty="0">
                    <a:effectLst/>
                  </a:rPr>
                  <a:t>SD= </a:t>
                </a:r>
                <a14:m>
                  <m:oMath xmlns:m="http://schemas.openxmlformats.org/officeDocument/2006/math">
                    <m:r>
                      <a:rPr lang="en-US" sz="1800" b="0" i="1" smtClean="0">
                        <a:effectLst/>
                        <a:latin typeface="Cambria Math" panose="02040503050406030204" pitchFamily="18" charset="0"/>
                      </a:rPr>
                      <m:t>𝜎</m:t>
                    </m:r>
                    <m:r>
                      <a:rPr lang="en-US" sz="1800" b="0" i="1" smtClean="0">
                        <a:effectLst/>
                        <a:latin typeface="Cambria Math" panose="02040503050406030204" pitchFamily="18" charset="0"/>
                      </a:rPr>
                      <m:t>=</m:t>
                    </m:r>
                    <m:rad>
                      <m:radPr>
                        <m:degHide m:val="on"/>
                        <m:ctrlPr>
                          <a:rPr lang="en-US" sz="1800" b="0" i="1" smtClean="0">
                            <a:effectLst/>
                            <a:latin typeface="Cambria Math" panose="02040503050406030204" pitchFamily="18" charset="0"/>
                          </a:rPr>
                        </m:ctrlPr>
                      </m:radPr>
                      <m:deg/>
                      <m:e>
                        <m:r>
                          <a:rPr lang="en-US" sz="1800" b="0" i="1" smtClean="0">
                            <a:effectLst/>
                            <a:latin typeface="Cambria Math" panose="02040503050406030204" pitchFamily="18" charset="0"/>
                          </a:rPr>
                          <m:t>𝑉</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𝑥</m:t>
                        </m:r>
                        <m:r>
                          <a:rPr lang="en-US" sz="1800" b="0" i="1" smtClean="0">
                            <a:effectLst/>
                            <a:latin typeface="Cambria Math" panose="02040503050406030204" pitchFamily="18" charset="0"/>
                          </a:rPr>
                          <m:t>)</m:t>
                        </m:r>
                      </m:e>
                    </m:rad>
                  </m:oMath>
                </a14:m>
                <a:endParaRPr lang="en-US" sz="1800" b="0" i="0" dirty="0">
                  <a:effectLst/>
                  <a:latin typeface="Minion Pro"/>
                </a:endParaRPr>
              </a:p>
              <a:p>
                <a:endParaRPr lang="en-US" sz="1800" dirty="0">
                  <a:latin typeface="Minion Pro"/>
                </a:endParaRPr>
              </a:p>
              <a:p>
                <a:pPr algn="l"/>
                <a:r>
                  <a:rPr lang="en-US" sz="1800" b="1" i="0" dirty="0">
                    <a:solidFill>
                      <a:srgbClr val="000000"/>
                    </a:solidFill>
                    <a:effectLst/>
                  </a:rPr>
                  <a:t>Properties of Variance of Random Variables</a:t>
                </a:r>
                <a:endParaRPr lang="en-US" sz="1800" b="0" i="0" dirty="0">
                  <a:solidFill>
                    <a:srgbClr val="000000"/>
                  </a:solidFill>
                  <a:effectLst/>
                </a:endParaRPr>
              </a:p>
              <a:p>
                <a:pPr algn="l">
                  <a:buFont typeface="Arial" panose="020B0604020202020204" pitchFamily="34" charset="0"/>
                  <a:buChar char="•"/>
                </a:pPr>
                <a:r>
                  <a:rPr lang="en-US" sz="1800" b="0" i="0" dirty="0">
                    <a:solidFill>
                      <a:srgbClr val="0B0B0B"/>
                    </a:solidFill>
                    <a:effectLst/>
                  </a:rPr>
                  <a:t>The variance of any constant is zero </a:t>
                </a:r>
                <a:r>
                  <a:rPr lang="en-US" sz="1800" b="0" i="0" dirty="0" err="1">
                    <a:solidFill>
                      <a:srgbClr val="0B0B0B"/>
                    </a:solidFill>
                    <a:effectLst/>
                  </a:rPr>
                  <a:t>i.e</a:t>
                </a:r>
                <a:r>
                  <a:rPr lang="en-US" sz="1800" b="0" i="0" dirty="0">
                    <a:solidFill>
                      <a:srgbClr val="0B0B0B"/>
                    </a:solidFill>
                    <a:effectLst/>
                  </a:rPr>
                  <a:t>, V(a) = 0, where a is any constant.</a:t>
                </a:r>
              </a:p>
              <a:p>
                <a:pPr algn="l"/>
                <a:endParaRPr lang="en-US" sz="1800" b="0" i="0" dirty="0">
                  <a:solidFill>
                    <a:srgbClr val="0B0B0B"/>
                  </a:solidFill>
                  <a:effectLst/>
                </a:endParaRPr>
              </a:p>
              <a:p>
                <a:pPr algn="l">
                  <a:buFont typeface="Arial" panose="020B0604020202020204" pitchFamily="34" charset="0"/>
                  <a:buChar char="•"/>
                </a:pPr>
                <a:r>
                  <a:rPr lang="en-US" sz="1800" b="0" i="0" dirty="0">
                    <a:solidFill>
                      <a:srgbClr val="0B0B0B"/>
                    </a:solidFill>
                    <a:effectLst/>
                  </a:rPr>
                  <a:t>If X is a random variable, and a and b are any constants, then V(</a:t>
                </a:r>
                <a:r>
                  <a:rPr lang="en-US" sz="1800" b="0" i="0" dirty="0" err="1">
                    <a:solidFill>
                      <a:srgbClr val="0B0B0B"/>
                    </a:solidFill>
                    <a:effectLst/>
                  </a:rPr>
                  <a:t>aX</a:t>
                </a:r>
                <a:r>
                  <a:rPr lang="en-US" sz="1800" b="0" i="0" dirty="0">
                    <a:solidFill>
                      <a:srgbClr val="0B0B0B"/>
                    </a:solidFill>
                    <a:effectLst/>
                  </a:rPr>
                  <a:t> + b) = a</a:t>
                </a:r>
                <a:r>
                  <a:rPr lang="en-US" sz="1800" b="0" i="0" baseline="30000" dirty="0">
                    <a:solidFill>
                      <a:srgbClr val="0B0B0B"/>
                    </a:solidFill>
                    <a:effectLst/>
                  </a:rPr>
                  <a:t>2</a:t>
                </a:r>
                <a:r>
                  <a:rPr lang="en-US" sz="1800" b="0" i="0" dirty="0">
                    <a:solidFill>
                      <a:srgbClr val="0B0B0B"/>
                    </a:solidFill>
                    <a:effectLst/>
                  </a:rPr>
                  <a:t> V(X).</a:t>
                </a:r>
              </a:p>
              <a:p>
                <a:pPr algn="l"/>
                <a:endParaRPr lang="en-US" sz="1800" b="0" i="0" dirty="0">
                  <a:solidFill>
                    <a:srgbClr val="0B0B0B"/>
                  </a:solidFill>
                  <a:effectLst/>
                </a:endParaRPr>
              </a:p>
              <a:p>
                <a:pPr algn="l">
                  <a:buFont typeface="Arial" panose="020B0604020202020204" pitchFamily="34" charset="0"/>
                  <a:buChar char="•"/>
                </a:pPr>
                <a:r>
                  <a:rPr lang="en-US" sz="1800" b="0" i="0" dirty="0">
                    <a:solidFill>
                      <a:srgbClr val="0B0B0B"/>
                    </a:solidFill>
                    <a:effectLst/>
                  </a:rPr>
                  <a:t>For any pair-wise independent random variables, X</a:t>
                </a:r>
                <a:r>
                  <a:rPr lang="en-US" sz="1800" b="0" i="0" baseline="-25000" dirty="0">
                    <a:solidFill>
                      <a:srgbClr val="0B0B0B"/>
                    </a:solidFill>
                    <a:effectLst/>
                  </a:rPr>
                  <a:t>1</a:t>
                </a:r>
                <a:r>
                  <a:rPr lang="en-US" sz="1800" b="0" i="0" dirty="0">
                    <a:solidFill>
                      <a:srgbClr val="0B0B0B"/>
                    </a:solidFill>
                    <a:effectLst/>
                  </a:rPr>
                  <a:t>, X</a:t>
                </a:r>
                <a:r>
                  <a:rPr lang="en-US" sz="1800" b="0" i="0" baseline="-25000" dirty="0">
                    <a:solidFill>
                      <a:srgbClr val="0B0B0B"/>
                    </a:solidFill>
                    <a:effectLst/>
                  </a:rPr>
                  <a:t>2</a:t>
                </a:r>
                <a:r>
                  <a:rPr lang="en-US" sz="1800" b="0" i="0" dirty="0">
                    <a:solidFill>
                      <a:srgbClr val="0B0B0B"/>
                    </a:solidFill>
                    <a:effectLst/>
                  </a:rPr>
                  <a:t>, … , </a:t>
                </a:r>
                <a:r>
                  <a:rPr lang="en-US" sz="1800" b="0" i="0" dirty="0" err="1">
                    <a:solidFill>
                      <a:srgbClr val="0B0B0B"/>
                    </a:solidFill>
                    <a:effectLst/>
                  </a:rPr>
                  <a:t>X</a:t>
                </a:r>
                <a:r>
                  <a:rPr lang="en-US" sz="1800" b="0" i="0" baseline="-25000" dirty="0" err="1">
                    <a:solidFill>
                      <a:srgbClr val="0B0B0B"/>
                    </a:solidFill>
                    <a:effectLst/>
                  </a:rPr>
                  <a:t>n</a:t>
                </a:r>
                <a:r>
                  <a:rPr lang="en-US" sz="1800" b="0" i="0" dirty="0">
                    <a:solidFill>
                      <a:srgbClr val="0B0B0B"/>
                    </a:solidFill>
                    <a:effectLst/>
                  </a:rPr>
                  <a:t> and for any constants a</a:t>
                </a:r>
                <a:r>
                  <a:rPr lang="en-US" sz="1800" b="0" i="0" baseline="-25000" dirty="0">
                    <a:solidFill>
                      <a:srgbClr val="0B0B0B"/>
                    </a:solidFill>
                    <a:effectLst/>
                  </a:rPr>
                  <a:t>1</a:t>
                </a:r>
                <a:r>
                  <a:rPr lang="en-US" sz="1800" b="0" i="0" dirty="0">
                    <a:solidFill>
                      <a:srgbClr val="0B0B0B"/>
                    </a:solidFill>
                    <a:effectLst/>
                  </a:rPr>
                  <a:t>, a</a:t>
                </a:r>
                <a:r>
                  <a:rPr lang="en-US" sz="1800" b="0" i="0" baseline="-25000" dirty="0">
                    <a:solidFill>
                      <a:srgbClr val="0B0B0B"/>
                    </a:solidFill>
                    <a:effectLst/>
                  </a:rPr>
                  <a:t>2</a:t>
                </a:r>
                <a:r>
                  <a:rPr lang="en-US" sz="1800" b="0" i="0" dirty="0">
                    <a:solidFill>
                      <a:srgbClr val="0B0B0B"/>
                    </a:solidFill>
                    <a:effectLst/>
                  </a:rPr>
                  <a:t>, … , a</a:t>
                </a:r>
                <a:r>
                  <a:rPr lang="en-US" sz="1800" b="0" i="0" baseline="-25000" dirty="0">
                    <a:solidFill>
                      <a:srgbClr val="0B0B0B"/>
                    </a:solidFill>
                    <a:effectLst/>
                  </a:rPr>
                  <a:t>n</a:t>
                </a:r>
                <a:r>
                  <a:rPr lang="en-US" sz="1800" b="0" i="0" dirty="0">
                    <a:solidFill>
                      <a:srgbClr val="0B0B0B"/>
                    </a:solidFill>
                    <a:effectLst/>
                  </a:rPr>
                  <a:t>; V(a</a:t>
                </a:r>
                <a:r>
                  <a:rPr lang="en-US" sz="1800" b="0" i="0" baseline="-25000" dirty="0">
                    <a:solidFill>
                      <a:srgbClr val="0B0B0B"/>
                    </a:solidFill>
                    <a:effectLst/>
                  </a:rPr>
                  <a:t>1</a:t>
                </a:r>
                <a:r>
                  <a:rPr lang="en-US" sz="1800" b="0" i="0" dirty="0">
                    <a:solidFill>
                      <a:srgbClr val="0B0B0B"/>
                    </a:solidFill>
                    <a:effectLst/>
                  </a:rPr>
                  <a:t>X</a:t>
                </a:r>
                <a:r>
                  <a:rPr lang="en-US" sz="1800" b="0" i="0" baseline="-25000" dirty="0">
                    <a:solidFill>
                      <a:srgbClr val="0B0B0B"/>
                    </a:solidFill>
                    <a:effectLst/>
                  </a:rPr>
                  <a:t>1</a:t>
                </a:r>
                <a:r>
                  <a:rPr lang="en-US" sz="1800" b="0" i="0" dirty="0">
                    <a:solidFill>
                      <a:srgbClr val="0B0B0B"/>
                    </a:solidFill>
                    <a:effectLst/>
                  </a:rPr>
                  <a:t> +a</a:t>
                </a:r>
                <a:r>
                  <a:rPr lang="en-US" sz="1800" b="0" i="0" baseline="-25000" dirty="0">
                    <a:solidFill>
                      <a:srgbClr val="0B0B0B"/>
                    </a:solidFill>
                    <a:effectLst/>
                  </a:rPr>
                  <a:t>2</a:t>
                </a:r>
                <a:r>
                  <a:rPr lang="en-US" sz="1800" b="0" i="0" dirty="0">
                    <a:solidFill>
                      <a:srgbClr val="0B0B0B"/>
                    </a:solidFill>
                    <a:effectLst/>
                  </a:rPr>
                  <a:t> X</a:t>
                </a:r>
                <a:r>
                  <a:rPr lang="en-US" sz="1800" b="0" i="0" baseline="-25000" dirty="0">
                    <a:solidFill>
                      <a:srgbClr val="0B0B0B"/>
                    </a:solidFill>
                    <a:effectLst/>
                  </a:rPr>
                  <a:t>2</a:t>
                </a:r>
                <a:r>
                  <a:rPr lang="en-US" sz="1800" b="0" i="0" dirty="0">
                    <a:solidFill>
                      <a:srgbClr val="0B0B0B"/>
                    </a:solidFill>
                    <a:effectLst/>
                  </a:rPr>
                  <a:t> + … +</a:t>
                </a:r>
                <a:r>
                  <a:rPr lang="en-US" sz="1800" b="0" i="0" dirty="0" err="1">
                    <a:solidFill>
                      <a:srgbClr val="0B0B0B"/>
                    </a:solidFill>
                    <a:effectLst/>
                  </a:rPr>
                  <a:t>a</a:t>
                </a:r>
                <a:r>
                  <a:rPr lang="en-US" sz="1800" b="0" i="0" baseline="-25000" dirty="0" err="1">
                    <a:solidFill>
                      <a:srgbClr val="0B0B0B"/>
                    </a:solidFill>
                    <a:effectLst/>
                  </a:rPr>
                  <a:t>n</a:t>
                </a:r>
                <a:r>
                  <a:rPr lang="en-US" sz="1800" b="0" i="0" dirty="0" err="1">
                    <a:solidFill>
                      <a:srgbClr val="0B0B0B"/>
                    </a:solidFill>
                    <a:effectLst/>
                  </a:rPr>
                  <a:t>X</a:t>
                </a:r>
                <a:r>
                  <a:rPr lang="en-US" sz="1800" b="0" i="0" baseline="-25000" dirty="0" err="1">
                    <a:solidFill>
                      <a:srgbClr val="0B0B0B"/>
                    </a:solidFill>
                    <a:effectLst/>
                  </a:rPr>
                  <a:t>n</a:t>
                </a:r>
                <a:r>
                  <a:rPr lang="en-US" sz="1800" b="0" i="0" dirty="0">
                    <a:solidFill>
                      <a:srgbClr val="0B0B0B"/>
                    </a:solidFill>
                    <a:effectLst/>
                  </a:rPr>
                  <a:t>) = a</a:t>
                </a:r>
                <a:r>
                  <a:rPr lang="en-US" sz="1800" b="0" i="0" baseline="-25000" dirty="0">
                    <a:solidFill>
                      <a:srgbClr val="0B0B0B"/>
                    </a:solidFill>
                    <a:effectLst/>
                  </a:rPr>
                  <a:t>1</a:t>
                </a:r>
                <a:r>
                  <a:rPr lang="en-US" sz="1800" b="0" i="0" baseline="30000" dirty="0">
                    <a:solidFill>
                      <a:srgbClr val="0B0B0B"/>
                    </a:solidFill>
                    <a:effectLst/>
                  </a:rPr>
                  <a:t>2</a:t>
                </a:r>
                <a:r>
                  <a:rPr lang="en-US" sz="1800" b="0" i="0" dirty="0">
                    <a:solidFill>
                      <a:srgbClr val="0B0B0B"/>
                    </a:solidFill>
                    <a:effectLst/>
                  </a:rPr>
                  <a:t> V(X</a:t>
                </a:r>
                <a:r>
                  <a:rPr lang="en-US" sz="1800" b="0" i="0" baseline="-25000" dirty="0">
                    <a:solidFill>
                      <a:srgbClr val="0B0B0B"/>
                    </a:solidFill>
                    <a:effectLst/>
                  </a:rPr>
                  <a:t>1</a:t>
                </a:r>
                <a:r>
                  <a:rPr lang="en-US" sz="1800" b="0" i="0" dirty="0">
                    <a:solidFill>
                      <a:srgbClr val="0B0B0B"/>
                    </a:solidFill>
                    <a:effectLst/>
                  </a:rPr>
                  <a:t>) + a</a:t>
                </a:r>
                <a:r>
                  <a:rPr lang="en-US" sz="1800" b="0" i="0" baseline="-25000" dirty="0">
                    <a:solidFill>
                      <a:srgbClr val="0B0B0B"/>
                    </a:solidFill>
                    <a:effectLst/>
                  </a:rPr>
                  <a:t>2</a:t>
                </a:r>
                <a:r>
                  <a:rPr lang="en-US" sz="1800" b="0" i="0" baseline="30000" dirty="0">
                    <a:solidFill>
                      <a:srgbClr val="0B0B0B"/>
                    </a:solidFill>
                    <a:effectLst/>
                  </a:rPr>
                  <a:t>2</a:t>
                </a:r>
                <a:r>
                  <a:rPr lang="en-US" sz="1800" b="0" i="0" dirty="0">
                    <a:solidFill>
                      <a:srgbClr val="0B0B0B"/>
                    </a:solidFill>
                    <a:effectLst/>
                  </a:rPr>
                  <a:t> V(X</a:t>
                </a:r>
                <a:r>
                  <a:rPr lang="en-US" sz="1800" b="0" i="0" baseline="-25000" dirty="0">
                    <a:solidFill>
                      <a:srgbClr val="0B0B0B"/>
                    </a:solidFill>
                    <a:effectLst/>
                  </a:rPr>
                  <a:t>2</a:t>
                </a:r>
                <a:r>
                  <a:rPr lang="en-US" sz="1800" b="0" i="0" dirty="0">
                    <a:solidFill>
                      <a:srgbClr val="0B0B0B"/>
                    </a:solidFill>
                    <a:effectLst/>
                  </a:rPr>
                  <a:t>) + … + a</a:t>
                </a:r>
                <a:r>
                  <a:rPr lang="en-US" sz="1800" b="0" i="0" baseline="-25000" dirty="0">
                    <a:solidFill>
                      <a:srgbClr val="0B0B0B"/>
                    </a:solidFill>
                    <a:effectLst/>
                  </a:rPr>
                  <a:t>n</a:t>
                </a:r>
                <a:r>
                  <a:rPr lang="en-US" sz="1800" b="0" i="0" baseline="30000" dirty="0">
                    <a:solidFill>
                      <a:srgbClr val="0B0B0B"/>
                    </a:solidFill>
                    <a:effectLst/>
                  </a:rPr>
                  <a:t>2</a:t>
                </a:r>
                <a:r>
                  <a:rPr lang="en-US" sz="1800" b="0" i="0" dirty="0">
                    <a:solidFill>
                      <a:srgbClr val="0B0B0B"/>
                    </a:solidFill>
                    <a:effectLst/>
                  </a:rPr>
                  <a:t> V(</a:t>
                </a:r>
                <a:r>
                  <a:rPr lang="en-US" sz="1800" b="0" i="0" dirty="0" err="1">
                    <a:solidFill>
                      <a:srgbClr val="0B0B0B"/>
                    </a:solidFill>
                    <a:effectLst/>
                  </a:rPr>
                  <a:t>X</a:t>
                </a:r>
                <a:r>
                  <a:rPr lang="en-US" sz="1800" b="0" i="0" baseline="-25000" dirty="0" err="1">
                    <a:solidFill>
                      <a:srgbClr val="0B0B0B"/>
                    </a:solidFill>
                    <a:effectLst/>
                  </a:rPr>
                  <a:t>n</a:t>
                </a:r>
                <a:r>
                  <a:rPr lang="en-US" sz="1800" b="0" i="0" dirty="0">
                    <a:solidFill>
                      <a:srgbClr val="0B0B0B"/>
                    </a:solidFill>
                    <a:effectLst/>
                  </a:rPr>
                  <a:t>).</a:t>
                </a:r>
              </a:p>
              <a:p>
                <a:pPr algn="l"/>
                <a:endParaRPr lang="en-US" sz="1800" b="0" i="0" dirty="0">
                  <a:solidFill>
                    <a:srgbClr val="0B0B0B"/>
                  </a:solidFill>
                  <a:effectLst/>
                </a:endParaRPr>
              </a:p>
              <a:p>
                <a:pPr algn="l">
                  <a:buFont typeface="Arial" panose="020B0604020202020204" pitchFamily="34" charset="0"/>
                  <a:buChar char="•"/>
                </a:pPr>
                <a:r>
                  <a:rPr lang="en-US" sz="1800" b="0" i="0" dirty="0">
                    <a:solidFill>
                      <a:srgbClr val="0B0B0B"/>
                    </a:solidFill>
                    <a:effectLst/>
                  </a:rPr>
                  <a:t>The mean and variance, respectively, of a binomial distribution for n independent trials with the probability of success as p, are</a:t>
                </a:r>
              </a:p>
              <a:p>
                <a:pPr algn="l"/>
                <a:endParaRPr lang="en-US" sz="1800" b="0" i="0" dirty="0">
                  <a:solidFill>
                    <a:srgbClr val="0B0B0B"/>
                  </a:solidFill>
                  <a:effectLst/>
                </a:endParaRPr>
              </a:p>
              <a:p>
                <a:pPr algn="l"/>
                <a:r>
                  <a:rPr lang="en-US" sz="1800" dirty="0">
                    <a:solidFill>
                      <a:srgbClr val="0B0B0B"/>
                    </a:solidFill>
                  </a:rPr>
                  <a:t>Mean= np, </a:t>
                </a:r>
              </a:p>
              <a:p>
                <a:pPr algn="l"/>
                <a:r>
                  <a:rPr lang="en-US" sz="1800" dirty="0">
                    <a:solidFill>
                      <a:srgbClr val="0B0B0B"/>
                    </a:solidFill>
                  </a:rPr>
                  <a:t>Var = np(1 - p)</a:t>
                </a:r>
              </a:p>
              <a:p>
                <a:endParaRPr lang="en-US" sz="1800" dirty="0"/>
              </a:p>
            </p:txBody>
          </p:sp>
        </mc:Choice>
        <mc:Fallback>
          <p:sp>
            <p:nvSpPr>
              <p:cNvPr id="37" name="Text Placeholder 1">
                <a:extLst>
                  <a:ext uri="{FF2B5EF4-FFF2-40B4-BE49-F238E27FC236}">
                    <a16:creationId xmlns:a16="http://schemas.microsoft.com/office/drawing/2014/main" id="{A6B8AA18-9EFA-E701-B4C7-D395239F9656}"/>
                  </a:ext>
                </a:extLst>
              </p:cNvPr>
              <p:cNvSpPr>
                <a:spLocks noGrp="1" noRot="1" noChangeAspect="1" noMove="1" noResize="1" noEditPoints="1" noAdjustHandles="1" noChangeArrowheads="1" noChangeShapeType="1" noTextEdit="1"/>
              </p:cNvSpPr>
              <p:nvPr>
                <p:ph type="body" sz="half" idx="2"/>
              </p:nvPr>
            </p:nvSpPr>
            <p:spPr>
              <a:xfrm>
                <a:off x="373223" y="494522"/>
                <a:ext cx="6135477" cy="5211337"/>
              </a:xfrm>
              <a:blipFill>
                <a:blip r:embed="rId2"/>
                <a:stretch>
                  <a:fillRect l="-397" t="-702"/>
                </a:stretch>
              </a:blipFill>
            </p:spPr>
            <p:txBody>
              <a:bodyPr/>
              <a:lstStyle/>
              <a:p>
                <a:r>
                  <a:rPr lang="en-AE">
                    <a:noFill/>
                  </a:rPr>
                  <a:t> </a:t>
                </a:r>
              </a:p>
            </p:txBody>
          </p:sp>
        </mc:Fallback>
      </mc:AlternateContent>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1798320" y="5705859"/>
            <a:ext cx="740664" cy="233172"/>
          </a:xfrm>
        </p:spPr>
        <p:txBody>
          <a:bodyPr anchor="ctr">
            <a:normAutofit fontScale="92500" lnSpcReduction="10000"/>
          </a:bodyPr>
          <a:lstStyle/>
          <a:p>
            <a:pPr>
              <a:spcAft>
                <a:spcPts val="451"/>
              </a:spcAft>
            </a:pPr>
            <a:r>
              <a:rPr lang="en-US" dirty="0"/>
              <a:t>20XX</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808983" y="5705859"/>
            <a:ext cx="2578608" cy="233172"/>
          </a:xfrm>
        </p:spPr>
        <p:txBody>
          <a:bodyPr anchor="ctr">
            <a:normAutofit fontScale="92500" lnSpcReduction="10000"/>
          </a:bodyPr>
          <a:lstStyle/>
          <a:p>
            <a:pPr>
              <a:spcAft>
                <a:spcPts val="451"/>
              </a:spcAft>
            </a:pPr>
            <a:r>
              <a:rPr lang="en-US" dirty="0"/>
              <a:t>presentation title</a:t>
            </a:r>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9794748" y="5705859"/>
            <a:ext cx="740664" cy="233172"/>
          </a:xfrm>
        </p:spPr>
        <p:txBody>
          <a:bodyPr anchor="ctr">
            <a:normAutofit fontScale="92500" lnSpcReduction="10000"/>
          </a:bodyPr>
          <a:lstStyle/>
          <a:p>
            <a:pPr>
              <a:spcAft>
                <a:spcPts val="451"/>
              </a:spcAft>
            </a:pPr>
            <a:fld id="{58FB4751-880F-D840-AAA9-3A15815CC996}" type="slidenum">
              <a:rPr lang="en-US" smtClean="0"/>
              <a:pPr>
                <a:spcAft>
                  <a:spcPts val="451"/>
                </a:spcAft>
              </a:pPr>
              <a:t>5</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7585788" y="2571755"/>
            <a:ext cx="5346396" cy="1554803"/>
          </a:xfrm>
        </p:spPr>
        <p:txBody>
          <a:bodyPr anchor="b">
            <a:normAutofit fontScale="90000"/>
          </a:bodyPr>
          <a:lstStyle/>
          <a:p>
            <a:r>
              <a:rPr lang="en-US" sz="6000" dirty="0">
                <a:solidFill>
                  <a:schemeClr val="bg1"/>
                </a:solidFill>
              </a:rPr>
              <a:t>Variance</a:t>
            </a:r>
            <a:br>
              <a:rPr lang="en-US" sz="6000" dirty="0">
                <a:solidFill>
                  <a:schemeClr val="bg1"/>
                </a:solidFill>
              </a:rPr>
            </a:br>
            <a:r>
              <a:rPr lang="en-US" sz="6000" dirty="0">
                <a:solidFill>
                  <a:schemeClr val="bg1"/>
                </a:solidFill>
              </a:rPr>
              <a:t>and Standard deviation  </a:t>
            </a:r>
          </a:p>
        </p:txBody>
      </p:sp>
    </p:spTree>
    <p:extLst>
      <p:ext uri="{BB962C8B-B14F-4D97-AF65-F5344CB8AC3E}">
        <p14:creationId xmlns:p14="http://schemas.microsoft.com/office/powerpoint/2010/main" val="3435077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249A-4118-D828-A20E-A31016BD3B65}"/>
              </a:ext>
            </a:extLst>
          </p:cNvPr>
          <p:cNvSpPr>
            <a:spLocks noGrp="1"/>
          </p:cNvSpPr>
          <p:nvPr>
            <p:ph type="title"/>
          </p:nvPr>
        </p:nvSpPr>
        <p:spPr/>
        <p:txBody>
          <a:bodyPr/>
          <a:lstStyle/>
          <a:p>
            <a:r>
              <a:rPr lang="en-IN" b="1" dirty="0"/>
              <a:t>Poisson Distribution</a:t>
            </a:r>
          </a:p>
        </p:txBody>
      </p:sp>
      <p:sp>
        <p:nvSpPr>
          <p:cNvPr id="3" name="Content Placeholder 2">
            <a:extLst>
              <a:ext uri="{FF2B5EF4-FFF2-40B4-BE49-F238E27FC236}">
                <a16:creationId xmlns:a16="http://schemas.microsoft.com/office/drawing/2014/main" id="{B7E7EDD4-F5B2-82BE-9B8B-290830057B0C}"/>
              </a:ext>
            </a:extLst>
          </p:cNvPr>
          <p:cNvSpPr>
            <a:spLocks noGrp="1"/>
          </p:cNvSpPr>
          <p:nvPr>
            <p:ph idx="1"/>
          </p:nvPr>
        </p:nvSpPr>
        <p:spPr>
          <a:xfrm>
            <a:off x="838199" y="1457325"/>
            <a:ext cx="10582275" cy="4857750"/>
          </a:xfrm>
        </p:spPr>
        <p:txBody>
          <a:bodyPr>
            <a:noAutofit/>
          </a:bodyPr>
          <a:lstStyle/>
          <a:p>
            <a:pPr marL="0" indent="0" algn="l">
              <a:buNone/>
            </a:pPr>
            <a:r>
              <a:rPr lang="en-US" sz="2200" b="0" i="0" dirty="0">
                <a:solidFill>
                  <a:srgbClr val="333333"/>
                </a:solidFill>
                <a:effectLst/>
              </a:rPr>
              <a:t>The formula for the Poisson distribution function is given by:</a:t>
            </a:r>
          </a:p>
          <a:p>
            <a:pPr marL="0" indent="0" algn="l">
              <a:buNone/>
            </a:pPr>
            <a:r>
              <a:rPr lang="en-US" sz="2200" b="1" i="0" dirty="0">
                <a:solidFill>
                  <a:srgbClr val="333333"/>
                </a:solidFill>
                <a:effectLst/>
              </a:rPr>
              <a:t>				f(x) =(e</a:t>
            </a:r>
            <a:r>
              <a:rPr lang="en-US" sz="2200" b="1" i="0" baseline="30000" dirty="0">
                <a:solidFill>
                  <a:srgbClr val="333333"/>
                </a:solidFill>
                <a:effectLst/>
              </a:rPr>
              <a:t>– λ</a:t>
            </a:r>
            <a:r>
              <a:rPr lang="en-US" sz="2200" b="1" i="0" dirty="0">
                <a:solidFill>
                  <a:srgbClr val="333333"/>
                </a:solidFill>
                <a:effectLst/>
              </a:rPr>
              <a:t> </a:t>
            </a:r>
            <a:r>
              <a:rPr lang="en-US" sz="2200" b="1" i="0" dirty="0" err="1">
                <a:solidFill>
                  <a:srgbClr val="333333"/>
                </a:solidFill>
                <a:effectLst/>
              </a:rPr>
              <a:t>λ</a:t>
            </a:r>
            <a:r>
              <a:rPr lang="en-US" sz="2200" b="1" i="0" baseline="30000" dirty="0" err="1">
                <a:solidFill>
                  <a:srgbClr val="333333"/>
                </a:solidFill>
                <a:effectLst/>
              </a:rPr>
              <a:t>x</a:t>
            </a:r>
            <a:r>
              <a:rPr lang="en-US" sz="2200" b="1" i="0" dirty="0">
                <a:solidFill>
                  <a:srgbClr val="333333"/>
                </a:solidFill>
                <a:effectLst/>
              </a:rPr>
              <a:t>)/x!</a:t>
            </a:r>
            <a:endParaRPr lang="en-US" sz="2200" b="0" i="0" dirty="0">
              <a:solidFill>
                <a:srgbClr val="333333"/>
              </a:solidFill>
              <a:effectLst/>
            </a:endParaRPr>
          </a:p>
          <a:p>
            <a:pPr algn="l"/>
            <a:r>
              <a:rPr lang="en-US" sz="2200" b="0" i="0" dirty="0">
                <a:solidFill>
                  <a:srgbClr val="333333"/>
                </a:solidFill>
                <a:effectLst/>
              </a:rPr>
              <a:t>Where,</a:t>
            </a:r>
          </a:p>
          <a:p>
            <a:pPr lvl="1"/>
            <a:r>
              <a:rPr lang="en-US" sz="2200" b="0" i="0" dirty="0">
                <a:solidFill>
                  <a:srgbClr val="333333"/>
                </a:solidFill>
                <a:effectLst/>
              </a:rPr>
              <a:t>e is the base of the logarithm, x is a Poisson random variable, λ is an average rate of value</a:t>
            </a:r>
            <a:endParaRPr lang="en-IN" sz="2200" dirty="0"/>
          </a:p>
          <a:p>
            <a:pPr marL="0" indent="0">
              <a:buNone/>
            </a:pPr>
            <a:r>
              <a:rPr lang="en-US" sz="2200" dirty="0"/>
              <a:t>The expected value of the Poisson distribution is given as follows:</a:t>
            </a:r>
          </a:p>
          <a:p>
            <a:pPr marL="0" indent="0">
              <a:buNone/>
            </a:pPr>
            <a:r>
              <a:rPr lang="en-US" sz="2200" dirty="0"/>
              <a:t>	E(x) = μ = d(</a:t>
            </a:r>
            <a:r>
              <a:rPr lang="en-US" sz="2200" dirty="0" err="1"/>
              <a:t>eλ</a:t>
            </a:r>
            <a:r>
              <a:rPr lang="en-US" sz="2200" dirty="0"/>
              <a:t>(t-1))/dt, at t=1.</a:t>
            </a:r>
          </a:p>
          <a:p>
            <a:pPr marL="0" indent="0">
              <a:buNone/>
            </a:pPr>
            <a:r>
              <a:rPr lang="en-US" sz="2200" dirty="0"/>
              <a:t>	</a:t>
            </a:r>
            <a:r>
              <a:rPr lang="en-US" sz="2200" b="1" dirty="0"/>
              <a:t>E(x) = λ </a:t>
            </a:r>
            <a:endParaRPr lang="en-US" sz="2000" dirty="0"/>
          </a:p>
          <a:p>
            <a:pPr marL="0" indent="0">
              <a:buNone/>
            </a:pPr>
            <a:r>
              <a:rPr lang="en-US" sz="2000" dirty="0">
                <a:hlinkClick r:id="rId2"/>
              </a:rPr>
              <a:t>https://www.geeksforgeeks.org/mathematics-probability-distributions-set-5-poisson-distribution</a:t>
            </a:r>
            <a:endParaRPr lang="en-US" sz="2000" dirty="0"/>
          </a:p>
          <a:p>
            <a:pPr marL="0" indent="0">
              <a:buNone/>
            </a:pPr>
            <a:r>
              <a:rPr lang="en-US" sz="2200" dirty="0"/>
              <a:t>Therefore, the expected value </a:t>
            </a:r>
            <a:r>
              <a:rPr lang="en-US" sz="2200" b="1" dirty="0"/>
              <a:t>(mean) and the variance </a:t>
            </a:r>
            <a:r>
              <a:rPr lang="en-US" sz="2200" dirty="0"/>
              <a:t>of the Poisson distribution is equal to λ.</a:t>
            </a:r>
            <a:endParaRPr lang="en-IN" sz="2200" dirty="0"/>
          </a:p>
        </p:txBody>
      </p:sp>
    </p:spTree>
    <p:extLst>
      <p:ext uri="{BB962C8B-B14F-4D97-AF65-F5344CB8AC3E}">
        <p14:creationId xmlns:p14="http://schemas.microsoft.com/office/powerpoint/2010/main" val="1668921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596F-A327-E00F-50D1-B0E199923114}"/>
              </a:ext>
            </a:extLst>
          </p:cNvPr>
          <p:cNvSpPr>
            <a:spLocks noGrp="1"/>
          </p:cNvSpPr>
          <p:nvPr>
            <p:ph type="title"/>
          </p:nvPr>
        </p:nvSpPr>
        <p:spPr>
          <a:xfrm>
            <a:off x="771525" y="88900"/>
            <a:ext cx="10515600" cy="1325563"/>
          </a:xfrm>
        </p:spPr>
        <p:txBody>
          <a:bodyPr>
            <a:normAutofit/>
          </a:bodyPr>
          <a:lstStyle/>
          <a:p>
            <a:r>
              <a:rPr lang="en-IN" sz="3200" b="1" dirty="0"/>
              <a:t>Example:</a:t>
            </a:r>
          </a:p>
        </p:txBody>
      </p:sp>
      <p:sp>
        <p:nvSpPr>
          <p:cNvPr id="3" name="Content Placeholder 2">
            <a:extLst>
              <a:ext uri="{FF2B5EF4-FFF2-40B4-BE49-F238E27FC236}">
                <a16:creationId xmlns:a16="http://schemas.microsoft.com/office/drawing/2014/main" id="{04ECBE50-AB68-BE2C-1DDF-9546F4B8D107}"/>
              </a:ext>
            </a:extLst>
          </p:cNvPr>
          <p:cNvSpPr>
            <a:spLocks noGrp="1"/>
          </p:cNvSpPr>
          <p:nvPr>
            <p:ph idx="1"/>
          </p:nvPr>
        </p:nvSpPr>
        <p:spPr>
          <a:xfrm>
            <a:off x="838200" y="1276349"/>
            <a:ext cx="10820400" cy="5124451"/>
          </a:xfrm>
        </p:spPr>
        <p:txBody>
          <a:bodyPr>
            <a:normAutofit fontScale="25000" lnSpcReduction="20000"/>
          </a:bodyPr>
          <a:lstStyle/>
          <a:p>
            <a:pPr marL="0" indent="0">
              <a:buNone/>
            </a:pPr>
            <a:r>
              <a:rPr lang="en-IN" sz="8000" dirty="0"/>
              <a:t>A random variable X has a Poisson distribution with parameter </a:t>
            </a:r>
            <a:r>
              <a:rPr lang="el-GR" sz="8000" dirty="0"/>
              <a:t>λ </a:t>
            </a:r>
            <a:r>
              <a:rPr lang="en-IN" sz="8000" dirty="0"/>
              <a:t>such that P (X = 1) = (0.2) P (X = 2).</a:t>
            </a:r>
          </a:p>
          <a:p>
            <a:pPr marL="0" indent="0">
              <a:buNone/>
            </a:pPr>
            <a:r>
              <a:rPr lang="en-IN" sz="8000" dirty="0"/>
              <a:t>Find P (X = 0).</a:t>
            </a:r>
            <a:endParaRPr lang="en-IN" sz="8000" b="1" dirty="0"/>
          </a:p>
          <a:p>
            <a:pPr marL="0" indent="0">
              <a:buNone/>
            </a:pPr>
            <a:endParaRPr lang="en-IN" sz="8000" b="1" dirty="0"/>
          </a:p>
          <a:p>
            <a:pPr marL="0" indent="0">
              <a:buNone/>
            </a:pPr>
            <a:r>
              <a:rPr lang="en-IN" sz="8000" b="1" dirty="0"/>
              <a:t>Solution:</a:t>
            </a:r>
            <a:endParaRPr lang="en-IN" sz="8000" dirty="0"/>
          </a:p>
          <a:p>
            <a:pPr marL="0" indent="0">
              <a:buNone/>
            </a:pPr>
            <a:r>
              <a:rPr lang="en-US" sz="8000" b="1" i="0" dirty="0">
                <a:solidFill>
                  <a:srgbClr val="333333"/>
                </a:solidFill>
                <a:effectLst/>
              </a:rPr>
              <a:t>			</a:t>
            </a:r>
            <a:r>
              <a:rPr lang="en-US" sz="9600" b="1" i="0" dirty="0">
                <a:solidFill>
                  <a:srgbClr val="333333"/>
                </a:solidFill>
                <a:effectLst/>
              </a:rPr>
              <a:t>f(x) =(e</a:t>
            </a:r>
            <a:r>
              <a:rPr lang="en-US" sz="9600" b="1" i="0" baseline="30000" dirty="0">
                <a:solidFill>
                  <a:srgbClr val="333333"/>
                </a:solidFill>
                <a:effectLst/>
              </a:rPr>
              <a:t>– λ</a:t>
            </a:r>
            <a:r>
              <a:rPr lang="en-US" sz="9600" b="1" i="0" dirty="0">
                <a:solidFill>
                  <a:srgbClr val="333333"/>
                </a:solidFill>
                <a:effectLst/>
              </a:rPr>
              <a:t> </a:t>
            </a:r>
            <a:r>
              <a:rPr lang="en-US" sz="9600" b="1" i="0" dirty="0" err="1">
                <a:solidFill>
                  <a:srgbClr val="333333"/>
                </a:solidFill>
                <a:effectLst/>
              </a:rPr>
              <a:t>λ</a:t>
            </a:r>
            <a:r>
              <a:rPr lang="en-US" sz="9600" b="1" i="0" baseline="30000" dirty="0" err="1">
                <a:solidFill>
                  <a:srgbClr val="333333"/>
                </a:solidFill>
                <a:effectLst/>
              </a:rPr>
              <a:t>x</a:t>
            </a:r>
            <a:r>
              <a:rPr lang="en-US" sz="9600" b="1" i="0" dirty="0">
                <a:solidFill>
                  <a:srgbClr val="333333"/>
                </a:solidFill>
                <a:effectLst/>
              </a:rPr>
              <a:t>)/x!</a:t>
            </a:r>
            <a:endParaRPr lang="en-IN" sz="9600" dirty="0"/>
          </a:p>
          <a:p>
            <a:pPr marL="0" indent="0">
              <a:buNone/>
            </a:pPr>
            <a:endParaRPr lang="en-IN" sz="8000" dirty="0"/>
          </a:p>
          <a:p>
            <a:pPr marL="0" indent="0">
              <a:buNone/>
            </a:pPr>
            <a:r>
              <a:rPr lang="en-IN" sz="8000" dirty="0"/>
              <a:t>Given that, P (x = 1) = (0.2) P (X = 2)</a:t>
            </a:r>
          </a:p>
          <a:p>
            <a:pPr marL="0" indent="0">
              <a:buNone/>
            </a:pPr>
            <a:r>
              <a:rPr lang="en-IN" sz="8000" dirty="0"/>
              <a:t>(e– </a:t>
            </a:r>
            <a:r>
              <a:rPr lang="el-GR" sz="8000" dirty="0"/>
              <a:t>λ λ1)/1! = (0.2)(</a:t>
            </a:r>
            <a:r>
              <a:rPr lang="en-IN" sz="8000" dirty="0"/>
              <a:t>e– </a:t>
            </a:r>
            <a:r>
              <a:rPr lang="el-GR" sz="8000" dirty="0"/>
              <a:t>λ λ2)/2!</a:t>
            </a:r>
          </a:p>
          <a:p>
            <a:pPr marL="0" indent="0">
              <a:buNone/>
            </a:pPr>
            <a:r>
              <a:rPr lang="el-GR" sz="8000" dirty="0"/>
              <a:t>⇒λ = </a:t>
            </a:r>
            <a:r>
              <a:rPr lang="en-IN" sz="8000" dirty="0"/>
              <a:t>(</a:t>
            </a:r>
            <a:r>
              <a:rPr lang="el-GR" sz="8000" dirty="0"/>
              <a:t>λ</a:t>
            </a:r>
            <a:r>
              <a:rPr lang="en-IN" sz="8000" dirty="0"/>
              <a:t>^</a:t>
            </a:r>
            <a:r>
              <a:rPr lang="el-GR" sz="8000" dirty="0"/>
              <a:t>2</a:t>
            </a:r>
            <a:r>
              <a:rPr lang="en-IN" sz="8000" dirty="0"/>
              <a:t>)</a:t>
            </a:r>
            <a:r>
              <a:rPr lang="el-GR" sz="8000" dirty="0"/>
              <a:t>/ 10</a:t>
            </a:r>
          </a:p>
          <a:p>
            <a:pPr marL="0" indent="0">
              <a:buNone/>
            </a:pPr>
            <a:r>
              <a:rPr lang="el-GR" sz="8000" dirty="0"/>
              <a:t>⇒λ = 10</a:t>
            </a:r>
            <a:endParaRPr lang="en-IN" sz="8000" dirty="0"/>
          </a:p>
          <a:p>
            <a:pPr marL="0" indent="0">
              <a:buNone/>
            </a:pPr>
            <a:endParaRPr lang="el-GR" sz="8000" dirty="0"/>
          </a:p>
          <a:p>
            <a:pPr marL="0" indent="0">
              <a:buNone/>
            </a:pPr>
            <a:r>
              <a:rPr lang="en-IN" sz="8000" dirty="0"/>
              <a:t>Now, substitute </a:t>
            </a:r>
            <a:r>
              <a:rPr lang="el-GR" sz="8000" dirty="0"/>
              <a:t>λ = 10, </a:t>
            </a:r>
            <a:r>
              <a:rPr lang="en-IN" sz="8000" dirty="0"/>
              <a:t>in the formula, we get:</a:t>
            </a:r>
          </a:p>
          <a:p>
            <a:pPr marL="0" indent="0">
              <a:buNone/>
            </a:pPr>
            <a:r>
              <a:rPr lang="en-IN" sz="8000" dirty="0"/>
              <a:t>P (X =0 ) = (e– </a:t>
            </a:r>
            <a:r>
              <a:rPr lang="el-GR" sz="8000" dirty="0"/>
              <a:t>λ λ0)/0!</a:t>
            </a:r>
          </a:p>
          <a:p>
            <a:pPr marL="0" indent="0">
              <a:buNone/>
            </a:pPr>
            <a:r>
              <a:rPr lang="en-IN" sz="8000" dirty="0"/>
              <a:t>P (X =0) = e-10 = 0.0000454</a:t>
            </a:r>
          </a:p>
          <a:p>
            <a:pPr marL="0" indent="0">
              <a:buNone/>
            </a:pPr>
            <a:r>
              <a:rPr lang="en-IN" sz="8000" dirty="0"/>
              <a:t>Thus, P (X= 0) = 0.0000454</a:t>
            </a:r>
          </a:p>
          <a:p>
            <a:endParaRPr lang="en-IN" dirty="0"/>
          </a:p>
          <a:p>
            <a:pPr marL="0" indent="0">
              <a:buNone/>
            </a:pPr>
            <a:endParaRPr lang="en-IN" dirty="0"/>
          </a:p>
        </p:txBody>
      </p:sp>
    </p:spTree>
    <p:extLst>
      <p:ext uri="{BB962C8B-B14F-4D97-AF65-F5344CB8AC3E}">
        <p14:creationId xmlns:p14="http://schemas.microsoft.com/office/powerpoint/2010/main" val="513029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6BF9-48BB-8352-0FFB-F30A4726E139}"/>
              </a:ext>
            </a:extLst>
          </p:cNvPr>
          <p:cNvSpPr>
            <a:spLocks noGrp="1"/>
          </p:cNvSpPr>
          <p:nvPr>
            <p:ph type="title"/>
          </p:nvPr>
        </p:nvSpPr>
        <p:spPr/>
        <p:txBody>
          <a:bodyPr>
            <a:normAutofit/>
          </a:bodyPr>
          <a:lstStyle/>
          <a:p>
            <a:r>
              <a:rPr lang="en-IN" sz="3200" b="1" dirty="0"/>
              <a:t>Difference between Poisson and Normal Distribution</a:t>
            </a:r>
          </a:p>
        </p:txBody>
      </p:sp>
      <p:sp>
        <p:nvSpPr>
          <p:cNvPr id="3" name="Content Placeholder 2">
            <a:extLst>
              <a:ext uri="{FF2B5EF4-FFF2-40B4-BE49-F238E27FC236}">
                <a16:creationId xmlns:a16="http://schemas.microsoft.com/office/drawing/2014/main" id="{0EF88F2A-4B3D-FB81-FFDB-0F1A6914DF91}"/>
              </a:ext>
            </a:extLst>
          </p:cNvPr>
          <p:cNvSpPr>
            <a:spLocks noGrp="1"/>
          </p:cNvSpPr>
          <p:nvPr>
            <p:ph idx="1"/>
          </p:nvPr>
        </p:nvSpPr>
        <p:spPr/>
        <p:txBody>
          <a:bodyPr>
            <a:normAutofit/>
          </a:bodyPr>
          <a:lstStyle/>
          <a:p>
            <a:r>
              <a:rPr lang="en-US" sz="2400" dirty="0"/>
              <a:t>The major difference between the Poisson distribution and the normal distribution is that the Poisson distribution is discrete whereas the normal distribution is continuous. </a:t>
            </a:r>
          </a:p>
          <a:p>
            <a:r>
              <a:rPr lang="en-US" sz="2400" dirty="0"/>
              <a:t>If the mean of the Poisson distribution becomes larger, then the Poisson distribution is similar to the normal distribution.</a:t>
            </a:r>
            <a:endParaRPr lang="en-IN" sz="2400" dirty="0"/>
          </a:p>
        </p:txBody>
      </p:sp>
    </p:spTree>
    <p:extLst>
      <p:ext uri="{BB962C8B-B14F-4D97-AF65-F5344CB8AC3E}">
        <p14:creationId xmlns:p14="http://schemas.microsoft.com/office/powerpoint/2010/main" val="3278349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8ABC-70DA-6D79-9AD5-834B527DBDA3}"/>
              </a:ext>
            </a:extLst>
          </p:cNvPr>
          <p:cNvSpPr>
            <a:spLocks noGrp="1"/>
          </p:cNvSpPr>
          <p:nvPr>
            <p:ph type="title"/>
          </p:nvPr>
        </p:nvSpPr>
        <p:spPr/>
        <p:txBody>
          <a:bodyPr/>
          <a:lstStyle/>
          <a:p>
            <a:pPr algn="ctr"/>
            <a:r>
              <a:rPr lang="en-IN" b="1" dirty="0"/>
              <a:t>Gate Questions</a:t>
            </a:r>
          </a:p>
        </p:txBody>
      </p:sp>
      <p:sp>
        <p:nvSpPr>
          <p:cNvPr id="3" name="Content Placeholder 2">
            <a:extLst>
              <a:ext uri="{FF2B5EF4-FFF2-40B4-BE49-F238E27FC236}">
                <a16:creationId xmlns:a16="http://schemas.microsoft.com/office/drawing/2014/main" id="{F184D3AE-0B0F-5FE5-3220-DE8B381DBAE9}"/>
              </a:ext>
            </a:extLst>
          </p:cNvPr>
          <p:cNvSpPr>
            <a:spLocks noGrp="1"/>
          </p:cNvSpPr>
          <p:nvPr>
            <p:ph idx="1"/>
          </p:nvPr>
        </p:nvSpPr>
        <p:spPr/>
        <p:txBody>
          <a:bodyPr>
            <a:normAutofit/>
          </a:bodyPr>
          <a:lstStyle/>
          <a:p>
            <a:pPr marL="0" indent="0">
              <a:buNone/>
            </a:pPr>
            <a:r>
              <a:rPr lang="en-US" sz="2400" b="0" i="0" dirty="0">
                <a:solidFill>
                  <a:srgbClr val="273239"/>
                </a:solidFill>
                <a:effectLst/>
              </a:rPr>
              <a:t>1. Suppose p is the number of cars per minute passing through a certain road junction between 5 PM and 6 PM, and p has a Poisson distribution with mean 3. What is the probability of observing fewer than 3 cars during any given minute in this interval?  </a:t>
            </a:r>
            <a:r>
              <a:rPr lang="en-US" sz="2400" dirty="0">
                <a:solidFill>
                  <a:srgbClr val="273239"/>
                </a:solidFill>
              </a:rPr>
              <a:t>(2013 CS)</a:t>
            </a:r>
            <a:endParaRPr lang="en-US" sz="2400" b="0" i="0" dirty="0">
              <a:solidFill>
                <a:srgbClr val="273239"/>
              </a:solidFill>
              <a:effectLst/>
            </a:endParaRPr>
          </a:p>
          <a:p>
            <a:pPr marL="0" indent="0">
              <a:buNone/>
            </a:pPr>
            <a:br>
              <a:rPr lang="en-US" sz="2400" dirty="0"/>
            </a:br>
            <a:r>
              <a:rPr lang="en-US" sz="2400" b="1" i="0" dirty="0">
                <a:solidFill>
                  <a:srgbClr val="273239"/>
                </a:solidFill>
                <a:effectLst/>
              </a:rPr>
              <a:t>(A)</a:t>
            </a:r>
            <a:r>
              <a:rPr lang="en-US" sz="2400" b="0" i="0" dirty="0">
                <a:solidFill>
                  <a:srgbClr val="273239"/>
                </a:solidFill>
                <a:effectLst/>
              </a:rPr>
              <a:t> 8 / (2e</a:t>
            </a:r>
            <a:r>
              <a:rPr lang="en-US" sz="2400" b="0" i="0" baseline="30000" dirty="0">
                <a:solidFill>
                  <a:srgbClr val="273239"/>
                </a:solidFill>
                <a:effectLst/>
              </a:rPr>
              <a:t>3</a:t>
            </a:r>
            <a:r>
              <a:rPr lang="en-US" sz="2400" b="0" i="0" dirty="0">
                <a:solidFill>
                  <a:srgbClr val="273239"/>
                </a:solidFill>
                <a:effectLst/>
              </a:rPr>
              <a:t>)</a:t>
            </a:r>
            <a:br>
              <a:rPr lang="en-US" sz="2400" dirty="0"/>
            </a:br>
            <a:r>
              <a:rPr lang="en-US" sz="2400" b="1" i="0" dirty="0">
                <a:solidFill>
                  <a:srgbClr val="273239"/>
                </a:solidFill>
                <a:effectLst/>
              </a:rPr>
              <a:t>(B)</a:t>
            </a:r>
            <a:r>
              <a:rPr lang="en-US" sz="2400" b="0" i="0" dirty="0">
                <a:solidFill>
                  <a:srgbClr val="273239"/>
                </a:solidFill>
                <a:effectLst/>
              </a:rPr>
              <a:t> 9 / (2e</a:t>
            </a:r>
            <a:r>
              <a:rPr lang="en-US" sz="2400" b="0" i="0" baseline="30000" dirty="0">
                <a:solidFill>
                  <a:srgbClr val="273239"/>
                </a:solidFill>
                <a:effectLst/>
              </a:rPr>
              <a:t>3</a:t>
            </a:r>
            <a:r>
              <a:rPr lang="en-US" sz="2400" b="0" i="0" dirty="0">
                <a:solidFill>
                  <a:srgbClr val="273239"/>
                </a:solidFill>
                <a:effectLst/>
              </a:rPr>
              <a:t>)</a:t>
            </a:r>
            <a:br>
              <a:rPr lang="en-US" sz="2400" dirty="0"/>
            </a:br>
            <a:r>
              <a:rPr lang="en-US" sz="2400" b="1" i="0" dirty="0">
                <a:solidFill>
                  <a:srgbClr val="273239"/>
                </a:solidFill>
                <a:effectLst/>
              </a:rPr>
              <a:t>(C)</a:t>
            </a:r>
            <a:r>
              <a:rPr lang="en-US" sz="2400" b="0" i="0" dirty="0">
                <a:solidFill>
                  <a:srgbClr val="273239"/>
                </a:solidFill>
                <a:effectLst/>
              </a:rPr>
              <a:t> 17 / (2e</a:t>
            </a:r>
            <a:r>
              <a:rPr lang="en-US" sz="2400" b="0" i="0" baseline="30000" dirty="0">
                <a:solidFill>
                  <a:srgbClr val="273239"/>
                </a:solidFill>
                <a:effectLst/>
              </a:rPr>
              <a:t>3</a:t>
            </a:r>
            <a:r>
              <a:rPr lang="en-US" sz="2400" b="0" i="0" dirty="0">
                <a:solidFill>
                  <a:srgbClr val="273239"/>
                </a:solidFill>
                <a:effectLst/>
              </a:rPr>
              <a:t>)</a:t>
            </a:r>
            <a:br>
              <a:rPr lang="en-US" sz="2400" dirty="0"/>
            </a:br>
            <a:r>
              <a:rPr lang="en-US" sz="2400" b="1" i="0" dirty="0">
                <a:solidFill>
                  <a:srgbClr val="273239"/>
                </a:solidFill>
                <a:effectLst/>
              </a:rPr>
              <a:t>(D)</a:t>
            </a:r>
            <a:r>
              <a:rPr lang="en-US" sz="2400" b="0" i="0" dirty="0">
                <a:solidFill>
                  <a:srgbClr val="273239"/>
                </a:solidFill>
                <a:effectLst/>
              </a:rPr>
              <a:t> 26 / (2e</a:t>
            </a:r>
            <a:r>
              <a:rPr lang="en-US" sz="2400" b="0" i="0" baseline="30000" dirty="0">
                <a:solidFill>
                  <a:srgbClr val="273239"/>
                </a:solidFill>
                <a:effectLst/>
              </a:rPr>
              <a:t>3</a:t>
            </a:r>
            <a:r>
              <a:rPr lang="en-US" sz="2400" b="0" i="0" dirty="0">
                <a:solidFill>
                  <a:srgbClr val="273239"/>
                </a:solidFill>
                <a:effectLst/>
              </a:rPr>
              <a:t>)</a:t>
            </a:r>
            <a:endParaRPr lang="en-IN" sz="2400" dirty="0"/>
          </a:p>
        </p:txBody>
      </p:sp>
    </p:spTree>
    <p:extLst>
      <p:ext uri="{BB962C8B-B14F-4D97-AF65-F5344CB8AC3E}">
        <p14:creationId xmlns:p14="http://schemas.microsoft.com/office/powerpoint/2010/main" val="832631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88FA-6AB4-5267-05E7-A93F7CBC94A6}"/>
              </a:ext>
            </a:extLst>
          </p:cNvPr>
          <p:cNvSpPr>
            <a:spLocks noGrp="1"/>
          </p:cNvSpPr>
          <p:nvPr>
            <p:ph type="title"/>
          </p:nvPr>
        </p:nvSpPr>
        <p:spPr/>
        <p:txBody>
          <a:bodyPr>
            <a:normAutofit/>
          </a:bodyPr>
          <a:lstStyle/>
          <a:p>
            <a:r>
              <a:rPr lang="en-IN" sz="3200" b="1" dirty="0"/>
              <a:t>Q1 Solution</a:t>
            </a:r>
          </a:p>
        </p:txBody>
      </p:sp>
      <p:sp>
        <p:nvSpPr>
          <p:cNvPr id="3" name="Content Placeholder 2">
            <a:extLst>
              <a:ext uri="{FF2B5EF4-FFF2-40B4-BE49-F238E27FC236}">
                <a16:creationId xmlns:a16="http://schemas.microsoft.com/office/drawing/2014/main" id="{CFD31B73-BBF1-8A0D-6B1F-06678A541DD3}"/>
              </a:ext>
            </a:extLst>
          </p:cNvPr>
          <p:cNvSpPr>
            <a:spLocks noGrp="1"/>
          </p:cNvSpPr>
          <p:nvPr>
            <p:ph idx="1"/>
          </p:nvPr>
        </p:nvSpPr>
        <p:spPr/>
        <p:txBody>
          <a:bodyPr/>
          <a:lstStyle/>
          <a:p>
            <a:pPr marL="0" indent="0">
              <a:buNone/>
            </a:pPr>
            <a:r>
              <a:rPr lang="en-IN" sz="2400" dirty="0"/>
              <a:t>PR(X &lt; 3) </a:t>
            </a:r>
          </a:p>
          <a:p>
            <a:pPr marL="0" indent="0">
              <a:buNone/>
            </a:pPr>
            <a:r>
              <a:rPr lang="en-IN" sz="2400" dirty="0"/>
              <a:t>= </a:t>
            </a:r>
            <a:r>
              <a:rPr lang="en-IN" sz="2400" dirty="0" err="1"/>
              <a:t>Pr</a:t>
            </a:r>
            <a:r>
              <a:rPr lang="en-IN" sz="2400" dirty="0"/>
              <a:t>(x = 0) + </a:t>
            </a:r>
            <a:r>
              <a:rPr lang="en-IN" sz="2400" dirty="0" err="1"/>
              <a:t>Pr</a:t>
            </a:r>
            <a:r>
              <a:rPr lang="en-IN" sz="2400" dirty="0"/>
              <a:t>(x = 1) + </a:t>
            </a:r>
            <a:r>
              <a:rPr lang="en-IN" sz="2400" dirty="0" err="1"/>
              <a:t>Pr</a:t>
            </a:r>
            <a:r>
              <a:rPr lang="en-IN" sz="2400" dirty="0"/>
              <a:t>(x = 2) </a:t>
            </a:r>
          </a:p>
          <a:p>
            <a:pPr marL="0" indent="0">
              <a:buNone/>
            </a:pPr>
            <a:r>
              <a:rPr lang="en-IN" sz="2400" dirty="0"/>
              <a:t>= f(0, 3) + f(1, 3) + f(2, 3) </a:t>
            </a:r>
          </a:p>
          <a:p>
            <a:pPr marL="0" indent="0">
              <a:buNone/>
            </a:pPr>
            <a:endParaRPr lang="en-IN" sz="2400" dirty="0"/>
          </a:p>
          <a:p>
            <a:pPr marL="0" indent="0">
              <a:buNone/>
            </a:pPr>
            <a:r>
              <a:rPr lang="en-IN" sz="2400" dirty="0"/>
              <a:t>Put lambda = 3 and x = 0, 1, 2 </a:t>
            </a:r>
          </a:p>
          <a:p>
            <a:pPr marL="0" indent="0">
              <a:buNone/>
            </a:pPr>
            <a:r>
              <a:rPr lang="en-IN" sz="2400" b="1" i="0" dirty="0">
                <a:solidFill>
                  <a:srgbClr val="333333"/>
                </a:solidFill>
                <a:effectLst/>
              </a:rPr>
              <a:t>		</a:t>
            </a:r>
            <a:r>
              <a:rPr lang="en-US" sz="2400" i="0" dirty="0">
                <a:solidFill>
                  <a:srgbClr val="333333"/>
                </a:solidFill>
                <a:effectLst/>
              </a:rPr>
              <a:t>f(x) =(e</a:t>
            </a:r>
            <a:r>
              <a:rPr lang="en-US" sz="2400" i="0" baseline="30000" dirty="0">
                <a:solidFill>
                  <a:srgbClr val="333333"/>
                </a:solidFill>
                <a:effectLst/>
              </a:rPr>
              <a:t>– λ</a:t>
            </a:r>
            <a:r>
              <a:rPr lang="en-US" sz="2400" i="0" dirty="0">
                <a:solidFill>
                  <a:srgbClr val="333333"/>
                </a:solidFill>
                <a:effectLst/>
              </a:rPr>
              <a:t> </a:t>
            </a:r>
            <a:r>
              <a:rPr lang="en-US" sz="2400" i="0" dirty="0" err="1">
                <a:solidFill>
                  <a:srgbClr val="333333"/>
                </a:solidFill>
                <a:effectLst/>
              </a:rPr>
              <a:t>λ</a:t>
            </a:r>
            <a:r>
              <a:rPr lang="en-US" sz="2400" i="0" baseline="30000" dirty="0" err="1">
                <a:solidFill>
                  <a:srgbClr val="333333"/>
                </a:solidFill>
                <a:effectLst/>
              </a:rPr>
              <a:t>x</a:t>
            </a:r>
            <a:r>
              <a:rPr lang="en-US" sz="2400" i="0" dirty="0">
                <a:solidFill>
                  <a:srgbClr val="333333"/>
                </a:solidFill>
                <a:effectLst/>
              </a:rPr>
              <a:t>)/x! = </a:t>
            </a:r>
            <a:r>
              <a:rPr lang="en-IN" sz="2400" b="0" i="0" dirty="0">
                <a:solidFill>
                  <a:srgbClr val="273239"/>
                </a:solidFill>
                <a:effectLst/>
                <a:latin typeface="urw-din"/>
              </a:rPr>
              <a:t>17 / (2e</a:t>
            </a:r>
            <a:r>
              <a:rPr lang="en-IN" sz="2400" b="0" i="0" baseline="30000" dirty="0">
                <a:solidFill>
                  <a:srgbClr val="273239"/>
                </a:solidFill>
                <a:effectLst/>
                <a:latin typeface="urw-din"/>
              </a:rPr>
              <a:t>3</a:t>
            </a:r>
            <a:r>
              <a:rPr lang="en-IN" sz="2400" b="0" i="0" dirty="0">
                <a:solidFill>
                  <a:srgbClr val="273239"/>
                </a:solidFill>
                <a:effectLst/>
                <a:latin typeface="urw-din"/>
              </a:rPr>
              <a:t>) </a:t>
            </a:r>
          </a:p>
          <a:p>
            <a:pPr marL="0" indent="0">
              <a:buNone/>
            </a:pPr>
            <a:endParaRPr lang="en-IN" sz="2400" b="1" i="0" dirty="0">
              <a:solidFill>
                <a:srgbClr val="273239"/>
              </a:solidFill>
              <a:effectLst/>
              <a:latin typeface="urw-din"/>
            </a:endParaRPr>
          </a:p>
          <a:p>
            <a:pPr marL="0" indent="0">
              <a:buNone/>
            </a:pPr>
            <a:r>
              <a:rPr lang="en-IN" sz="2400" b="1" i="0" dirty="0">
                <a:solidFill>
                  <a:srgbClr val="273239"/>
                </a:solidFill>
                <a:effectLst/>
                <a:latin typeface="urw-din"/>
              </a:rPr>
              <a:t>Answer</a:t>
            </a:r>
            <a:r>
              <a:rPr lang="en-IN" sz="2400" b="0" i="0" dirty="0">
                <a:solidFill>
                  <a:srgbClr val="273239"/>
                </a:solidFill>
                <a:effectLst/>
                <a:latin typeface="urw-din"/>
              </a:rPr>
              <a:t> (C)</a:t>
            </a:r>
            <a:endParaRPr lang="en-IN" sz="2400" dirty="0"/>
          </a:p>
          <a:p>
            <a:pPr marL="0" indent="0">
              <a:buNone/>
            </a:pPr>
            <a:endParaRPr lang="en-IN" dirty="0"/>
          </a:p>
        </p:txBody>
      </p:sp>
    </p:spTree>
    <p:extLst>
      <p:ext uri="{BB962C8B-B14F-4D97-AF65-F5344CB8AC3E}">
        <p14:creationId xmlns:p14="http://schemas.microsoft.com/office/powerpoint/2010/main" val="1265477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8ABC-70DA-6D79-9AD5-834B527DBDA3}"/>
              </a:ext>
            </a:extLst>
          </p:cNvPr>
          <p:cNvSpPr>
            <a:spLocks noGrp="1"/>
          </p:cNvSpPr>
          <p:nvPr>
            <p:ph type="title"/>
          </p:nvPr>
        </p:nvSpPr>
        <p:spPr/>
        <p:txBody>
          <a:bodyPr/>
          <a:lstStyle/>
          <a:p>
            <a:pPr algn="ctr"/>
            <a:r>
              <a:rPr lang="en-IN" b="1" dirty="0"/>
              <a:t>Questions</a:t>
            </a:r>
          </a:p>
        </p:txBody>
      </p:sp>
      <p:sp>
        <p:nvSpPr>
          <p:cNvPr id="3" name="Content Placeholder 2">
            <a:extLst>
              <a:ext uri="{FF2B5EF4-FFF2-40B4-BE49-F238E27FC236}">
                <a16:creationId xmlns:a16="http://schemas.microsoft.com/office/drawing/2014/main" id="{F184D3AE-0B0F-5FE5-3220-DE8B381DBAE9}"/>
              </a:ext>
            </a:extLst>
          </p:cNvPr>
          <p:cNvSpPr>
            <a:spLocks noGrp="1"/>
          </p:cNvSpPr>
          <p:nvPr>
            <p:ph idx="1"/>
          </p:nvPr>
        </p:nvSpPr>
        <p:spPr/>
        <p:txBody>
          <a:bodyPr>
            <a:normAutofit/>
          </a:bodyPr>
          <a:lstStyle/>
          <a:p>
            <a:pPr marL="0" indent="0">
              <a:buNone/>
            </a:pPr>
            <a:r>
              <a:rPr lang="en-US" sz="2400" dirty="0">
                <a:solidFill>
                  <a:srgbClr val="273239"/>
                </a:solidFill>
              </a:rPr>
              <a:t>2.</a:t>
            </a:r>
            <a:r>
              <a:rPr lang="en-US" sz="2400" b="0" i="0" dirty="0">
                <a:solidFill>
                  <a:srgbClr val="273239"/>
                </a:solidFill>
                <a:effectLst/>
              </a:rPr>
              <a:t> For the case of the thin copper wire, suppose that the number of flaws follows a Poisson distribution with a mean of 2.3 flaws per millimeter. Determine the probability of exactly two flaws in 2 millimeter of wire.</a:t>
            </a:r>
          </a:p>
          <a:p>
            <a:pPr marL="0" indent="0">
              <a:buNone/>
            </a:pPr>
            <a:endParaRPr lang="en-US" sz="2400" dirty="0">
              <a:solidFill>
                <a:srgbClr val="273239"/>
              </a:solidFill>
            </a:endParaRPr>
          </a:p>
          <a:p>
            <a:pPr marL="457200" indent="-457200">
              <a:buAutoNum type="alphaUcPeriod"/>
            </a:pPr>
            <a:r>
              <a:rPr lang="en-US" sz="2400" dirty="0">
                <a:solidFill>
                  <a:srgbClr val="273239"/>
                </a:solidFill>
              </a:rPr>
              <a:t>0.05</a:t>
            </a:r>
          </a:p>
          <a:p>
            <a:pPr marL="457200" indent="-457200">
              <a:buAutoNum type="alphaUcPeriod"/>
            </a:pPr>
            <a:r>
              <a:rPr lang="en-US" sz="2400" dirty="0">
                <a:solidFill>
                  <a:srgbClr val="273239"/>
                </a:solidFill>
              </a:rPr>
              <a:t>0.099</a:t>
            </a:r>
          </a:p>
          <a:p>
            <a:pPr marL="457200" indent="-457200">
              <a:buAutoNum type="alphaUcPeriod"/>
            </a:pPr>
            <a:r>
              <a:rPr lang="en-US" sz="2400" dirty="0">
                <a:solidFill>
                  <a:srgbClr val="273239"/>
                </a:solidFill>
              </a:rPr>
              <a:t>0.075</a:t>
            </a:r>
          </a:p>
          <a:p>
            <a:pPr marL="457200" indent="-457200">
              <a:buAutoNum type="alphaUcPeriod"/>
            </a:pPr>
            <a:r>
              <a:rPr lang="en-US" sz="2400">
                <a:solidFill>
                  <a:srgbClr val="273239"/>
                </a:solidFill>
              </a:rPr>
              <a:t>0.025</a:t>
            </a:r>
            <a:br>
              <a:rPr lang="en-US" sz="2400" dirty="0"/>
            </a:br>
            <a:endParaRPr lang="en-US" sz="2400" dirty="0"/>
          </a:p>
          <a:p>
            <a:pPr marL="0" indent="0">
              <a:buNone/>
            </a:pPr>
            <a:endParaRPr lang="en-IN" sz="2400" dirty="0"/>
          </a:p>
        </p:txBody>
      </p:sp>
    </p:spTree>
    <p:extLst>
      <p:ext uri="{BB962C8B-B14F-4D97-AF65-F5344CB8AC3E}">
        <p14:creationId xmlns:p14="http://schemas.microsoft.com/office/powerpoint/2010/main" val="3770922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88FA-6AB4-5267-05E7-A93F7CBC94A6}"/>
              </a:ext>
            </a:extLst>
          </p:cNvPr>
          <p:cNvSpPr>
            <a:spLocks noGrp="1"/>
          </p:cNvSpPr>
          <p:nvPr>
            <p:ph type="title"/>
          </p:nvPr>
        </p:nvSpPr>
        <p:spPr/>
        <p:txBody>
          <a:bodyPr>
            <a:normAutofit/>
          </a:bodyPr>
          <a:lstStyle/>
          <a:p>
            <a:r>
              <a:rPr lang="en-IN" sz="3200" b="1" dirty="0"/>
              <a:t>Q2 Solution</a:t>
            </a:r>
          </a:p>
        </p:txBody>
      </p:sp>
      <p:pic>
        <p:nvPicPr>
          <p:cNvPr id="7" name="Content Placeholder 6">
            <a:extLst>
              <a:ext uri="{FF2B5EF4-FFF2-40B4-BE49-F238E27FC236}">
                <a16:creationId xmlns:a16="http://schemas.microsoft.com/office/drawing/2014/main" id="{81E02DD1-EF67-E9B0-43EB-8F47898695F7}"/>
              </a:ext>
            </a:extLst>
          </p:cNvPr>
          <p:cNvPicPr>
            <a:picLocks noGrp="1" noChangeAspect="1"/>
          </p:cNvPicPr>
          <p:nvPr>
            <p:ph idx="1"/>
          </p:nvPr>
        </p:nvPicPr>
        <p:blipFill>
          <a:blip r:embed="rId2"/>
          <a:stretch>
            <a:fillRect/>
          </a:stretch>
        </p:blipFill>
        <p:spPr>
          <a:xfrm>
            <a:off x="979772" y="1575646"/>
            <a:ext cx="8697628" cy="3706708"/>
          </a:xfrm>
        </p:spPr>
      </p:pic>
    </p:spTree>
    <p:extLst>
      <p:ext uri="{BB962C8B-B14F-4D97-AF65-F5344CB8AC3E}">
        <p14:creationId xmlns:p14="http://schemas.microsoft.com/office/powerpoint/2010/main" val="93002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93F2DFC-E272-45F2-6D44-DEF33FA76233}"/>
              </a:ext>
            </a:extLst>
          </p:cNvPr>
          <p:cNvSpPr>
            <a:spLocks noGrp="1"/>
          </p:cNvSpPr>
          <p:nvPr>
            <p:ph type="title"/>
          </p:nvPr>
        </p:nvSpPr>
        <p:spPr>
          <a:xfrm>
            <a:off x="709936" y="219372"/>
            <a:ext cx="10515600" cy="676656"/>
          </a:xfrm>
        </p:spPr>
        <p:txBody>
          <a:bodyPr/>
          <a:lstStyle/>
          <a:p>
            <a:r>
              <a:rPr lang="en-US" sz="2400" dirty="0"/>
              <a:t>Q)Calculate the mean and variance for a random variable, X defined as the number of tails in four tosses of a coin.</a:t>
            </a:r>
            <a:endParaRPr lang="en-AE" sz="2400" dirty="0"/>
          </a:p>
        </p:txBody>
      </p:sp>
      <p:graphicFrame>
        <p:nvGraphicFramePr>
          <p:cNvPr id="10" name="Table 10">
            <a:extLst>
              <a:ext uri="{FF2B5EF4-FFF2-40B4-BE49-F238E27FC236}">
                <a16:creationId xmlns:a16="http://schemas.microsoft.com/office/drawing/2014/main" id="{C88451AB-773F-E194-C739-E83001F195F3}"/>
              </a:ext>
            </a:extLst>
          </p:cNvPr>
          <p:cNvGraphicFramePr>
            <a:graphicFrameLocks noGrp="1"/>
          </p:cNvGraphicFramePr>
          <p:nvPr>
            <p:ph idx="1"/>
            <p:extLst>
              <p:ext uri="{D42A27DB-BD31-4B8C-83A1-F6EECF244321}">
                <p14:modId xmlns:p14="http://schemas.microsoft.com/office/powerpoint/2010/main" val="4143668900"/>
              </p:ext>
            </p:extLst>
          </p:nvPr>
        </p:nvGraphicFramePr>
        <p:xfrm>
          <a:off x="1045029" y="1604865"/>
          <a:ext cx="5867400" cy="4560570"/>
        </p:xfrm>
        <a:graphic>
          <a:graphicData uri="http://schemas.openxmlformats.org/drawingml/2006/table">
            <a:tbl>
              <a:tblPr firstRow="1" bandRow="1">
                <a:tableStyleId>{21E4AEA4-8DFA-4A89-87EB-49C32662AFE0}</a:tableStyleId>
              </a:tblPr>
              <a:tblGrid>
                <a:gridCol w="977900">
                  <a:extLst>
                    <a:ext uri="{9D8B030D-6E8A-4147-A177-3AD203B41FA5}">
                      <a16:colId xmlns:a16="http://schemas.microsoft.com/office/drawing/2014/main" val="2894095110"/>
                    </a:ext>
                  </a:extLst>
                </a:gridCol>
                <a:gridCol w="977900">
                  <a:extLst>
                    <a:ext uri="{9D8B030D-6E8A-4147-A177-3AD203B41FA5}">
                      <a16:colId xmlns:a16="http://schemas.microsoft.com/office/drawing/2014/main" val="2615019613"/>
                    </a:ext>
                  </a:extLst>
                </a:gridCol>
                <a:gridCol w="977900">
                  <a:extLst>
                    <a:ext uri="{9D8B030D-6E8A-4147-A177-3AD203B41FA5}">
                      <a16:colId xmlns:a16="http://schemas.microsoft.com/office/drawing/2014/main" val="1437159809"/>
                    </a:ext>
                  </a:extLst>
                </a:gridCol>
                <a:gridCol w="977900">
                  <a:extLst>
                    <a:ext uri="{9D8B030D-6E8A-4147-A177-3AD203B41FA5}">
                      <a16:colId xmlns:a16="http://schemas.microsoft.com/office/drawing/2014/main" val="3744277561"/>
                    </a:ext>
                  </a:extLst>
                </a:gridCol>
                <a:gridCol w="977900">
                  <a:extLst>
                    <a:ext uri="{9D8B030D-6E8A-4147-A177-3AD203B41FA5}">
                      <a16:colId xmlns:a16="http://schemas.microsoft.com/office/drawing/2014/main" val="2360490200"/>
                    </a:ext>
                  </a:extLst>
                </a:gridCol>
                <a:gridCol w="977900">
                  <a:extLst>
                    <a:ext uri="{9D8B030D-6E8A-4147-A177-3AD203B41FA5}">
                      <a16:colId xmlns:a16="http://schemas.microsoft.com/office/drawing/2014/main" val="3061185331"/>
                    </a:ext>
                  </a:extLst>
                </a:gridCol>
              </a:tblGrid>
              <a:tr h="599810">
                <a:tc>
                  <a:txBody>
                    <a:bodyPr/>
                    <a:lstStyle/>
                    <a:p>
                      <a:pPr algn="ctr" fontAlgn="ctr"/>
                      <a:r>
                        <a:rPr lang="en-US" sz="1800" b="0" dirty="0">
                          <a:effectLst/>
                        </a:rPr>
                        <a:t>S. No.</a:t>
                      </a:r>
                    </a:p>
                  </a:txBody>
                  <a:tcPr marL="85725" marR="85725" marT="85725" marB="85725" anchor="ctr"/>
                </a:tc>
                <a:tc>
                  <a:txBody>
                    <a:bodyPr/>
                    <a:lstStyle/>
                    <a:p>
                      <a:pPr algn="ctr" fontAlgn="ctr"/>
                      <a:r>
                        <a:rPr lang="en-US" sz="1800" b="0" dirty="0">
                          <a:effectLst/>
                        </a:rPr>
                        <a:t>Possible outcomes</a:t>
                      </a:r>
                    </a:p>
                  </a:txBody>
                  <a:tcPr marL="85725" marR="85725" marT="85725" marB="85725" anchor="ctr"/>
                </a:tc>
                <a:tc>
                  <a:txBody>
                    <a:bodyPr/>
                    <a:lstStyle/>
                    <a:p>
                      <a:pPr algn="ctr" fontAlgn="ctr"/>
                      <a:r>
                        <a:rPr lang="en-US" sz="1800" b="0" dirty="0">
                          <a:effectLst/>
                        </a:rPr>
                        <a:t>Number of Tails, X</a:t>
                      </a:r>
                    </a:p>
                  </a:txBody>
                  <a:tcPr marL="85725" marR="85725" marT="85725" marB="85725" anchor="ctr"/>
                </a:tc>
                <a:tc>
                  <a:txBody>
                    <a:bodyPr/>
                    <a:lstStyle/>
                    <a:p>
                      <a:pPr algn="ctr" fontAlgn="ctr"/>
                      <a:r>
                        <a:rPr lang="en-US" sz="1800" b="0" dirty="0">
                          <a:effectLst/>
                        </a:rPr>
                        <a:t>S. No.</a:t>
                      </a:r>
                    </a:p>
                  </a:txBody>
                  <a:tcPr marL="85725" marR="85725" marT="85725" marB="85725" anchor="ctr"/>
                </a:tc>
                <a:tc>
                  <a:txBody>
                    <a:bodyPr/>
                    <a:lstStyle/>
                    <a:p>
                      <a:pPr algn="ctr" fontAlgn="ctr"/>
                      <a:r>
                        <a:rPr lang="en-US" sz="1800" b="0" dirty="0">
                          <a:effectLst/>
                        </a:rPr>
                        <a:t>Possible outcomes</a:t>
                      </a:r>
                    </a:p>
                  </a:txBody>
                  <a:tcPr marL="85725" marR="85725" marT="85725" marB="85725" anchor="ctr"/>
                </a:tc>
                <a:tc>
                  <a:txBody>
                    <a:bodyPr/>
                    <a:lstStyle/>
                    <a:p>
                      <a:pPr algn="ctr" fontAlgn="ctr"/>
                      <a:r>
                        <a:rPr lang="en-US" sz="1800" b="0" dirty="0">
                          <a:effectLst/>
                        </a:rPr>
                        <a:t>Number of Tails, X</a:t>
                      </a:r>
                    </a:p>
                  </a:txBody>
                  <a:tcPr marL="85725" marR="85725" marT="85725" marB="85725" anchor="ctr"/>
                </a:tc>
                <a:extLst>
                  <a:ext uri="{0D108BD9-81ED-4DB2-BD59-A6C34878D82A}">
                    <a16:rowId xmlns:a16="http://schemas.microsoft.com/office/drawing/2014/main" val="3493019806"/>
                  </a:ext>
                </a:extLst>
              </a:tr>
              <a:tr h="395620">
                <a:tc>
                  <a:txBody>
                    <a:bodyPr/>
                    <a:lstStyle/>
                    <a:p>
                      <a:pPr algn="ctr" fontAlgn="ctr"/>
                      <a:r>
                        <a:rPr lang="en-AE" sz="1800" b="0">
                          <a:effectLst/>
                        </a:rPr>
                        <a:t>1</a:t>
                      </a:r>
                    </a:p>
                  </a:txBody>
                  <a:tcPr marL="85725" marR="85725" marT="85725" marB="85725" anchor="ctr"/>
                </a:tc>
                <a:tc>
                  <a:txBody>
                    <a:bodyPr/>
                    <a:lstStyle/>
                    <a:p>
                      <a:pPr algn="ctr" fontAlgn="ctr"/>
                      <a:r>
                        <a:rPr lang="en-US" sz="1800" b="0">
                          <a:effectLst/>
                        </a:rPr>
                        <a:t>THTH</a:t>
                      </a:r>
                    </a:p>
                  </a:txBody>
                  <a:tcPr marL="85725" marR="85725" marT="85725" marB="85725" anchor="ctr"/>
                </a:tc>
                <a:tc>
                  <a:txBody>
                    <a:bodyPr/>
                    <a:lstStyle/>
                    <a:p>
                      <a:pPr algn="ctr" fontAlgn="ctr"/>
                      <a:r>
                        <a:rPr lang="en-AE" sz="1800" b="0">
                          <a:effectLst/>
                        </a:rPr>
                        <a:t>2</a:t>
                      </a:r>
                    </a:p>
                  </a:txBody>
                  <a:tcPr marL="85725" marR="85725" marT="85725" marB="85725" anchor="ctr"/>
                </a:tc>
                <a:tc>
                  <a:txBody>
                    <a:bodyPr/>
                    <a:lstStyle/>
                    <a:p>
                      <a:pPr algn="ctr" fontAlgn="ctr"/>
                      <a:r>
                        <a:rPr lang="en-AE" sz="1800" b="0">
                          <a:effectLst/>
                        </a:rPr>
                        <a:t>9</a:t>
                      </a:r>
                    </a:p>
                  </a:txBody>
                  <a:tcPr marL="85725" marR="85725" marT="85725" marB="85725" anchor="ctr"/>
                </a:tc>
                <a:tc>
                  <a:txBody>
                    <a:bodyPr/>
                    <a:lstStyle/>
                    <a:p>
                      <a:pPr algn="ctr" fontAlgn="ctr"/>
                      <a:r>
                        <a:rPr lang="en-US" sz="1800" b="0">
                          <a:effectLst/>
                        </a:rPr>
                        <a:t>THTT</a:t>
                      </a:r>
                    </a:p>
                  </a:txBody>
                  <a:tcPr marL="85725" marR="85725" marT="85725" marB="85725" anchor="ctr"/>
                </a:tc>
                <a:tc>
                  <a:txBody>
                    <a:bodyPr/>
                    <a:lstStyle/>
                    <a:p>
                      <a:pPr algn="ctr" fontAlgn="ctr"/>
                      <a:r>
                        <a:rPr lang="en-AE" sz="1800" b="0" dirty="0">
                          <a:effectLst/>
                        </a:rPr>
                        <a:t>3</a:t>
                      </a:r>
                    </a:p>
                  </a:txBody>
                  <a:tcPr marL="85725" marR="85725" marT="85725" marB="85725" anchor="ctr"/>
                </a:tc>
                <a:extLst>
                  <a:ext uri="{0D108BD9-81ED-4DB2-BD59-A6C34878D82A}">
                    <a16:rowId xmlns:a16="http://schemas.microsoft.com/office/drawing/2014/main" val="3490809366"/>
                  </a:ext>
                </a:extLst>
              </a:tr>
              <a:tr h="395620">
                <a:tc>
                  <a:txBody>
                    <a:bodyPr/>
                    <a:lstStyle/>
                    <a:p>
                      <a:pPr algn="ctr" fontAlgn="ctr"/>
                      <a:r>
                        <a:rPr lang="en-AE" sz="1800" b="0">
                          <a:effectLst/>
                        </a:rPr>
                        <a:t>2</a:t>
                      </a:r>
                    </a:p>
                  </a:txBody>
                  <a:tcPr marL="85725" marR="85725" marT="85725" marB="85725" anchor="ctr"/>
                </a:tc>
                <a:tc>
                  <a:txBody>
                    <a:bodyPr/>
                    <a:lstStyle/>
                    <a:p>
                      <a:pPr algn="ctr" fontAlgn="ctr"/>
                      <a:r>
                        <a:rPr lang="en-US" sz="1800" b="0">
                          <a:effectLst/>
                        </a:rPr>
                        <a:t>HHTH</a:t>
                      </a:r>
                    </a:p>
                  </a:txBody>
                  <a:tcPr marL="85725" marR="85725" marT="85725" marB="85725" anchor="ctr"/>
                </a:tc>
                <a:tc>
                  <a:txBody>
                    <a:bodyPr/>
                    <a:lstStyle/>
                    <a:p>
                      <a:pPr algn="ctr" fontAlgn="ctr"/>
                      <a:r>
                        <a:rPr lang="en-AE" sz="1800" b="0">
                          <a:effectLst/>
                        </a:rPr>
                        <a:t>1</a:t>
                      </a:r>
                    </a:p>
                  </a:txBody>
                  <a:tcPr marL="85725" marR="85725" marT="85725" marB="85725" anchor="ctr"/>
                </a:tc>
                <a:tc>
                  <a:txBody>
                    <a:bodyPr/>
                    <a:lstStyle/>
                    <a:p>
                      <a:pPr algn="ctr" fontAlgn="ctr"/>
                      <a:r>
                        <a:rPr lang="en-AE" sz="1800" b="0">
                          <a:effectLst/>
                        </a:rPr>
                        <a:t>10</a:t>
                      </a:r>
                    </a:p>
                  </a:txBody>
                  <a:tcPr marL="85725" marR="85725" marT="85725" marB="85725" anchor="ctr"/>
                </a:tc>
                <a:tc>
                  <a:txBody>
                    <a:bodyPr/>
                    <a:lstStyle/>
                    <a:p>
                      <a:pPr algn="ctr" fontAlgn="ctr"/>
                      <a:r>
                        <a:rPr lang="en-US" sz="1800" b="0">
                          <a:effectLst/>
                        </a:rPr>
                        <a:t>HHTT</a:t>
                      </a:r>
                    </a:p>
                  </a:txBody>
                  <a:tcPr marL="85725" marR="85725" marT="85725" marB="85725" anchor="ctr"/>
                </a:tc>
                <a:tc>
                  <a:txBody>
                    <a:bodyPr/>
                    <a:lstStyle/>
                    <a:p>
                      <a:pPr algn="ctr" fontAlgn="ctr"/>
                      <a:r>
                        <a:rPr lang="en-AE" sz="1800" b="0">
                          <a:effectLst/>
                        </a:rPr>
                        <a:t>2</a:t>
                      </a:r>
                    </a:p>
                  </a:txBody>
                  <a:tcPr marL="85725" marR="85725" marT="85725" marB="85725" anchor="ctr"/>
                </a:tc>
                <a:extLst>
                  <a:ext uri="{0D108BD9-81ED-4DB2-BD59-A6C34878D82A}">
                    <a16:rowId xmlns:a16="http://schemas.microsoft.com/office/drawing/2014/main" val="57501696"/>
                  </a:ext>
                </a:extLst>
              </a:tr>
              <a:tr h="395620">
                <a:tc>
                  <a:txBody>
                    <a:bodyPr/>
                    <a:lstStyle/>
                    <a:p>
                      <a:pPr algn="ctr" fontAlgn="ctr"/>
                      <a:r>
                        <a:rPr lang="en-AE" sz="1800" b="0">
                          <a:effectLst/>
                        </a:rPr>
                        <a:t>3</a:t>
                      </a:r>
                    </a:p>
                  </a:txBody>
                  <a:tcPr marL="85725" marR="85725" marT="85725" marB="85725" anchor="ctr"/>
                </a:tc>
                <a:tc>
                  <a:txBody>
                    <a:bodyPr/>
                    <a:lstStyle/>
                    <a:p>
                      <a:pPr algn="ctr" fontAlgn="ctr"/>
                      <a:r>
                        <a:rPr lang="en-US" sz="1800" b="0">
                          <a:effectLst/>
                        </a:rPr>
                        <a:t>TTTH</a:t>
                      </a:r>
                    </a:p>
                  </a:txBody>
                  <a:tcPr marL="85725" marR="85725" marT="85725" marB="85725" anchor="ctr"/>
                </a:tc>
                <a:tc>
                  <a:txBody>
                    <a:bodyPr/>
                    <a:lstStyle/>
                    <a:p>
                      <a:pPr algn="ctr" fontAlgn="ctr"/>
                      <a:r>
                        <a:rPr lang="en-AE" sz="1800" b="0">
                          <a:effectLst/>
                        </a:rPr>
                        <a:t>3</a:t>
                      </a:r>
                    </a:p>
                  </a:txBody>
                  <a:tcPr marL="85725" marR="85725" marT="85725" marB="85725" anchor="ctr"/>
                </a:tc>
                <a:tc>
                  <a:txBody>
                    <a:bodyPr/>
                    <a:lstStyle/>
                    <a:p>
                      <a:pPr algn="ctr" fontAlgn="ctr"/>
                      <a:r>
                        <a:rPr lang="en-AE" sz="1800" b="0">
                          <a:effectLst/>
                        </a:rPr>
                        <a:t>11</a:t>
                      </a:r>
                    </a:p>
                  </a:txBody>
                  <a:tcPr marL="85725" marR="85725" marT="85725" marB="85725" anchor="ctr"/>
                </a:tc>
                <a:tc>
                  <a:txBody>
                    <a:bodyPr/>
                    <a:lstStyle/>
                    <a:p>
                      <a:pPr algn="ctr" fontAlgn="ctr"/>
                      <a:r>
                        <a:rPr lang="en-US" sz="1800" b="0">
                          <a:effectLst/>
                        </a:rPr>
                        <a:t>TTTT</a:t>
                      </a:r>
                    </a:p>
                  </a:txBody>
                  <a:tcPr marL="85725" marR="85725" marT="85725" marB="85725" anchor="ctr"/>
                </a:tc>
                <a:tc>
                  <a:txBody>
                    <a:bodyPr/>
                    <a:lstStyle/>
                    <a:p>
                      <a:pPr algn="ctr" fontAlgn="ctr"/>
                      <a:r>
                        <a:rPr lang="en-AE" sz="1800" b="0">
                          <a:effectLst/>
                        </a:rPr>
                        <a:t>4</a:t>
                      </a:r>
                    </a:p>
                  </a:txBody>
                  <a:tcPr marL="85725" marR="85725" marT="85725" marB="85725" anchor="ctr"/>
                </a:tc>
                <a:extLst>
                  <a:ext uri="{0D108BD9-81ED-4DB2-BD59-A6C34878D82A}">
                    <a16:rowId xmlns:a16="http://schemas.microsoft.com/office/drawing/2014/main" val="758737034"/>
                  </a:ext>
                </a:extLst>
              </a:tr>
              <a:tr h="395620">
                <a:tc>
                  <a:txBody>
                    <a:bodyPr/>
                    <a:lstStyle/>
                    <a:p>
                      <a:pPr algn="ctr" fontAlgn="ctr"/>
                      <a:r>
                        <a:rPr lang="en-AE" sz="1800" b="0">
                          <a:effectLst/>
                        </a:rPr>
                        <a:t>4</a:t>
                      </a:r>
                    </a:p>
                  </a:txBody>
                  <a:tcPr marL="85725" marR="85725" marT="85725" marB="85725" anchor="ctr"/>
                </a:tc>
                <a:tc>
                  <a:txBody>
                    <a:bodyPr/>
                    <a:lstStyle/>
                    <a:p>
                      <a:pPr algn="ctr" fontAlgn="ctr"/>
                      <a:r>
                        <a:rPr lang="en-US" sz="1800" b="0">
                          <a:effectLst/>
                        </a:rPr>
                        <a:t>HTTH</a:t>
                      </a:r>
                    </a:p>
                  </a:txBody>
                  <a:tcPr marL="85725" marR="85725" marT="85725" marB="85725" anchor="ctr"/>
                </a:tc>
                <a:tc>
                  <a:txBody>
                    <a:bodyPr/>
                    <a:lstStyle/>
                    <a:p>
                      <a:pPr algn="ctr" fontAlgn="ctr"/>
                      <a:r>
                        <a:rPr lang="en-AE" sz="1800" b="0">
                          <a:effectLst/>
                        </a:rPr>
                        <a:t>2</a:t>
                      </a:r>
                    </a:p>
                  </a:txBody>
                  <a:tcPr marL="85725" marR="85725" marT="85725" marB="85725" anchor="ctr"/>
                </a:tc>
                <a:tc>
                  <a:txBody>
                    <a:bodyPr/>
                    <a:lstStyle/>
                    <a:p>
                      <a:pPr algn="ctr" fontAlgn="ctr"/>
                      <a:r>
                        <a:rPr lang="en-AE" sz="1800" b="0">
                          <a:effectLst/>
                        </a:rPr>
                        <a:t>12</a:t>
                      </a:r>
                    </a:p>
                  </a:txBody>
                  <a:tcPr marL="85725" marR="85725" marT="85725" marB="85725" anchor="ctr"/>
                </a:tc>
                <a:tc>
                  <a:txBody>
                    <a:bodyPr/>
                    <a:lstStyle/>
                    <a:p>
                      <a:pPr algn="ctr" fontAlgn="ctr"/>
                      <a:r>
                        <a:rPr lang="en-US" sz="1800" b="0">
                          <a:effectLst/>
                        </a:rPr>
                        <a:t>HTTT</a:t>
                      </a:r>
                    </a:p>
                  </a:txBody>
                  <a:tcPr marL="85725" marR="85725" marT="85725" marB="85725" anchor="ctr"/>
                </a:tc>
                <a:tc>
                  <a:txBody>
                    <a:bodyPr/>
                    <a:lstStyle/>
                    <a:p>
                      <a:pPr algn="ctr" fontAlgn="ctr"/>
                      <a:r>
                        <a:rPr lang="en-AE" sz="1800" b="0">
                          <a:effectLst/>
                        </a:rPr>
                        <a:t>3</a:t>
                      </a:r>
                    </a:p>
                  </a:txBody>
                  <a:tcPr marL="85725" marR="85725" marT="85725" marB="85725" anchor="ctr"/>
                </a:tc>
                <a:extLst>
                  <a:ext uri="{0D108BD9-81ED-4DB2-BD59-A6C34878D82A}">
                    <a16:rowId xmlns:a16="http://schemas.microsoft.com/office/drawing/2014/main" val="2080684887"/>
                  </a:ext>
                </a:extLst>
              </a:tr>
              <a:tr h="395620">
                <a:tc>
                  <a:txBody>
                    <a:bodyPr/>
                    <a:lstStyle/>
                    <a:p>
                      <a:pPr algn="ctr" fontAlgn="ctr"/>
                      <a:r>
                        <a:rPr lang="en-AE" sz="1800" b="0">
                          <a:effectLst/>
                        </a:rPr>
                        <a:t>5</a:t>
                      </a:r>
                    </a:p>
                  </a:txBody>
                  <a:tcPr marL="85725" marR="85725" marT="85725" marB="85725" anchor="ctr"/>
                </a:tc>
                <a:tc>
                  <a:txBody>
                    <a:bodyPr/>
                    <a:lstStyle/>
                    <a:p>
                      <a:pPr algn="ctr" fontAlgn="ctr"/>
                      <a:r>
                        <a:rPr lang="en-US" sz="1800" b="0">
                          <a:effectLst/>
                        </a:rPr>
                        <a:t>THHH</a:t>
                      </a:r>
                    </a:p>
                  </a:txBody>
                  <a:tcPr marL="85725" marR="85725" marT="85725" marB="85725" anchor="ctr"/>
                </a:tc>
                <a:tc>
                  <a:txBody>
                    <a:bodyPr/>
                    <a:lstStyle/>
                    <a:p>
                      <a:pPr algn="ctr" fontAlgn="ctr"/>
                      <a:r>
                        <a:rPr lang="en-AE" sz="1800" b="0">
                          <a:effectLst/>
                        </a:rPr>
                        <a:t>1</a:t>
                      </a:r>
                    </a:p>
                  </a:txBody>
                  <a:tcPr marL="85725" marR="85725" marT="85725" marB="85725" anchor="ctr"/>
                </a:tc>
                <a:tc>
                  <a:txBody>
                    <a:bodyPr/>
                    <a:lstStyle/>
                    <a:p>
                      <a:pPr algn="ctr" fontAlgn="ctr"/>
                      <a:r>
                        <a:rPr lang="en-AE" sz="1800" b="0">
                          <a:effectLst/>
                        </a:rPr>
                        <a:t>13</a:t>
                      </a:r>
                    </a:p>
                  </a:txBody>
                  <a:tcPr marL="85725" marR="85725" marT="85725" marB="85725" anchor="ctr"/>
                </a:tc>
                <a:tc>
                  <a:txBody>
                    <a:bodyPr/>
                    <a:lstStyle/>
                    <a:p>
                      <a:pPr algn="ctr" fontAlgn="ctr"/>
                      <a:r>
                        <a:rPr lang="en-US" sz="1800" b="0">
                          <a:effectLst/>
                        </a:rPr>
                        <a:t>THHT</a:t>
                      </a:r>
                    </a:p>
                  </a:txBody>
                  <a:tcPr marL="85725" marR="85725" marT="85725" marB="85725" anchor="ctr"/>
                </a:tc>
                <a:tc>
                  <a:txBody>
                    <a:bodyPr/>
                    <a:lstStyle/>
                    <a:p>
                      <a:pPr algn="ctr" fontAlgn="ctr"/>
                      <a:r>
                        <a:rPr lang="en-AE" sz="1800" b="0">
                          <a:effectLst/>
                        </a:rPr>
                        <a:t>2</a:t>
                      </a:r>
                    </a:p>
                  </a:txBody>
                  <a:tcPr marL="85725" marR="85725" marT="85725" marB="85725" anchor="ctr"/>
                </a:tc>
                <a:extLst>
                  <a:ext uri="{0D108BD9-81ED-4DB2-BD59-A6C34878D82A}">
                    <a16:rowId xmlns:a16="http://schemas.microsoft.com/office/drawing/2014/main" val="3299784911"/>
                  </a:ext>
                </a:extLst>
              </a:tr>
              <a:tr h="395620">
                <a:tc>
                  <a:txBody>
                    <a:bodyPr/>
                    <a:lstStyle/>
                    <a:p>
                      <a:pPr algn="ctr" fontAlgn="ctr"/>
                      <a:r>
                        <a:rPr lang="en-AE" sz="1800" b="0">
                          <a:effectLst/>
                        </a:rPr>
                        <a:t>6</a:t>
                      </a:r>
                    </a:p>
                  </a:txBody>
                  <a:tcPr marL="85725" marR="85725" marT="85725" marB="85725" anchor="ctr"/>
                </a:tc>
                <a:tc>
                  <a:txBody>
                    <a:bodyPr/>
                    <a:lstStyle/>
                    <a:p>
                      <a:pPr algn="ctr" fontAlgn="ctr"/>
                      <a:r>
                        <a:rPr lang="en-US" sz="1800" b="0">
                          <a:effectLst/>
                        </a:rPr>
                        <a:t>HHHH</a:t>
                      </a:r>
                    </a:p>
                  </a:txBody>
                  <a:tcPr marL="85725" marR="85725" marT="85725" marB="85725" anchor="ctr"/>
                </a:tc>
                <a:tc>
                  <a:txBody>
                    <a:bodyPr/>
                    <a:lstStyle/>
                    <a:p>
                      <a:pPr algn="ctr" fontAlgn="ctr"/>
                      <a:r>
                        <a:rPr lang="en-AE" sz="1800" b="0">
                          <a:effectLst/>
                        </a:rPr>
                        <a:t>0</a:t>
                      </a:r>
                    </a:p>
                  </a:txBody>
                  <a:tcPr marL="85725" marR="85725" marT="85725" marB="85725" anchor="ctr"/>
                </a:tc>
                <a:tc>
                  <a:txBody>
                    <a:bodyPr/>
                    <a:lstStyle/>
                    <a:p>
                      <a:pPr algn="ctr" fontAlgn="ctr"/>
                      <a:r>
                        <a:rPr lang="en-AE" sz="1800" b="0">
                          <a:effectLst/>
                        </a:rPr>
                        <a:t>14</a:t>
                      </a:r>
                    </a:p>
                  </a:txBody>
                  <a:tcPr marL="85725" marR="85725" marT="85725" marB="85725" anchor="ctr"/>
                </a:tc>
                <a:tc>
                  <a:txBody>
                    <a:bodyPr/>
                    <a:lstStyle/>
                    <a:p>
                      <a:pPr algn="ctr" fontAlgn="ctr"/>
                      <a:r>
                        <a:rPr lang="en-US" sz="1800" b="0">
                          <a:effectLst/>
                        </a:rPr>
                        <a:t>HHHT</a:t>
                      </a:r>
                    </a:p>
                  </a:txBody>
                  <a:tcPr marL="85725" marR="85725" marT="85725" marB="85725" anchor="ctr"/>
                </a:tc>
                <a:tc>
                  <a:txBody>
                    <a:bodyPr/>
                    <a:lstStyle/>
                    <a:p>
                      <a:pPr algn="ctr" fontAlgn="ctr"/>
                      <a:r>
                        <a:rPr lang="en-AE" sz="1800" b="0">
                          <a:effectLst/>
                        </a:rPr>
                        <a:t>1</a:t>
                      </a:r>
                    </a:p>
                  </a:txBody>
                  <a:tcPr marL="85725" marR="85725" marT="85725" marB="85725" anchor="ctr"/>
                </a:tc>
                <a:extLst>
                  <a:ext uri="{0D108BD9-81ED-4DB2-BD59-A6C34878D82A}">
                    <a16:rowId xmlns:a16="http://schemas.microsoft.com/office/drawing/2014/main" val="2312481033"/>
                  </a:ext>
                </a:extLst>
              </a:tr>
              <a:tr h="395620">
                <a:tc>
                  <a:txBody>
                    <a:bodyPr/>
                    <a:lstStyle/>
                    <a:p>
                      <a:pPr algn="ctr" fontAlgn="ctr"/>
                      <a:r>
                        <a:rPr lang="en-AE" sz="1800" b="0">
                          <a:effectLst/>
                        </a:rPr>
                        <a:t>7</a:t>
                      </a:r>
                    </a:p>
                  </a:txBody>
                  <a:tcPr marL="85725" marR="85725" marT="85725" marB="85725" anchor="ctr"/>
                </a:tc>
                <a:tc>
                  <a:txBody>
                    <a:bodyPr/>
                    <a:lstStyle/>
                    <a:p>
                      <a:pPr algn="ctr" fontAlgn="ctr"/>
                      <a:r>
                        <a:rPr lang="en-US" sz="1800" b="0">
                          <a:effectLst/>
                        </a:rPr>
                        <a:t>TTHH</a:t>
                      </a:r>
                    </a:p>
                  </a:txBody>
                  <a:tcPr marL="85725" marR="85725" marT="85725" marB="85725" anchor="ctr"/>
                </a:tc>
                <a:tc>
                  <a:txBody>
                    <a:bodyPr/>
                    <a:lstStyle/>
                    <a:p>
                      <a:pPr algn="ctr" fontAlgn="ctr"/>
                      <a:r>
                        <a:rPr lang="en-AE" sz="1800" b="0">
                          <a:effectLst/>
                        </a:rPr>
                        <a:t>2</a:t>
                      </a:r>
                    </a:p>
                  </a:txBody>
                  <a:tcPr marL="85725" marR="85725" marT="85725" marB="85725" anchor="ctr"/>
                </a:tc>
                <a:tc>
                  <a:txBody>
                    <a:bodyPr/>
                    <a:lstStyle/>
                    <a:p>
                      <a:pPr algn="ctr" fontAlgn="ctr"/>
                      <a:r>
                        <a:rPr lang="en-AE" sz="1800" b="0">
                          <a:effectLst/>
                        </a:rPr>
                        <a:t>15</a:t>
                      </a:r>
                    </a:p>
                  </a:txBody>
                  <a:tcPr marL="85725" marR="85725" marT="85725" marB="85725" anchor="ctr"/>
                </a:tc>
                <a:tc>
                  <a:txBody>
                    <a:bodyPr/>
                    <a:lstStyle/>
                    <a:p>
                      <a:pPr algn="ctr" fontAlgn="ctr"/>
                      <a:r>
                        <a:rPr lang="en-US" sz="1800" b="0">
                          <a:effectLst/>
                        </a:rPr>
                        <a:t>TTHT</a:t>
                      </a:r>
                    </a:p>
                  </a:txBody>
                  <a:tcPr marL="85725" marR="85725" marT="85725" marB="85725" anchor="ctr"/>
                </a:tc>
                <a:tc>
                  <a:txBody>
                    <a:bodyPr/>
                    <a:lstStyle/>
                    <a:p>
                      <a:pPr algn="ctr" fontAlgn="ctr"/>
                      <a:r>
                        <a:rPr lang="en-AE" sz="1800" b="0">
                          <a:effectLst/>
                        </a:rPr>
                        <a:t>3</a:t>
                      </a:r>
                    </a:p>
                  </a:txBody>
                  <a:tcPr marL="85725" marR="85725" marT="85725" marB="85725" anchor="ctr"/>
                </a:tc>
                <a:extLst>
                  <a:ext uri="{0D108BD9-81ED-4DB2-BD59-A6C34878D82A}">
                    <a16:rowId xmlns:a16="http://schemas.microsoft.com/office/drawing/2014/main" val="3494212819"/>
                  </a:ext>
                </a:extLst>
              </a:tr>
              <a:tr h="395620">
                <a:tc>
                  <a:txBody>
                    <a:bodyPr/>
                    <a:lstStyle/>
                    <a:p>
                      <a:pPr algn="ctr" fontAlgn="ctr"/>
                      <a:r>
                        <a:rPr lang="en-AE" sz="1800" b="0">
                          <a:effectLst/>
                        </a:rPr>
                        <a:t>8</a:t>
                      </a:r>
                    </a:p>
                  </a:txBody>
                  <a:tcPr marL="85725" marR="85725" marT="85725" marB="85725" anchor="ctr"/>
                </a:tc>
                <a:tc>
                  <a:txBody>
                    <a:bodyPr/>
                    <a:lstStyle/>
                    <a:p>
                      <a:pPr algn="ctr" fontAlgn="ctr"/>
                      <a:r>
                        <a:rPr lang="en-US" sz="1800" b="0">
                          <a:effectLst/>
                        </a:rPr>
                        <a:t>HTHH</a:t>
                      </a:r>
                    </a:p>
                  </a:txBody>
                  <a:tcPr marL="85725" marR="85725" marT="85725" marB="85725" anchor="ctr"/>
                </a:tc>
                <a:tc>
                  <a:txBody>
                    <a:bodyPr/>
                    <a:lstStyle/>
                    <a:p>
                      <a:pPr algn="ctr" fontAlgn="ctr"/>
                      <a:r>
                        <a:rPr lang="en-AE" sz="1800" b="0">
                          <a:effectLst/>
                        </a:rPr>
                        <a:t>1</a:t>
                      </a:r>
                    </a:p>
                  </a:txBody>
                  <a:tcPr marL="85725" marR="85725" marT="85725" marB="85725" anchor="ctr"/>
                </a:tc>
                <a:tc>
                  <a:txBody>
                    <a:bodyPr/>
                    <a:lstStyle/>
                    <a:p>
                      <a:pPr algn="ctr" fontAlgn="ctr"/>
                      <a:r>
                        <a:rPr lang="en-AE" sz="1800" b="0">
                          <a:effectLst/>
                        </a:rPr>
                        <a:t>16</a:t>
                      </a:r>
                    </a:p>
                  </a:txBody>
                  <a:tcPr marL="85725" marR="85725" marT="85725" marB="85725" anchor="ctr"/>
                </a:tc>
                <a:tc>
                  <a:txBody>
                    <a:bodyPr/>
                    <a:lstStyle/>
                    <a:p>
                      <a:pPr algn="ctr" fontAlgn="ctr"/>
                      <a:r>
                        <a:rPr lang="en-US" sz="1800" b="0">
                          <a:effectLst/>
                        </a:rPr>
                        <a:t>HTHT</a:t>
                      </a:r>
                    </a:p>
                  </a:txBody>
                  <a:tcPr marL="85725" marR="85725" marT="85725" marB="85725" anchor="ctr"/>
                </a:tc>
                <a:tc>
                  <a:txBody>
                    <a:bodyPr/>
                    <a:lstStyle/>
                    <a:p>
                      <a:pPr algn="ctr" fontAlgn="ctr"/>
                      <a:r>
                        <a:rPr lang="en-AE" sz="1800" b="0" dirty="0">
                          <a:effectLst/>
                        </a:rPr>
                        <a:t>2</a:t>
                      </a:r>
                    </a:p>
                  </a:txBody>
                  <a:tcPr marL="85725" marR="85725" marT="85725" marB="85725" anchor="ctr"/>
                </a:tc>
                <a:extLst>
                  <a:ext uri="{0D108BD9-81ED-4DB2-BD59-A6C34878D82A}">
                    <a16:rowId xmlns:a16="http://schemas.microsoft.com/office/drawing/2014/main" val="433229280"/>
                  </a:ext>
                </a:extLst>
              </a:tr>
            </a:tbl>
          </a:graphicData>
        </a:graphic>
      </p:graphicFrame>
      <p:sp>
        <p:nvSpPr>
          <p:cNvPr id="3" name="Date Placeholder 2">
            <a:extLst>
              <a:ext uri="{FF2B5EF4-FFF2-40B4-BE49-F238E27FC236}">
                <a16:creationId xmlns:a16="http://schemas.microsoft.com/office/drawing/2014/main" id="{0816AD63-BA63-0CF3-18C5-3AAA5AAC1EE6}"/>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3E7D5DD8-F7D5-6ABF-8BFE-60255686501E}"/>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12" name="TextBox 11">
            <a:extLst>
              <a:ext uri="{FF2B5EF4-FFF2-40B4-BE49-F238E27FC236}">
                <a16:creationId xmlns:a16="http://schemas.microsoft.com/office/drawing/2014/main" id="{FAC2E3BB-DBE3-7621-388A-83948A20EE9B}"/>
              </a:ext>
            </a:extLst>
          </p:cNvPr>
          <p:cNvSpPr txBox="1"/>
          <p:nvPr/>
        </p:nvSpPr>
        <p:spPr>
          <a:xfrm>
            <a:off x="7378260" y="1380744"/>
            <a:ext cx="4285005" cy="5016758"/>
          </a:xfrm>
          <a:prstGeom prst="rect">
            <a:avLst/>
          </a:prstGeom>
          <a:noFill/>
        </p:spPr>
        <p:txBody>
          <a:bodyPr wrap="square" rtlCol="0">
            <a:spAutoFit/>
          </a:bodyPr>
          <a:lstStyle/>
          <a:p>
            <a:pPr algn="l"/>
            <a:r>
              <a:rPr lang="nn-NO" sz="2000" dirty="0">
                <a:latin typeface="Minion Pro"/>
              </a:rPr>
              <a:t>P(X = 0) = 1⁄16, P(X = 1) = 4⁄16 = 1⁄4, P(X = 2) = 6⁄16 = 3⁄8, </a:t>
            </a:r>
          </a:p>
          <a:p>
            <a:pPr algn="l"/>
            <a:r>
              <a:rPr lang="nn-NO" sz="2000" dirty="0">
                <a:latin typeface="Minion Pro"/>
              </a:rPr>
              <a:t>P(X = 3) = 4⁄16 = 1⁄4, P(X = 4) = 1⁄16</a:t>
            </a:r>
          </a:p>
          <a:p>
            <a:endParaRPr lang="nn-NO" sz="2000" dirty="0"/>
          </a:p>
          <a:p>
            <a:pPr algn="l"/>
            <a:r>
              <a:rPr lang="it-IT" sz="2000" dirty="0">
                <a:latin typeface="Minion Pro"/>
              </a:rPr>
              <a:t>E(X) = Σ</a:t>
            </a:r>
            <a:r>
              <a:rPr lang="it-IT" sz="2000" baseline="-25000" dirty="0">
                <a:latin typeface="Minion Pro"/>
              </a:rPr>
              <a:t>i</a:t>
            </a:r>
            <a:r>
              <a:rPr lang="it-IT" sz="2000" dirty="0">
                <a:latin typeface="Minion Pro"/>
              </a:rPr>
              <a:t> x</a:t>
            </a:r>
            <a:r>
              <a:rPr lang="it-IT" sz="2000" baseline="-25000" dirty="0">
                <a:latin typeface="Minion Pro"/>
              </a:rPr>
              <a:t>i</a:t>
            </a:r>
            <a:r>
              <a:rPr lang="it-IT" sz="2000" dirty="0">
                <a:latin typeface="Minion Pro"/>
              </a:rPr>
              <a:t>p</a:t>
            </a:r>
            <a:r>
              <a:rPr lang="it-IT" sz="2000" baseline="-25000" dirty="0">
                <a:latin typeface="Minion Pro"/>
              </a:rPr>
              <a:t>i </a:t>
            </a:r>
            <a:r>
              <a:rPr lang="it-IT" sz="2000" dirty="0">
                <a:latin typeface="Minion Pro"/>
              </a:rPr>
              <a:t>= 1 × 1⁄4 + 2 × 3⁄8 + 3 × 1⁄4 + 4 × 1⁄16 = 8⁄4 = 2.</a:t>
            </a:r>
          </a:p>
          <a:p>
            <a:pPr algn="l"/>
            <a:endParaRPr lang="it-IT" sz="2000" dirty="0">
              <a:latin typeface="Minion Pro"/>
            </a:endParaRPr>
          </a:p>
          <a:p>
            <a:pPr algn="l"/>
            <a:r>
              <a:rPr lang="it-IT" sz="2000" dirty="0">
                <a:latin typeface="Minion Pro"/>
              </a:rPr>
              <a:t>E(X</a:t>
            </a:r>
            <a:r>
              <a:rPr lang="it-IT" sz="2000" baseline="30000" dirty="0">
                <a:latin typeface="Minion Pro"/>
              </a:rPr>
              <a:t>2</a:t>
            </a:r>
            <a:r>
              <a:rPr lang="it-IT" sz="2000" dirty="0">
                <a:latin typeface="Minion Pro"/>
              </a:rPr>
              <a:t>) = 1</a:t>
            </a:r>
            <a:r>
              <a:rPr lang="it-IT" sz="2000" baseline="30000" dirty="0">
                <a:latin typeface="Minion Pro"/>
              </a:rPr>
              <a:t>2</a:t>
            </a:r>
            <a:r>
              <a:rPr lang="it-IT" sz="2000" dirty="0">
                <a:latin typeface="Minion Pro"/>
              </a:rPr>
              <a:t> × ¼  + 2</a:t>
            </a:r>
            <a:r>
              <a:rPr lang="it-IT" sz="2000" baseline="30000" dirty="0">
                <a:latin typeface="Minion Pro"/>
              </a:rPr>
              <a:t>2</a:t>
            </a:r>
            <a:r>
              <a:rPr lang="it-IT" sz="2000" dirty="0">
                <a:latin typeface="Minion Pro"/>
              </a:rPr>
              <a:t> × 3⁄8 + 3</a:t>
            </a:r>
            <a:r>
              <a:rPr lang="it-IT" sz="2000" baseline="30000" dirty="0">
                <a:latin typeface="Minion Pro"/>
              </a:rPr>
              <a:t>2</a:t>
            </a:r>
            <a:r>
              <a:rPr lang="it-IT" sz="2000" dirty="0">
                <a:latin typeface="Minion Pro"/>
              </a:rPr>
              <a:t> × ¼ + 4</a:t>
            </a:r>
            <a:r>
              <a:rPr lang="it-IT" sz="2000" baseline="30000" dirty="0">
                <a:latin typeface="Minion Pro"/>
              </a:rPr>
              <a:t>2</a:t>
            </a:r>
            <a:r>
              <a:rPr lang="it-IT" sz="2000" dirty="0">
                <a:latin typeface="Minion Pro"/>
              </a:rPr>
              <a:t> × 1⁄16 = ¼ + 3⁄2  + 9⁄4 + 1 = 5.</a:t>
            </a:r>
          </a:p>
          <a:p>
            <a:pPr algn="l"/>
            <a:endParaRPr lang="it-IT" sz="2000" dirty="0">
              <a:latin typeface="Minion Pro"/>
            </a:endParaRPr>
          </a:p>
          <a:p>
            <a:pPr algn="l"/>
            <a:r>
              <a:rPr lang="it-IT" sz="2000" dirty="0">
                <a:latin typeface="Minion Pro"/>
              </a:rPr>
              <a:t>So, Variance of X = V(X) = E(X</a:t>
            </a:r>
            <a:r>
              <a:rPr lang="it-IT" sz="2000" baseline="30000" dirty="0">
                <a:latin typeface="Minion Pro"/>
              </a:rPr>
              <a:t>2</a:t>
            </a:r>
            <a:r>
              <a:rPr lang="it-IT" sz="2000" dirty="0">
                <a:latin typeface="Minion Pro"/>
              </a:rPr>
              <a:t>) – [E(X)]</a:t>
            </a:r>
            <a:r>
              <a:rPr lang="it-IT" sz="2000" baseline="30000" dirty="0">
                <a:latin typeface="Minion Pro"/>
              </a:rPr>
              <a:t>2 </a:t>
            </a:r>
            <a:r>
              <a:rPr lang="it-IT" sz="2000" dirty="0">
                <a:latin typeface="Minion Pro"/>
              </a:rPr>
              <a:t>= 5 – 2</a:t>
            </a:r>
            <a:r>
              <a:rPr lang="it-IT" sz="2000" baseline="30000" dirty="0">
                <a:latin typeface="Minion Pro"/>
              </a:rPr>
              <a:t>2</a:t>
            </a:r>
            <a:r>
              <a:rPr lang="it-IT" sz="2000" dirty="0">
                <a:latin typeface="Minion Pro"/>
              </a:rPr>
              <a:t> = 1.</a:t>
            </a:r>
          </a:p>
          <a:p>
            <a:pPr algn="l"/>
            <a:endParaRPr lang="it-IT" sz="2000" dirty="0">
              <a:latin typeface="Minion Pro"/>
            </a:endParaRPr>
          </a:p>
          <a:p>
            <a:pPr algn="l"/>
            <a:r>
              <a:rPr lang="it-IT" sz="2000" dirty="0">
                <a:latin typeface="Minion Pro"/>
              </a:rPr>
              <a:t>SD=1</a:t>
            </a:r>
          </a:p>
          <a:p>
            <a:br>
              <a:rPr lang="nn-NO" sz="2000" dirty="0"/>
            </a:br>
            <a:endParaRPr lang="en-AE" sz="2000" dirty="0"/>
          </a:p>
        </p:txBody>
      </p:sp>
    </p:spTree>
    <p:extLst>
      <p:ext uri="{BB962C8B-B14F-4D97-AF65-F5344CB8AC3E}">
        <p14:creationId xmlns:p14="http://schemas.microsoft.com/office/powerpoint/2010/main" val="86424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E371-867E-743A-EB86-34EFBC821A83}"/>
              </a:ext>
            </a:extLst>
          </p:cNvPr>
          <p:cNvSpPr>
            <a:spLocks noGrp="1"/>
          </p:cNvSpPr>
          <p:nvPr>
            <p:ph type="title"/>
          </p:nvPr>
        </p:nvSpPr>
        <p:spPr>
          <a:xfrm>
            <a:off x="1105461" y="2005264"/>
            <a:ext cx="10515600" cy="3424027"/>
          </a:xfrm>
        </p:spPr>
        <p:txBody>
          <a:bodyPr/>
          <a:lstStyle/>
          <a:p>
            <a:r>
              <a:rPr lang="en-US" sz="2400" dirty="0"/>
              <a:t>Consider the following probability function of a random variable X . </a:t>
            </a:r>
            <a:br>
              <a:rPr lang="en-US" sz="2400" dirty="0"/>
            </a:br>
            <a:r>
              <a:rPr lang="en-US" sz="2400" dirty="0"/>
              <a:t>P(</a:t>
            </a:r>
            <a:r>
              <a:rPr lang="en-US" sz="2400" dirty="0" err="1"/>
              <a:t>x,q</a:t>
            </a:r>
            <a:r>
              <a:rPr lang="en-US" sz="2400" dirty="0"/>
              <a:t>)=    q,        x=0</a:t>
            </a:r>
            <a:br>
              <a:rPr lang="en-US" sz="2400" dirty="0"/>
            </a:br>
            <a:r>
              <a:rPr lang="en-US" sz="2400" dirty="0"/>
              <a:t>	        1-q,    x=1</a:t>
            </a:r>
            <a:br>
              <a:rPr lang="en-US" sz="2400" dirty="0"/>
            </a:br>
            <a:r>
              <a:rPr lang="en-US" sz="2400" dirty="0"/>
              <a:t>	        0    ,    otherwise</a:t>
            </a:r>
            <a:br>
              <a:rPr lang="en-US" sz="2400" dirty="0"/>
            </a:br>
            <a:br>
              <a:rPr lang="en-US" sz="2400" dirty="0"/>
            </a:br>
            <a:r>
              <a:rPr lang="en-US" sz="2400" dirty="0"/>
              <a:t>if q=0.4, the variance of x is</a:t>
            </a:r>
            <a:br>
              <a:rPr lang="en-US" sz="2400" dirty="0"/>
            </a:br>
            <a:br>
              <a:rPr lang="en-US" sz="2400" dirty="0"/>
            </a:br>
            <a:br>
              <a:rPr lang="en-US" sz="2400" dirty="0"/>
            </a:br>
            <a:r>
              <a:rPr lang="en-US" sz="2400" dirty="0"/>
              <a:t>a) 0.36</a:t>
            </a:r>
            <a:br>
              <a:rPr lang="en-US" sz="2400" dirty="0"/>
            </a:br>
            <a:r>
              <a:rPr lang="en-US" sz="2400" dirty="0"/>
              <a:t>b) 0.24</a:t>
            </a:r>
            <a:br>
              <a:rPr lang="en-US" sz="2400" dirty="0"/>
            </a:br>
            <a:r>
              <a:rPr lang="en-US" sz="2400" dirty="0"/>
              <a:t>c) 0.34</a:t>
            </a:r>
            <a:br>
              <a:rPr lang="en-US" sz="2400" dirty="0"/>
            </a:br>
            <a:r>
              <a:rPr lang="en-US" sz="2400" dirty="0"/>
              <a:t>d)0.55</a:t>
            </a:r>
            <a:br>
              <a:rPr lang="en-US" sz="2400" dirty="0"/>
            </a:br>
            <a:br>
              <a:rPr lang="en-US" sz="2400" dirty="0"/>
            </a:br>
            <a:br>
              <a:rPr lang="en-US" sz="2400" dirty="0"/>
            </a:br>
            <a:br>
              <a:rPr lang="en-US" sz="2400" dirty="0"/>
            </a:br>
            <a:br>
              <a:rPr lang="en-US" sz="2400" dirty="0"/>
            </a:br>
            <a:endParaRPr lang="en-AE" sz="2400" dirty="0"/>
          </a:p>
        </p:txBody>
      </p:sp>
    </p:spTree>
    <p:extLst>
      <p:ext uri="{BB962C8B-B14F-4D97-AF65-F5344CB8AC3E}">
        <p14:creationId xmlns:p14="http://schemas.microsoft.com/office/powerpoint/2010/main" val="520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7EAF9-DADD-61B1-0E9B-42D57BF964C7}"/>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5F2A6206-1A3D-7B18-09AB-01B015A4838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71E7630-FF6C-8608-B294-CA03D30A375D}"/>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6" name="Content Placeholder 5">
            <a:extLst>
              <a:ext uri="{FF2B5EF4-FFF2-40B4-BE49-F238E27FC236}">
                <a16:creationId xmlns:a16="http://schemas.microsoft.com/office/drawing/2014/main" id="{A6CDCBEE-D825-2FF1-4B8A-B7CDBAF37DE1}"/>
              </a:ext>
            </a:extLst>
          </p:cNvPr>
          <p:cNvSpPr>
            <a:spLocks noGrp="1"/>
          </p:cNvSpPr>
          <p:nvPr>
            <p:ph idx="1"/>
          </p:nvPr>
        </p:nvSpPr>
        <p:spPr>
          <a:xfrm>
            <a:off x="722905" y="2517772"/>
            <a:ext cx="10515600" cy="3877056"/>
          </a:xfrm>
        </p:spPr>
        <p:txBody>
          <a:bodyPr>
            <a:normAutofit/>
          </a:bodyPr>
          <a:lstStyle/>
          <a:p>
            <a:pPr marL="0" indent="0">
              <a:buNone/>
            </a:pPr>
            <a:r>
              <a:rPr lang="en-US" sz="2800" b="1" dirty="0"/>
              <a:t>q=0.4</a:t>
            </a:r>
          </a:p>
          <a:p>
            <a:pPr marL="0" indent="0">
              <a:buNone/>
            </a:pPr>
            <a:r>
              <a:rPr lang="en-US" sz="2800" b="1" dirty="0"/>
              <a:t>x=0,  P(x)= 0.4</a:t>
            </a:r>
          </a:p>
          <a:p>
            <a:pPr marL="0" indent="0">
              <a:buNone/>
            </a:pPr>
            <a:r>
              <a:rPr lang="en-US" sz="2800" b="1" dirty="0"/>
              <a:t>x=1,  P(x)=0.6</a:t>
            </a:r>
          </a:p>
          <a:p>
            <a:pPr marL="0" indent="0">
              <a:buNone/>
            </a:pPr>
            <a:endParaRPr lang="en-US" sz="2800" b="1" dirty="0"/>
          </a:p>
          <a:p>
            <a:pPr marL="0" indent="0">
              <a:buNone/>
            </a:pPr>
            <a:r>
              <a:rPr lang="en-US" sz="2800" b="1" dirty="0"/>
              <a:t>E(x)= sum(</a:t>
            </a:r>
            <a:r>
              <a:rPr lang="en-US" sz="2800" b="1" dirty="0" err="1"/>
              <a:t>xP</a:t>
            </a:r>
            <a:r>
              <a:rPr lang="en-US" sz="2800" b="1" dirty="0"/>
              <a:t>(x))= 0*0.4+1*0.6= 0.6  ---a</a:t>
            </a:r>
          </a:p>
          <a:p>
            <a:pPr marL="0" indent="0">
              <a:buNone/>
            </a:pPr>
            <a:r>
              <a:rPr lang="en-US" sz="2800" b="1" dirty="0"/>
              <a:t>E(x^2)= 0^2*0.4+1^2*0.6= 0.6         ---b</a:t>
            </a:r>
          </a:p>
          <a:p>
            <a:pPr marL="0" indent="0">
              <a:buNone/>
            </a:pPr>
            <a:endParaRPr lang="en-US" sz="2800" b="1" dirty="0"/>
          </a:p>
          <a:p>
            <a:pPr marL="0" indent="0">
              <a:buNone/>
            </a:pPr>
            <a:r>
              <a:rPr lang="en-US" sz="2800" b="1" dirty="0"/>
              <a:t>V(x)= b-a^2  =0.24 </a:t>
            </a:r>
          </a:p>
        </p:txBody>
      </p:sp>
      <p:sp>
        <p:nvSpPr>
          <p:cNvPr id="7" name="Title 5">
            <a:extLst>
              <a:ext uri="{FF2B5EF4-FFF2-40B4-BE49-F238E27FC236}">
                <a16:creationId xmlns:a16="http://schemas.microsoft.com/office/drawing/2014/main" id="{F867E605-454D-6047-5BDC-12F4497C5D56}"/>
              </a:ext>
            </a:extLst>
          </p:cNvPr>
          <p:cNvSpPr>
            <a:spLocks noGrp="1"/>
          </p:cNvSpPr>
          <p:nvPr>
            <p:ph type="title"/>
          </p:nvPr>
        </p:nvSpPr>
        <p:spPr>
          <a:xfrm>
            <a:off x="722905" y="250586"/>
            <a:ext cx="10515600" cy="3424027"/>
          </a:xfrm>
        </p:spPr>
        <p:txBody>
          <a:bodyPr/>
          <a:lstStyle/>
          <a:p>
            <a:r>
              <a:rPr lang="en-US" sz="1200" dirty="0"/>
              <a:t>Consider the following probability function of a random variable X . </a:t>
            </a:r>
            <a:br>
              <a:rPr lang="en-US" sz="1200" dirty="0"/>
            </a:br>
            <a:r>
              <a:rPr lang="en-US" sz="1200" dirty="0"/>
              <a:t>P(</a:t>
            </a:r>
            <a:r>
              <a:rPr lang="en-US" sz="1200" dirty="0" err="1"/>
              <a:t>x,q</a:t>
            </a:r>
            <a:r>
              <a:rPr lang="en-US" sz="1200" dirty="0"/>
              <a:t>)=                  q,        x=0</a:t>
            </a:r>
            <a:br>
              <a:rPr lang="en-US" sz="1200" dirty="0"/>
            </a:br>
            <a:r>
              <a:rPr lang="en-US" sz="1200" dirty="0"/>
              <a:t>	        1-q,    x=1</a:t>
            </a:r>
            <a:br>
              <a:rPr lang="en-US" sz="1200" dirty="0"/>
            </a:br>
            <a:r>
              <a:rPr lang="en-US" sz="1200" dirty="0"/>
              <a:t>	        0    ,    otherwise</a:t>
            </a:r>
            <a:br>
              <a:rPr lang="en-US" sz="1200" dirty="0"/>
            </a:br>
            <a:br>
              <a:rPr lang="en-US" sz="1200" dirty="0"/>
            </a:br>
            <a:r>
              <a:rPr lang="en-US" sz="1200" dirty="0"/>
              <a:t>if q=0.4, the variance of x is</a:t>
            </a:r>
            <a:br>
              <a:rPr lang="en-US" sz="1200" dirty="0"/>
            </a:br>
            <a:br>
              <a:rPr lang="en-US" sz="1200" dirty="0"/>
            </a:br>
            <a:br>
              <a:rPr lang="en-US" sz="1200" dirty="0"/>
            </a:br>
            <a:r>
              <a:rPr lang="en-US" sz="1200" dirty="0"/>
              <a:t>a) 0.36</a:t>
            </a:r>
            <a:br>
              <a:rPr lang="en-US" sz="1200" dirty="0"/>
            </a:br>
            <a:r>
              <a:rPr lang="en-US" sz="1200" dirty="0"/>
              <a:t>b) 0.24</a:t>
            </a:r>
            <a:br>
              <a:rPr lang="en-US" sz="1200" dirty="0"/>
            </a:br>
            <a:r>
              <a:rPr lang="en-US" sz="1200" dirty="0"/>
              <a:t>c) 0.34</a:t>
            </a:r>
            <a:br>
              <a:rPr lang="en-US" sz="1200" dirty="0"/>
            </a:br>
            <a:r>
              <a:rPr lang="en-US" sz="1200" dirty="0"/>
              <a:t>d)0.55</a:t>
            </a:r>
            <a:br>
              <a:rPr lang="en-US" sz="1200" dirty="0"/>
            </a:br>
            <a:br>
              <a:rPr lang="en-US" sz="1200" dirty="0"/>
            </a:br>
            <a:br>
              <a:rPr lang="en-US" sz="1200" dirty="0"/>
            </a:br>
            <a:br>
              <a:rPr lang="en-US" sz="1200" dirty="0"/>
            </a:br>
            <a:br>
              <a:rPr lang="en-US" sz="1200" dirty="0"/>
            </a:br>
            <a:endParaRPr lang="en-AE" sz="1200" dirty="0"/>
          </a:p>
        </p:txBody>
      </p:sp>
    </p:spTree>
    <p:extLst>
      <p:ext uri="{BB962C8B-B14F-4D97-AF65-F5344CB8AC3E}">
        <p14:creationId xmlns:p14="http://schemas.microsoft.com/office/powerpoint/2010/main" val="379600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E371-867E-743A-EB86-34EFBC821A83}"/>
              </a:ext>
            </a:extLst>
          </p:cNvPr>
          <p:cNvSpPr>
            <a:spLocks noGrp="1"/>
          </p:cNvSpPr>
          <p:nvPr>
            <p:ph type="title"/>
          </p:nvPr>
        </p:nvSpPr>
        <p:spPr>
          <a:xfrm>
            <a:off x="1105461" y="850232"/>
            <a:ext cx="10515600" cy="4579059"/>
          </a:xfrm>
        </p:spPr>
        <p:txBody>
          <a:bodyPr/>
          <a:lstStyle/>
          <a:p>
            <a:br>
              <a:rPr lang="en-US" sz="2400" dirty="0"/>
            </a:br>
            <a:br>
              <a:rPr lang="en-US" sz="2400" dirty="0"/>
            </a:br>
            <a:br>
              <a:rPr lang="en-US" sz="2400" dirty="0"/>
            </a:br>
            <a:br>
              <a:rPr lang="en-US" sz="2400" dirty="0"/>
            </a:br>
            <a:br>
              <a:rPr lang="en-US" sz="2400" dirty="0"/>
            </a:br>
            <a:endParaRPr lang="en-AE" sz="2400" dirty="0"/>
          </a:p>
        </p:txBody>
      </p:sp>
      <p:sp>
        <p:nvSpPr>
          <p:cNvPr id="2" name="TextBox 1">
            <a:extLst>
              <a:ext uri="{FF2B5EF4-FFF2-40B4-BE49-F238E27FC236}">
                <a16:creationId xmlns:a16="http://schemas.microsoft.com/office/drawing/2014/main" id="{BE33886D-C9B8-ED1C-ECE8-C04D3259D81A}"/>
              </a:ext>
            </a:extLst>
          </p:cNvPr>
          <p:cNvSpPr txBox="1"/>
          <p:nvPr/>
        </p:nvSpPr>
        <p:spPr>
          <a:xfrm>
            <a:off x="1105461" y="850232"/>
            <a:ext cx="9981078" cy="3970318"/>
          </a:xfrm>
          <a:prstGeom prst="rect">
            <a:avLst/>
          </a:prstGeom>
          <a:noFill/>
        </p:spPr>
        <p:txBody>
          <a:bodyPr wrap="square" rtlCol="0">
            <a:spAutoFit/>
          </a:bodyPr>
          <a:lstStyle/>
          <a:p>
            <a:r>
              <a:rPr lang="en-US" sz="2800" b="1" dirty="0">
                <a:latin typeface="Abadi Extra Light" panose="020B0204020104020204" pitchFamily="34" charset="0"/>
              </a:rPr>
              <a:t>An examination paper has 150 MCQ’s, Of 1 mark each, with each question having four choices. Each incorrect answer fetches -0.25 mark. suppose 1000 students choose all their answers randomly with uniform probability. The sum of the expected marks obtained by all the students is </a:t>
            </a:r>
          </a:p>
          <a:p>
            <a:pPr marL="514350" indent="-514350">
              <a:buAutoNum type="alphaLcParenR"/>
            </a:pPr>
            <a:r>
              <a:rPr lang="en-US" sz="2800" b="1" dirty="0">
                <a:latin typeface="Abadi Extra Light" panose="020B0204020104020204" pitchFamily="34" charset="0"/>
              </a:rPr>
              <a:t>0</a:t>
            </a:r>
          </a:p>
          <a:p>
            <a:pPr marL="514350" indent="-514350">
              <a:buAutoNum type="alphaLcParenR"/>
            </a:pPr>
            <a:r>
              <a:rPr lang="en-US" sz="2800" b="1" dirty="0">
                <a:latin typeface="Abadi Extra Light" panose="020B0204020104020204" pitchFamily="34" charset="0"/>
              </a:rPr>
              <a:t>2550</a:t>
            </a:r>
          </a:p>
          <a:p>
            <a:pPr marL="514350" indent="-514350">
              <a:buAutoNum type="alphaLcParenR"/>
            </a:pPr>
            <a:r>
              <a:rPr lang="en-US" sz="2800" b="1" dirty="0">
                <a:latin typeface="Abadi Extra Light" panose="020B0204020104020204" pitchFamily="34" charset="0"/>
              </a:rPr>
              <a:t>7553</a:t>
            </a:r>
          </a:p>
          <a:p>
            <a:pPr marL="514350" indent="-514350">
              <a:buAutoNum type="alphaLcParenR"/>
            </a:pPr>
            <a:r>
              <a:rPr lang="en-US" sz="2800" b="1" dirty="0">
                <a:latin typeface="Abadi Extra Light" panose="020B0204020104020204" pitchFamily="34" charset="0"/>
              </a:rPr>
              <a:t>9375</a:t>
            </a:r>
            <a:endParaRPr lang="en-AE" sz="2800" b="1" dirty="0">
              <a:latin typeface="Abadi Extra Light" panose="020B0204020104020204" pitchFamily="34" charset="0"/>
            </a:endParaRPr>
          </a:p>
        </p:txBody>
      </p:sp>
    </p:spTree>
    <p:extLst>
      <p:ext uri="{BB962C8B-B14F-4D97-AF65-F5344CB8AC3E}">
        <p14:creationId xmlns:p14="http://schemas.microsoft.com/office/powerpoint/2010/main" val="181389464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{D7047AB8-A443-48B4-9392-C42C372C6E16}tf11964407_win32</Template>
  <TotalTime>323</TotalTime>
  <Words>5158</Words>
  <Application>Microsoft Office PowerPoint</Application>
  <PresentationFormat>Widescreen</PresentationFormat>
  <Paragraphs>495</Paragraphs>
  <Slides>56</Slides>
  <Notes>9</Notes>
  <HiddenSlides>2</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56</vt:i4>
      </vt:variant>
    </vt:vector>
  </HeadingPairs>
  <TitlesOfParts>
    <vt:vector size="77" baseType="lpstr">
      <vt:lpstr>Abadi Extra Light</vt:lpstr>
      <vt:lpstr>Arial</vt:lpstr>
      <vt:lpstr>Arial</vt:lpstr>
      <vt:lpstr>Calibri</vt:lpstr>
      <vt:lpstr>Calibri Light</vt:lpstr>
      <vt:lpstr>Cambria Math</vt:lpstr>
      <vt:lpstr>Century Schoolbook</vt:lpstr>
      <vt:lpstr>Courier New</vt:lpstr>
      <vt:lpstr>Gill Sans Nova</vt:lpstr>
      <vt:lpstr>Gill Sans Nova Light</vt:lpstr>
      <vt:lpstr>Lato</vt:lpstr>
      <vt:lpstr>Minion Pro</vt:lpstr>
      <vt:lpstr>Roboto</vt:lpstr>
      <vt:lpstr>Sagona Book</vt:lpstr>
      <vt:lpstr>source-serif-pro</vt:lpstr>
      <vt:lpstr>urw-din</vt:lpstr>
      <vt:lpstr>Wingdings 2</vt:lpstr>
      <vt:lpstr>Office Theme</vt:lpstr>
      <vt:lpstr>View</vt:lpstr>
      <vt:lpstr>1_Office Theme</vt:lpstr>
      <vt:lpstr>2_Office Theme</vt:lpstr>
      <vt:lpstr>Probability and statistics  Mean Median Mode Variance Standard deviation </vt:lpstr>
      <vt:lpstr>Mean</vt:lpstr>
      <vt:lpstr>PowerPoint Presentation</vt:lpstr>
      <vt:lpstr>PowerPoint Presentation</vt:lpstr>
      <vt:lpstr>Variance and Standard deviation  </vt:lpstr>
      <vt:lpstr>Q)Calculate the mean and variance for a random variable, X defined as the number of tails in four tosses of a coin.</vt:lpstr>
      <vt:lpstr>Consider the following probability function of a random variable X .  P(x,q)=    q,        x=0          1-q,    x=1          0    ,    otherwise  if q=0.4, the variance of x is   a) 0.36 b) 0.24 c) 0.34 d)0.55     </vt:lpstr>
      <vt:lpstr>Consider the following probability function of a random variable X .  P(x,q)=                  q,        x=0          1-q,    x=1          0    ,    otherwise  if q=0.4, the variance of x is   a) 0.36 b) 0.24 c) 0.34 d)0.55     </vt:lpstr>
      <vt:lpstr>     </vt:lpstr>
      <vt:lpstr>PowerPoint Presentation</vt:lpstr>
      <vt:lpstr>Probability</vt:lpstr>
      <vt:lpstr>PowerPoint Presentation</vt:lpstr>
      <vt:lpstr>PowerPoint Presentation</vt:lpstr>
      <vt:lpstr>PowerPoint Presentation</vt:lpstr>
      <vt:lpstr>Q. A problem is given to students A, B, C whose chance of solving it is ½, ¾, ¼ . What is the prob that the question will be solved?</vt:lpstr>
      <vt:lpstr>Q. All the spades are taken out from a deck of cards, From these cards, cards are drawn one by one without replacement till the ace of spade comes. Probability of that the ace comes in the 4th draw?</vt:lpstr>
      <vt:lpstr>Q. A bag has r red balls and b black balls. All balls are identical except for their colours. In a trial, a ball is randomly drawn from the bag, its colour is noted and the ball is placed back into the bag along with another ball of the same colour. Note that the number of balls in the bag will increase by one, after the trial. A sequence of four such trials is conducted. The probability of drawing a red ball in the fourth trial?</vt:lpstr>
      <vt:lpstr>Q. In how many ways can we distribute 5 distinct balls B1 B2, B3, B4,B5, in distinct cells C1,C2, C3, C4,C5, such that Ball Bi is not in cell Ci, and each cell contains exactly one ball?  </vt:lpstr>
      <vt:lpstr>PowerPoint Presentation</vt:lpstr>
      <vt:lpstr>Q. The security system at an IT office is composed of 10 computers of which exactly four are working. To check whether the system is functional, the officials inspect four of the computers picked at random (without replacement). The system is deemed functional if at least three of the four computers inspected are working. Let the probability that the system is deemed functional be denoted by p. Then 100p = ?</vt:lpstr>
      <vt:lpstr>PowerPoint Presentation</vt:lpstr>
      <vt:lpstr>Conditional Probability</vt:lpstr>
      <vt:lpstr>PowerPoint Presentation</vt:lpstr>
      <vt:lpstr>Q. P and Q applying for a job. Prob that p applies for the job is 1/4 , Prob that P applies for the job given that Q applies for the job is ½ and the prob that Q applies for the job given P applies for the job is 1/3. Find prob that P doesn’t apply for the job given Q doesn’t apply for the job.</vt:lpstr>
      <vt:lpstr>Baye’s Theorem</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Binomial  Distribution</vt:lpstr>
      <vt:lpstr>Bernoulli Trials</vt:lpstr>
      <vt:lpstr>Binomial distribution and Binomial random variable</vt:lpstr>
      <vt:lpstr>PowerPoint Presentation</vt:lpstr>
      <vt:lpstr>Questions</vt:lpstr>
      <vt:lpstr>PowerPoint Presentation</vt:lpstr>
      <vt:lpstr>Questions</vt:lpstr>
      <vt:lpstr>PowerPoint Presentation</vt:lpstr>
      <vt:lpstr>Questions</vt:lpstr>
      <vt:lpstr>PowerPoint Presentation</vt:lpstr>
      <vt:lpstr>Exponential Distribution</vt:lpstr>
      <vt:lpstr>Mean and Variance of ED</vt:lpstr>
      <vt:lpstr>Exponential Distribution Graph</vt:lpstr>
      <vt:lpstr>Example Problem</vt:lpstr>
      <vt:lpstr>Example Problem</vt:lpstr>
      <vt:lpstr>Poisson Distribution</vt:lpstr>
      <vt:lpstr>Poisson Distribution</vt:lpstr>
      <vt:lpstr>Example:</vt:lpstr>
      <vt:lpstr>Difference between Poisson and Normal Distribution</vt:lpstr>
      <vt:lpstr>Gate Questions</vt:lpstr>
      <vt:lpstr>Q1 Solution</vt:lpstr>
      <vt:lpstr>Questions</vt:lpstr>
      <vt:lpstr>Q2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Variance SD</dc:title>
  <dc:creator>tanu gangrade</dc:creator>
  <cp:lastModifiedBy>tanu gangrade</cp:lastModifiedBy>
  <cp:revision>56</cp:revision>
  <dcterms:created xsi:type="dcterms:W3CDTF">2023-02-09T04:03:28Z</dcterms:created>
  <dcterms:modified xsi:type="dcterms:W3CDTF">2023-02-09T09:26:44Z</dcterms:modified>
</cp:coreProperties>
</file>