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4"/>
  </p:sldMasterIdLst>
  <p:notesMasterIdLst>
    <p:notesMasterId r:id="rId10"/>
  </p:notesMasterIdLst>
  <p:handoutMasterIdLst>
    <p:handoutMasterId r:id="rId11"/>
  </p:handoutMasterIdLst>
  <p:sldIdLst>
    <p:sldId id="2463" r:id="rId5"/>
    <p:sldId id="2462" r:id="rId6"/>
    <p:sldId id="259" r:id="rId7"/>
    <p:sldId id="2451" r:id="rId8"/>
    <p:sldId id="24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D0007-1542-4B45-A7E0-2644BA70EF7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02EFEC-8C7B-49CA-9B32-63D9AAAD3F35}">
      <dgm:prSet/>
      <dgm:spPr/>
      <dgm:t>
        <a:bodyPr/>
        <a:lstStyle/>
        <a:p>
          <a:r>
            <a:rPr lang="en-US"/>
            <a:t>Identify</a:t>
          </a:r>
        </a:p>
      </dgm:t>
    </dgm:pt>
    <dgm:pt modelId="{259715F3-38ED-41A2-8EE1-BF40BA6F21A8}" type="parTrans" cxnId="{CA11B19A-0FAC-48EB-9894-699665D695F7}">
      <dgm:prSet/>
      <dgm:spPr/>
      <dgm:t>
        <a:bodyPr/>
        <a:lstStyle/>
        <a:p>
          <a:endParaRPr lang="en-US"/>
        </a:p>
      </dgm:t>
    </dgm:pt>
    <dgm:pt modelId="{18872349-EFDC-4DF3-9E40-9C3C5627FAD4}" type="sibTrans" cxnId="{CA11B19A-0FAC-48EB-9894-699665D695F7}">
      <dgm:prSet phldrT="01"/>
      <dgm:spPr/>
      <dgm:t>
        <a:bodyPr/>
        <a:lstStyle/>
        <a:p>
          <a:endParaRPr lang="en-US" dirty="0"/>
        </a:p>
      </dgm:t>
    </dgm:pt>
    <dgm:pt modelId="{04F40807-8AB2-4183-9F3D-77DE68780E97}">
      <dgm:prSet/>
      <dgm:spPr/>
      <dgm:t>
        <a:bodyPr/>
        <a:lstStyle/>
        <a:p>
          <a:r>
            <a:rPr lang="en-US" dirty="0"/>
            <a:t>Identify Yearly Hotspots by calculating AQI from major Pollutants among all States and UTs(India).</a:t>
          </a:r>
        </a:p>
      </dgm:t>
    </dgm:pt>
    <dgm:pt modelId="{007387E5-22CE-420C-890A-104DCE4AA613}" type="parTrans" cxnId="{E04B8063-4924-4B2B-9453-3A22F28F30EF}">
      <dgm:prSet/>
      <dgm:spPr/>
      <dgm:t>
        <a:bodyPr/>
        <a:lstStyle/>
        <a:p>
          <a:endParaRPr lang="en-US"/>
        </a:p>
      </dgm:t>
    </dgm:pt>
    <dgm:pt modelId="{64E0D7D4-71FF-4676-A39E-08BC7B01570F}" type="sibTrans" cxnId="{E04B8063-4924-4B2B-9453-3A22F28F30EF}">
      <dgm:prSet/>
      <dgm:spPr/>
      <dgm:t>
        <a:bodyPr/>
        <a:lstStyle/>
        <a:p>
          <a:endParaRPr lang="en-US"/>
        </a:p>
      </dgm:t>
    </dgm:pt>
    <dgm:pt modelId="{3851F35D-61D3-4129-BD3C-B7F3B49E1BF5}">
      <dgm:prSet/>
      <dgm:spPr/>
      <dgm:t>
        <a:bodyPr/>
        <a:lstStyle/>
        <a:p>
          <a:r>
            <a:rPr lang="en-US"/>
            <a:t>Plot</a:t>
          </a:r>
        </a:p>
      </dgm:t>
    </dgm:pt>
    <dgm:pt modelId="{E0C208BB-BA4B-4334-A40B-89F140F9D510}" type="parTrans" cxnId="{8ED5EA93-E630-47BB-8F3F-E37AAA5EA3B5}">
      <dgm:prSet/>
      <dgm:spPr/>
      <dgm:t>
        <a:bodyPr/>
        <a:lstStyle/>
        <a:p>
          <a:endParaRPr lang="en-US"/>
        </a:p>
      </dgm:t>
    </dgm:pt>
    <dgm:pt modelId="{A1FB6D8F-6353-467C-B729-7AA098FF9802}" type="sibTrans" cxnId="{8ED5EA93-E630-47BB-8F3F-E37AAA5EA3B5}">
      <dgm:prSet phldrT="02"/>
      <dgm:spPr/>
      <dgm:t>
        <a:bodyPr/>
        <a:lstStyle/>
        <a:p>
          <a:endParaRPr lang="en-US" dirty="0"/>
        </a:p>
      </dgm:t>
    </dgm:pt>
    <dgm:pt modelId="{09E621E3-9E2D-4A71-9978-B758A7285D99}">
      <dgm:prSet/>
      <dgm:spPr/>
      <dgm:t>
        <a:bodyPr/>
        <a:lstStyle/>
        <a:p>
          <a:r>
            <a:rPr lang="en-US"/>
            <a:t>Plot Geographical Data of Hotspots and Deploy using Flask with Front-end (HTML &amp; CSS).</a:t>
          </a:r>
        </a:p>
      </dgm:t>
    </dgm:pt>
    <dgm:pt modelId="{A74AEF10-3D42-4072-A047-8CBA4A3162C5}" type="parTrans" cxnId="{80D723B6-23E8-4591-A075-71EB53645DB5}">
      <dgm:prSet/>
      <dgm:spPr/>
      <dgm:t>
        <a:bodyPr/>
        <a:lstStyle/>
        <a:p>
          <a:endParaRPr lang="en-US"/>
        </a:p>
      </dgm:t>
    </dgm:pt>
    <dgm:pt modelId="{720EE26C-B006-4003-94E9-30981B5CAC4E}" type="sibTrans" cxnId="{80D723B6-23E8-4591-A075-71EB53645DB5}">
      <dgm:prSet/>
      <dgm:spPr/>
      <dgm:t>
        <a:bodyPr/>
        <a:lstStyle/>
        <a:p>
          <a:endParaRPr lang="en-US"/>
        </a:p>
      </dgm:t>
    </dgm:pt>
    <dgm:pt modelId="{07909D95-9FBD-46FF-97C9-0F46F98AD575}">
      <dgm:prSet/>
      <dgm:spPr/>
      <dgm:t>
        <a:bodyPr/>
        <a:lstStyle/>
        <a:p>
          <a:r>
            <a:rPr lang="en-US"/>
            <a:t>Visualize</a:t>
          </a:r>
        </a:p>
      </dgm:t>
    </dgm:pt>
    <dgm:pt modelId="{F94B42BB-5D68-4645-8797-F7FEB6AFBDB4}" type="parTrans" cxnId="{F91ECB72-1A4D-4DC2-9352-22C3DAB10883}">
      <dgm:prSet/>
      <dgm:spPr/>
      <dgm:t>
        <a:bodyPr/>
        <a:lstStyle/>
        <a:p>
          <a:endParaRPr lang="en-US"/>
        </a:p>
      </dgm:t>
    </dgm:pt>
    <dgm:pt modelId="{CAE35839-49CD-43BA-A686-064B40DFDA7C}" type="sibTrans" cxnId="{F91ECB72-1A4D-4DC2-9352-22C3DAB10883}">
      <dgm:prSet phldrT="03"/>
      <dgm:spPr/>
      <dgm:t>
        <a:bodyPr/>
        <a:lstStyle/>
        <a:p>
          <a:endParaRPr lang="en-US" dirty="0"/>
        </a:p>
      </dgm:t>
    </dgm:pt>
    <dgm:pt modelId="{B23FF523-E5BB-46A1-801C-B28EABE42538}">
      <dgm:prSet/>
      <dgm:spPr/>
      <dgm:t>
        <a:bodyPr/>
        <a:lstStyle/>
        <a:p>
          <a:r>
            <a:rPr lang="en-US" dirty="0"/>
            <a:t>Visualize Source Trajectory of Pollutants over Time on Map.</a:t>
          </a:r>
        </a:p>
      </dgm:t>
    </dgm:pt>
    <dgm:pt modelId="{DD76AEBB-7CD1-4A28-A97C-49207E94B735}" type="parTrans" cxnId="{825E1D70-D994-402B-9C41-8D1050AAA076}">
      <dgm:prSet/>
      <dgm:spPr/>
      <dgm:t>
        <a:bodyPr/>
        <a:lstStyle/>
        <a:p>
          <a:endParaRPr lang="en-US"/>
        </a:p>
      </dgm:t>
    </dgm:pt>
    <dgm:pt modelId="{46E063F5-1C21-4C64-8EBA-BD734AA845E8}" type="sibTrans" cxnId="{825E1D70-D994-402B-9C41-8D1050AAA076}">
      <dgm:prSet/>
      <dgm:spPr/>
      <dgm:t>
        <a:bodyPr/>
        <a:lstStyle/>
        <a:p>
          <a:endParaRPr lang="en-US"/>
        </a:p>
      </dgm:t>
    </dgm:pt>
    <dgm:pt modelId="{AD7C170A-A388-416A-8F81-6D2716555A3E}">
      <dgm:prSet/>
      <dgm:spPr/>
      <dgm:t>
        <a:bodyPr/>
        <a:lstStyle/>
        <a:p>
          <a:r>
            <a:rPr lang="en-US"/>
            <a:t>Predict</a:t>
          </a:r>
        </a:p>
      </dgm:t>
    </dgm:pt>
    <dgm:pt modelId="{17125D0D-6895-4C5B-9921-58E81EE71393}" type="parTrans" cxnId="{AFBFED84-25F3-4161-9721-6DC1DBEF1AF8}">
      <dgm:prSet/>
      <dgm:spPr/>
      <dgm:t>
        <a:bodyPr/>
        <a:lstStyle/>
        <a:p>
          <a:endParaRPr lang="en-US"/>
        </a:p>
      </dgm:t>
    </dgm:pt>
    <dgm:pt modelId="{22AF8450-15A1-4D28-8414-D93C4717F7DA}" type="sibTrans" cxnId="{AFBFED84-25F3-4161-9721-6DC1DBEF1AF8}">
      <dgm:prSet phldrT="04"/>
      <dgm:spPr/>
      <dgm:t>
        <a:bodyPr/>
        <a:lstStyle/>
        <a:p>
          <a:endParaRPr lang="en-US"/>
        </a:p>
      </dgm:t>
    </dgm:pt>
    <dgm:pt modelId="{946B7FC3-5700-4355-9CA1-5D3E4ABE7DB5}">
      <dgm:prSet/>
      <dgm:spPr/>
      <dgm:t>
        <a:bodyPr/>
        <a:lstStyle/>
        <a:p>
          <a:r>
            <a:rPr lang="en-US" dirty="0"/>
            <a:t>Predict Long-Term Pollution Levels with Time Series Analysis using ARIMA and Seasonal ARIMA (Machine Learning Algorithms).</a:t>
          </a:r>
        </a:p>
      </dgm:t>
    </dgm:pt>
    <dgm:pt modelId="{DB1CF357-2BCD-4621-A57A-81245213E7B7}" type="parTrans" cxnId="{13A7B541-F153-4258-A691-AA20A2FEDBB5}">
      <dgm:prSet/>
      <dgm:spPr/>
      <dgm:t>
        <a:bodyPr/>
        <a:lstStyle/>
        <a:p>
          <a:endParaRPr lang="en-US"/>
        </a:p>
      </dgm:t>
    </dgm:pt>
    <dgm:pt modelId="{37AA958C-EF8F-4461-B68A-80E494A20720}" type="sibTrans" cxnId="{13A7B541-F153-4258-A691-AA20A2FEDBB5}">
      <dgm:prSet/>
      <dgm:spPr/>
      <dgm:t>
        <a:bodyPr/>
        <a:lstStyle/>
        <a:p>
          <a:endParaRPr lang="en-US"/>
        </a:p>
      </dgm:t>
    </dgm:pt>
    <dgm:pt modelId="{0B37F630-42F5-432A-A6BB-E702D2B3BF78}" type="pres">
      <dgm:prSet presAssocID="{C18D0007-1542-4B45-A7E0-2644BA70EF7B}" presName="Name0" presStyleCnt="0">
        <dgm:presLayoutVars>
          <dgm:dir/>
          <dgm:resizeHandles val="exact"/>
        </dgm:presLayoutVars>
      </dgm:prSet>
      <dgm:spPr/>
    </dgm:pt>
    <dgm:pt modelId="{EF2AEC99-6C83-4703-8587-12EB82EE424F}" type="pres">
      <dgm:prSet presAssocID="{B102EFEC-8C7B-49CA-9B32-63D9AAAD3F35}" presName="node" presStyleLbl="node1" presStyleIdx="0" presStyleCnt="4">
        <dgm:presLayoutVars>
          <dgm:bulletEnabled val="1"/>
        </dgm:presLayoutVars>
      </dgm:prSet>
      <dgm:spPr/>
    </dgm:pt>
    <dgm:pt modelId="{3F9DD303-D645-46C7-A207-DF8B18E685A2}" type="pres">
      <dgm:prSet presAssocID="{18872349-EFDC-4DF3-9E40-9C3C5627FAD4}" presName="sibTrans" presStyleLbl="sibTrans1D1" presStyleIdx="0" presStyleCnt="3"/>
      <dgm:spPr/>
    </dgm:pt>
    <dgm:pt modelId="{6CAC61AA-8B34-409D-81C1-77DEA6CA308B}" type="pres">
      <dgm:prSet presAssocID="{18872349-EFDC-4DF3-9E40-9C3C5627FAD4}" presName="connectorText" presStyleLbl="sibTrans1D1" presStyleIdx="0" presStyleCnt="3"/>
      <dgm:spPr/>
    </dgm:pt>
    <dgm:pt modelId="{4039DF4A-8A86-4C0A-ADE5-C821B0F29832}" type="pres">
      <dgm:prSet presAssocID="{3851F35D-61D3-4129-BD3C-B7F3B49E1BF5}" presName="node" presStyleLbl="node1" presStyleIdx="1" presStyleCnt="4">
        <dgm:presLayoutVars>
          <dgm:bulletEnabled val="1"/>
        </dgm:presLayoutVars>
      </dgm:prSet>
      <dgm:spPr/>
    </dgm:pt>
    <dgm:pt modelId="{23368952-C9FF-4BFD-B1AB-08E3E0079981}" type="pres">
      <dgm:prSet presAssocID="{A1FB6D8F-6353-467C-B729-7AA098FF9802}" presName="sibTrans" presStyleLbl="sibTrans1D1" presStyleIdx="1" presStyleCnt="3" custSzY="8833104"/>
      <dgm:spPr/>
    </dgm:pt>
    <dgm:pt modelId="{AB643E87-950E-4429-A6C5-23865EA83251}" type="pres">
      <dgm:prSet presAssocID="{A1FB6D8F-6353-467C-B729-7AA098FF9802}" presName="connectorText" presStyleLbl="sibTrans1D1" presStyleIdx="1" presStyleCnt="3"/>
      <dgm:spPr/>
    </dgm:pt>
    <dgm:pt modelId="{817A7535-84AD-402E-A722-590896AFCB86}" type="pres">
      <dgm:prSet presAssocID="{07909D95-9FBD-46FF-97C9-0F46F98AD575}" presName="node" presStyleLbl="node1" presStyleIdx="2" presStyleCnt="4">
        <dgm:presLayoutVars>
          <dgm:bulletEnabled val="1"/>
        </dgm:presLayoutVars>
      </dgm:prSet>
      <dgm:spPr/>
    </dgm:pt>
    <dgm:pt modelId="{2B690B22-97C3-4F4D-A033-41DCD4F8DACF}" type="pres">
      <dgm:prSet presAssocID="{CAE35839-49CD-43BA-A686-064B40DFDA7C}" presName="sibTrans" presStyleLbl="sibTrans1D1" presStyleIdx="2" presStyleCnt="3"/>
      <dgm:spPr/>
    </dgm:pt>
    <dgm:pt modelId="{1393472F-A44B-4EF9-A006-A4D64457210A}" type="pres">
      <dgm:prSet presAssocID="{CAE35839-49CD-43BA-A686-064B40DFDA7C}" presName="connectorText" presStyleLbl="sibTrans1D1" presStyleIdx="2" presStyleCnt="3"/>
      <dgm:spPr/>
    </dgm:pt>
    <dgm:pt modelId="{F6E6522C-A405-49F0-B269-12A3767CB935}" type="pres">
      <dgm:prSet presAssocID="{AD7C170A-A388-416A-8F81-6D2716555A3E}" presName="node" presStyleLbl="node1" presStyleIdx="3" presStyleCnt="4">
        <dgm:presLayoutVars>
          <dgm:bulletEnabled val="1"/>
        </dgm:presLayoutVars>
      </dgm:prSet>
      <dgm:spPr/>
    </dgm:pt>
  </dgm:ptLst>
  <dgm:cxnLst>
    <dgm:cxn modelId="{B8E8A726-09D2-4AA3-983B-035AA982AB7A}" type="presOf" srcId="{18872349-EFDC-4DF3-9E40-9C3C5627FAD4}" destId="{3F9DD303-D645-46C7-A207-DF8B18E685A2}" srcOrd="0" destOrd="0" presId="urn:microsoft.com/office/officeart/2016/7/layout/RepeatingBendingProcessNew"/>
    <dgm:cxn modelId="{44A8B026-C3A0-45AA-96C1-78E3256D64B0}" type="presOf" srcId="{04F40807-8AB2-4183-9F3D-77DE68780E97}" destId="{EF2AEC99-6C83-4703-8587-12EB82EE424F}" srcOrd="0" destOrd="1" presId="urn:microsoft.com/office/officeart/2016/7/layout/RepeatingBendingProcessNew"/>
    <dgm:cxn modelId="{31DBF830-7FF7-4390-B4B6-F2AD5D14012A}" type="presOf" srcId="{18872349-EFDC-4DF3-9E40-9C3C5627FAD4}" destId="{6CAC61AA-8B34-409D-81C1-77DEA6CA308B}" srcOrd="1" destOrd="0" presId="urn:microsoft.com/office/officeart/2016/7/layout/RepeatingBendingProcessNew"/>
    <dgm:cxn modelId="{13A7B541-F153-4258-A691-AA20A2FEDBB5}" srcId="{AD7C170A-A388-416A-8F81-6D2716555A3E}" destId="{946B7FC3-5700-4355-9CA1-5D3E4ABE7DB5}" srcOrd="0" destOrd="0" parTransId="{DB1CF357-2BCD-4621-A57A-81245213E7B7}" sibTransId="{37AA958C-EF8F-4461-B68A-80E494A20720}"/>
    <dgm:cxn modelId="{315B8D62-49D7-4958-9B87-436AA1DD1436}" type="presOf" srcId="{B102EFEC-8C7B-49CA-9B32-63D9AAAD3F35}" destId="{EF2AEC99-6C83-4703-8587-12EB82EE424F}" srcOrd="0" destOrd="0" presId="urn:microsoft.com/office/officeart/2016/7/layout/RepeatingBendingProcessNew"/>
    <dgm:cxn modelId="{E04B8063-4924-4B2B-9453-3A22F28F30EF}" srcId="{B102EFEC-8C7B-49CA-9B32-63D9AAAD3F35}" destId="{04F40807-8AB2-4183-9F3D-77DE68780E97}" srcOrd="0" destOrd="0" parTransId="{007387E5-22CE-420C-890A-104DCE4AA613}" sibTransId="{64E0D7D4-71FF-4676-A39E-08BC7B01570F}"/>
    <dgm:cxn modelId="{FD530949-26AC-409B-AB41-B06097FC008E}" type="presOf" srcId="{A1FB6D8F-6353-467C-B729-7AA098FF9802}" destId="{AB643E87-950E-4429-A6C5-23865EA83251}" srcOrd="1" destOrd="0" presId="urn:microsoft.com/office/officeart/2016/7/layout/RepeatingBendingProcessNew"/>
    <dgm:cxn modelId="{FBE31D6B-4A94-4D47-84A5-8046C08B7C14}" type="presOf" srcId="{946B7FC3-5700-4355-9CA1-5D3E4ABE7DB5}" destId="{F6E6522C-A405-49F0-B269-12A3767CB935}" srcOrd="0" destOrd="1" presId="urn:microsoft.com/office/officeart/2016/7/layout/RepeatingBendingProcessNew"/>
    <dgm:cxn modelId="{4340D14B-57C1-46E1-8EFD-4DFDB0FA72E7}" type="presOf" srcId="{A1FB6D8F-6353-467C-B729-7AA098FF9802}" destId="{23368952-C9FF-4BFD-B1AB-08E3E0079981}" srcOrd="0" destOrd="0" presId="urn:microsoft.com/office/officeart/2016/7/layout/RepeatingBendingProcessNew"/>
    <dgm:cxn modelId="{825E1D70-D994-402B-9C41-8D1050AAA076}" srcId="{07909D95-9FBD-46FF-97C9-0F46F98AD575}" destId="{B23FF523-E5BB-46A1-801C-B28EABE42538}" srcOrd="0" destOrd="0" parTransId="{DD76AEBB-7CD1-4A28-A97C-49207E94B735}" sibTransId="{46E063F5-1C21-4C64-8EBA-BD734AA845E8}"/>
    <dgm:cxn modelId="{F91ECB72-1A4D-4DC2-9352-22C3DAB10883}" srcId="{C18D0007-1542-4B45-A7E0-2644BA70EF7B}" destId="{07909D95-9FBD-46FF-97C9-0F46F98AD575}" srcOrd="2" destOrd="0" parTransId="{F94B42BB-5D68-4645-8797-F7FEB6AFBDB4}" sibTransId="{CAE35839-49CD-43BA-A686-064B40DFDA7C}"/>
    <dgm:cxn modelId="{AFBFED84-25F3-4161-9721-6DC1DBEF1AF8}" srcId="{C18D0007-1542-4B45-A7E0-2644BA70EF7B}" destId="{AD7C170A-A388-416A-8F81-6D2716555A3E}" srcOrd="3" destOrd="0" parTransId="{17125D0D-6895-4C5B-9921-58E81EE71393}" sibTransId="{22AF8450-15A1-4D28-8414-D93C4717F7DA}"/>
    <dgm:cxn modelId="{61308188-9A5E-4BBA-89FB-F2FCA96141B9}" type="presOf" srcId="{B23FF523-E5BB-46A1-801C-B28EABE42538}" destId="{817A7535-84AD-402E-A722-590896AFCB86}" srcOrd="0" destOrd="1" presId="urn:microsoft.com/office/officeart/2016/7/layout/RepeatingBendingProcessNew"/>
    <dgm:cxn modelId="{CC3CFC91-520C-4AA2-ABEA-B36C174E093C}" type="presOf" srcId="{3851F35D-61D3-4129-BD3C-B7F3B49E1BF5}" destId="{4039DF4A-8A86-4C0A-ADE5-C821B0F29832}" srcOrd="0" destOrd="0" presId="urn:microsoft.com/office/officeart/2016/7/layout/RepeatingBendingProcessNew"/>
    <dgm:cxn modelId="{8ED5EA93-E630-47BB-8F3F-E37AAA5EA3B5}" srcId="{C18D0007-1542-4B45-A7E0-2644BA70EF7B}" destId="{3851F35D-61D3-4129-BD3C-B7F3B49E1BF5}" srcOrd="1" destOrd="0" parTransId="{E0C208BB-BA4B-4334-A40B-89F140F9D510}" sibTransId="{A1FB6D8F-6353-467C-B729-7AA098FF9802}"/>
    <dgm:cxn modelId="{CA11B19A-0FAC-48EB-9894-699665D695F7}" srcId="{C18D0007-1542-4B45-A7E0-2644BA70EF7B}" destId="{B102EFEC-8C7B-49CA-9B32-63D9AAAD3F35}" srcOrd="0" destOrd="0" parTransId="{259715F3-38ED-41A2-8EE1-BF40BA6F21A8}" sibTransId="{18872349-EFDC-4DF3-9E40-9C3C5627FAD4}"/>
    <dgm:cxn modelId="{1370A0AA-1F29-4751-B35A-6EFCA8068C80}" type="presOf" srcId="{AD7C170A-A388-416A-8F81-6D2716555A3E}" destId="{F6E6522C-A405-49F0-B269-12A3767CB935}" srcOrd="0" destOrd="0" presId="urn:microsoft.com/office/officeart/2016/7/layout/RepeatingBendingProcessNew"/>
    <dgm:cxn modelId="{80D723B6-23E8-4591-A075-71EB53645DB5}" srcId="{3851F35D-61D3-4129-BD3C-B7F3B49E1BF5}" destId="{09E621E3-9E2D-4A71-9978-B758A7285D99}" srcOrd="0" destOrd="0" parTransId="{A74AEF10-3D42-4072-A047-8CBA4A3162C5}" sibTransId="{720EE26C-B006-4003-94E9-30981B5CAC4E}"/>
    <dgm:cxn modelId="{4C0992B8-C2E0-42FB-B43F-4F1DCF5DB6A5}" type="presOf" srcId="{CAE35839-49CD-43BA-A686-064B40DFDA7C}" destId="{1393472F-A44B-4EF9-A006-A4D64457210A}" srcOrd="1" destOrd="0" presId="urn:microsoft.com/office/officeart/2016/7/layout/RepeatingBendingProcessNew"/>
    <dgm:cxn modelId="{1C4D9BBB-72AE-473B-8516-1072EE5A0FE3}" type="presOf" srcId="{07909D95-9FBD-46FF-97C9-0F46F98AD575}" destId="{817A7535-84AD-402E-A722-590896AFCB86}" srcOrd="0" destOrd="0" presId="urn:microsoft.com/office/officeart/2016/7/layout/RepeatingBendingProcessNew"/>
    <dgm:cxn modelId="{1F77ABEC-2477-42E9-81A4-203CAEA34CA4}" type="presOf" srcId="{C18D0007-1542-4B45-A7E0-2644BA70EF7B}" destId="{0B37F630-42F5-432A-A6BB-E702D2B3BF78}" srcOrd="0" destOrd="0" presId="urn:microsoft.com/office/officeart/2016/7/layout/RepeatingBendingProcessNew"/>
    <dgm:cxn modelId="{9F99F4EF-BA0A-40EB-88E4-A69724BA1B37}" type="presOf" srcId="{CAE35839-49CD-43BA-A686-064B40DFDA7C}" destId="{2B690B22-97C3-4F4D-A033-41DCD4F8DACF}" srcOrd="0" destOrd="0" presId="urn:microsoft.com/office/officeart/2016/7/layout/RepeatingBendingProcessNew"/>
    <dgm:cxn modelId="{B71D59FC-1FFB-43FA-924B-F84833B0F052}" type="presOf" srcId="{09E621E3-9E2D-4A71-9978-B758A7285D99}" destId="{4039DF4A-8A86-4C0A-ADE5-C821B0F29832}" srcOrd="0" destOrd="1" presId="urn:microsoft.com/office/officeart/2016/7/layout/RepeatingBendingProcessNew"/>
    <dgm:cxn modelId="{D31BB2BE-CD20-4B6E-962F-E25FED43172E}" type="presParOf" srcId="{0B37F630-42F5-432A-A6BB-E702D2B3BF78}" destId="{EF2AEC99-6C83-4703-8587-12EB82EE424F}" srcOrd="0" destOrd="0" presId="urn:microsoft.com/office/officeart/2016/7/layout/RepeatingBendingProcessNew"/>
    <dgm:cxn modelId="{BCA356E7-A917-4D7C-B152-A1D7B644EE68}" type="presParOf" srcId="{0B37F630-42F5-432A-A6BB-E702D2B3BF78}" destId="{3F9DD303-D645-46C7-A207-DF8B18E685A2}" srcOrd="1" destOrd="0" presId="urn:microsoft.com/office/officeart/2016/7/layout/RepeatingBendingProcessNew"/>
    <dgm:cxn modelId="{F9E96660-0700-4C7A-935B-4C28F6C8D244}" type="presParOf" srcId="{3F9DD303-D645-46C7-A207-DF8B18E685A2}" destId="{6CAC61AA-8B34-409D-81C1-77DEA6CA308B}" srcOrd="0" destOrd="0" presId="urn:microsoft.com/office/officeart/2016/7/layout/RepeatingBendingProcessNew"/>
    <dgm:cxn modelId="{DC784219-BC50-40F3-8021-2D0CF7948470}" type="presParOf" srcId="{0B37F630-42F5-432A-A6BB-E702D2B3BF78}" destId="{4039DF4A-8A86-4C0A-ADE5-C821B0F29832}" srcOrd="2" destOrd="0" presId="urn:microsoft.com/office/officeart/2016/7/layout/RepeatingBendingProcessNew"/>
    <dgm:cxn modelId="{424ECA34-F07A-4423-B828-73350DD1EA75}" type="presParOf" srcId="{0B37F630-42F5-432A-A6BB-E702D2B3BF78}" destId="{23368952-C9FF-4BFD-B1AB-08E3E0079981}" srcOrd="3" destOrd="0" presId="urn:microsoft.com/office/officeart/2016/7/layout/RepeatingBendingProcessNew"/>
    <dgm:cxn modelId="{C6FCCAC2-04BA-4409-BD74-489DEAAD126B}" type="presParOf" srcId="{23368952-C9FF-4BFD-B1AB-08E3E0079981}" destId="{AB643E87-950E-4429-A6C5-23865EA83251}" srcOrd="0" destOrd="0" presId="urn:microsoft.com/office/officeart/2016/7/layout/RepeatingBendingProcessNew"/>
    <dgm:cxn modelId="{E094FCDA-E919-4678-8080-FD2134077947}" type="presParOf" srcId="{0B37F630-42F5-432A-A6BB-E702D2B3BF78}" destId="{817A7535-84AD-402E-A722-590896AFCB86}" srcOrd="4" destOrd="0" presId="urn:microsoft.com/office/officeart/2016/7/layout/RepeatingBendingProcessNew"/>
    <dgm:cxn modelId="{89CA69BA-A582-4EFA-971C-D0820DDEF903}" type="presParOf" srcId="{0B37F630-42F5-432A-A6BB-E702D2B3BF78}" destId="{2B690B22-97C3-4F4D-A033-41DCD4F8DACF}" srcOrd="5" destOrd="0" presId="urn:microsoft.com/office/officeart/2016/7/layout/RepeatingBendingProcessNew"/>
    <dgm:cxn modelId="{92B7380F-9119-429A-975D-21EAA11012A1}" type="presParOf" srcId="{2B690B22-97C3-4F4D-A033-41DCD4F8DACF}" destId="{1393472F-A44B-4EF9-A006-A4D64457210A}" srcOrd="0" destOrd="0" presId="urn:microsoft.com/office/officeart/2016/7/layout/RepeatingBendingProcessNew"/>
    <dgm:cxn modelId="{CE656C97-C6AB-418D-B140-6ED8317CCC1B}" type="presParOf" srcId="{0B37F630-42F5-432A-A6BB-E702D2B3BF78}" destId="{F6E6522C-A405-49F0-B269-12A3767CB935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E4830C-80EE-4315-82AC-E8D08547ABA9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B17F11E1-FF5B-4BCA-8B2D-E3BEEBF2ACEF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An Extensive Dataset with 4,30,000 Entries is taken for Analysis (Satellite Data). </a:t>
          </a:r>
          <a:endParaRPr lang="en-IN" dirty="0"/>
        </a:p>
      </dgm:t>
    </dgm:pt>
    <dgm:pt modelId="{D48E4FF0-5439-4C43-9700-218654E70F34}" type="parTrans" cxnId="{ACACEA63-7282-472D-85D0-8FE45C14623B}">
      <dgm:prSet/>
      <dgm:spPr/>
      <dgm:t>
        <a:bodyPr/>
        <a:lstStyle/>
        <a:p>
          <a:endParaRPr lang="en-IN"/>
        </a:p>
      </dgm:t>
    </dgm:pt>
    <dgm:pt modelId="{3598724B-6737-41ED-9697-499558BB0EC4}" type="sibTrans" cxnId="{ACACEA63-7282-472D-85D0-8FE45C14623B}">
      <dgm:prSet/>
      <dgm:spPr/>
      <dgm:t>
        <a:bodyPr/>
        <a:lstStyle/>
        <a:p>
          <a:endParaRPr lang="en-IN"/>
        </a:p>
      </dgm:t>
    </dgm:pt>
    <dgm:pt modelId="{CF03C48B-9BC1-4349-ABD8-2DB31673A571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Individual Pollutant Indices are calculated using standard Procedures in different functions.</a:t>
          </a:r>
          <a:endParaRPr lang="en-IN" dirty="0"/>
        </a:p>
      </dgm:t>
    </dgm:pt>
    <dgm:pt modelId="{10A05ADF-BD2C-4822-96A0-D886743B084D}" type="parTrans" cxnId="{2A68B0C2-AF68-49D1-BC94-1F66C149D22C}">
      <dgm:prSet/>
      <dgm:spPr/>
      <dgm:t>
        <a:bodyPr/>
        <a:lstStyle/>
        <a:p>
          <a:endParaRPr lang="en-IN"/>
        </a:p>
      </dgm:t>
    </dgm:pt>
    <dgm:pt modelId="{69409F72-31DF-4A47-ACDA-C632B7BE0E40}" type="sibTrans" cxnId="{2A68B0C2-AF68-49D1-BC94-1F66C149D22C}">
      <dgm:prSet/>
      <dgm:spPr/>
      <dgm:t>
        <a:bodyPr/>
        <a:lstStyle/>
        <a:p>
          <a:endParaRPr lang="en-IN"/>
        </a:p>
      </dgm:t>
    </dgm:pt>
    <dgm:pt modelId="{B9BE0A1F-4478-483F-99F7-03E44EEF7308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Data is analysed on Yearly, Monthly and Weekly Basis covering comparisons between :</a:t>
          </a:r>
          <a:endParaRPr lang="en-IN" dirty="0"/>
        </a:p>
      </dgm:t>
    </dgm:pt>
    <dgm:pt modelId="{28AC40C4-5ABF-48C0-967B-52AF89EEE39A}" type="parTrans" cxnId="{0D9E6CBD-D661-4EDE-BEC9-2379AD396336}">
      <dgm:prSet/>
      <dgm:spPr/>
      <dgm:t>
        <a:bodyPr/>
        <a:lstStyle/>
        <a:p>
          <a:endParaRPr lang="en-IN"/>
        </a:p>
      </dgm:t>
    </dgm:pt>
    <dgm:pt modelId="{1761C2A5-2DB4-4579-BCAE-0CA7268B0843}" type="sibTrans" cxnId="{0D9E6CBD-D661-4EDE-BEC9-2379AD396336}">
      <dgm:prSet/>
      <dgm:spPr/>
      <dgm:t>
        <a:bodyPr/>
        <a:lstStyle/>
        <a:p>
          <a:endParaRPr lang="en-IN"/>
        </a:p>
      </dgm:t>
    </dgm:pt>
    <dgm:pt modelId="{541A3572-52CB-49BE-A6CB-4455461C8187}">
      <dgm:prSet phldrT="[Text]"/>
      <dgm:spPr/>
      <dgm:t>
        <a:bodyPr/>
        <a:lstStyle/>
        <a:p>
          <a:pPr>
            <a:buAutoNum type="arabicParenR"/>
          </a:pPr>
          <a:r>
            <a:rPr lang="en-IN" dirty="0">
              <a:latin typeface="Arial Nova Cond" panose="020B0506020202020204" pitchFamily="34" charset="0"/>
            </a:rPr>
            <a:t>AQI is calculated by taking Maximum among all major Pollutant Indices (SO2, NO2, SPM (Suspended Particulate Matter), Respirable SPM). </a:t>
          </a:r>
          <a:endParaRPr lang="en-IN" dirty="0"/>
        </a:p>
      </dgm:t>
    </dgm:pt>
    <dgm:pt modelId="{D44C3127-2576-40C7-913A-283F509060A7}" type="sibTrans" cxnId="{97635019-AA65-4F93-91C2-FDDC51E057CD}">
      <dgm:prSet/>
      <dgm:spPr/>
      <dgm:t>
        <a:bodyPr/>
        <a:lstStyle/>
        <a:p>
          <a:endParaRPr lang="en-IN"/>
        </a:p>
      </dgm:t>
    </dgm:pt>
    <dgm:pt modelId="{07ADEFB8-C104-4399-BC7B-DD4FF8AE1C40}" type="parTrans" cxnId="{97635019-AA65-4F93-91C2-FDDC51E057CD}">
      <dgm:prSet/>
      <dgm:spPr/>
      <dgm:t>
        <a:bodyPr/>
        <a:lstStyle/>
        <a:p>
          <a:endParaRPr lang="en-IN"/>
        </a:p>
      </dgm:t>
    </dgm:pt>
    <dgm:pt modelId="{7061AE50-F852-45F3-BE79-98EBB8F6D8EB}">
      <dgm:prSet/>
      <dgm:spPr/>
      <dgm:t>
        <a:bodyPr/>
        <a:lstStyle/>
        <a:p>
          <a:r>
            <a:rPr lang="en-IN" dirty="0">
              <a:latin typeface="Arial Nova Cond" panose="020B0506020202020204" pitchFamily="34" charset="0"/>
            </a:rPr>
            <a:t>States/UTs vs AQI/Pollutants vs Year </a:t>
          </a:r>
        </a:p>
      </dgm:t>
    </dgm:pt>
    <dgm:pt modelId="{0E1A9AD8-937D-41E6-8F9C-A775757870E5}" type="parTrans" cxnId="{FC894D26-80E9-4120-9ABE-C2BC8668500A}">
      <dgm:prSet/>
      <dgm:spPr/>
      <dgm:t>
        <a:bodyPr/>
        <a:lstStyle/>
        <a:p>
          <a:endParaRPr lang="en-IN"/>
        </a:p>
      </dgm:t>
    </dgm:pt>
    <dgm:pt modelId="{AF16F8E1-7800-4C6C-A8FA-E8E1B02FD52C}" type="sibTrans" cxnId="{FC894D26-80E9-4120-9ABE-C2BC8668500A}">
      <dgm:prSet/>
      <dgm:spPr/>
      <dgm:t>
        <a:bodyPr/>
        <a:lstStyle/>
        <a:p>
          <a:endParaRPr lang="en-IN"/>
        </a:p>
      </dgm:t>
    </dgm:pt>
    <dgm:pt modelId="{C66D5E87-46B1-456D-9BF0-AF79EA448A6D}" type="pres">
      <dgm:prSet presAssocID="{9DE4830C-80EE-4315-82AC-E8D08547ABA9}" presName="Name0" presStyleCnt="0">
        <dgm:presLayoutVars>
          <dgm:dir/>
          <dgm:animLvl val="lvl"/>
          <dgm:resizeHandles val="exact"/>
        </dgm:presLayoutVars>
      </dgm:prSet>
      <dgm:spPr/>
    </dgm:pt>
    <dgm:pt modelId="{B57F3458-BCEA-449D-852B-8655C0FC4159}" type="pres">
      <dgm:prSet presAssocID="{541A3572-52CB-49BE-A6CB-4455461C8187}" presName="boxAndChildren" presStyleCnt="0"/>
      <dgm:spPr/>
    </dgm:pt>
    <dgm:pt modelId="{74664F36-A7F3-48FE-B783-ADFD740AD2CB}" type="pres">
      <dgm:prSet presAssocID="{541A3572-52CB-49BE-A6CB-4455461C8187}" presName="parentTextBox" presStyleLbl="node1" presStyleIdx="0" presStyleCnt="3"/>
      <dgm:spPr/>
    </dgm:pt>
    <dgm:pt modelId="{837F48DE-E234-478A-88B3-9F175E18A3CA}" type="pres">
      <dgm:prSet presAssocID="{69409F72-31DF-4A47-ACDA-C632B7BE0E40}" presName="sp" presStyleCnt="0"/>
      <dgm:spPr/>
    </dgm:pt>
    <dgm:pt modelId="{75C92A03-9D0A-4622-AECC-594F77E7CDDB}" type="pres">
      <dgm:prSet presAssocID="{CF03C48B-9BC1-4349-ABD8-2DB31673A571}" presName="arrowAndChildren" presStyleCnt="0"/>
      <dgm:spPr/>
    </dgm:pt>
    <dgm:pt modelId="{3676B8F3-E0DC-4074-9781-3B5C7E5B0EAE}" type="pres">
      <dgm:prSet presAssocID="{CF03C48B-9BC1-4349-ABD8-2DB31673A571}" presName="parentTextArrow" presStyleLbl="node1" presStyleIdx="0" presStyleCnt="3"/>
      <dgm:spPr/>
    </dgm:pt>
    <dgm:pt modelId="{482A0621-5DA6-42A7-A2F8-15A30A40B51F}" type="pres">
      <dgm:prSet presAssocID="{CF03C48B-9BC1-4349-ABD8-2DB31673A571}" presName="arrow" presStyleLbl="node1" presStyleIdx="1" presStyleCnt="3"/>
      <dgm:spPr/>
    </dgm:pt>
    <dgm:pt modelId="{352C5037-ECFD-468B-A7C9-0A03103E2905}" type="pres">
      <dgm:prSet presAssocID="{CF03C48B-9BC1-4349-ABD8-2DB31673A571}" presName="descendantArrow" presStyleCnt="0"/>
      <dgm:spPr/>
    </dgm:pt>
    <dgm:pt modelId="{F23116EA-200A-408E-B0A7-58185AD85B98}" type="pres">
      <dgm:prSet presAssocID="{B9BE0A1F-4478-483F-99F7-03E44EEF7308}" presName="childTextArrow" presStyleLbl="fgAccFollowNode1" presStyleIdx="0" presStyleCnt="2">
        <dgm:presLayoutVars>
          <dgm:bulletEnabled val="1"/>
        </dgm:presLayoutVars>
      </dgm:prSet>
      <dgm:spPr/>
    </dgm:pt>
    <dgm:pt modelId="{CA142309-7CE1-4415-B73C-832E455CF034}" type="pres">
      <dgm:prSet presAssocID="{7061AE50-F852-45F3-BE79-98EBB8F6D8EB}" presName="childTextArrow" presStyleLbl="fgAccFollowNode1" presStyleIdx="1" presStyleCnt="2">
        <dgm:presLayoutVars>
          <dgm:bulletEnabled val="1"/>
        </dgm:presLayoutVars>
      </dgm:prSet>
      <dgm:spPr/>
    </dgm:pt>
    <dgm:pt modelId="{E8DD7982-9C18-4AE9-AFA6-6C0CC02EEBCD}" type="pres">
      <dgm:prSet presAssocID="{3598724B-6737-41ED-9697-499558BB0EC4}" presName="sp" presStyleCnt="0"/>
      <dgm:spPr/>
    </dgm:pt>
    <dgm:pt modelId="{8C6595C5-1587-4A2C-A0B2-6C3016229EDC}" type="pres">
      <dgm:prSet presAssocID="{B17F11E1-FF5B-4BCA-8B2D-E3BEEBF2ACEF}" presName="arrowAndChildren" presStyleCnt="0"/>
      <dgm:spPr/>
    </dgm:pt>
    <dgm:pt modelId="{0708CA3C-095C-4A64-B3DD-F7DE1743C61A}" type="pres">
      <dgm:prSet presAssocID="{B17F11E1-FF5B-4BCA-8B2D-E3BEEBF2ACEF}" presName="parentTextArrow" presStyleLbl="node1" presStyleIdx="2" presStyleCnt="3"/>
      <dgm:spPr/>
    </dgm:pt>
  </dgm:ptLst>
  <dgm:cxnLst>
    <dgm:cxn modelId="{E8501703-D1AC-44C3-9E95-B5CB79C3488C}" type="presOf" srcId="{B9BE0A1F-4478-483F-99F7-03E44EEF7308}" destId="{F23116EA-200A-408E-B0A7-58185AD85B98}" srcOrd="0" destOrd="0" presId="urn:microsoft.com/office/officeart/2005/8/layout/process4"/>
    <dgm:cxn modelId="{97635019-AA65-4F93-91C2-FDDC51E057CD}" srcId="{9DE4830C-80EE-4315-82AC-E8D08547ABA9}" destId="{541A3572-52CB-49BE-A6CB-4455461C8187}" srcOrd="2" destOrd="0" parTransId="{07ADEFB8-C104-4399-BC7B-DD4FF8AE1C40}" sibTransId="{D44C3127-2576-40C7-913A-283F509060A7}"/>
    <dgm:cxn modelId="{7111181A-CE6B-4C4B-BD76-6E0949A03197}" type="presOf" srcId="{7061AE50-F852-45F3-BE79-98EBB8F6D8EB}" destId="{CA142309-7CE1-4415-B73C-832E455CF034}" srcOrd="0" destOrd="0" presId="urn:microsoft.com/office/officeart/2005/8/layout/process4"/>
    <dgm:cxn modelId="{FC894D26-80E9-4120-9ABE-C2BC8668500A}" srcId="{CF03C48B-9BC1-4349-ABD8-2DB31673A571}" destId="{7061AE50-F852-45F3-BE79-98EBB8F6D8EB}" srcOrd="1" destOrd="0" parTransId="{0E1A9AD8-937D-41E6-8F9C-A775757870E5}" sibTransId="{AF16F8E1-7800-4C6C-A8FA-E8E1B02FD52C}"/>
    <dgm:cxn modelId="{073C262E-5D2F-47DE-BC00-DE7C0CBAED57}" type="presOf" srcId="{9DE4830C-80EE-4315-82AC-E8D08547ABA9}" destId="{C66D5E87-46B1-456D-9BF0-AF79EA448A6D}" srcOrd="0" destOrd="0" presId="urn:microsoft.com/office/officeart/2005/8/layout/process4"/>
    <dgm:cxn modelId="{ACACEA63-7282-472D-85D0-8FE45C14623B}" srcId="{9DE4830C-80EE-4315-82AC-E8D08547ABA9}" destId="{B17F11E1-FF5B-4BCA-8B2D-E3BEEBF2ACEF}" srcOrd="0" destOrd="0" parTransId="{D48E4FF0-5439-4C43-9700-218654E70F34}" sibTransId="{3598724B-6737-41ED-9697-499558BB0EC4}"/>
    <dgm:cxn modelId="{3BD04E65-0BF5-493A-8809-4C24C2616B6A}" type="presOf" srcId="{B17F11E1-FF5B-4BCA-8B2D-E3BEEBF2ACEF}" destId="{0708CA3C-095C-4A64-B3DD-F7DE1743C61A}" srcOrd="0" destOrd="0" presId="urn:microsoft.com/office/officeart/2005/8/layout/process4"/>
    <dgm:cxn modelId="{37145D7E-B7E5-4E4F-A843-D8EE5C0BE6DC}" type="presOf" srcId="{CF03C48B-9BC1-4349-ABD8-2DB31673A571}" destId="{482A0621-5DA6-42A7-A2F8-15A30A40B51F}" srcOrd="1" destOrd="0" presId="urn:microsoft.com/office/officeart/2005/8/layout/process4"/>
    <dgm:cxn modelId="{9AD31098-6D0E-42C4-83BE-9BABEF5346D0}" type="presOf" srcId="{541A3572-52CB-49BE-A6CB-4455461C8187}" destId="{74664F36-A7F3-48FE-B783-ADFD740AD2CB}" srcOrd="0" destOrd="0" presId="urn:microsoft.com/office/officeart/2005/8/layout/process4"/>
    <dgm:cxn modelId="{0D9E6CBD-D661-4EDE-BEC9-2379AD396336}" srcId="{CF03C48B-9BC1-4349-ABD8-2DB31673A571}" destId="{B9BE0A1F-4478-483F-99F7-03E44EEF7308}" srcOrd="0" destOrd="0" parTransId="{28AC40C4-5ABF-48C0-967B-52AF89EEE39A}" sibTransId="{1761C2A5-2DB4-4579-BCAE-0CA7268B0843}"/>
    <dgm:cxn modelId="{2A68B0C2-AF68-49D1-BC94-1F66C149D22C}" srcId="{9DE4830C-80EE-4315-82AC-E8D08547ABA9}" destId="{CF03C48B-9BC1-4349-ABD8-2DB31673A571}" srcOrd="1" destOrd="0" parTransId="{10A05ADF-BD2C-4822-96A0-D886743B084D}" sibTransId="{69409F72-31DF-4A47-ACDA-C632B7BE0E40}"/>
    <dgm:cxn modelId="{28813AF1-299A-4EF8-A420-BC142432A9DA}" type="presOf" srcId="{CF03C48B-9BC1-4349-ABD8-2DB31673A571}" destId="{3676B8F3-E0DC-4074-9781-3B5C7E5B0EAE}" srcOrd="0" destOrd="0" presId="urn:microsoft.com/office/officeart/2005/8/layout/process4"/>
    <dgm:cxn modelId="{B60C4402-D2E8-4149-A0FE-8C0120BD83A1}" type="presParOf" srcId="{C66D5E87-46B1-456D-9BF0-AF79EA448A6D}" destId="{B57F3458-BCEA-449D-852B-8655C0FC4159}" srcOrd="0" destOrd="0" presId="urn:microsoft.com/office/officeart/2005/8/layout/process4"/>
    <dgm:cxn modelId="{AE1AA1DC-DCD1-4F2E-ACF6-5B484F05239F}" type="presParOf" srcId="{B57F3458-BCEA-449D-852B-8655C0FC4159}" destId="{74664F36-A7F3-48FE-B783-ADFD740AD2CB}" srcOrd="0" destOrd="0" presId="urn:microsoft.com/office/officeart/2005/8/layout/process4"/>
    <dgm:cxn modelId="{DD16BC1C-DA83-4247-96EA-8C70F4CEB636}" type="presParOf" srcId="{C66D5E87-46B1-456D-9BF0-AF79EA448A6D}" destId="{837F48DE-E234-478A-88B3-9F175E18A3CA}" srcOrd="1" destOrd="0" presId="urn:microsoft.com/office/officeart/2005/8/layout/process4"/>
    <dgm:cxn modelId="{9A393F84-9FFA-4632-9A94-5A96C6FD881B}" type="presParOf" srcId="{C66D5E87-46B1-456D-9BF0-AF79EA448A6D}" destId="{75C92A03-9D0A-4622-AECC-594F77E7CDDB}" srcOrd="2" destOrd="0" presId="urn:microsoft.com/office/officeart/2005/8/layout/process4"/>
    <dgm:cxn modelId="{080DFBF7-8028-4501-B605-94C1AFA55545}" type="presParOf" srcId="{75C92A03-9D0A-4622-AECC-594F77E7CDDB}" destId="{3676B8F3-E0DC-4074-9781-3B5C7E5B0EAE}" srcOrd="0" destOrd="0" presId="urn:microsoft.com/office/officeart/2005/8/layout/process4"/>
    <dgm:cxn modelId="{2343E638-3129-4408-A63A-B123337CAEA0}" type="presParOf" srcId="{75C92A03-9D0A-4622-AECC-594F77E7CDDB}" destId="{482A0621-5DA6-42A7-A2F8-15A30A40B51F}" srcOrd="1" destOrd="0" presId="urn:microsoft.com/office/officeart/2005/8/layout/process4"/>
    <dgm:cxn modelId="{B6D42315-BAB2-4368-AFB4-D825DD98D404}" type="presParOf" srcId="{75C92A03-9D0A-4622-AECC-594F77E7CDDB}" destId="{352C5037-ECFD-468B-A7C9-0A03103E2905}" srcOrd="2" destOrd="0" presId="urn:microsoft.com/office/officeart/2005/8/layout/process4"/>
    <dgm:cxn modelId="{A26EEC79-EC69-4416-A598-5702B1C752BC}" type="presParOf" srcId="{352C5037-ECFD-468B-A7C9-0A03103E2905}" destId="{F23116EA-200A-408E-B0A7-58185AD85B98}" srcOrd="0" destOrd="0" presId="urn:microsoft.com/office/officeart/2005/8/layout/process4"/>
    <dgm:cxn modelId="{2AF00757-0647-42C0-BA70-BECC4CDC50E9}" type="presParOf" srcId="{352C5037-ECFD-468B-A7C9-0A03103E2905}" destId="{CA142309-7CE1-4415-B73C-832E455CF034}" srcOrd="1" destOrd="0" presId="urn:microsoft.com/office/officeart/2005/8/layout/process4"/>
    <dgm:cxn modelId="{F808AA7E-3C20-4051-A544-E6BC54FB86F0}" type="presParOf" srcId="{C66D5E87-46B1-456D-9BF0-AF79EA448A6D}" destId="{E8DD7982-9C18-4AE9-AFA6-6C0CC02EEBCD}" srcOrd="3" destOrd="0" presId="urn:microsoft.com/office/officeart/2005/8/layout/process4"/>
    <dgm:cxn modelId="{B072E2E1-42E9-4B1D-8880-EA1D2DE1B537}" type="presParOf" srcId="{C66D5E87-46B1-456D-9BF0-AF79EA448A6D}" destId="{8C6595C5-1587-4A2C-A0B2-6C3016229EDC}" srcOrd="4" destOrd="0" presId="urn:microsoft.com/office/officeart/2005/8/layout/process4"/>
    <dgm:cxn modelId="{B7BEBB51-12F0-4A78-B142-ADB5259B853F}" type="presParOf" srcId="{8C6595C5-1587-4A2C-A0B2-6C3016229EDC}" destId="{0708CA3C-095C-4A64-B3DD-F7DE1743C61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DD303-D645-46C7-A207-DF8B18E685A2}">
      <dsp:nvSpPr>
        <dsp:cNvPr id="0" name=""/>
        <dsp:cNvSpPr/>
      </dsp:nvSpPr>
      <dsp:spPr>
        <a:xfrm>
          <a:off x="3153001" y="880888"/>
          <a:ext cx="679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972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75104" y="923056"/>
        <a:ext cx="35516" cy="7103"/>
      </dsp:txXfrm>
    </dsp:sp>
    <dsp:sp modelId="{EF2AEC99-6C83-4703-8587-12EB82EE424F}">
      <dsp:nvSpPr>
        <dsp:cNvPr id="0" name=""/>
        <dsp:cNvSpPr/>
      </dsp:nvSpPr>
      <dsp:spPr>
        <a:xfrm>
          <a:off x="66445" y="101"/>
          <a:ext cx="3088355" cy="1853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332" tIns="158850" rIns="151332" bIns="158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Identify Yearly Hotspots by calculating AQI from major Pollutants among all States and UTs(India).</a:t>
          </a:r>
        </a:p>
      </dsp:txBody>
      <dsp:txXfrm>
        <a:off x="66445" y="101"/>
        <a:ext cx="3088355" cy="1853013"/>
      </dsp:txXfrm>
    </dsp:sp>
    <dsp:sp modelId="{23368952-C9FF-4BFD-B1AB-08E3E0079981}">
      <dsp:nvSpPr>
        <dsp:cNvPr id="0" name=""/>
        <dsp:cNvSpPr/>
      </dsp:nvSpPr>
      <dsp:spPr>
        <a:xfrm>
          <a:off x="1610623" y="1851315"/>
          <a:ext cx="3798677" cy="679721"/>
        </a:xfrm>
        <a:custGeom>
          <a:avLst/>
          <a:gdLst/>
          <a:ahLst/>
          <a:cxnLst/>
          <a:rect l="0" t="0" r="0" b="0"/>
          <a:pathLst>
            <a:path>
              <a:moveTo>
                <a:pt x="3798677" y="0"/>
              </a:moveTo>
              <a:lnTo>
                <a:pt x="3798677" y="356960"/>
              </a:lnTo>
              <a:lnTo>
                <a:pt x="0" y="356960"/>
              </a:lnTo>
              <a:lnTo>
                <a:pt x="0" y="67972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/>
        </a:p>
      </dsp:txBody>
      <dsp:txXfrm>
        <a:off x="3413349" y="-17099"/>
        <a:ext cx="193225" cy="4416552"/>
      </dsp:txXfrm>
    </dsp:sp>
    <dsp:sp modelId="{4039DF4A-8A86-4C0A-ADE5-C821B0F29832}">
      <dsp:nvSpPr>
        <dsp:cNvPr id="0" name=""/>
        <dsp:cNvSpPr/>
      </dsp:nvSpPr>
      <dsp:spPr>
        <a:xfrm>
          <a:off x="3865123" y="101"/>
          <a:ext cx="3088355" cy="1853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332" tIns="158850" rIns="151332" bIns="158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Plot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Plot Geographical Data of Hotspots and Deploy using Flask with Front-end (HTML &amp; CSS).</a:t>
          </a:r>
        </a:p>
      </dsp:txBody>
      <dsp:txXfrm>
        <a:off x="3865123" y="101"/>
        <a:ext cx="3088355" cy="1853013"/>
      </dsp:txXfrm>
    </dsp:sp>
    <dsp:sp modelId="{2B690B22-97C3-4F4D-A033-41DCD4F8DACF}">
      <dsp:nvSpPr>
        <dsp:cNvPr id="0" name=""/>
        <dsp:cNvSpPr/>
      </dsp:nvSpPr>
      <dsp:spPr>
        <a:xfrm>
          <a:off x="3153001" y="3444223"/>
          <a:ext cx="6797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972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475104" y="3486391"/>
        <a:ext cx="35516" cy="7103"/>
      </dsp:txXfrm>
    </dsp:sp>
    <dsp:sp modelId="{817A7535-84AD-402E-A722-590896AFCB86}">
      <dsp:nvSpPr>
        <dsp:cNvPr id="0" name=""/>
        <dsp:cNvSpPr/>
      </dsp:nvSpPr>
      <dsp:spPr>
        <a:xfrm>
          <a:off x="66445" y="2563436"/>
          <a:ext cx="3088355" cy="1853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332" tIns="158850" rIns="151332" bIns="158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Visualize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Visualize Source Trajectory of Pollutants over Time on Map.</a:t>
          </a:r>
        </a:p>
      </dsp:txBody>
      <dsp:txXfrm>
        <a:off x="66445" y="2563436"/>
        <a:ext cx="3088355" cy="1853013"/>
      </dsp:txXfrm>
    </dsp:sp>
    <dsp:sp modelId="{F6E6522C-A405-49F0-B269-12A3767CB935}">
      <dsp:nvSpPr>
        <dsp:cNvPr id="0" name=""/>
        <dsp:cNvSpPr/>
      </dsp:nvSpPr>
      <dsp:spPr>
        <a:xfrm>
          <a:off x="3865123" y="2563436"/>
          <a:ext cx="3088355" cy="18530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332" tIns="158850" rIns="151332" bIns="15885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Predict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Predict Long-Term Pollution Levels with Time Series Analysis using ARIMA and Seasonal ARIMA (Machine Learning Algorithms).</a:t>
          </a:r>
        </a:p>
      </dsp:txBody>
      <dsp:txXfrm>
        <a:off x="3865123" y="2563436"/>
        <a:ext cx="3088355" cy="1853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64F36-A7F3-48FE-B783-ADFD740AD2CB}">
      <dsp:nvSpPr>
        <dsp:cNvPr id="0" name=""/>
        <dsp:cNvSpPr/>
      </dsp:nvSpPr>
      <dsp:spPr>
        <a:xfrm>
          <a:off x="0" y="4078917"/>
          <a:ext cx="8128000" cy="13387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rial Nova Cond" panose="020B0506020202020204" pitchFamily="34" charset="0"/>
            </a:rPr>
            <a:t>AQI is calculated by taking Maximum among all major Pollutant Indices (SO2, NO2, SPM (Suspended Particulate Matter), Respirable SPM). </a:t>
          </a:r>
          <a:endParaRPr lang="en-IN" sz="1700" kern="1200" dirty="0"/>
        </a:p>
      </dsp:txBody>
      <dsp:txXfrm>
        <a:off x="0" y="4078917"/>
        <a:ext cx="8128000" cy="1338791"/>
      </dsp:txXfrm>
    </dsp:sp>
    <dsp:sp modelId="{482A0621-5DA6-42A7-A2F8-15A30A40B51F}">
      <dsp:nvSpPr>
        <dsp:cNvPr id="0" name=""/>
        <dsp:cNvSpPr/>
      </dsp:nvSpPr>
      <dsp:spPr>
        <a:xfrm rot="10800000">
          <a:off x="0" y="2039937"/>
          <a:ext cx="8128000" cy="205906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rial Nova Cond" panose="020B0506020202020204" pitchFamily="34" charset="0"/>
            </a:rPr>
            <a:t>Individual Pollutant Indices are calculated using standard Procedures in different functions.</a:t>
          </a:r>
          <a:endParaRPr lang="en-IN" sz="1700" kern="1200" dirty="0"/>
        </a:p>
      </dsp:txBody>
      <dsp:txXfrm rot="-10800000">
        <a:off x="0" y="2039937"/>
        <a:ext cx="8128000" cy="722730"/>
      </dsp:txXfrm>
    </dsp:sp>
    <dsp:sp modelId="{F23116EA-200A-408E-B0A7-58185AD85B98}">
      <dsp:nvSpPr>
        <dsp:cNvPr id="0" name=""/>
        <dsp:cNvSpPr/>
      </dsp:nvSpPr>
      <dsp:spPr>
        <a:xfrm>
          <a:off x="0" y="2762668"/>
          <a:ext cx="4064000" cy="6156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 Nova Cond" panose="020B0506020202020204" pitchFamily="34" charset="0"/>
            </a:rPr>
            <a:t>Data is analysed on Yearly, Monthly and Weekly Basis covering comparisons between :</a:t>
          </a:r>
          <a:endParaRPr lang="en-IN" sz="1600" kern="1200" dirty="0"/>
        </a:p>
      </dsp:txBody>
      <dsp:txXfrm>
        <a:off x="0" y="2762668"/>
        <a:ext cx="4064000" cy="615659"/>
      </dsp:txXfrm>
    </dsp:sp>
    <dsp:sp modelId="{CA142309-7CE1-4415-B73C-832E455CF034}">
      <dsp:nvSpPr>
        <dsp:cNvPr id="0" name=""/>
        <dsp:cNvSpPr/>
      </dsp:nvSpPr>
      <dsp:spPr>
        <a:xfrm>
          <a:off x="4064000" y="2762668"/>
          <a:ext cx="4064000" cy="61565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Arial Nova Cond" panose="020B0506020202020204" pitchFamily="34" charset="0"/>
            </a:rPr>
            <a:t>States/UTs vs AQI/Pollutants vs Year </a:t>
          </a:r>
        </a:p>
      </dsp:txBody>
      <dsp:txXfrm>
        <a:off x="4064000" y="2762668"/>
        <a:ext cx="4064000" cy="615659"/>
      </dsp:txXfrm>
    </dsp:sp>
    <dsp:sp modelId="{0708CA3C-095C-4A64-B3DD-F7DE1743C61A}">
      <dsp:nvSpPr>
        <dsp:cNvPr id="0" name=""/>
        <dsp:cNvSpPr/>
      </dsp:nvSpPr>
      <dsp:spPr>
        <a:xfrm rot="10800000">
          <a:off x="0" y="957"/>
          <a:ext cx="8128000" cy="205906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>
              <a:latin typeface="Arial Nova Cond" panose="020B0506020202020204" pitchFamily="34" charset="0"/>
            </a:rPr>
            <a:t>An Extensive Dataset with 4,30,000 Entries is taken for Analysis (Satellite Data). </a:t>
          </a:r>
          <a:endParaRPr lang="en-IN" sz="1700" kern="1200" dirty="0"/>
        </a:p>
      </dsp:txBody>
      <dsp:txXfrm rot="10800000">
        <a:off x="0" y="957"/>
        <a:ext cx="8128000" cy="1337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2354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42073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23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1056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0619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2124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5888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9662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5919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6056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5938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129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6127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93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68" r:id="rId14"/>
    <p:sldLayoutId id="214748366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eobrava.wordpress.com/2018/09/27/robotic-process-automation-ai-intelligent-autom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2939A-6240-43F5-B181-CA79E3E8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9F0F1-E45F-4275-8A34-AA330F95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BE566A-4992-4747-9C3B-C9B894274081}"/>
              </a:ext>
            </a:extLst>
          </p:cNvPr>
          <p:cNvSpPr txBox="1"/>
          <p:nvPr/>
        </p:nvSpPr>
        <p:spPr>
          <a:xfrm>
            <a:off x="480060" y="5502044"/>
            <a:ext cx="4419600" cy="111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FFFF"/>
                </a:solidFill>
              </a:rPr>
              <a:t>Team : from_pandeys_import_RS  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Rajneesh Pandey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</a:rPr>
              <a:t>Satyarth Pandey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B93A1-828C-4DFA-87A2-833611A2BDB5}"/>
              </a:ext>
            </a:extLst>
          </p:cNvPr>
          <p:cNvSpPr txBox="1"/>
          <p:nvPr/>
        </p:nvSpPr>
        <p:spPr>
          <a:xfrm>
            <a:off x="7584110" y="5502043"/>
            <a:ext cx="4419600" cy="111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rgbClr val="FFFFFF"/>
                </a:solidFill>
              </a:rPr>
              <a:t>Problem Statement Code</a:t>
            </a:r>
          </a:p>
          <a:p>
            <a:pPr marL="57150" algn="ctr">
              <a:lnSpc>
                <a:spcPct val="90000"/>
              </a:lnSpc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</a:rPr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16584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sitting, computer, automaton&#10;&#10;Description automatically generated">
            <a:extLst>
              <a:ext uri="{FF2B5EF4-FFF2-40B4-BE49-F238E27FC236}">
                <a16:creationId xmlns:a16="http://schemas.microsoft.com/office/drawing/2014/main" id="{CBDC142E-E6DA-4E3E-B81F-E88CC9C4F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1989" b="374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DAF371-614F-4299-8931-1FD0EF742C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5379" y="923278"/>
            <a:ext cx="5744685" cy="472627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l">
              <a:lnSpc>
                <a:spcPct val="90000"/>
              </a:lnSpc>
            </a:pPr>
            <a:endParaRPr lang="en-US" b="1" i="0" dirty="0">
              <a:effectLst/>
              <a:latin typeface="High Tower Text" panose="02040502050506030303" pitchFamily="18" charset="0"/>
              <a:cs typeface="Calibri" panose="020F0502020204030204" pitchFamily="34" charset="0"/>
            </a:endParaRPr>
          </a:p>
          <a:p>
            <a:pPr algn="l">
              <a:lnSpc>
                <a:spcPct val="90000"/>
              </a:lnSpc>
            </a:pPr>
            <a:endParaRPr lang="en-US" b="1" dirty="0">
              <a:latin typeface="High Tower Text" panose="02040502050506030303" pitchFamily="18" charset="0"/>
              <a:cs typeface="Calibri" panose="020F0502020204030204" pitchFamily="34" charset="0"/>
            </a:endParaRPr>
          </a:p>
          <a:p>
            <a:pPr algn="l">
              <a:lnSpc>
                <a:spcPct val="90000"/>
              </a:lnSpc>
            </a:pPr>
            <a:endParaRPr lang="en-US" b="1" dirty="0">
              <a:latin typeface="High Tower Text" panose="02040502050506030303" pitchFamily="18" charset="0"/>
              <a:cs typeface="Calibri" panose="020F0502020204030204" pitchFamily="34" charset="0"/>
            </a:endParaRPr>
          </a:p>
          <a:p>
            <a:pPr algn="l">
              <a:lnSpc>
                <a:spcPct val="90000"/>
              </a:lnSpc>
            </a:pPr>
            <a:r>
              <a:rPr lang="en-US" b="1" i="0" dirty="0">
                <a:effectLst/>
                <a:latin typeface="High Tower Text" panose="02040502050506030303" pitchFamily="18" charset="0"/>
                <a:cs typeface="Calibri" panose="020F0502020204030204" pitchFamily="34" charset="0"/>
              </a:rPr>
              <a:t>Using ML/AI techniques:</a:t>
            </a:r>
          </a:p>
          <a:p>
            <a:pPr algn="l">
              <a:lnSpc>
                <a:spcPct val="90000"/>
              </a:lnSpc>
            </a:pPr>
            <a:endParaRPr lang="en-US" sz="900" b="1" dirty="0">
              <a:latin typeface="High Tower Text" panose="02040502050506030303" pitchFamily="18" charset="0"/>
              <a:cs typeface="Calibri" panose="020F0502020204030204" pitchFamily="34" charset="0"/>
            </a:endParaRPr>
          </a:p>
          <a:p>
            <a:pPr marL="514350" indent="-514350" algn="l">
              <a:lnSpc>
                <a:spcPct val="90000"/>
              </a:lnSpc>
              <a:buAutoNum type="arabicParenR"/>
            </a:pPr>
            <a:r>
              <a:rPr lang="en-US" sz="2400" dirty="0">
                <a:solidFill>
                  <a:srgbClr val="FFFF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Detect Air Pollution Hotspots on Satellite based Data.</a:t>
            </a:r>
          </a:p>
          <a:p>
            <a:pPr marL="514350" indent="-514350" algn="l">
              <a:lnSpc>
                <a:spcPct val="90000"/>
              </a:lnSpc>
              <a:buAutoNum type="arabicParenR"/>
            </a:pPr>
            <a:r>
              <a:rPr lang="en-US" sz="2400" dirty="0">
                <a:solidFill>
                  <a:srgbClr val="FFFF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Identify Source Trajectory of Hotspots over time.</a:t>
            </a:r>
          </a:p>
          <a:p>
            <a:pPr marL="514350" indent="-514350" algn="l">
              <a:lnSpc>
                <a:spcPct val="90000"/>
              </a:lnSpc>
              <a:buAutoNum type="arabicParenR"/>
            </a:pPr>
            <a:r>
              <a:rPr lang="en-US" sz="2400" dirty="0">
                <a:solidFill>
                  <a:srgbClr val="FFFFFF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Long Term Occurrence of Hotspots and Changes.</a:t>
            </a:r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76853B-70FB-4C4B-AEDB-67E83B5E4CB5}"/>
              </a:ext>
            </a:extLst>
          </p:cNvPr>
          <p:cNvSpPr/>
          <p:nvPr/>
        </p:nvSpPr>
        <p:spPr>
          <a:xfrm>
            <a:off x="7090159" y="1305559"/>
            <a:ext cx="140294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solidFill>
                  <a:schemeClr val="tx1">
                    <a:lumMod val="9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Castellar" panose="020A0402060406010301" pitchFamily="18" charset="0"/>
              </a:rPr>
              <a:t>M3</a:t>
            </a:r>
            <a:endParaRPr lang="en-IN" sz="6000" b="1" cap="none" spc="0" dirty="0">
              <a:ln w="0"/>
              <a:solidFill>
                <a:schemeClr val="tx1">
                  <a:lumMod val="9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642AB24D-406D-47D4-AA11-7A27804464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5725" r="28979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 anchor="ctr">
            <a:normAutofit fontScale="77500" lnSpcReduction="20000"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39" name="Text Placeholder 2">
            <a:extLst>
              <a:ext uri="{FF2B5EF4-FFF2-40B4-BE49-F238E27FC236}">
                <a16:creationId xmlns:a16="http://schemas.microsoft.com/office/drawing/2014/main" id="{3820ECD9-BA54-4F5D-881A-275F69FA9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3856836"/>
              </p:ext>
            </p:extLst>
          </p:nvPr>
        </p:nvGraphicFramePr>
        <p:xfrm>
          <a:off x="4829175" y="2112264"/>
          <a:ext cx="7019925" cy="4416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173443D-811E-47C8-8869-DDABC316792B}"/>
              </a:ext>
            </a:extLst>
          </p:cNvPr>
          <p:cNvSpPr txBox="1"/>
          <p:nvPr/>
        </p:nvSpPr>
        <p:spPr>
          <a:xfrm>
            <a:off x="6182106" y="438150"/>
            <a:ext cx="41906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Georgia Pro" panose="02040502050405020303" pitchFamily="18" charset="0"/>
              </a:rPr>
              <a:t>Our Approach</a:t>
            </a:r>
          </a:p>
          <a:p>
            <a:pPr algn="ctr"/>
            <a:endParaRPr lang="en-IN" sz="4800" dirty="0">
              <a:latin typeface="Georgia Pro" panose="02040502050405020303" pitchFamily="18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B6DEF2E-3B89-4355-A18E-B52601EB9F88}"/>
              </a:ext>
            </a:extLst>
          </p:cNvPr>
          <p:cNvSpPr/>
          <p:nvPr/>
        </p:nvSpPr>
        <p:spPr>
          <a:xfrm>
            <a:off x="8181974" y="2849552"/>
            <a:ext cx="476759" cy="358138"/>
          </a:xfrm>
          <a:prstGeom prst="rightArrow">
            <a:avLst>
              <a:gd name="adj1" fmla="val 50000"/>
              <a:gd name="adj2" fmla="val 48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DBF2FAD5-26C7-40C9-94A4-CEAD99202A32}"/>
              </a:ext>
            </a:extLst>
          </p:cNvPr>
          <p:cNvSpPr/>
          <p:nvPr/>
        </p:nvSpPr>
        <p:spPr>
          <a:xfrm>
            <a:off x="7680325" y="4153886"/>
            <a:ext cx="978408" cy="333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50A7950-8DEC-43CD-94ED-CD2769A1AB88}"/>
              </a:ext>
            </a:extLst>
          </p:cNvPr>
          <p:cNvSpPr/>
          <p:nvPr/>
        </p:nvSpPr>
        <p:spPr>
          <a:xfrm>
            <a:off x="8235980" y="5433389"/>
            <a:ext cx="422753" cy="3333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7112181-3FCD-468C-AF96-B67D886D6B5F}"/>
              </a:ext>
            </a:extLst>
          </p:cNvPr>
          <p:cNvSpPr/>
          <p:nvPr/>
        </p:nvSpPr>
        <p:spPr>
          <a:xfrm>
            <a:off x="6267636" y="4352922"/>
            <a:ext cx="346228" cy="290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12DBD129-7E4D-472C-82FC-C86012723D76}"/>
              </a:ext>
            </a:extLst>
          </p:cNvPr>
          <p:cNvSpPr/>
          <p:nvPr/>
        </p:nvSpPr>
        <p:spPr>
          <a:xfrm>
            <a:off x="10110877" y="3977196"/>
            <a:ext cx="261848" cy="2574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7500" y="6469063"/>
            <a:ext cx="444500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pic>
        <p:nvPicPr>
          <p:cNvPr id="15" name="Picture 14" descr="A picture containing sky, outdoor, city, day&#10;&#10;Description automatically generated">
            <a:extLst>
              <a:ext uri="{FF2B5EF4-FFF2-40B4-BE49-F238E27FC236}">
                <a16:creationId xmlns:a16="http://schemas.microsoft.com/office/drawing/2014/main" id="{4531B5BA-8132-4F39-9C12-8F1B8E52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213BE03F-52C7-482E-B370-7A87C0701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68163"/>
              </p:ext>
            </p:extLst>
          </p:nvPr>
        </p:nvGraphicFramePr>
        <p:xfrm>
          <a:off x="1582198" y="132559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3170FC29-47AC-409E-B271-372C67237BEE}"/>
              </a:ext>
            </a:extLst>
          </p:cNvPr>
          <p:cNvSpPr/>
          <p:nvPr/>
        </p:nvSpPr>
        <p:spPr>
          <a:xfrm>
            <a:off x="3367316" y="288523"/>
            <a:ext cx="4374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Georgia Pro" panose="02040502050405020303" pitchFamily="18" charset="0"/>
              </a:rPr>
              <a:t>Data Analysis</a:t>
            </a:r>
            <a:endParaRPr lang="en-I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549D9B7-A43B-45ED-A157-7ED16705E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643" r="9090" b="22746"/>
          <a:stretch/>
        </p:blipFill>
        <p:spPr>
          <a:xfrm>
            <a:off x="0" y="10"/>
            <a:ext cx="12191695" cy="685799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F2AF0D79-4A1A-4F27-B9F0-CF252C4AC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636753"/>
            <a:ext cx="8299435" cy="5572810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A5419-D725-4025-8E6C-AC46EB8D66D5}"/>
              </a:ext>
            </a:extLst>
          </p:cNvPr>
          <p:cNvSpPr txBox="1"/>
          <p:nvPr/>
        </p:nvSpPr>
        <p:spPr>
          <a:xfrm>
            <a:off x="344987" y="1171915"/>
            <a:ext cx="7897806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solidFill>
                  <a:srgbClr val="FFFFFE"/>
                </a:solidFill>
                <a:latin typeface="+mj-lt"/>
                <a:ea typeface="+mj-ea"/>
                <a:cs typeface="+mj-cs"/>
              </a:rPr>
              <a:t>       Implementation and Algorithms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83266B-97F8-4AB9-818F-3A70E8D85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6385" y="1847088"/>
            <a:ext cx="6813363" cy="0"/>
          </a:xfrm>
          <a:prstGeom prst="line">
            <a:avLst/>
          </a:prstGeom>
          <a:ln w="31750">
            <a:solidFill>
              <a:srgbClr val="23E5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3177" y="2014904"/>
            <a:ext cx="8490230" cy="4041450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lnSpc>
                <a:spcPct val="110000"/>
              </a:lnSpc>
              <a:buClr>
                <a:srgbClr val="23E5FF"/>
              </a:buClr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FFFFFE"/>
                </a:solidFill>
              </a:rPr>
              <a:t>1) Programming Language/Frameworks to be used: </a:t>
            </a:r>
          </a:p>
          <a:p>
            <a:pPr marL="342900" indent="-228600" algn="l">
              <a:lnSpc>
                <a:spcPct val="110000"/>
              </a:lnSpc>
              <a:buClr>
                <a:srgbClr val="23E5FF"/>
              </a:buClr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FFFFFE"/>
                </a:solidFill>
              </a:rPr>
              <a:t>Python (Entire ML Analysis,  ARIMA, SARIMA)</a:t>
            </a:r>
          </a:p>
          <a:p>
            <a:pPr marL="342900" indent="-228600" algn="l">
              <a:lnSpc>
                <a:spcPct val="110000"/>
              </a:lnSpc>
              <a:buClr>
                <a:srgbClr val="23E5FF"/>
              </a:buClr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FFFFFE"/>
                </a:solidFill>
              </a:rPr>
              <a:t>HTML,CSS (Front End)</a:t>
            </a:r>
          </a:p>
          <a:p>
            <a:pPr marL="342900" indent="-228600" algn="l">
              <a:lnSpc>
                <a:spcPct val="110000"/>
              </a:lnSpc>
              <a:buClr>
                <a:srgbClr val="23E5FF"/>
              </a:buClr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FFFFFE"/>
                </a:solidFill>
              </a:rPr>
              <a:t>Flask (Back End)</a:t>
            </a:r>
          </a:p>
          <a:p>
            <a:pPr indent="-228600" algn="l">
              <a:lnSpc>
                <a:spcPct val="110000"/>
              </a:lnSpc>
              <a:buClr>
                <a:srgbClr val="23E5FF"/>
              </a:buClr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FFFFFE"/>
                </a:solidFill>
              </a:rPr>
              <a:t>2) For Yearly Hotspots, Most Polluted (High Mean AQI throughout the Year) States are identified, and their coordinates (Latitude , Longitude) are marked on map using </a:t>
            </a:r>
            <a:r>
              <a:rPr lang="en-US" sz="1650" u="sng" dirty="0">
                <a:solidFill>
                  <a:srgbClr val="FFFFFE"/>
                </a:solidFill>
              </a:rPr>
              <a:t>folium</a:t>
            </a:r>
            <a:r>
              <a:rPr lang="en-US" sz="1650" dirty="0">
                <a:solidFill>
                  <a:srgbClr val="FFFFFE"/>
                </a:solidFill>
              </a:rPr>
              <a:t> Library.</a:t>
            </a:r>
          </a:p>
          <a:p>
            <a:pPr indent="-228600" algn="l">
              <a:lnSpc>
                <a:spcPct val="110000"/>
              </a:lnSpc>
              <a:buClr>
                <a:srgbClr val="23E5FF"/>
              </a:buClr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FFFFFE"/>
                </a:solidFill>
              </a:rPr>
              <a:t>3) Source Trajectory Analysis is performed on Map of India using </a:t>
            </a:r>
            <a:r>
              <a:rPr lang="en-US" sz="1650" u="sng" dirty="0">
                <a:solidFill>
                  <a:srgbClr val="FFFFFE"/>
                </a:solidFill>
              </a:rPr>
              <a:t>Geopandas Library</a:t>
            </a:r>
            <a:r>
              <a:rPr lang="en-US" sz="1650" dirty="0">
                <a:solidFill>
                  <a:srgbClr val="FFFFFE"/>
                </a:solidFill>
              </a:rPr>
              <a:t>.</a:t>
            </a:r>
          </a:p>
          <a:p>
            <a:pPr indent="-228600" algn="l">
              <a:lnSpc>
                <a:spcPct val="110000"/>
              </a:lnSpc>
              <a:buClr>
                <a:srgbClr val="23E5FF"/>
              </a:buClr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FFFFFE"/>
                </a:solidFill>
              </a:rPr>
              <a:t>4) Auto Regressive Integrated Moving Average Model (</a:t>
            </a:r>
            <a:r>
              <a:rPr lang="en-US" sz="1650" u="sng" dirty="0">
                <a:solidFill>
                  <a:srgbClr val="FFFFFE"/>
                </a:solidFill>
              </a:rPr>
              <a:t>ARIMA</a:t>
            </a:r>
            <a:r>
              <a:rPr lang="en-US" sz="1650" dirty="0">
                <a:solidFill>
                  <a:srgbClr val="FFFFFE"/>
                </a:solidFill>
              </a:rPr>
              <a:t>) and </a:t>
            </a:r>
            <a:r>
              <a:rPr lang="en-US" sz="1650" u="sng" dirty="0">
                <a:solidFill>
                  <a:srgbClr val="FFFFFE"/>
                </a:solidFill>
              </a:rPr>
              <a:t>Seasonal ARIMA</a:t>
            </a:r>
            <a:r>
              <a:rPr lang="en-US" sz="1650" dirty="0">
                <a:solidFill>
                  <a:srgbClr val="FFFFFE"/>
                </a:solidFill>
              </a:rPr>
              <a:t> (ML Algo.   For Time Series Analysis) are used for Trend Analysis of Pollution levels for available Dataset.</a:t>
            </a:r>
          </a:p>
          <a:p>
            <a:pPr indent="-228600" algn="l">
              <a:lnSpc>
                <a:spcPct val="110000"/>
              </a:lnSpc>
              <a:buClr>
                <a:srgbClr val="23E5FF"/>
              </a:buClr>
              <a:buFont typeface="Arial" panose="020B0604020202020204" pitchFamily="34" charset="0"/>
              <a:buChar char="•"/>
            </a:pPr>
            <a:r>
              <a:rPr lang="en-US" sz="1650" dirty="0">
                <a:solidFill>
                  <a:srgbClr val="FFFFFE"/>
                </a:solidFill>
              </a:rPr>
              <a:t>5) The Model which gives better results (among above two Models) on Partitioned Test Dataset will be adapted to forecast long-term pollution levels.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microsoft.com/office/2006/documentManagement/types"/>
    <ds:schemaRef ds:uri="http://purl.org/dc/terms/"/>
    <ds:schemaRef ds:uri="16c05727-aa75-4e4a-9b5f-8a80a1165891"/>
    <ds:schemaRef ds:uri="http://purl.org/dc/dcmitype/"/>
    <ds:schemaRef ds:uri="71af3243-3dd4-4a8d-8c0d-dd76da1f02a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348</Words>
  <Application>Microsoft Office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Arial Nova Cond</vt:lpstr>
      <vt:lpstr>Calibri</vt:lpstr>
      <vt:lpstr>Cambria</vt:lpstr>
      <vt:lpstr>Candara</vt:lpstr>
      <vt:lpstr>Castellar</vt:lpstr>
      <vt:lpstr>Georgia Pro</vt:lpstr>
      <vt:lpstr>Gill Sans MT</vt:lpstr>
      <vt:lpstr>High Tower Text</vt:lpstr>
      <vt:lpstr>Gallery</vt:lpstr>
      <vt:lpstr>PowerPoint Presentation</vt:lpstr>
      <vt:lpstr>PROBLEM STATEMENT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Satyarth Pandey</dc:creator>
  <cp:lastModifiedBy>RAJNEESH  PANDEY</cp:lastModifiedBy>
  <cp:revision>11</cp:revision>
  <dcterms:created xsi:type="dcterms:W3CDTF">2021-01-16T18:00:51Z</dcterms:created>
  <dcterms:modified xsi:type="dcterms:W3CDTF">2021-02-06T08:40:54Z</dcterms:modified>
</cp:coreProperties>
</file>