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76B"/>
    <a:srgbClr val="ECECEC"/>
    <a:srgbClr val="D16103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1" d="100"/>
          <a:sy n="51" d="100"/>
        </p:scale>
        <p:origin x="23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4A903-8C7D-46B8-B28C-CAA122299F4B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2AFE-217E-402F-AFE7-1C525B141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14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4A903-8C7D-46B8-B28C-CAA122299F4B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2AFE-217E-402F-AFE7-1C525B141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64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4A903-8C7D-46B8-B28C-CAA122299F4B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2AFE-217E-402F-AFE7-1C525B141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3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4A903-8C7D-46B8-B28C-CAA122299F4B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2AFE-217E-402F-AFE7-1C525B141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62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4A903-8C7D-46B8-B28C-CAA122299F4B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2AFE-217E-402F-AFE7-1C525B141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99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4A903-8C7D-46B8-B28C-CAA122299F4B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2AFE-217E-402F-AFE7-1C525B141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2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4A903-8C7D-46B8-B28C-CAA122299F4B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2AFE-217E-402F-AFE7-1C525B141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23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4A903-8C7D-46B8-B28C-CAA122299F4B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2AFE-217E-402F-AFE7-1C525B141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79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4A903-8C7D-46B8-B28C-CAA122299F4B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2AFE-217E-402F-AFE7-1C525B141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6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4A903-8C7D-46B8-B28C-CAA122299F4B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2AFE-217E-402F-AFE7-1C525B141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29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4A903-8C7D-46B8-B28C-CAA122299F4B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2AFE-217E-402F-AFE7-1C525B141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0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4A903-8C7D-46B8-B28C-CAA122299F4B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C2AFE-217E-402F-AFE7-1C525B141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87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CADACDC-4A8A-4151-9ADF-8C4EF96CB497}"/>
              </a:ext>
            </a:extLst>
          </p:cNvPr>
          <p:cNvSpPr/>
          <p:nvPr/>
        </p:nvSpPr>
        <p:spPr>
          <a:xfrm>
            <a:off x="4817650" y="149529"/>
            <a:ext cx="1581912" cy="1581912"/>
          </a:xfrm>
          <a:prstGeom prst="ellipse">
            <a:avLst/>
          </a:prstGeom>
          <a:solidFill>
            <a:srgbClr val="004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4" name="Picture 143">
            <a:extLst>
              <a:ext uri="{FF2B5EF4-FFF2-40B4-BE49-F238E27FC236}">
                <a16:creationId xmlns:a16="http://schemas.microsoft.com/office/drawing/2014/main" id="{5DDF7DB1-FA0A-4E36-8DA5-AB83C4BBE1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93" t="1631" r="2194" b="1722"/>
          <a:stretch>
            <a:fillRect/>
          </a:stretch>
        </p:blipFill>
        <p:spPr>
          <a:xfrm>
            <a:off x="4818894" y="226716"/>
            <a:ext cx="1580748" cy="1580748"/>
          </a:xfrm>
          <a:custGeom>
            <a:avLst/>
            <a:gdLst>
              <a:gd name="connsiteX0" fmla="*/ 790374 w 1580748"/>
              <a:gd name="connsiteY0" fmla="*/ 0 h 1580748"/>
              <a:gd name="connsiteX1" fmla="*/ 1580748 w 1580748"/>
              <a:gd name="connsiteY1" fmla="*/ 790374 h 1580748"/>
              <a:gd name="connsiteX2" fmla="*/ 790374 w 1580748"/>
              <a:gd name="connsiteY2" fmla="*/ 1580748 h 1580748"/>
              <a:gd name="connsiteX3" fmla="*/ 0 w 1580748"/>
              <a:gd name="connsiteY3" fmla="*/ 790374 h 1580748"/>
              <a:gd name="connsiteX4" fmla="*/ 790374 w 1580748"/>
              <a:gd name="connsiteY4" fmla="*/ 0 h 1580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0748" h="1580748">
                <a:moveTo>
                  <a:pt x="790374" y="0"/>
                </a:moveTo>
                <a:cubicBezTo>
                  <a:pt x="1226886" y="0"/>
                  <a:pt x="1580748" y="353862"/>
                  <a:pt x="1580748" y="790374"/>
                </a:cubicBezTo>
                <a:cubicBezTo>
                  <a:pt x="1580748" y="1226886"/>
                  <a:pt x="1226886" y="1580748"/>
                  <a:pt x="790374" y="1580748"/>
                </a:cubicBezTo>
                <a:cubicBezTo>
                  <a:pt x="353862" y="1580748"/>
                  <a:pt x="0" y="1226886"/>
                  <a:pt x="0" y="790374"/>
                </a:cubicBezTo>
                <a:cubicBezTo>
                  <a:pt x="0" y="353862"/>
                  <a:pt x="353862" y="0"/>
                  <a:pt x="790374" y="0"/>
                </a:cubicBezTo>
                <a:close/>
              </a:path>
            </a:pathLst>
          </a:cu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394A7ED-395E-4A47-BD9E-64C423535668}"/>
              </a:ext>
            </a:extLst>
          </p:cNvPr>
          <p:cNvSpPr txBox="1"/>
          <p:nvPr/>
        </p:nvSpPr>
        <p:spPr>
          <a:xfrm>
            <a:off x="147864" y="157136"/>
            <a:ext cx="4078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476B"/>
                </a:solidFill>
                <a:latin typeface="Tw Cen MT" panose="020B0602020104020603" pitchFamily="34" charset="0"/>
              </a:rPr>
              <a:t>RAJNISH MISHRA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62373D-74A0-49E2-AE57-733FBA748B5E}"/>
              </a:ext>
            </a:extLst>
          </p:cNvPr>
          <p:cNvSpPr txBox="1"/>
          <p:nvPr/>
        </p:nvSpPr>
        <p:spPr>
          <a:xfrm>
            <a:off x="161686" y="635154"/>
            <a:ext cx="3257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w Cen MT" panose="020B0602020104020603" pitchFamily="34" charset="0"/>
              </a:rPr>
              <a:t>Full stack Developer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80C9DA0-A361-47F3-8683-6A5587B6C011}"/>
              </a:ext>
            </a:extLst>
          </p:cNvPr>
          <p:cNvCxnSpPr>
            <a:cxnSpLocks/>
          </p:cNvCxnSpPr>
          <p:nvPr/>
        </p:nvCxnSpPr>
        <p:spPr>
          <a:xfrm>
            <a:off x="257175" y="947307"/>
            <a:ext cx="4407936" cy="0"/>
          </a:xfrm>
          <a:prstGeom prst="line">
            <a:avLst/>
          </a:prstGeom>
          <a:ln>
            <a:solidFill>
              <a:srgbClr val="00476B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8A89346-335E-4CA3-8842-4B92AC7AA9A5}"/>
              </a:ext>
            </a:extLst>
          </p:cNvPr>
          <p:cNvSpPr txBox="1"/>
          <p:nvPr/>
        </p:nvSpPr>
        <p:spPr>
          <a:xfrm>
            <a:off x="134222" y="960123"/>
            <a:ext cx="4078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w Cen MT" panose="020B0602020104020603" pitchFamily="34" charset="0"/>
              </a:rPr>
              <a:t>ABOUT ME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712927-E328-4CB0-8C30-ED9585FE0258}"/>
              </a:ext>
            </a:extLst>
          </p:cNvPr>
          <p:cNvSpPr txBox="1"/>
          <p:nvPr/>
        </p:nvSpPr>
        <p:spPr>
          <a:xfrm>
            <a:off x="151641" y="1247932"/>
            <a:ext cx="4607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61738E"/>
                </a:solidFill>
                <a:effectLst/>
                <a:latin typeface="__Source_Sans_Pro_fea366"/>
              </a:rPr>
              <a:t>As a passionate full-stack developer, I design and develop complex interfaces with expertise in React and Node .</a:t>
            </a:r>
          </a:p>
          <a:p>
            <a:endParaRPr lang="en-US" sz="1200" b="0" i="0" dirty="0">
              <a:solidFill>
                <a:srgbClr val="61738E"/>
              </a:solidFill>
              <a:effectLst/>
              <a:latin typeface="__Source_Sans_Pro_fea366"/>
            </a:endParaRPr>
          </a:p>
          <a:p>
            <a:endParaRPr lang="en-US" sz="1200" dirty="0">
              <a:latin typeface="Tw Cen MT" panose="020B06020201040206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27585E-D965-4741-925B-78733502BAAA}"/>
              </a:ext>
            </a:extLst>
          </p:cNvPr>
          <p:cNvSpPr txBox="1"/>
          <p:nvPr/>
        </p:nvSpPr>
        <p:spPr>
          <a:xfrm>
            <a:off x="147865" y="1689353"/>
            <a:ext cx="2321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w Cen MT" panose="020B0602020104020603" pitchFamily="34" charset="0"/>
              </a:rPr>
              <a:t>COMPLETED PROJECTS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84B371-C9D9-4587-98B4-1C7EB680E6B4}"/>
              </a:ext>
            </a:extLst>
          </p:cNvPr>
          <p:cNvSpPr txBox="1"/>
          <p:nvPr/>
        </p:nvSpPr>
        <p:spPr>
          <a:xfrm>
            <a:off x="682367" y="2777836"/>
            <a:ext cx="6511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00476B"/>
                </a:solidFill>
                <a:latin typeface="Tw Cen MT" panose="020B0602020104020603" pitchFamily="34" charset="0"/>
              </a:rPr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8E1EFF3-5028-4A32-9062-0F45953D2A20}"/>
              </a:ext>
            </a:extLst>
          </p:cNvPr>
          <p:cNvSpPr txBox="1"/>
          <p:nvPr/>
        </p:nvSpPr>
        <p:spPr>
          <a:xfrm>
            <a:off x="110320" y="2414202"/>
            <a:ext cx="2236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w Cen MT" panose="020B0602020104020603" pitchFamily="34" charset="0"/>
              </a:rPr>
              <a:t>Total Number of Projects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901FC6-BB0A-4584-A43E-72730D8A78EF}"/>
              </a:ext>
            </a:extLst>
          </p:cNvPr>
          <p:cNvSpPr txBox="1"/>
          <p:nvPr/>
        </p:nvSpPr>
        <p:spPr>
          <a:xfrm>
            <a:off x="161688" y="4389621"/>
            <a:ext cx="1808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100" dirty="0">
              <a:latin typeface="Tw Cen MT" panose="020B0602020104020603" pitchFamily="34" charset="0"/>
            </a:endParaRPr>
          </a:p>
        </p:txBody>
      </p:sp>
      <p:sp>
        <p:nvSpPr>
          <p:cNvPr id="37" name="Circle: Hollow 36">
            <a:extLst>
              <a:ext uri="{FF2B5EF4-FFF2-40B4-BE49-F238E27FC236}">
                <a16:creationId xmlns:a16="http://schemas.microsoft.com/office/drawing/2014/main" id="{9208C087-ED98-4481-A8AC-F2C804EBC898}"/>
              </a:ext>
            </a:extLst>
          </p:cNvPr>
          <p:cNvSpPr/>
          <p:nvPr/>
        </p:nvSpPr>
        <p:spPr>
          <a:xfrm>
            <a:off x="2469643" y="2157787"/>
            <a:ext cx="713070" cy="695965"/>
          </a:xfrm>
          <a:prstGeom prst="donut">
            <a:avLst>
              <a:gd name="adj" fmla="val 892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Block Arc 38">
            <a:extLst>
              <a:ext uri="{FF2B5EF4-FFF2-40B4-BE49-F238E27FC236}">
                <a16:creationId xmlns:a16="http://schemas.microsoft.com/office/drawing/2014/main" id="{EA40F540-9209-4E9B-977C-D158D79D2B29}"/>
              </a:ext>
            </a:extLst>
          </p:cNvPr>
          <p:cNvSpPr/>
          <p:nvPr/>
        </p:nvSpPr>
        <p:spPr>
          <a:xfrm rot="1752664">
            <a:off x="2538573" y="2175836"/>
            <a:ext cx="660368" cy="648365"/>
          </a:xfrm>
          <a:prstGeom prst="blockArc">
            <a:avLst>
              <a:gd name="adj1" fmla="val 12352723"/>
              <a:gd name="adj2" fmla="val 21461226"/>
              <a:gd name="adj3" fmla="val 8587"/>
            </a:avLst>
          </a:prstGeom>
          <a:solidFill>
            <a:srgbClr val="004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D427B8-4816-478B-878B-CE04AFF16D83}"/>
              </a:ext>
            </a:extLst>
          </p:cNvPr>
          <p:cNvSpPr txBox="1"/>
          <p:nvPr/>
        </p:nvSpPr>
        <p:spPr>
          <a:xfrm>
            <a:off x="2484394" y="2260702"/>
            <a:ext cx="713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w Cen MT" panose="020B0602020104020603" pitchFamily="34" charset="0"/>
              </a:rPr>
              <a:t>9/10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0EEE49-7E6F-4256-8651-C4600A3608C8}"/>
              </a:ext>
            </a:extLst>
          </p:cNvPr>
          <p:cNvSpPr txBox="1"/>
          <p:nvPr/>
        </p:nvSpPr>
        <p:spPr>
          <a:xfrm>
            <a:off x="2309166" y="2918166"/>
            <a:ext cx="1263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w Cen MT" panose="020B0602020104020603" pitchFamily="34" charset="0"/>
              </a:rPr>
              <a:t>Web development</a:t>
            </a:r>
          </a:p>
        </p:txBody>
      </p:sp>
      <p:sp>
        <p:nvSpPr>
          <p:cNvPr id="42" name="Circle: Hollow 41">
            <a:extLst>
              <a:ext uri="{FF2B5EF4-FFF2-40B4-BE49-F238E27FC236}">
                <a16:creationId xmlns:a16="http://schemas.microsoft.com/office/drawing/2014/main" id="{54F9DF71-71FE-47BB-B993-7C2B11E6FD66}"/>
              </a:ext>
            </a:extLst>
          </p:cNvPr>
          <p:cNvSpPr/>
          <p:nvPr/>
        </p:nvSpPr>
        <p:spPr>
          <a:xfrm>
            <a:off x="3715279" y="2192745"/>
            <a:ext cx="726947" cy="714693"/>
          </a:xfrm>
          <a:prstGeom prst="donut">
            <a:avLst>
              <a:gd name="adj" fmla="val 892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Block Arc 42">
            <a:extLst>
              <a:ext uri="{FF2B5EF4-FFF2-40B4-BE49-F238E27FC236}">
                <a16:creationId xmlns:a16="http://schemas.microsoft.com/office/drawing/2014/main" id="{05A7E59E-DC47-4406-B3A2-2632363CEE38}"/>
              </a:ext>
            </a:extLst>
          </p:cNvPr>
          <p:cNvSpPr/>
          <p:nvPr/>
        </p:nvSpPr>
        <p:spPr>
          <a:xfrm rot="216132">
            <a:off x="3701637" y="2185465"/>
            <a:ext cx="765607" cy="783473"/>
          </a:xfrm>
          <a:prstGeom prst="blockArc">
            <a:avLst>
              <a:gd name="adj1" fmla="val 15971991"/>
              <a:gd name="adj2" fmla="val 21461226"/>
              <a:gd name="adj3" fmla="val 8587"/>
            </a:avLst>
          </a:prstGeom>
          <a:solidFill>
            <a:srgbClr val="004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0503227-47E1-4129-A150-4D3EE3E2737E}"/>
              </a:ext>
            </a:extLst>
          </p:cNvPr>
          <p:cNvSpPr txBox="1"/>
          <p:nvPr/>
        </p:nvSpPr>
        <p:spPr>
          <a:xfrm>
            <a:off x="3666550" y="2306026"/>
            <a:ext cx="813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w Cen MT" panose="020B0602020104020603" pitchFamily="34" charset="0"/>
              </a:rPr>
              <a:t>8/10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9DB08DE-90B7-4E13-9B3C-38BC6157D845}"/>
              </a:ext>
            </a:extLst>
          </p:cNvPr>
          <p:cNvSpPr txBox="1"/>
          <p:nvPr/>
        </p:nvSpPr>
        <p:spPr>
          <a:xfrm>
            <a:off x="3554802" y="2918166"/>
            <a:ext cx="1263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w Cen MT" panose="020B0602020104020603" pitchFamily="34" charset="0"/>
              </a:rPr>
              <a:t>CREATIVE DESIGN</a:t>
            </a:r>
          </a:p>
        </p:txBody>
      </p:sp>
      <p:sp>
        <p:nvSpPr>
          <p:cNvPr id="53" name="Circle: Hollow 52">
            <a:extLst>
              <a:ext uri="{FF2B5EF4-FFF2-40B4-BE49-F238E27FC236}">
                <a16:creationId xmlns:a16="http://schemas.microsoft.com/office/drawing/2014/main" id="{CE553212-87DC-47FD-B9A2-0EF70B29B9E2}"/>
              </a:ext>
            </a:extLst>
          </p:cNvPr>
          <p:cNvSpPr/>
          <p:nvPr/>
        </p:nvSpPr>
        <p:spPr>
          <a:xfrm>
            <a:off x="2469643" y="3412243"/>
            <a:ext cx="949832" cy="948557"/>
          </a:xfrm>
          <a:prstGeom prst="donut">
            <a:avLst>
              <a:gd name="adj" fmla="val 892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Block Arc 53">
            <a:extLst>
              <a:ext uri="{FF2B5EF4-FFF2-40B4-BE49-F238E27FC236}">
                <a16:creationId xmlns:a16="http://schemas.microsoft.com/office/drawing/2014/main" id="{AE5E725F-47FE-4D75-8DC9-5A08BE43D7BB}"/>
              </a:ext>
            </a:extLst>
          </p:cNvPr>
          <p:cNvSpPr/>
          <p:nvPr/>
        </p:nvSpPr>
        <p:spPr>
          <a:xfrm rot="1075862">
            <a:off x="2469642" y="3412242"/>
            <a:ext cx="949831" cy="949831"/>
          </a:xfrm>
          <a:prstGeom prst="blockArc">
            <a:avLst>
              <a:gd name="adj1" fmla="val 14349173"/>
              <a:gd name="adj2" fmla="val 21461226"/>
              <a:gd name="adj3" fmla="val 8587"/>
            </a:avLst>
          </a:prstGeom>
          <a:solidFill>
            <a:srgbClr val="004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CE0DA88-A824-4457-9FF4-26ED69B5BB8C}"/>
              </a:ext>
            </a:extLst>
          </p:cNvPr>
          <p:cNvSpPr txBox="1"/>
          <p:nvPr/>
        </p:nvSpPr>
        <p:spPr>
          <a:xfrm>
            <a:off x="2618427" y="3684822"/>
            <a:ext cx="751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w Cen MT" panose="020B0602020104020603" pitchFamily="34" charset="0"/>
              </a:rPr>
              <a:t>9/10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B9C44E1-443B-4918-8CFD-6F4FE4EBB151}"/>
              </a:ext>
            </a:extLst>
          </p:cNvPr>
          <p:cNvSpPr txBox="1"/>
          <p:nvPr/>
        </p:nvSpPr>
        <p:spPr>
          <a:xfrm>
            <a:off x="2309166" y="4425214"/>
            <a:ext cx="1263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w Cen MT" panose="020B0602020104020603" pitchFamily="34" charset="0"/>
              </a:rPr>
              <a:t>Front-end</a:t>
            </a:r>
          </a:p>
        </p:txBody>
      </p:sp>
      <p:sp>
        <p:nvSpPr>
          <p:cNvPr id="57" name="Circle: Hollow 56">
            <a:extLst>
              <a:ext uri="{FF2B5EF4-FFF2-40B4-BE49-F238E27FC236}">
                <a16:creationId xmlns:a16="http://schemas.microsoft.com/office/drawing/2014/main" id="{B89A3DB9-DF0F-4621-80CA-3B3CDF109C64}"/>
              </a:ext>
            </a:extLst>
          </p:cNvPr>
          <p:cNvSpPr/>
          <p:nvPr/>
        </p:nvSpPr>
        <p:spPr>
          <a:xfrm>
            <a:off x="3715279" y="3412243"/>
            <a:ext cx="949832" cy="948557"/>
          </a:xfrm>
          <a:prstGeom prst="donut">
            <a:avLst>
              <a:gd name="adj" fmla="val 892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Block Arc 57">
            <a:extLst>
              <a:ext uri="{FF2B5EF4-FFF2-40B4-BE49-F238E27FC236}">
                <a16:creationId xmlns:a16="http://schemas.microsoft.com/office/drawing/2014/main" id="{F5E86A19-8520-44C6-A715-66869D3331F2}"/>
              </a:ext>
            </a:extLst>
          </p:cNvPr>
          <p:cNvSpPr/>
          <p:nvPr/>
        </p:nvSpPr>
        <p:spPr>
          <a:xfrm rot="20815491">
            <a:off x="3715278" y="3412242"/>
            <a:ext cx="949831" cy="949831"/>
          </a:xfrm>
          <a:prstGeom prst="blockArc">
            <a:avLst>
              <a:gd name="adj1" fmla="val 17650613"/>
              <a:gd name="adj2" fmla="val 21461226"/>
              <a:gd name="adj3" fmla="val 8587"/>
            </a:avLst>
          </a:prstGeom>
          <a:solidFill>
            <a:srgbClr val="004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3726254-FC58-4093-9FA1-7C24362C84A8}"/>
              </a:ext>
            </a:extLst>
          </p:cNvPr>
          <p:cNvSpPr txBox="1"/>
          <p:nvPr/>
        </p:nvSpPr>
        <p:spPr>
          <a:xfrm>
            <a:off x="3889287" y="3686466"/>
            <a:ext cx="775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w Cen MT" panose="020B0602020104020603" pitchFamily="34" charset="0"/>
              </a:rPr>
              <a:t>7/10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ACA7272-9742-4C0E-8F36-E6C638F1481D}"/>
              </a:ext>
            </a:extLst>
          </p:cNvPr>
          <p:cNvSpPr txBox="1"/>
          <p:nvPr/>
        </p:nvSpPr>
        <p:spPr>
          <a:xfrm>
            <a:off x="3554802" y="4425214"/>
            <a:ext cx="1263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w Cen MT" panose="020B0602020104020603" pitchFamily="34" charset="0"/>
              </a:rPr>
              <a:t>Backend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C3BB123-6505-4AA8-AC21-DC4D6E5D4136}"/>
              </a:ext>
            </a:extLst>
          </p:cNvPr>
          <p:cNvSpPr txBox="1"/>
          <p:nvPr/>
        </p:nvSpPr>
        <p:spPr>
          <a:xfrm>
            <a:off x="134222" y="7725530"/>
            <a:ext cx="3408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w Cen MT" panose="020B0602020104020603" pitchFamily="34" charset="0"/>
              </a:rPr>
              <a:t>EDUCATION BACKGROUND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1084C46-A5DC-44E0-A7AE-5D31F3370B43}"/>
              </a:ext>
            </a:extLst>
          </p:cNvPr>
          <p:cNvSpPr txBox="1"/>
          <p:nvPr/>
        </p:nvSpPr>
        <p:spPr>
          <a:xfrm>
            <a:off x="154705" y="5275759"/>
            <a:ext cx="1808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2019 - 2021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1C59FA5-89E2-44DA-9219-4BF804DF34D7}"/>
              </a:ext>
            </a:extLst>
          </p:cNvPr>
          <p:cNvSpPr txBox="1"/>
          <p:nvPr/>
        </p:nvSpPr>
        <p:spPr>
          <a:xfrm>
            <a:off x="2207603" y="5256444"/>
            <a:ext cx="2889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w Cen MT" panose="020B0602020104020603" pitchFamily="34" charset="0"/>
              </a:rPr>
              <a:t>FRONTEND DEVELOPER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74E595B-998B-42C1-9291-C32634D53827}"/>
              </a:ext>
            </a:extLst>
          </p:cNvPr>
          <p:cNvSpPr txBox="1"/>
          <p:nvPr/>
        </p:nvSpPr>
        <p:spPr>
          <a:xfrm>
            <a:off x="2193960" y="5541193"/>
            <a:ext cx="2903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Merck Group-Bangalore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D265077-B1F4-4B72-AFE9-8AFC8EA3F9DF}"/>
              </a:ext>
            </a:extLst>
          </p:cNvPr>
          <p:cNvSpPr txBox="1"/>
          <p:nvPr/>
        </p:nvSpPr>
        <p:spPr>
          <a:xfrm>
            <a:off x="2193961" y="5828919"/>
            <a:ext cx="2645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w Cen MT" panose="020B0602020104020603" pitchFamily="34" charset="0"/>
              </a:rPr>
              <a:t>Worked on Front end react, JavaScript , typescript and frontend tools for better optimized application.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816BE88-0350-48CD-8C8A-8DB890F72933}"/>
              </a:ext>
            </a:extLst>
          </p:cNvPr>
          <p:cNvSpPr txBox="1"/>
          <p:nvPr/>
        </p:nvSpPr>
        <p:spPr>
          <a:xfrm>
            <a:off x="151641" y="4934959"/>
            <a:ext cx="3083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w Cen MT" panose="020B0602020104020603" pitchFamily="34" charset="0"/>
              </a:rPr>
              <a:t>WORK EXPERIENCES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31A7433-C787-4796-A0FF-28E5A742166B}"/>
              </a:ext>
            </a:extLst>
          </p:cNvPr>
          <p:cNvSpPr txBox="1"/>
          <p:nvPr/>
        </p:nvSpPr>
        <p:spPr>
          <a:xfrm>
            <a:off x="161689" y="6476990"/>
            <a:ext cx="1808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2022 - present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E378BC5-1190-4BCE-B5A9-DB327C7F5BD1}"/>
              </a:ext>
            </a:extLst>
          </p:cNvPr>
          <p:cNvSpPr txBox="1"/>
          <p:nvPr/>
        </p:nvSpPr>
        <p:spPr>
          <a:xfrm>
            <a:off x="2214587" y="6457675"/>
            <a:ext cx="2889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w Cen MT" panose="020B0602020104020603" pitchFamily="34" charset="0"/>
              </a:rPr>
              <a:t>Senior software Developer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4C0C6B8-20BA-4E72-B3D5-D723F6CFE4B4}"/>
              </a:ext>
            </a:extLst>
          </p:cNvPr>
          <p:cNvSpPr txBox="1"/>
          <p:nvPr/>
        </p:nvSpPr>
        <p:spPr>
          <a:xfrm>
            <a:off x="2200944" y="6742424"/>
            <a:ext cx="2903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Tredence- Bangalore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3AD27BC-E1D9-4D53-85CF-6904AFFE2B42}"/>
              </a:ext>
            </a:extLst>
          </p:cNvPr>
          <p:cNvSpPr txBox="1"/>
          <p:nvPr/>
        </p:nvSpPr>
        <p:spPr>
          <a:xfrm>
            <a:off x="2200945" y="7030150"/>
            <a:ext cx="2617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w Cen MT" panose="020B0602020104020603" pitchFamily="34" charset="0"/>
              </a:rPr>
              <a:t>Got opportunity and hands on experience on node , react with full responsibility of project. EX- TALP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24928D2-D4CC-49CA-96C0-AD011E2179F2}"/>
              </a:ext>
            </a:extLst>
          </p:cNvPr>
          <p:cNvSpPr txBox="1"/>
          <p:nvPr/>
        </p:nvSpPr>
        <p:spPr>
          <a:xfrm>
            <a:off x="154727" y="8050888"/>
            <a:ext cx="1808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20YY - 20YY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5D6524-6805-43AA-8665-D951F8009628}"/>
              </a:ext>
            </a:extLst>
          </p:cNvPr>
          <p:cNvSpPr txBox="1"/>
          <p:nvPr/>
        </p:nvSpPr>
        <p:spPr>
          <a:xfrm>
            <a:off x="2207626" y="8031573"/>
            <a:ext cx="223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w Cen MT" panose="020B0602020104020603" pitchFamily="34" charset="0"/>
              </a:rPr>
              <a:t>B.E in Computer science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56139E2-B242-43DC-9CC1-DC21219506CA}"/>
              </a:ext>
            </a:extLst>
          </p:cNvPr>
          <p:cNvSpPr txBox="1"/>
          <p:nvPr/>
        </p:nvSpPr>
        <p:spPr>
          <a:xfrm>
            <a:off x="2193982" y="8316322"/>
            <a:ext cx="1939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SSGI, Chhattisgarh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0D48CAB-A2AC-46B7-AD52-608DAC04984A}"/>
              </a:ext>
            </a:extLst>
          </p:cNvPr>
          <p:cNvSpPr txBox="1"/>
          <p:nvPr/>
        </p:nvSpPr>
        <p:spPr>
          <a:xfrm>
            <a:off x="2193983" y="8604048"/>
            <a:ext cx="2206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w Cen MT" panose="020B0602020104020603" pitchFamily="34" charset="0"/>
              </a:rPr>
              <a:t>Add text based on your courses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2E4021-0E30-4B50-894D-918CBE2C8560}"/>
              </a:ext>
            </a:extLst>
          </p:cNvPr>
          <p:cNvSpPr txBox="1"/>
          <p:nvPr/>
        </p:nvSpPr>
        <p:spPr>
          <a:xfrm>
            <a:off x="161689" y="8887503"/>
            <a:ext cx="1808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2013 - 2014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2F7FD42-4061-4174-81FA-C8F398FDB2E3}"/>
              </a:ext>
            </a:extLst>
          </p:cNvPr>
          <p:cNvSpPr txBox="1"/>
          <p:nvPr/>
        </p:nvSpPr>
        <p:spPr>
          <a:xfrm>
            <a:off x="2214588" y="8868188"/>
            <a:ext cx="2011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w Cen MT" panose="020B0602020104020603" pitchFamily="34" charset="0"/>
              </a:rPr>
              <a:t>Senior secondary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43D982B-BE5D-49E5-B426-C7AD57926487}"/>
              </a:ext>
            </a:extLst>
          </p:cNvPr>
          <p:cNvSpPr txBox="1"/>
          <p:nvPr/>
        </p:nvSpPr>
        <p:spPr>
          <a:xfrm>
            <a:off x="2216260" y="9152937"/>
            <a:ext cx="1932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Tulsi Vidya Niketan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AEF567E-31F6-4B82-BD9F-589D4D04D538}"/>
              </a:ext>
            </a:extLst>
          </p:cNvPr>
          <p:cNvSpPr txBox="1"/>
          <p:nvPr/>
        </p:nvSpPr>
        <p:spPr>
          <a:xfrm>
            <a:off x="2200945" y="9440663"/>
            <a:ext cx="2206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w Cen MT" panose="020B0602020104020603" pitchFamily="34" charset="0"/>
              </a:rPr>
              <a:t>Physics, Chemistry , Math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05EBDDB-7865-45FA-A778-5C70A595F34B}"/>
              </a:ext>
            </a:extLst>
          </p:cNvPr>
          <p:cNvSpPr txBox="1"/>
          <p:nvPr/>
        </p:nvSpPr>
        <p:spPr>
          <a:xfrm>
            <a:off x="4761373" y="1778728"/>
            <a:ext cx="144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w Cen MT" panose="020B0602020104020603" pitchFamily="34" charset="0"/>
              </a:rPr>
              <a:t>CONTACT ME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EF74B95-1E73-449A-98D1-115ADAA2C0C6}"/>
              </a:ext>
            </a:extLst>
          </p:cNvPr>
          <p:cNvSpPr txBox="1"/>
          <p:nvPr/>
        </p:nvSpPr>
        <p:spPr>
          <a:xfrm>
            <a:off x="4761372" y="2111193"/>
            <a:ext cx="1440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w Cen MT" panose="020B0602020104020603" pitchFamily="34" charset="0"/>
              </a:rPr>
              <a:t>Address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AC620F2-BDAF-4E4F-B429-14514F3A019F}"/>
              </a:ext>
            </a:extLst>
          </p:cNvPr>
          <p:cNvSpPr txBox="1"/>
          <p:nvPr/>
        </p:nvSpPr>
        <p:spPr>
          <a:xfrm>
            <a:off x="4761372" y="2406247"/>
            <a:ext cx="1781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w Cen MT" panose="020B0602020104020603" pitchFamily="34" charset="0"/>
              </a:rPr>
              <a:t>B 4/13 , Varanasi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9A79389-B60F-41A1-B228-C1AEB3E6D20D}"/>
              </a:ext>
            </a:extLst>
          </p:cNvPr>
          <p:cNvSpPr txBox="1"/>
          <p:nvPr/>
        </p:nvSpPr>
        <p:spPr>
          <a:xfrm>
            <a:off x="4817649" y="2721332"/>
            <a:ext cx="1440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w Cen MT" panose="020B0602020104020603" pitchFamily="34" charset="0"/>
              </a:rPr>
              <a:t>E-mail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E536279-D038-4051-AD05-468D2E779D70}"/>
              </a:ext>
            </a:extLst>
          </p:cNvPr>
          <p:cNvSpPr txBox="1"/>
          <p:nvPr/>
        </p:nvSpPr>
        <p:spPr>
          <a:xfrm>
            <a:off x="4817649" y="3016386"/>
            <a:ext cx="1936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w Cen MT" panose="020B0602020104020603" pitchFamily="34" charset="0"/>
              </a:rPr>
              <a:t>rajnish.mshraa@gmail.com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84C4314-B907-47B3-BCEF-368F6E1F4AE7}"/>
              </a:ext>
            </a:extLst>
          </p:cNvPr>
          <p:cNvSpPr txBox="1"/>
          <p:nvPr/>
        </p:nvSpPr>
        <p:spPr>
          <a:xfrm>
            <a:off x="4797989" y="3580682"/>
            <a:ext cx="1440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w Cen MT" panose="020B0602020104020603" pitchFamily="34" charset="0"/>
              </a:rPr>
              <a:t>Phone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31039E3-7F9C-47BC-9D87-F8BE9E18CB18}"/>
              </a:ext>
            </a:extLst>
          </p:cNvPr>
          <p:cNvSpPr txBox="1"/>
          <p:nvPr/>
        </p:nvSpPr>
        <p:spPr>
          <a:xfrm>
            <a:off x="4723159" y="3894194"/>
            <a:ext cx="1811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w Cen MT" panose="020B0602020104020603" pitchFamily="34" charset="0"/>
              </a:rPr>
              <a:t>+917000593081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21B604B-F111-41E3-96C5-987D80DF1A09}"/>
              </a:ext>
            </a:extLst>
          </p:cNvPr>
          <p:cNvSpPr txBox="1"/>
          <p:nvPr/>
        </p:nvSpPr>
        <p:spPr>
          <a:xfrm>
            <a:off x="4774838" y="4520145"/>
            <a:ext cx="1483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w Cen MT" panose="020B0602020104020603" pitchFamily="34" charset="0"/>
              </a:rPr>
              <a:t>MY SKILLS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0412956-52F9-4085-A933-D38222B0D123}"/>
              </a:ext>
            </a:extLst>
          </p:cNvPr>
          <p:cNvSpPr txBox="1"/>
          <p:nvPr/>
        </p:nvSpPr>
        <p:spPr>
          <a:xfrm>
            <a:off x="4778599" y="4817305"/>
            <a:ext cx="974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w Cen MT" panose="020B0602020104020603" pitchFamily="34" charset="0"/>
              </a:rPr>
              <a:t>React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A4FD6C29-DA20-468C-98E0-ED44066AF227}"/>
              </a:ext>
            </a:extLst>
          </p:cNvPr>
          <p:cNvSpPr/>
          <p:nvPr/>
        </p:nvSpPr>
        <p:spPr>
          <a:xfrm>
            <a:off x="5738729" y="4918417"/>
            <a:ext cx="137160" cy="137160"/>
          </a:xfrm>
          <a:prstGeom prst="ellipse">
            <a:avLst/>
          </a:prstGeom>
          <a:solidFill>
            <a:srgbClr val="004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46FD6831-D127-4D90-8A63-923426B8F404}"/>
              </a:ext>
            </a:extLst>
          </p:cNvPr>
          <p:cNvSpPr/>
          <p:nvPr/>
        </p:nvSpPr>
        <p:spPr>
          <a:xfrm>
            <a:off x="5958402" y="4918417"/>
            <a:ext cx="137160" cy="137160"/>
          </a:xfrm>
          <a:prstGeom prst="ellipse">
            <a:avLst/>
          </a:prstGeom>
          <a:solidFill>
            <a:srgbClr val="004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FF21ACD-1A40-4E05-9D67-9C863AA317A5}"/>
              </a:ext>
            </a:extLst>
          </p:cNvPr>
          <p:cNvSpPr/>
          <p:nvPr/>
        </p:nvSpPr>
        <p:spPr>
          <a:xfrm>
            <a:off x="6178076" y="4918417"/>
            <a:ext cx="137160" cy="137160"/>
          </a:xfrm>
          <a:prstGeom prst="ellipse">
            <a:avLst/>
          </a:prstGeom>
          <a:solidFill>
            <a:srgbClr val="004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856FD81D-3BFA-4554-9301-CFD74461ED38}"/>
              </a:ext>
            </a:extLst>
          </p:cNvPr>
          <p:cNvSpPr/>
          <p:nvPr/>
        </p:nvSpPr>
        <p:spPr>
          <a:xfrm>
            <a:off x="6397750" y="4918417"/>
            <a:ext cx="137160" cy="137160"/>
          </a:xfrm>
          <a:prstGeom prst="ellipse">
            <a:avLst/>
          </a:prstGeom>
          <a:solidFill>
            <a:srgbClr val="004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15184002-7EAC-47C9-B0F1-186E144CB235}"/>
              </a:ext>
            </a:extLst>
          </p:cNvPr>
          <p:cNvSpPr/>
          <p:nvPr/>
        </p:nvSpPr>
        <p:spPr>
          <a:xfrm>
            <a:off x="6617423" y="4918417"/>
            <a:ext cx="137160" cy="137160"/>
          </a:xfrm>
          <a:prstGeom prst="ellipse">
            <a:avLst/>
          </a:prstGeom>
          <a:solidFill>
            <a:srgbClr val="004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F4FD083-3E0F-45ED-88F7-79892C695B4B}"/>
              </a:ext>
            </a:extLst>
          </p:cNvPr>
          <p:cNvSpPr txBox="1"/>
          <p:nvPr/>
        </p:nvSpPr>
        <p:spPr>
          <a:xfrm>
            <a:off x="4782360" y="5065732"/>
            <a:ext cx="974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w Cen MT" panose="020B0602020104020603" pitchFamily="34" charset="0"/>
              </a:rPr>
              <a:t>Node 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8BE39A07-4252-481F-BFAF-B98C54761498}"/>
              </a:ext>
            </a:extLst>
          </p:cNvPr>
          <p:cNvSpPr/>
          <p:nvPr/>
        </p:nvSpPr>
        <p:spPr>
          <a:xfrm>
            <a:off x="5742490" y="5169655"/>
            <a:ext cx="137160" cy="137160"/>
          </a:xfrm>
          <a:prstGeom prst="ellipse">
            <a:avLst/>
          </a:prstGeom>
          <a:solidFill>
            <a:srgbClr val="004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E0079EA7-95FE-4DB9-AAC9-155DA2EF1684}"/>
              </a:ext>
            </a:extLst>
          </p:cNvPr>
          <p:cNvSpPr/>
          <p:nvPr/>
        </p:nvSpPr>
        <p:spPr>
          <a:xfrm>
            <a:off x="5964473" y="5169655"/>
            <a:ext cx="137160" cy="137160"/>
          </a:xfrm>
          <a:prstGeom prst="ellipse">
            <a:avLst/>
          </a:prstGeom>
          <a:solidFill>
            <a:srgbClr val="004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8407461D-F6C0-441D-872C-36FFA3BA9BE0}"/>
              </a:ext>
            </a:extLst>
          </p:cNvPr>
          <p:cNvSpPr/>
          <p:nvPr/>
        </p:nvSpPr>
        <p:spPr>
          <a:xfrm>
            <a:off x="6181485" y="5169655"/>
            <a:ext cx="137160" cy="137160"/>
          </a:xfrm>
          <a:prstGeom prst="ellipse">
            <a:avLst/>
          </a:prstGeom>
          <a:solidFill>
            <a:srgbClr val="004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1858690C-C1A4-4124-AA5E-E7053D7AA0F4}"/>
              </a:ext>
            </a:extLst>
          </p:cNvPr>
          <p:cNvSpPr/>
          <p:nvPr/>
        </p:nvSpPr>
        <p:spPr>
          <a:xfrm>
            <a:off x="6403957" y="5166844"/>
            <a:ext cx="137160" cy="137160"/>
          </a:xfrm>
          <a:prstGeom prst="ellipse">
            <a:avLst/>
          </a:prstGeom>
          <a:solidFill>
            <a:srgbClr val="004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191339FD-4E02-4C3C-A85A-09617E8428F7}"/>
              </a:ext>
            </a:extLst>
          </p:cNvPr>
          <p:cNvSpPr/>
          <p:nvPr/>
        </p:nvSpPr>
        <p:spPr>
          <a:xfrm>
            <a:off x="6621184" y="5166844"/>
            <a:ext cx="137160" cy="13716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1DA803D-3341-45A3-8161-21FB874D2501}"/>
              </a:ext>
            </a:extLst>
          </p:cNvPr>
          <p:cNvSpPr txBox="1"/>
          <p:nvPr/>
        </p:nvSpPr>
        <p:spPr>
          <a:xfrm>
            <a:off x="4786121" y="5308575"/>
            <a:ext cx="974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w Cen MT" panose="020B0602020104020603" pitchFamily="34" charset="0"/>
              </a:rPr>
              <a:t>JavaScript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FBDE54C1-D015-405F-A2DF-F081D8DC0FE5}"/>
              </a:ext>
            </a:extLst>
          </p:cNvPr>
          <p:cNvSpPr/>
          <p:nvPr/>
        </p:nvSpPr>
        <p:spPr>
          <a:xfrm>
            <a:off x="5746251" y="5412498"/>
            <a:ext cx="137160" cy="137160"/>
          </a:xfrm>
          <a:prstGeom prst="ellipse">
            <a:avLst/>
          </a:prstGeom>
          <a:solidFill>
            <a:srgbClr val="004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FA1F5D24-E295-4C16-ABF2-BC9CBC078518}"/>
              </a:ext>
            </a:extLst>
          </p:cNvPr>
          <p:cNvSpPr/>
          <p:nvPr/>
        </p:nvSpPr>
        <p:spPr>
          <a:xfrm>
            <a:off x="5965924" y="5412498"/>
            <a:ext cx="137160" cy="137160"/>
          </a:xfrm>
          <a:prstGeom prst="ellipse">
            <a:avLst/>
          </a:prstGeom>
          <a:solidFill>
            <a:srgbClr val="004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80BA2F63-F7FE-42FE-B1C5-2D31713E2462}"/>
              </a:ext>
            </a:extLst>
          </p:cNvPr>
          <p:cNvSpPr/>
          <p:nvPr/>
        </p:nvSpPr>
        <p:spPr>
          <a:xfrm>
            <a:off x="6185598" y="5412498"/>
            <a:ext cx="137160" cy="137160"/>
          </a:xfrm>
          <a:prstGeom prst="ellipse">
            <a:avLst/>
          </a:prstGeom>
          <a:solidFill>
            <a:srgbClr val="004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91ED2B52-8A14-473C-917D-C2228B8E89D4}"/>
              </a:ext>
            </a:extLst>
          </p:cNvPr>
          <p:cNvSpPr/>
          <p:nvPr/>
        </p:nvSpPr>
        <p:spPr>
          <a:xfrm>
            <a:off x="6405272" y="5412498"/>
            <a:ext cx="137160" cy="137160"/>
          </a:xfrm>
          <a:prstGeom prst="ellipse">
            <a:avLst/>
          </a:prstGeom>
          <a:solidFill>
            <a:srgbClr val="004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5F69A709-93A0-479D-ACE1-4AA3566EA442}"/>
              </a:ext>
            </a:extLst>
          </p:cNvPr>
          <p:cNvSpPr/>
          <p:nvPr/>
        </p:nvSpPr>
        <p:spPr>
          <a:xfrm>
            <a:off x="6624945" y="5412498"/>
            <a:ext cx="137160" cy="13716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7ADEB57D-5056-4987-8710-0206C275B11C}"/>
              </a:ext>
            </a:extLst>
          </p:cNvPr>
          <p:cNvSpPr/>
          <p:nvPr/>
        </p:nvSpPr>
        <p:spPr>
          <a:xfrm>
            <a:off x="5752273" y="5166844"/>
            <a:ext cx="137160" cy="137160"/>
          </a:xfrm>
          <a:prstGeom prst="ellipse">
            <a:avLst/>
          </a:prstGeom>
          <a:solidFill>
            <a:srgbClr val="004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9697966C-CEC6-4D97-B99E-55B24937A300}"/>
              </a:ext>
            </a:extLst>
          </p:cNvPr>
          <p:cNvSpPr/>
          <p:nvPr/>
        </p:nvSpPr>
        <p:spPr>
          <a:xfrm>
            <a:off x="5969501" y="5166844"/>
            <a:ext cx="137160" cy="137160"/>
          </a:xfrm>
          <a:prstGeom prst="ellipse">
            <a:avLst/>
          </a:prstGeom>
          <a:solidFill>
            <a:srgbClr val="004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94A473F5-4B62-4060-8BCC-F2C38BF1CA58}"/>
              </a:ext>
            </a:extLst>
          </p:cNvPr>
          <p:cNvSpPr/>
          <p:nvPr/>
        </p:nvSpPr>
        <p:spPr>
          <a:xfrm>
            <a:off x="6186729" y="5166844"/>
            <a:ext cx="137160" cy="137160"/>
          </a:xfrm>
          <a:prstGeom prst="ellipse">
            <a:avLst/>
          </a:prstGeom>
          <a:solidFill>
            <a:srgbClr val="004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599A455-4C4C-4D86-90B5-D57D584F1422}"/>
              </a:ext>
            </a:extLst>
          </p:cNvPr>
          <p:cNvSpPr txBox="1"/>
          <p:nvPr/>
        </p:nvSpPr>
        <p:spPr>
          <a:xfrm>
            <a:off x="4786121" y="5566296"/>
            <a:ext cx="974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w Cen MT" panose="020B0602020104020603" pitchFamily="34" charset="0"/>
              </a:rPr>
              <a:t>Typescript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279425D6-6AB4-4A5E-9D5F-9C312C4433C2}"/>
              </a:ext>
            </a:extLst>
          </p:cNvPr>
          <p:cNvSpPr/>
          <p:nvPr/>
        </p:nvSpPr>
        <p:spPr>
          <a:xfrm>
            <a:off x="5746251" y="5670219"/>
            <a:ext cx="137160" cy="137160"/>
          </a:xfrm>
          <a:prstGeom prst="ellipse">
            <a:avLst/>
          </a:prstGeom>
          <a:solidFill>
            <a:srgbClr val="004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0BC4A6B5-12F4-4FAD-9347-819AE8DFF28C}"/>
              </a:ext>
            </a:extLst>
          </p:cNvPr>
          <p:cNvSpPr/>
          <p:nvPr/>
        </p:nvSpPr>
        <p:spPr>
          <a:xfrm>
            <a:off x="5965924" y="5670219"/>
            <a:ext cx="137160" cy="137160"/>
          </a:xfrm>
          <a:prstGeom prst="ellipse">
            <a:avLst/>
          </a:prstGeom>
          <a:solidFill>
            <a:srgbClr val="004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3A2D1EDD-2ED9-40C1-8F7C-E1C7B6216947}"/>
              </a:ext>
            </a:extLst>
          </p:cNvPr>
          <p:cNvSpPr/>
          <p:nvPr/>
        </p:nvSpPr>
        <p:spPr>
          <a:xfrm>
            <a:off x="6185598" y="5670219"/>
            <a:ext cx="137160" cy="137160"/>
          </a:xfrm>
          <a:prstGeom prst="ellipse">
            <a:avLst/>
          </a:prstGeom>
          <a:solidFill>
            <a:srgbClr val="004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88609578-A957-4BFA-AF03-C3B2C70A5F1E}"/>
              </a:ext>
            </a:extLst>
          </p:cNvPr>
          <p:cNvSpPr/>
          <p:nvPr/>
        </p:nvSpPr>
        <p:spPr>
          <a:xfrm>
            <a:off x="6405272" y="5670219"/>
            <a:ext cx="137160" cy="13716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CFEDC4D6-6968-442A-ADBA-7A14029314CF}"/>
              </a:ext>
            </a:extLst>
          </p:cNvPr>
          <p:cNvSpPr/>
          <p:nvPr/>
        </p:nvSpPr>
        <p:spPr>
          <a:xfrm>
            <a:off x="6624945" y="5670219"/>
            <a:ext cx="137160" cy="13716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033F59C-2E49-46FF-B374-1D6072D8047A}"/>
              </a:ext>
            </a:extLst>
          </p:cNvPr>
          <p:cNvSpPr txBox="1"/>
          <p:nvPr/>
        </p:nvSpPr>
        <p:spPr>
          <a:xfrm>
            <a:off x="4786121" y="5823723"/>
            <a:ext cx="974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w Cen MT" panose="020B0602020104020603" pitchFamily="34" charset="0"/>
              </a:rPr>
              <a:t>Web app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0A2082BE-BDAA-4483-BEF6-1A8EBE0363F0}"/>
              </a:ext>
            </a:extLst>
          </p:cNvPr>
          <p:cNvSpPr/>
          <p:nvPr/>
        </p:nvSpPr>
        <p:spPr>
          <a:xfrm>
            <a:off x="5746251" y="5927646"/>
            <a:ext cx="137160" cy="137160"/>
          </a:xfrm>
          <a:prstGeom prst="ellipse">
            <a:avLst/>
          </a:prstGeom>
          <a:solidFill>
            <a:srgbClr val="004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6D491E1-A0EE-4D02-AD11-FDFB65D8D6CF}"/>
              </a:ext>
            </a:extLst>
          </p:cNvPr>
          <p:cNvSpPr/>
          <p:nvPr/>
        </p:nvSpPr>
        <p:spPr>
          <a:xfrm>
            <a:off x="5965924" y="5927646"/>
            <a:ext cx="137160" cy="137160"/>
          </a:xfrm>
          <a:prstGeom prst="ellipse">
            <a:avLst/>
          </a:prstGeom>
          <a:solidFill>
            <a:srgbClr val="004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19BDF7A9-A460-457C-8421-0940937E0770}"/>
              </a:ext>
            </a:extLst>
          </p:cNvPr>
          <p:cNvSpPr/>
          <p:nvPr/>
        </p:nvSpPr>
        <p:spPr>
          <a:xfrm>
            <a:off x="6185598" y="5927646"/>
            <a:ext cx="137160" cy="137160"/>
          </a:xfrm>
          <a:prstGeom prst="ellipse">
            <a:avLst/>
          </a:prstGeom>
          <a:solidFill>
            <a:srgbClr val="004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410EBEE3-E28B-467C-98A5-134B45CDF999}"/>
              </a:ext>
            </a:extLst>
          </p:cNvPr>
          <p:cNvSpPr/>
          <p:nvPr/>
        </p:nvSpPr>
        <p:spPr>
          <a:xfrm>
            <a:off x="6404403" y="5695481"/>
            <a:ext cx="137160" cy="137160"/>
          </a:xfrm>
          <a:prstGeom prst="ellipse">
            <a:avLst/>
          </a:prstGeom>
          <a:solidFill>
            <a:srgbClr val="004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28F10A16-0490-4784-B8D0-0F8E0C48EAED}"/>
              </a:ext>
            </a:extLst>
          </p:cNvPr>
          <p:cNvSpPr/>
          <p:nvPr/>
        </p:nvSpPr>
        <p:spPr>
          <a:xfrm>
            <a:off x="6624945" y="5927646"/>
            <a:ext cx="137160" cy="13716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810E258-F984-41F4-9B2F-643E165D58B7}"/>
              </a:ext>
            </a:extLst>
          </p:cNvPr>
          <p:cNvSpPr txBox="1"/>
          <p:nvPr/>
        </p:nvSpPr>
        <p:spPr>
          <a:xfrm>
            <a:off x="4786121" y="6052819"/>
            <a:ext cx="974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w Cen MT" panose="020B0602020104020603" pitchFamily="34" charset="0"/>
              </a:rPr>
              <a:t>SCSS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027BD352-5D2E-48BE-8728-7AA403C23372}"/>
              </a:ext>
            </a:extLst>
          </p:cNvPr>
          <p:cNvSpPr/>
          <p:nvPr/>
        </p:nvSpPr>
        <p:spPr>
          <a:xfrm>
            <a:off x="5746251" y="6156742"/>
            <a:ext cx="137160" cy="137160"/>
          </a:xfrm>
          <a:prstGeom prst="ellipse">
            <a:avLst/>
          </a:prstGeom>
          <a:solidFill>
            <a:srgbClr val="004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3270DA64-B8F5-4B5E-9481-7B5AB60A9F94}"/>
              </a:ext>
            </a:extLst>
          </p:cNvPr>
          <p:cNvSpPr/>
          <p:nvPr/>
        </p:nvSpPr>
        <p:spPr>
          <a:xfrm>
            <a:off x="5965924" y="6156742"/>
            <a:ext cx="137160" cy="137160"/>
          </a:xfrm>
          <a:prstGeom prst="ellipse">
            <a:avLst/>
          </a:prstGeom>
          <a:solidFill>
            <a:srgbClr val="004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F8CC3413-0FB8-4C10-AD58-74E1E29A824E}"/>
              </a:ext>
            </a:extLst>
          </p:cNvPr>
          <p:cNvSpPr/>
          <p:nvPr/>
        </p:nvSpPr>
        <p:spPr>
          <a:xfrm>
            <a:off x="6169944" y="6156238"/>
            <a:ext cx="137160" cy="137160"/>
          </a:xfrm>
          <a:prstGeom prst="ellipse">
            <a:avLst/>
          </a:prstGeom>
          <a:solidFill>
            <a:srgbClr val="004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D14A0209-6D2D-4D15-8903-A3B3A0871B95}"/>
              </a:ext>
            </a:extLst>
          </p:cNvPr>
          <p:cNvSpPr/>
          <p:nvPr/>
        </p:nvSpPr>
        <p:spPr>
          <a:xfrm>
            <a:off x="6624945" y="6156742"/>
            <a:ext cx="137160" cy="13716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16AC0585-3245-4F21-9288-33E1C55C3706}"/>
              </a:ext>
            </a:extLst>
          </p:cNvPr>
          <p:cNvSpPr txBox="1"/>
          <p:nvPr/>
        </p:nvSpPr>
        <p:spPr>
          <a:xfrm>
            <a:off x="4796242" y="6930493"/>
            <a:ext cx="144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w Cen MT" panose="020B0602020104020603" pitchFamily="34" charset="0"/>
              </a:rPr>
              <a:t>Industry Exp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65325E7D-A6FF-4CD3-BF07-29FF525F9D2F}"/>
              </a:ext>
            </a:extLst>
          </p:cNvPr>
          <p:cNvSpPr txBox="1"/>
          <p:nvPr/>
        </p:nvSpPr>
        <p:spPr>
          <a:xfrm>
            <a:off x="4812056" y="7477432"/>
            <a:ext cx="1564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Healthcare-Merck&amp; Cerner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79D8280-FF5C-4F7D-AD68-776E48162C9E}"/>
              </a:ext>
            </a:extLst>
          </p:cNvPr>
          <p:cNvSpPr txBox="1"/>
          <p:nvPr/>
        </p:nvSpPr>
        <p:spPr>
          <a:xfrm>
            <a:off x="4839005" y="7894748"/>
            <a:ext cx="1288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Retail-Tredence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7AD2846-3693-4FFA-A680-F2696F21FF14}"/>
              </a:ext>
            </a:extLst>
          </p:cNvPr>
          <p:cNvSpPr txBox="1"/>
          <p:nvPr/>
        </p:nvSpPr>
        <p:spPr>
          <a:xfrm>
            <a:off x="4839685" y="8366887"/>
            <a:ext cx="1426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w Cen MT" panose="020B0602020104020603" pitchFamily="34" charset="0"/>
              </a:rPr>
              <a:t>Soft Skills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A01AA70B-5129-4386-A3A4-17497F678458}"/>
              </a:ext>
            </a:extLst>
          </p:cNvPr>
          <p:cNvSpPr txBox="1"/>
          <p:nvPr/>
        </p:nvSpPr>
        <p:spPr>
          <a:xfrm>
            <a:off x="4839461" y="8621929"/>
            <a:ext cx="1564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Communication skill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2A5C476-9326-4CF4-96DC-5617FC410C19}"/>
              </a:ext>
            </a:extLst>
          </p:cNvPr>
          <p:cNvSpPr txBox="1"/>
          <p:nvPr/>
        </p:nvSpPr>
        <p:spPr>
          <a:xfrm>
            <a:off x="4847207" y="8906125"/>
            <a:ext cx="1288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Problem solving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17799EA5-6A12-45C0-A2C7-23F8E847AD8C}"/>
              </a:ext>
            </a:extLst>
          </p:cNvPr>
          <p:cNvSpPr txBox="1"/>
          <p:nvPr/>
        </p:nvSpPr>
        <p:spPr>
          <a:xfrm>
            <a:off x="4840599" y="9157788"/>
            <a:ext cx="18117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w Cen MT" panose="020B0602020104020603" pitchFamily="34" charset="0"/>
              </a:rPr>
              <a:t>Creative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8197349-8964-0E32-FBDF-9070C4CA80B4}"/>
              </a:ext>
            </a:extLst>
          </p:cNvPr>
          <p:cNvSpPr/>
          <p:nvPr/>
        </p:nvSpPr>
        <p:spPr>
          <a:xfrm>
            <a:off x="6397750" y="6137027"/>
            <a:ext cx="171797" cy="149239"/>
          </a:xfrm>
          <a:prstGeom prst="ellipse">
            <a:avLst/>
          </a:prstGeom>
          <a:solidFill>
            <a:srgbClr val="004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8B1B24D-14AE-D156-4B43-920A57C99538}"/>
              </a:ext>
            </a:extLst>
          </p:cNvPr>
          <p:cNvSpPr/>
          <p:nvPr/>
        </p:nvSpPr>
        <p:spPr>
          <a:xfrm>
            <a:off x="6397750" y="5918464"/>
            <a:ext cx="137160" cy="137160"/>
          </a:xfrm>
          <a:prstGeom prst="ellipse">
            <a:avLst/>
          </a:prstGeom>
          <a:solidFill>
            <a:srgbClr val="004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erson with his hand on his chin&#10;&#10;Description automatically generated">
            <a:extLst>
              <a:ext uri="{FF2B5EF4-FFF2-40B4-BE49-F238E27FC236}">
                <a16:creationId xmlns:a16="http://schemas.microsoft.com/office/drawing/2014/main" id="{528CB88F-3CB5-DAF1-539A-4E8F92B1F3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835" y="137856"/>
            <a:ext cx="1588285" cy="169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958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</TotalTime>
  <Words>168</Words>
  <Application>Microsoft Office PowerPoint</Application>
  <PresentationFormat>A4 Paper (210x297 mm)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__Source_Sans_Pro_fea366</vt:lpstr>
      <vt:lpstr>Arial</vt:lpstr>
      <vt:lpstr>Calibri</vt:lpstr>
      <vt:lpstr>Calibri Light</vt:lpstr>
      <vt:lpstr>Tw Cen MT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Abeera Saleem</dc:creator>
  <cp:lastModifiedBy>Rajnish Mishra</cp:lastModifiedBy>
  <cp:revision>32</cp:revision>
  <dcterms:created xsi:type="dcterms:W3CDTF">2020-06-24T17:52:46Z</dcterms:created>
  <dcterms:modified xsi:type="dcterms:W3CDTF">2023-10-03T08:56:43Z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083ca2a-fa5f-423f-8f80-7e27cbcfb750_Enabled">
    <vt:lpwstr>true</vt:lpwstr>
  </property>
  <property fmtid="{D5CDD505-2E9C-101B-9397-08002B2CF9AE}" pid="3" name="MSIP_Label_8083ca2a-fa5f-423f-8f80-7e27cbcfb750_SetDate">
    <vt:lpwstr>2023-10-03T08:01:25Z</vt:lpwstr>
  </property>
  <property fmtid="{D5CDD505-2E9C-101B-9397-08002B2CF9AE}" pid="4" name="MSIP_Label_8083ca2a-fa5f-423f-8f80-7e27cbcfb750_Method">
    <vt:lpwstr>Privileged</vt:lpwstr>
  </property>
  <property fmtid="{D5CDD505-2E9C-101B-9397-08002B2CF9AE}" pid="5" name="MSIP_Label_8083ca2a-fa5f-423f-8f80-7e27cbcfb750_Name">
    <vt:lpwstr>Internal</vt:lpwstr>
  </property>
  <property fmtid="{D5CDD505-2E9C-101B-9397-08002B2CF9AE}" pid="6" name="MSIP_Label_8083ca2a-fa5f-423f-8f80-7e27cbcfb750_SiteId">
    <vt:lpwstr>927e65b8-7ad7-48db-a3c6-c42a67c100d6</vt:lpwstr>
  </property>
  <property fmtid="{D5CDD505-2E9C-101B-9397-08002B2CF9AE}" pid="7" name="MSIP_Label_8083ca2a-fa5f-423f-8f80-7e27cbcfb750_ActionId">
    <vt:lpwstr>5638c073-6467-421e-b57a-7b0de947bae9</vt:lpwstr>
  </property>
  <property fmtid="{D5CDD505-2E9C-101B-9397-08002B2CF9AE}" pid="8" name="MSIP_Label_8083ca2a-fa5f-423f-8f80-7e27cbcfb750_ContentBits">
    <vt:lpwstr>0</vt:lpwstr>
  </property>
</Properties>
</file>