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handoutMasterIdLst>
    <p:handoutMasterId r:id="rId18"/>
  </p:handoutMasterIdLst>
  <p:sldIdLst>
    <p:sldId id="256" r:id="rId2"/>
    <p:sldId id="283" r:id="rId3"/>
    <p:sldId id="285" r:id="rId4"/>
    <p:sldId id="299" r:id="rId5"/>
    <p:sldId id="286" r:id="rId6"/>
    <p:sldId id="298" r:id="rId7"/>
    <p:sldId id="296" r:id="rId8"/>
    <p:sldId id="297" r:id="rId9"/>
    <p:sldId id="287" r:id="rId10"/>
    <p:sldId id="281" r:id="rId11"/>
    <p:sldId id="288" r:id="rId12"/>
    <p:sldId id="292" r:id="rId13"/>
    <p:sldId id="271" r:id="rId14"/>
    <p:sldId id="293"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7887D-2FE5-40D1-B8DF-664ECCEA9DF3}" v="279" dt="2023-10-25T07:58:14.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48" autoAdjust="0"/>
  </p:normalViewPr>
  <p:slideViewPr>
    <p:cSldViewPr snapToGrid="0">
      <p:cViewPr varScale="1">
        <p:scale>
          <a:sx n="82" d="100"/>
          <a:sy n="82" d="100"/>
        </p:scale>
        <p:origin x="763"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10/26/2023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3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896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589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90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4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211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49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227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55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87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10/26/2023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7001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38/s41598-019-54548-6" TargetMode="External"/><Relationship Id="rId2" Type="http://schemas.openxmlformats.org/officeDocument/2006/relationships/hyperlink" Target="https://doi.org/10.5281/zenodo.7920940" TargetMode="External"/><Relationship Id="rId1" Type="http://schemas.openxmlformats.org/officeDocument/2006/relationships/slideLayout" Target="../slideLayouts/slideLayout2.xml"/><Relationship Id="rId4" Type="http://schemas.openxmlformats.org/officeDocument/2006/relationships/hyperlink" Target="https://www.ijariit.co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frontiersin.org/articles/10.3389/fpubh.2022.85329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47ECEC-E4D0-FC67-FF66-1E3AA11636CB}"/>
              </a:ext>
            </a:extLst>
          </p:cNvPr>
          <p:cNvSpPr txBox="1"/>
          <p:nvPr/>
        </p:nvSpPr>
        <p:spPr>
          <a:xfrm>
            <a:off x="8041254" y="4546776"/>
            <a:ext cx="3335403" cy="2031325"/>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UNDER THE GUIDANCE OF:</a:t>
            </a:r>
            <a:endParaRPr lang="en-IN" sz="18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algn="ctr"/>
            <a:r>
              <a:rPr lang="en-IN" dirty="0">
                <a:latin typeface="Times New Roman"/>
                <a:ea typeface="Times New Roman"/>
                <a:cs typeface="Times New Roman"/>
                <a:sym typeface="Times New Roman"/>
              </a:rPr>
              <a:t>Dr</a:t>
            </a:r>
            <a:r>
              <a:rPr lang="en" sz="1800" dirty="0">
                <a:latin typeface="Times New Roman"/>
                <a:ea typeface="Times New Roman"/>
                <a:cs typeface="Times New Roman"/>
                <a:sym typeface="Times New Roman"/>
              </a:rPr>
              <a:t> Chandrashekhar BN </a:t>
            </a:r>
          </a:p>
          <a:p>
            <a:pPr algn="ctr"/>
            <a:r>
              <a:rPr lang="en-US" dirty="0">
                <a:latin typeface="Times New Roman"/>
                <a:ea typeface="Times New Roman"/>
                <a:cs typeface="Times New Roman"/>
                <a:sym typeface="Times New Roman"/>
              </a:rPr>
              <a:t>Assistant Professor </a:t>
            </a:r>
          </a:p>
          <a:p>
            <a:pPr algn="ctr"/>
            <a:r>
              <a:rPr lang="en-US" dirty="0">
                <a:latin typeface="Times New Roman"/>
                <a:ea typeface="Times New Roman"/>
                <a:cs typeface="Times New Roman"/>
                <a:sym typeface="Times New Roman"/>
              </a:rPr>
              <a:t>Department of AIML</a:t>
            </a:r>
          </a:p>
          <a:p>
            <a:pPr algn="ctr"/>
            <a:r>
              <a:rPr lang="en-US" dirty="0">
                <a:latin typeface="Times New Roman"/>
                <a:ea typeface="Times New Roman"/>
                <a:cs typeface="Times New Roman"/>
                <a:sym typeface="Times New Roman"/>
              </a:rPr>
              <a:t>BMSIT&amp;M</a:t>
            </a:r>
            <a:endParaRPr lang="en-IN" dirty="0">
              <a:latin typeface="Times New Roman"/>
              <a:ea typeface="Times New Roman"/>
              <a:cs typeface="Times New Roman"/>
              <a:sym typeface="Times New Roman"/>
            </a:endParaRPr>
          </a:p>
          <a:p>
            <a:endParaRPr lang="en-US" dirty="0">
              <a:solidFill>
                <a:schemeClr val="accent3"/>
              </a:solidFill>
              <a:latin typeface="Times New Roman"/>
              <a:ea typeface="Times New Roman"/>
              <a:cs typeface="Times New Roman"/>
              <a:sym typeface="Times New Roman"/>
            </a:endParaRPr>
          </a:p>
          <a:p>
            <a:endParaRPr lang="en-US" b="1" dirty="0">
              <a:solidFill>
                <a:schemeClr val="accent3">
                  <a:lumMod val="60000"/>
                  <a:lumOff val="40000"/>
                </a:schemeClr>
              </a:solidFill>
              <a:cs typeface="Times New Roman" panose="02020603050405020304" pitchFamily="18" charset="0"/>
            </a:endParaRPr>
          </a:p>
        </p:txBody>
      </p:sp>
      <p:sp>
        <p:nvSpPr>
          <p:cNvPr id="11" name="TextBox 10">
            <a:extLst>
              <a:ext uri="{FF2B5EF4-FFF2-40B4-BE49-F238E27FC236}">
                <a16:creationId xmlns:a16="http://schemas.microsoft.com/office/drawing/2014/main" id="{BE6ADF9F-1131-D3A3-E9DB-FDE166FC7D6C}"/>
              </a:ext>
            </a:extLst>
          </p:cNvPr>
          <p:cNvSpPr txBox="1"/>
          <p:nvPr/>
        </p:nvSpPr>
        <p:spPr>
          <a:xfrm>
            <a:off x="3048000" y="3547979"/>
            <a:ext cx="6096000" cy="923330"/>
          </a:xfrm>
          <a:prstGeom prst="rect">
            <a:avLst/>
          </a:prstGeom>
          <a:noFill/>
        </p:spPr>
        <p:txBody>
          <a:bodyPr wrap="square">
            <a:spAutoFit/>
          </a:bodyPr>
          <a:lstStyle/>
          <a:p>
            <a:pPr marL="0" lvl="0" indent="0" algn="ctr" rtl="0">
              <a:spcBef>
                <a:spcPts val="0"/>
              </a:spcBef>
              <a:spcAft>
                <a:spcPts val="0"/>
              </a:spcAft>
              <a:buClr>
                <a:schemeClr val="dk1"/>
              </a:buClr>
              <a:buFont typeface="Arial"/>
              <a:buNone/>
            </a:pPr>
            <a:r>
              <a:rPr lang="en-US" sz="1800" b="1" i="1" dirty="0">
                <a:solidFill>
                  <a:srgbClr val="002060"/>
                </a:solidFill>
                <a:latin typeface="Times New Roman"/>
                <a:ea typeface="Times New Roman"/>
                <a:cs typeface="Times New Roman"/>
                <a:sym typeface="Times New Roman"/>
              </a:rPr>
              <a:t>“ALZHEIMER’S DISEASE DIAGNOSIS USING DEEP LEARNING APPROACH &amp; COGNITIVE APPROACH </a:t>
            </a:r>
            <a:r>
              <a:rPr lang="en-US" b="1" i="1" dirty="0">
                <a:solidFill>
                  <a:srgbClr val="002060"/>
                </a:solidFill>
                <a:latin typeface="Times New Roman"/>
                <a:ea typeface="Times New Roman"/>
                <a:cs typeface="Times New Roman"/>
                <a:sym typeface="Times New Roman"/>
              </a:rPr>
              <a:t>”</a:t>
            </a:r>
          </a:p>
          <a:p>
            <a:pPr marL="0" lvl="0" indent="0" algn="ctr" rtl="0">
              <a:spcBef>
                <a:spcPts val="0"/>
              </a:spcBef>
              <a:spcAft>
                <a:spcPts val="0"/>
              </a:spcAft>
              <a:buClr>
                <a:schemeClr val="dk1"/>
              </a:buClr>
              <a:buFont typeface="Arial"/>
              <a:buNone/>
            </a:pPr>
            <a:endParaRPr lang="en-US" b="1" i="1" dirty="0">
              <a:solidFill>
                <a:srgbClr val="002060"/>
              </a:solidFill>
              <a:latin typeface="Times New Roman"/>
              <a:ea typeface="Times New Roman"/>
              <a:cs typeface="Times New Roman"/>
              <a:sym typeface="Times New Roman"/>
            </a:endParaRPr>
          </a:p>
        </p:txBody>
      </p:sp>
      <p:sp>
        <p:nvSpPr>
          <p:cNvPr id="13" name="TextBox 12">
            <a:extLst>
              <a:ext uri="{FF2B5EF4-FFF2-40B4-BE49-F238E27FC236}">
                <a16:creationId xmlns:a16="http://schemas.microsoft.com/office/drawing/2014/main" id="{A634BCC8-D3D3-0E15-5835-4544F36571AA}"/>
              </a:ext>
            </a:extLst>
          </p:cNvPr>
          <p:cNvSpPr txBox="1"/>
          <p:nvPr/>
        </p:nvSpPr>
        <p:spPr>
          <a:xfrm>
            <a:off x="3048000" y="2599866"/>
            <a:ext cx="6096000" cy="703911"/>
          </a:xfrm>
          <a:prstGeom prst="rect">
            <a:avLst/>
          </a:prstGeom>
          <a:noFill/>
        </p:spPr>
        <p:txBody>
          <a:bodyPr wrap="square">
            <a:spAutoFit/>
          </a:bodyPr>
          <a:lstStyle/>
          <a:p>
            <a:pPr marL="0" lvl="0" indent="0" algn="ctr" rtl="0">
              <a:lnSpc>
                <a:spcPct val="115000"/>
              </a:lnSpc>
              <a:spcBef>
                <a:spcPts val="0"/>
              </a:spcBef>
              <a:spcAft>
                <a:spcPts val="0"/>
              </a:spcAft>
              <a:buClr>
                <a:schemeClr val="dk1"/>
              </a:buClr>
              <a:buFont typeface="Arial"/>
              <a:buNone/>
            </a:pPr>
            <a:r>
              <a:rPr lang="en-US" sz="1800" b="1" dirty="0">
                <a:solidFill>
                  <a:srgbClr val="FF0000"/>
                </a:solidFill>
                <a:latin typeface="Times New Roman"/>
                <a:ea typeface="Times New Roman"/>
                <a:cs typeface="Times New Roman"/>
                <a:sym typeface="Times New Roman"/>
              </a:rPr>
              <a:t>DEPARTMENT OF ARTIFICIAL INTELLIGENCE AND MACHINE LEARNING</a:t>
            </a:r>
            <a:endParaRPr lang="en-US" sz="1800" b="1" dirty="0">
              <a:solidFill>
                <a:schemeClr val="dk1"/>
              </a:solidFill>
              <a:latin typeface="Times New Roman"/>
              <a:ea typeface="Times New Roman"/>
              <a:cs typeface="Times New Roman"/>
              <a:sym typeface="Times New Roman"/>
            </a:endParaRPr>
          </a:p>
        </p:txBody>
      </p:sp>
      <p:sp>
        <p:nvSpPr>
          <p:cNvPr id="15" name="TextBox 14">
            <a:extLst>
              <a:ext uri="{FF2B5EF4-FFF2-40B4-BE49-F238E27FC236}">
                <a16:creationId xmlns:a16="http://schemas.microsoft.com/office/drawing/2014/main" id="{75CB5F3C-8DBE-F7B9-9C49-EA9EDA88387B}"/>
              </a:ext>
            </a:extLst>
          </p:cNvPr>
          <p:cNvSpPr txBox="1"/>
          <p:nvPr/>
        </p:nvSpPr>
        <p:spPr>
          <a:xfrm>
            <a:off x="1700306" y="4353963"/>
            <a:ext cx="5630333" cy="1754326"/>
          </a:xfrm>
          <a:prstGeom prst="rect">
            <a:avLst/>
          </a:prstGeom>
          <a:noFill/>
        </p:spPr>
        <p:txBody>
          <a:bodyPr wrap="square">
            <a:spAutoFit/>
          </a:bodyPr>
          <a:lstStyle/>
          <a:p>
            <a:pPr marL="0" lvl="0" indent="0" algn="l" rtl="0">
              <a:spcBef>
                <a:spcPts val="0"/>
              </a:spcBef>
              <a:spcAft>
                <a:spcPts val="0"/>
              </a:spcAft>
              <a:buNone/>
            </a:pPr>
            <a:r>
              <a:rPr lang="en" dirty="0">
                <a:solidFill>
                  <a:srgbClr val="FF0000"/>
                </a:solidFill>
                <a:latin typeface="Times New Roman"/>
                <a:ea typeface="Times New Roman"/>
                <a:cs typeface="Times New Roman"/>
                <a:sym typeface="Times New Roman"/>
              </a:rPr>
              <a:t>Presented by Group 5:</a:t>
            </a:r>
            <a:r>
              <a:rPr lang="en" dirty="0">
                <a:solidFill>
                  <a:schemeClr val="accent3"/>
                </a:solidFill>
                <a:latin typeface="Times New Roman"/>
                <a:ea typeface="Times New Roman"/>
                <a:cs typeface="Times New Roman"/>
                <a:sym typeface="Times New Roman"/>
              </a:rPr>
              <a:t>				</a:t>
            </a:r>
            <a:endParaRPr lang="en" sz="1600" dirty="0">
              <a:solidFill>
                <a:schemeClr val="accent3"/>
              </a:solidFill>
              <a:latin typeface="Times New Roman"/>
              <a:ea typeface="Times New Roman"/>
              <a:cs typeface="Times New Roman"/>
              <a:sym typeface="Times New Roman"/>
            </a:endParaRPr>
          </a:p>
          <a:p>
            <a:r>
              <a:rPr lang="en" dirty="0">
                <a:latin typeface="Times New Roman"/>
                <a:ea typeface="Times New Roman"/>
                <a:cs typeface="Times New Roman"/>
                <a:sym typeface="Times New Roman"/>
              </a:rPr>
              <a:t>1BY20AI009	: Aravind Suresh </a:t>
            </a:r>
          </a:p>
          <a:p>
            <a:r>
              <a:rPr lang="en-IN" dirty="0">
                <a:latin typeface="Times New Roman"/>
                <a:ea typeface="Times New Roman"/>
                <a:cs typeface="Times New Roman"/>
                <a:sym typeface="Times New Roman"/>
              </a:rPr>
              <a:t>1BY20AI024	: M S Kaushik </a:t>
            </a:r>
          </a:p>
          <a:p>
            <a:r>
              <a:rPr lang="en-IN" dirty="0">
                <a:latin typeface="Times New Roman"/>
                <a:ea typeface="Times New Roman"/>
                <a:cs typeface="Times New Roman"/>
                <a:sym typeface="Times New Roman"/>
              </a:rPr>
              <a:t>1BY20AI044	: Sandeep Arockia Samraj X</a:t>
            </a:r>
          </a:p>
          <a:p>
            <a:pPr marL="0" lvl="0" indent="0" algn="l" rtl="0">
              <a:spcBef>
                <a:spcPts val="0"/>
              </a:spcBef>
              <a:spcAft>
                <a:spcPts val="0"/>
              </a:spcAft>
              <a:buClr>
                <a:schemeClr val="dk1"/>
              </a:buClr>
              <a:buSzPts val="1100"/>
              <a:buFont typeface="Arial"/>
              <a:buNone/>
            </a:pPr>
            <a:r>
              <a:rPr lang="en-IN" dirty="0">
                <a:latin typeface="Times New Roman"/>
                <a:ea typeface="Times New Roman"/>
                <a:cs typeface="Times New Roman"/>
                <a:sym typeface="Times New Roman"/>
              </a:rPr>
              <a:t>1BY21AI402	: Raj Powell</a:t>
            </a:r>
          </a:p>
          <a:p>
            <a:r>
              <a:rPr lang="en-US" dirty="0">
                <a:solidFill>
                  <a:schemeClr val="lt1"/>
                </a:solidFill>
                <a:latin typeface="Times New Roman"/>
                <a:ea typeface="Times New Roman"/>
                <a:cs typeface="Times New Roman"/>
                <a:sym typeface="Times New Roman"/>
              </a:rPr>
              <a:t> </a:t>
            </a:r>
            <a:endParaRPr lang="en-IN" dirty="0"/>
          </a:p>
        </p:txBody>
      </p:sp>
      <p:pic>
        <p:nvPicPr>
          <p:cNvPr id="16" name="Google Shape;85;p13">
            <a:extLst>
              <a:ext uri="{FF2B5EF4-FFF2-40B4-BE49-F238E27FC236}">
                <a16:creationId xmlns:a16="http://schemas.microsoft.com/office/drawing/2014/main" id="{60570195-AA64-2C23-DDD0-92B0B7A422D9}"/>
              </a:ext>
            </a:extLst>
          </p:cNvPr>
          <p:cNvPicPr preferRelativeResize="0"/>
          <p:nvPr/>
        </p:nvPicPr>
        <p:blipFill rotWithShape="1">
          <a:blip r:embed="rId3">
            <a:alphaModFix/>
          </a:blip>
          <a:srcRect/>
          <a:stretch/>
        </p:blipFill>
        <p:spPr>
          <a:xfrm>
            <a:off x="463177" y="504482"/>
            <a:ext cx="9496612" cy="1108243"/>
          </a:xfrm>
          <a:prstGeom prst="rect">
            <a:avLst/>
          </a:prstGeom>
          <a:solidFill>
            <a:srgbClr val="FFFFFF"/>
          </a:solidFill>
          <a:ln>
            <a:noFill/>
          </a:ln>
        </p:spPr>
      </p:pic>
      <p:pic>
        <p:nvPicPr>
          <p:cNvPr id="1026" name="Picture 2" descr="VTU Logo">
            <a:extLst>
              <a:ext uri="{FF2B5EF4-FFF2-40B4-BE49-F238E27FC236}">
                <a16:creationId xmlns:a16="http://schemas.microsoft.com/office/drawing/2014/main" id="{BEBA1D4C-3C8A-CCC1-E389-174955271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3974" y="542769"/>
            <a:ext cx="1297118" cy="1044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3678207-B6D9-9338-0703-94A0EDB81F65}"/>
              </a:ext>
            </a:extLst>
          </p:cNvPr>
          <p:cNvSpPr txBox="1"/>
          <p:nvPr/>
        </p:nvSpPr>
        <p:spPr>
          <a:xfrm>
            <a:off x="3048000" y="1680103"/>
            <a:ext cx="6096000" cy="646331"/>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VISVESVARAYA TECHNOLOGICAL UNIVERSITY, BELAGAVI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0F43-62FE-B279-C157-F09E459CB745}"/>
              </a:ext>
            </a:extLst>
          </p:cNvPr>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Novelty of work/ SOCIAL RELEVANCE</a:t>
            </a:r>
          </a:p>
        </p:txBody>
      </p:sp>
      <p:sp>
        <p:nvSpPr>
          <p:cNvPr id="5" name="Content Placeholder 4">
            <a:extLst>
              <a:ext uri="{FF2B5EF4-FFF2-40B4-BE49-F238E27FC236}">
                <a16:creationId xmlns:a16="http://schemas.microsoft.com/office/drawing/2014/main" id="{386E5E45-33EC-4462-BB4F-F0F886E75140}"/>
              </a:ext>
            </a:extLst>
          </p:cNvPr>
          <p:cNvSpPr>
            <a:spLocks noGrp="1"/>
          </p:cNvSpPr>
          <p:nvPr>
            <p:ph idx="1"/>
          </p:nvPr>
        </p:nvSpPr>
        <p:spPr/>
        <p:txBody>
          <a:bodyPr vert="horz" lIns="0" tIns="45720" rIns="0" bIns="45720" rtlCol="0" anchor="t">
            <a:normAutofit/>
          </a:bodyPr>
          <a:lstStyle/>
          <a:p>
            <a:pPr algn="just">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Integration of Deep Learning Architectures</a:t>
            </a: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Incorporation of Cognitive Testing Data</a:t>
            </a: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Combining Clinical and Imaging Data</a:t>
            </a:r>
            <a:r>
              <a:rPr lang="en-US" b="0" i="0" dirty="0">
                <a:solidFill>
                  <a:schemeClr val="tx1"/>
                </a:solidFill>
                <a:effectLst/>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805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0F43-62FE-B279-C157-F09E459CB745}"/>
              </a:ext>
            </a:extLst>
          </p:cNvPr>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386E5E45-33EC-4462-BB4F-F0F886E75140}"/>
              </a:ext>
            </a:extLst>
          </p:cNvPr>
          <p:cNvSpPr>
            <a:spLocks noGrp="1"/>
          </p:cNvSpPr>
          <p:nvPr>
            <p:ph idx="1"/>
          </p:nvPr>
        </p:nvSpPr>
        <p:spPr/>
        <p:txBody>
          <a:bodyPr>
            <a:normAutofit/>
          </a:bodyPr>
          <a:lstStyle/>
          <a:p>
            <a:pPr marL="609600" lvl="0" indent="-457200" algn="just" rtl="0">
              <a:lnSpc>
                <a:spcPct val="115000"/>
              </a:lnSpc>
              <a:spcBef>
                <a:spcPts val="1500"/>
              </a:spcBef>
              <a:spcAft>
                <a:spcPts val="0"/>
              </a:spcAft>
              <a:buClr>
                <a:schemeClr val="dk1"/>
              </a:buClr>
              <a:buSzPct val="80000"/>
              <a:buFont typeface="+mj-lt"/>
              <a:buAutoNum type="arabicPeriod"/>
            </a:pPr>
            <a:r>
              <a:rPr lang="en-US" sz="1900" dirty="0">
                <a:solidFill>
                  <a:schemeClr val="dk1"/>
                </a:solidFill>
                <a:highlight>
                  <a:schemeClr val="lt1"/>
                </a:highlight>
                <a:latin typeface="Times New Roman"/>
                <a:ea typeface="Times New Roman"/>
                <a:cs typeface="Times New Roman"/>
                <a:sym typeface="Times New Roman"/>
              </a:rPr>
              <a:t>To build Robust Prediction Models</a:t>
            </a:r>
          </a:p>
          <a:p>
            <a:pPr marL="609600" lvl="0" indent="-457200" algn="just" rtl="0">
              <a:lnSpc>
                <a:spcPct val="115000"/>
              </a:lnSpc>
              <a:spcBef>
                <a:spcPts val="1500"/>
              </a:spcBef>
              <a:spcAft>
                <a:spcPts val="0"/>
              </a:spcAft>
              <a:buClr>
                <a:schemeClr val="dk1"/>
              </a:buClr>
              <a:buSzPct val="80000"/>
              <a:buFont typeface="+mj-lt"/>
              <a:buAutoNum type="arabicPeriod"/>
            </a:pPr>
            <a:r>
              <a:rPr lang="en-US" sz="1900" dirty="0">
                <a:solidFill>
                  <a:schemeClr val="dk1"/>
                </a:solidFill>
                <a:highlight>
                  <a:schemeClr val="lt1"/>
                </a:highlight>
                <a:latin typeface="Times New Roman"/>
                <a:ea typeface="Times New Roman"/>
                <a:cs typeface="Times New Roman"/>
                <a:sym typeface="Times New Roman"/>
              </a:rPr>
              <a:t>Enable Early Intervention</a:t>
            </a:r>
          </a:p>
          <a:p>
            <a:pPr marL="609600" lvl="0" indent="-457200" algn="just" rtl="0">
              <a:lnSpc>
                <a:spcPct val="115000"/>
              </a:lnSpc>
              <a:spcBef>
                <a:spcPts val="1500"/>
              </a:spcBef>
              <a:spcAft>
                <a:spcPts val="0"/>
              </a:spcAft>
              <a:buClr>
                <a:schemeClr val="dk1"/>
              </a:buClr>
              <a:buSzPct val="80000"/>
              <a:buFont typeface="+mj-lt"/>
              <a:buAutoNum type="arabicPeriod"/>
            </a:pPr>
            <a:r>
              <a:rPr lang="en-US" sz="1900" dirty="0">
                <a:solidFill>
                  <a:schemeClr val="dk1"/>
                </a:solidFill>
                <a:highlight>
                  <a:schemeClr val="lt1"/>
                </a:highlight>
                <a:latin typeface="Times New Roman"/>
                <a:ea typeface="Times New Roman"/>
                <a:cs typeface="Times New Roman"/>
                <a:sym typeface="Times New Roman"/>
              </a:rPr>
              <a:t>User-Friendly Interface</a:t>
            </a:r>
          </a:p>
          <a:p>
            <a:endParaRPr lang="en-IN" dirty="0"/>
          </a:p>
        </p:txBody>
      </p:sp>
    </p:spTree>
    <p:extLst>
      <p:ext uri="{BB962C8B-B14F-4D97-AF65-F5344CB8AC3E}">
        <p14:creationId xmlns:p14="http://schemas.microsoft.com/office/powerpoint/2010/main" val="66809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57699A22-0986-42A7-A7E3-1FC8209A4D50}"/>
              </a:ext>
            </a:extLst>
          </p:cNvPr>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Timeline </a:t>
            </a:r>
          </a:p>
        </p:txBody>
      </p:sp>
      <p:graphicFrame>
        <p:nvGraphicFramePr>
          <p:cNvPr id="3" name="Table 2">
            <a:extLst>
              <a:ext uri="{FF2B5EF4-FFF2-40B4-BE49-F238E27FC236}">
                <a16:creationId xmlns:a16="http://schemas.microsoft.com/office/drawing/2014/main" id="{FFC7F82B-9405-AB3B-19A6-9F2D8A218087}"/>
              </a:ext>
            </a:extLst>
          </p:cNvPr>
          <p:cNvGraphicFramePr>
            <a:graphicFrameLocks noGrp="1"/>
          </p:cNvGraphicFramePr>
          <p:nvPr>
            <p:extLst>
              <p:ext uri="{D42A27DB-BD31-4B8C-83A1-F6EECF244321}">
                <p14:modId xmlns:p14="http://schemas.microsoft.com/office/powerpoint/2010/main" val="3855429291"/>
              </p:ext>
            </p:extLst>
          </p:nvPr>
        </p:nvGraphicFramePr>
        <p:xfrm>
          <a:off x="2062480" y="2407064"/>
          <a:ext cx="8128000" cy="3134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13267895"/>
                    </a:ext>
                  </a:extLst>
                </a:gridCol>
                <a:gridCol w="4064000">
                  <a:extLst>
                    <a:ext uri="{9D8B030D-6E8A-4147-A177-3AD203B41FA5}">
                      <a16:colId xmlns:a16="http://schemas.microsoft.com/office/drawing/2014/main" val="391816051"/>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Timeline</a:t>
                      </a:r>
                    </a:p>
                  </a:txBody>
                  <a:tcPr/>
                </a:tc>
                <a:tc>
                  <a:txBody>
                    <a:bodyPr/>
                    <a:lstStyle/>
                    <a:p>
                      <a:pPr algn="ctr"/>
                      <a:r>
                        <a:rPr lang="en-IN" dirty="0">
                          <a:latin typeface="Times New Roman" panose="02020603050405020304" pitchFamily="18" charset="0"/>
                          <a:cs typeface="Times New Roman" panose="02020603050405020304" pitchFamily="18" charset="0"/>
                        </a:rPr>
                        <a:t>Completion of Task</a:t>
                      </a:r>
                    </a:p>
                  </a:txBody>
                  <a:tcPr/>
                </a:tc>
                <a:extLst>
                  <a:ext uri="{0D108BD9-81ED-4DB2-BD59-A6C34878D82A}">
                    <a16:rowId xmlns:a16="http://schemas.microsoft.com/office/drawing/2014/main" val="343058455"/>
                  </a:ext>
                </a:extLst>
              </a:tr>
              <a:tr h="370840">
                <a:tc>
                  <a:txBody>
                    <a:bodyPr/>
                    <a:lstStyle/>
                    <a:p>
                      <a:r>
                        <a:rPr lang="en-IN" dirty="0">
                          <a:latin typeface="Times New Roman" panose="02020603050405020304" pitchFamily="18" charset="0"/>
                          <a:cs typeface="Times New Roman" panose="02020603050405020304" pitchFamily="18" charset="0"/>
                        </a:rPr>
                        <a:t>October(2023)</a:t>
                      </a:r>
                    </a:p>
                  </a:txBody>
                  <a:tcPr/>
                </a:tc>
                <a:tc>
                  <a:txBody>
                    <a:bodyPr/>
                    <a:lstStyle/>
                    <a:p>
                      <a:r>
                        <a:rPr lang="en-IN" dirty="0">
                          <a:latin typeface="Times New Roman" panose="02020603050405020304" pitchFamily="18" charset="0"/>
                          <a:cs typeface="Times New Roman" panose="02020603050405020304" pitchFamily="18" charset="0"/>
                        </a:rPr>
                        <a:t>Referred Research Papers</a:t>
                      </a:r>
                    </a:p>
                  </a:txBody>
                  <a:tcPr/>
                </a:tc>
                <a:extLst>
                  <a:ext uri="{0D108BD9-81ED-4DB2-BD59-A6C34878D82A}">
                    <a16:rowId xmlns:a16="http://schemas.microsoft.com/office/drawing/2014/main" val="3988421849"/>
                  </a:ext>
                </a:extLst>
              </a:tr>
              <a:tr h="370840">
                <a:tc>
                  <a:txBody>
                    <a:bodyPr/>
                    <a:lstStyle/>
                    <a:p>
                      <a:r>
                        <a:rPr lang="en-IN" dirty="0">
                          <a:latin typeface="Times New Roman" panose="02020603050405020304" pitchFamily="18" charset="0"/>
                          <a:cs typeface="Times New Roman" panose="02020603050405020304" pitchFamily="18" charset="0"/>
                        </a:rPr>
                        <a:t>November(2023)</a:t>
                      </a:r>
                    </a:p>
                  </a:txBody>
                  <a:tcPr/>
                </a:tc>
                <a:tc>
                  <a:txBody>
                    <a:bodyPr/>
                    <a:lstStyle/>
                    <a:p>
                      <a:r>
                        <a:rPr lang="en-IN" dirty="0">
                          <a:latin typeface="Times New Roman" panose="02020603050405020304" pitchFamily="18" charset="0"/>
                          <a:cs typeface="Times New Roman" panose="02020603050405020304" pitchFamily="18" charset="0"/>
                        </a:rPr>
                        <a:t>Onsite visit of Alzheimer patients</a:t>
                      </a:r>
                    </a:p>
                  </a:txBody>
                  <a:tcPr/>
                </a:tc>
                <a:extLst>
                  <a:ext uri="{0D108BD9-81ED-4DB2-BD59-A6C34878D82A}">
                    <a16:rowId xmlns:a16="http://schemas.microsoft.com/office/drawing/2014/main" val="3116157223"/>
                  </a:ext>
                </a:extLst>
              </a:tr>
              <a:tr h="370840">
                <a:tc>
                  <a:txBody>
                    <a:bodyPr/>
                    <a:lstStyle/>
                    <a:p>
                      <a:r>
                        <a:rPr lang="en-IN" dirty="0">
                          <a:latin typeface="Times New Roman" panose="02020603050405020304" pitchFamily="18" charset="0"/>
                          <a:cs typeface="Times New Roman" panose="02020603050405020304" pitchFamily="18" charset="0"/>
                        </a:rPr>
                        <a:t>December(2023)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MRI Datasets and commencement of initial implementation</a:t>
                      </a:r>
                    </a:p>
                  </a:txBody>
                  <a:tcPr/>
                </a:tc>
                <a:extLst>
                  <a:ext uri="{0D108BD9-81ED-4DB2-BD59-A6C34878D82A}">
                    <a16:rowId xmlns:a16="http://schemas.microsoft.com/office/drawing/2014/main" val="4090087596"/>
                  </a:ext>
                </a:extLst>
              </a:tr>
              <a:tr h="370840">
                <a:tc>
                  <a:txBody>
                    <a:bodyPr/>
                    <a:lstStyle/>
                    <a:p>
                      <a:r>
                        <a:rPr lang="en-IN" dirty="0">
                          <a:latin typeface="Times New Roman" panose="02020603050405020304" pitchFamily="18" charset="0"/>
                          <a:cs typeface="Times New Roman" panose="02020603050405020304" pitchFamily="18" charset="0"/>
                        </a:rPr>
                        <a:t>January(2024)</a:t>
                      </a:r>
                    </a:p>
                  </a:txBody>
                  <a:tcPr/>
                </a:tc>
                <a:tc>
                  <a:txBody>
                    <a:bodyPr/>
                    <a:lstStyle/>
                    <a:p>
                      <a:r>
                        <a:rPr lang="en-IN" dirty="0">
                          <a:latin typeface="Times New Roman" panose="02020603050405020304" pitchFamily="18" charset="0"/>
                          <a:cs typeface="Times New Roman" panose="02020603050405020304" pitchFamily="18" charset="0"/>
                        </a:rPr>
                        <a:t>Training and development of machine learning model</a:t>
                      </a:r>
                    </a:p>
                  </a:txBody>
                  <a:tcPr/>
                </a:tc>
                <a:extLst>
                  <a:ext uri="{0D108BD9-81ED-4DB2-BD59-A6C34878D82A}">
                    <a16:rowId xmlns:a16="http://schemas.microsoft.com/office/drawing/2014/main" val="1161804776"/>
                  </a:ext>
                </a:extLst>
              </a:tr>
              <a:tr h="370840">
                <a:tc>
                  <a:txBody>
                    <a:bodyPr/>
                    <a:lstStyle/>
                    <a:p>
                      <a:r>
                        <a:rPr lang="en-IN" dirty="0">
                          <a:latin typeface="Times New Roman" panose="02020603050405020304" pitchFamily="18" charset="0"/>
                          <a:cs typeface="Times New Roman" panose="02020603050405020304" pitchFamily="18" charset="0"/>
                        </a:rPr>
                        <a:t>February-March(2024)</a:t>
                      </a:r>
                    </a:p>
                  </a:txBody>
                  <a:tcPr/>
                </a:tc>
                <a:tc>
                  <a:txBody>
                    <a:bodyPr/>
                    <a:lstStyle/>
                    <a:p>
                      <a:r>
                        <a:rPr lang="en-IN" dirty="0">
                          <a:latin typeface="Times New Roman" panose="02020603050405020304" pitchFamily="18" charset="0"/>
                          <a:cs typeface="Times New Roman" panose="02020603050405020304" pitchFamily="18" charset="0"/>
                        </a:rPr>
                        <a:t>Designing of Cognitive Testing feature</a:t>
                      </a:r>
                    </a:p>
                  </a:txBody>
                  <a:tcPr/>
                </a:tc>
                <a:extLst>
                  <a:ext uri="{0D108BD9-81ED-4DB2-BD59-A6C34878D82A}">
                    <a16:rowId xmlns:a16="http://schemas.microsoft.com/office/drawing/2014/main" val="1311620087"/>
                  </a:ext>
                </a:extLst>
              </a:tr>
              <a:tr h="370840">
                <a:tc>
                  <a:txBody>
                    <a:bodyPr/>
                    <a:lstStyle/>
                    <a:p>
                      <a:r>
                        <a:rPr lang="en-IN" dirty="0">
                          <a:latin typeface="Times New Roman" panose="02020603050405020304" pitchFamily="18" charset="0"/>
                          <a:cs typeface="Times New Roman" panose="02020603050405020304" pitchFamily="18" charset="0"/>
                        </a:rPr>
                        <a:t>April-June(2024)</a:t>
                      </a:r>
                    </a:p>
                  </a:txBody>
                  <a:tcPr/>
                </a:tc>
                <a:tc>
                  <a:txBody>
                    <a:bodyPr/>
                    <a:lstStyle/>
                    <a:p>
                      <a:r>
                        <a:rPr lang="en-IN" dirty="0">
                          <a:latin typeface="Times New Roman" panose="02020603050405020304" pitchFamily="18" charset="0"/>
                          <a:cs typeface="Times New Roman" panose="02020603050405020304" pitchFamily="18" charset="0"/>
                        </a:rPr>
                        <a:t>Testing and development of Front-end</a:t>
                      </a:r>
                    </a:p>
                  </a:txBody>
                  <a:tcPr/>
                </a:tc>
                <a:extLst>
                  <a:ext uri="{0D108BD9-81ED-4DB2-BD59-A6C34878D82A}">
                    <a16:rowId xmlns:a16="http://schemas.microsoft.com/office/drawing/2014/main" val="839600489"/>
                  </a:ext>
                </a:extLst>
              </a:tr>
            </a:tbl>
          </a:graphicData>
        </a:graphic>
      </p:graphicFrame>
    </p:spTree>
    <p:extLst>
      <p:ext uri="{BB962C8B-B14F-4D97-AF65-F5344CB8AC3E}">
        <p14:creationId xmlns:p14="http://schemas.microsoft.com/office/powerpoint/2010/main" val="272797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7CD8-BA38-6795-A473-8F2C74558C02}"/>
              </a:ext>
            </a:extLst>
          </p:cNvPr>
          <p:cNvSpPr>
            <a:spLocks noGrp="1"/>
          </p:cNvSpPr>
          <p:nvPr>
            <p:ph type="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REFERENCES</a:t>
            </a:r>
            <a:endParaRPr lang="en-IN"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0C2015-47E9-5AF7-B984-87507F503396}"/>
              </a:ext>
            </a:extLst>
          </p:cNvPr>
          <p:cNvSpPr>
            <a:spLocks noGrp="1"/>
          </p:cNvSpPr>
          <p:nvPr>
            <p:ph idx="1"/>
          </p:nvPr>
        </p:nvSpPr>
        <p:spPr>
          <a:xfrm>
            <a:off x="660400" y="1818526"/>
            <a:ext cx="10950407" cy="4311341"/>
          </a:xfrm>
        </p:spPr>
        <p:txBody>
          <a:bodyPr>
            <a:normAutofit/>
          </a:bodyPr>
          <a:lstStyle/>
          <a:p>
            <a:pPr marL="158115" indent="0" algn="just">
              <a:spcBef>
                <a:spcPts val="0"/>
              </a:spcBef>
              <a:spcAft>
                <a:spcPts val="0"/>
              </a:spcAft>
              <a:buNone/>
            </a:pPr>
            <a:r>
              <a:rPr lang="en-IN" sz="1800" dirty="0">
                <a:solidFill>
                  <a:schemeClr val="tx1"/>
                </a:solidFill>
                <a:highlight>
                  <a:srgbClr val="FFFFFF"/>
                </a:highlight>
                <a:latin typeface="Times New Roman"/>
                <a:ea typeface="Times New Roman"/>
                <a:cs typeface="Times New Roman"/>
                <a:sym typeface="Times New Roman"/>
              </a:rPr>
              <a:t>[1] </a:t>
            </a:r>
            <a:r>
              <a:rPr lang="en-IN" sz="1800" dirty="0">
                <a:solidFill>
                  <a:schemeClr val="dk1"/>
                </a:solidFill>
                <a:latin typeface="Times New Roman"/>
                <a:ea typeface="Times New Roman"/>
                <a:cs typeface="Times New Roman"/>
                <a:sym typeface="Times New Roman"/>
              </a:rPr>
              <a:t>M Sai Teja, K </a:t>
            </a:r>
            <a:r>
              <a:rPr lang="en-IN" sz="1800" dirty="0" err="1">
                <a:solidFill>
                  <a:schemeClr val="dk1"/>
                </a:solidFill>
                <a:latin typeface="Times New Roman"/>
                <a:ea typeface="Times New Roman"/>
                <a:cs typeface="Times New Roman"/>
                <a:sym typeface="Times New Roman"/>
              </a:rPr>
              <a:t>Thanuja</a:t>
            </a:r>
            <a:r>
              <a:rPr lang="en-IN" sz="1800" dirty="0">
                <a:solidFill>
                  <a:schemeClr val="dk1"/>
                </a:solidFill>
                <a:latin typeface="Times New Roman"/>
                <a:ea typeface="Times New Roman"/>
                <a:cs typeface="Times New Roman"/>
                <a:sym typeface="Times New Roman"/>
              </a:rPr>
              <a:t>, Nadella Mani Deep, P Ravindra Reddy, &amp; O </a:t>
            </a:r>
            <a:r>
              <a:rPr lang="en-IN" sz="1800" dirty="0" err="1">
                <a:solidFill>
                  <a:schemeClr val="dk1"/>
                </a:solidFill>
                <a:latin typeface="Times New Roman"/>
                <a:ea typeface="Times New Roman"/>
                <a:cs typeface="Times New Roman"/>
                <a:sym typeface="Times New Roman"/>
              </a:rPr>
              <a:t>Likhith</a:t>
            </a:r>
            <a:r>
              <a:rPr lang="en-IN" sz="1800" dirty="0">
                <a:solidFill>
                  <a:schemeClr val="dk1"/>
                </a:solidFill>
                <a:latin typeface="Times New Roman"/>
                <a:ea typeface="Times New Roman"/>
                <a:cs typeface="Times New Roman"/>
                <a:sym typeface="Times New Roman"/>
              </a:rPr>
              <a:t> Kumar Reddy. (2023). Prediction and Analysis of Alzheimer’s Disease using Deep Learning Algorithms. </a:t>
            </a:r>
            <a:r>
              <a:rPr lang="en-IN" sz="1800" i="1" dirty="0">
                <a:solidFill>
                  <a:schemeClr val="dk1"/>
                </a:solidFill>
                <a:latin typeface="Times New Roman"/>
                <a:ea typeface="Times New Roman"/>
                <a:cs typeface="Times New Roman"/>
                <a:sym typeface="Times New Roman"/>
              </a:rPr>
              <a:t>International Journal of Computational Learning &amp; Intelligence</a:t>
            </a:r>
            <a:r>
              <a:rPr lang="en-IN" sz="1800" dirty="0">
                <a:solidFill>
                  <a:schemeClr val="dk1"/>
                </a:solidFill>
                <a:latin typeface="Times New Roman"/>
                <a:ea typeface="Times New Roman"/>
                <a:cs typeface="Times New Roman"/>
                <a:sym typeface="Times New Roman"/>
              </a:rPr>
              <a:t>, </a:t>
            </a:r>
            <a:r>
              <a:rPr lang="en-IN" sz="1800" i="1" dirty="0">
                <a:solidFill>
                  <a:schemeClr val="dk1"/>
                </a:solidFill>
                <a:latin typeface="Times New Roman"/>
                <a:ea typeface="Times New Roman"/>
                <a:cs typeface="Times New Roman"/>
                <a:sym typeface="Times New Roman"/>
              </a:rPr>
              <a:t>2</a:t>
            </a:r>
            <a:r>
              <a:rPr lang="en-IN" sz="1800" dirty="0">
                <a:solidFill>
                  <a:schemeClr val="dk1"/>
                </a:solidFill>
                <a:latin typeface="Times New Roman"/>
                <a:ea typeface="Times New Roman"/>
                <a:cs typeface="Times New Roman"/>
                <a:sym typeface="Times New Roman"/>
              </a:rPr>
              <a:t>(2), 48–57. </a:t>
            </a:r>
            <a:r>
              <a:rPr lang="en-IN" sz="1800" u="sng" dirty="0">
                <a:solidFill>
                  <a:schemeClr val="hlink"/>
                </a:solidFill>
                <a:latin typeface="Times New Roman"/>
                <a:ea typeface="Times New Roman"/>
                <a:cs typeface="Times New Roman"/>
                <a:sym typeface="Times New Roman"/>
                <a:hlinkClick r:id="rId2"/>
              </a:rPr>
              <a:t>https://doi.org/10.5281/zenodo.7920940</a:t>
            </a:r>
            <a:endParaRPr lang="en-IN" sz="1800" dirty="0">
              <a:solidFill>
                <a:schemeClr val="dk1"/>
              </a:solidFill>
              <a:latin typeface="Times New Roman"/>
              <a:ea typeface="Times New Roman"/>
              <a:cs typeface="Times New Roman"/>
              <a:sym typeface="Times New Roman"/>
            </a:endParaRPr>
          </a:p>
          <a:p>
            <a:pPr marL="158115" lvl="0" indent="0" algn="just" rtl="0">
              <a:spcBef>
                <a:spcPts val="0"/>
              </a:spcBef>
              <a:spcAft>
                <a:spcPts val="0"/>
              </a:spcAft>
              <a:buSzPct val="100000"/>
              <a:buNone/>
            </a:pPr>
            <a:endParaRPr lang="en-IN" sz="1800" dirty="0">
              <a:solidFill>
                <a:schemeClr val="tx1"/>
              </a:solidFill>
              <a:highlight>
                <a:srgbClr val="FFFFFF"/>
              </a:highlight>
              <a:latin typeface="Times New Roman"/>
              <a:ea typeface="Times New Roman"/>
              <a:cs typeface="Times New Roman"/>
              <a:sym typeface="Times New Roman"/>
            </a:endParaRPr>
          </a:p>
          <a:p>
            <a:pPr marL="158115" lvl="0" indent="0" algn="just" rtl="0">
              <a:spcBef>
                <a:spcPts val="0"/>
              </a:spcBef>
              <a:spcAft>
                <a:spcPts val="0"/>
              </a:spcAft>
              <a:buSzPct val="100000"/>
              <a:buNone/>
            </a:pPr>
            <a:r>
              <a:rPr lang="en-IN" sz="1800" dirty="0">
                <a:solidFill>
                  <a:schemeClr val="tx1"/>
                </a:solidFill>
                <a:highlight>
                  <a:srgbClr val="FFFFFF"/>
                </a:highlight>
                <a:latin typeface="Times New Roman"/>
                <a:ea typeface="Times New Roman"/>
                <a:cs typeface="Times New Roman"/>
                <a:sym typeface="Times New Roman"/>
              </a:rPr>
              <a:t>[2] Oh, K., Chung, YC., Kim, K.W. </a:t>
            </a:r>
            <a:r>
              <a:rPr lang="en-IN" sz="1800" i="1" dirty="0">
                <a:solidFill>
                  <a:schemeClr val="tx1"/>
                </a:solidFill>
                <a:highlight>
                  <a:srgbClr val="FFFFFF"/>
                </a:highlight>
                <a:latin typeface="Times New Roman"/>
                <a:ea typeface="Times New Roman"/>
                <a:cs typeface="Times New Roman"/>
                <a:sym typeface="Times New Roman"/>
              </a:rPr>
              <a:t>et al.</a:t>
            </a:r>
            <a:r>
              <a:rPr lang="en-IN" sz="1800" dirty="0">
                <a:solidFill>
                  <a:schemeClr val="tx1"/>
                </a:solidFill>
                <a:highlight>
                  <a:srgbClr val="FFFFFF"/>
                </a:highlight>
                <a:latin typeface="Times New Roman"/>
                <a:ea typeface="Times New Roman"/>
                <a:cs typeface="Times New Roman"/>
                <a:sym typeface="Times New Roman"/>
              </a:rPr>
              <a:t> Classification and Visualization of Alzheimer’s Disease using Volumetric Convolutional Neural Network and Transfer Learning. </a:t>
            </a:r>
            <a:r>
              <a:rPr lang="en-IN" sz="1800" i="1" dirty="0">
                <a:solidFill>
                  <a:schemeClr val="tx1"/>
                </a:solidFill>
                <a:highlight>
                  <a:srgbClr val="FFFFFF"/>
                </a:highlight>
                <a:latin typeface="Times New Roman"/>
                <a:ea typeface="Times New Roman"/>
                <a:cs typeface="Times New Roman"/>
                <a:sym typeface="Times New Roman"/>
              </a:rPr>
              <a:t>Sci Rep</a:t>
            </a:r>
            <a:r>
              <a:rPr lang="en-IN" sz="1800" dirty="0">
                <a:solidFill>
                  <a:schemeClr val="tx1"/>
                </a:solidFill>
                <a:highlight>
                  <a:srgbClr val="FFFFFF"/>
                </a:highlight>
                <a:latin typeface="Times New Roman"/>
                <a:ea typeface="Times New Roman"/>
                <a:cs typeface="Times New Roman"/>
                <a:sym typeface="Times New Roman"/>
              </a:rPr>
              <a:t> 9, 18150 (2019). </a:t>
            </a:r>
          </a:p>
          <a:p>
            <a:pPr marL="158115" lvl="0" indent="0" algn="just" rtl="0">
              <a:spcBef>
                <a:spcPts val="0"/>
              </a:spcBef>
              <a:spcAft>
                <a:spcPts val="0"/>
              </a:spcAft>
              <a:buSzPct val="100000"/>
              <a:buNone/>
            </a:pPr>
            <a:r>
              <a:rPr lang="en-IN" sz="1800" dirty="0">
                <a:solidFill>
                  <a:srgbClr val="00B0F0"/>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https://doi.org/10.1038/s41598-019-54548-6</a:t>
            </a:r>
            <a:endParaRPr lang="en-IN" sz="1800" dirty="0">
              <a:solidFill>
                <a:srgbClr val="00B0F0"/>
              </a:solidFill>
              <a:highlight>
                <a:srgbClr val="FFFFFF"/>
              </a:highlight>
              <a:latin typeface="Times New Roman"/>
              <a:ea typeface="Times New Roman"/>
              <a:cs typeface="Times New Roman"/>
              <a:sym typeface="Times New Roman"/>
            </a:endParaRPr>
          </a:p>
          <a:p>
            <a:pPr marL="158115" indent="0" algn="just">
              <a:spcAft>
                <a:spcPts val="0"/>
              </a:spcAft>
              <a:buClr>
                <a:srgbClr val="222222"/>
              </a:buClr>
              <a:buNone/>
            </a:pPr>
            <a:r>
              <a:rPr lang="en-IN" sz="1800" dirty="0">
                <a:solidFill>
                  <a:schemeClr val="dk1"/>
                </a:solidFill>
                <a:highlight>
                  <a:schemeClr val="lt1"/>
                </a:highlight>
                <a:latin typeface="Times New Roman"/>
                <a:ea typeface="Times New Roman"/>
                <a:cs typeface="Times New Roman"/>
                <a:sym typeface="Times New Roman"/>
              </a:rPr>
              <a:t>[3]</a:t>
            </a:r>
            <a:r>
              <a:rPr lang="en-IN" sz="1800" i="0" dirty="0">
                <a:solidFill>
                  <a:srgbClr val="373A3C"/>
                </a:solidFill>
                <a:effectLst/>
                <a:latin typeface="Times New Roman" panose="02020603050405020304" pitchFamily="18" charset="0"/>
                <a:cs typeface="Times New Roman" panose="02020603050405020304" pitchFamily="18" charset="0"/>
              </a:rPr>
              <a:t> Ayisha </a:t>
            </a:r>
            <a:r>
              <a:rPr lang="en-IN" sz="1800" i="0" dirty="0" err="1">
                <a:solidFill>
                  <a:srgbClr val="373A3C"/>
                </a:solidFill>
                <a:effectLst/>
                <a:latin typeface="Times New Roman" panose="02020603050405020304" pitchFamily="18" charset="0"/>
                <a:cs typeface="Times New Roman" panose="02020603050405020304" pitchFamily="18" charset="0"/>
              </a:rPr>
              <a:t>Shamna</a:t>
            </a:r>
            <a:r>
              <a:rPr lang="en-IN" sz="1800" i="0" dirty="0">
                <a:solidFill>
                  <a:srgbClr val="373A3C"/>
                </a:solidFill>
                <a:effectLst/>
                <a:latin typeface="Times New Roman" panose="02020603050405020304" pitchFamily="18" charset="0"/>
                <a:cs typeface="Times New Roman" panose="02020603050405020304" pitchFamily="18" charset="0"/>
              </a:rPr>
              <a:t> .K </a:t>
            </a:r>
            <a:r>
              <a:rPr lang="en-IN" sz="1800" i="0" dirty="0" err="1">
                <a:solidFill>
                  <a:srgbClr val="373A3C"/>
                </a:solidFill>
                <a:effectLst/>
                <a:latin typeface="Times New Roman" panose="02020603050405020304" pitchFamily="18" charset="0"/>
                <a:cs typeface="Times New Roman" panose="02020603050405020304" pitchFamily="18" charset="0"/>
              </a:rPr>
              <a:t>K</a:t>
            </a:r>
            <a:r>
              <a:rPr lang="en-IN" sz="1800" i="0" dirty="0">
                <a:solidFill>
                  <a:srgbClr val="373A3C"/>
                </a:solidFill>
                <a:effectLst/>
                <a:latin typeface="Times New Roman" panose="02020603050405020304" pitchFamily="18" charset="0"/>
                <a:cs typeface="Times New Roman" panose="02020603050405020304" pitchFamily="18" charset="0"/>
              </a:rPr>
              <a:t>, </a:t>
            </a:r>
            <a:r>
              <a:rPr lang="en-IN" sz="1800" i="0" dirty="0" err="1">
                <a:solidFill>
                  <a:srgbClr val="373A3C"/>
                </a:solidFill>
                <a:effectLst/>
                <a:latin typeface="Times New Roman" panose="02020603050405020304" pitchFamily="18" charset="0"/>
                <a:cs typeface="Times New Roman" panose="02020603050405020304" pitchFamily="18" charset="0"/>
              </a:rPr>
              <a:t>Jamsheera</a:t>
            </a:r>
            <a:r>
              <a:rPr lang="en-IN" sz="1800" i="0" dirty="0">
                <a:solidFill>
                  <a:srgbClr val="373A3C"/>
                </a:solidFill>
                <a:effectLst/>
                <a:latin typeface="Times New Roman" panose="02020603050405020304" pitchFamily="18" charset="0"/>
                <a:cs typeface="Times New Roman" panose="02020603050405020304" pitchFamily="18" charset="0"/>
              </a:rPr>
              <a:t> .K, Shameena .P </a:t>
            </a:r>
            <a:r>
              <a:rPr lang="en-IN" sz="1800" i="0" dirty="0" err="1">
                <a:solidFill>
                  <a:srgbClr val="373A3C"/>
                </a:solidFill>
                <a:effectLst/>
                <a:latin typeface="Times New Roman" panose="02020603050405020304" pitchFamily="18" charset="0"/>
                <a:cs typeface="Times New Roman" panose="02020603050405020304" pitchFamily="18" charset="0"/>
              </a:rPr>
              <a:t>P</a:t>
            </a:r>
            <a:r>
              <a:rPr lang="en-IN" sz="1800" i="0" dirty="0">
                <a:solidFill>
                  <a:srgbClr val="373A3C"/>
                </a:solidFill>
                <a:effectLst/>
                <a:latin typeface="Times New Roman" panose="02020603050405020304" pitchFamily="18" charset="0"/>
                <a:cs typeface="Times New Roman" panose="02020603050405020304" pitchFamily="18" charset="0"/>
              </a:rPr>
              <a:t>. CNN Based Landmark Detection and Alzheimer’s Diagnosis Using Landmark Feature, International Journal of Advance Research, Ideas and Innovations </a:t>
            </a:r>
            <a:r>
              <a:rPr lang="en-IN" sz="1800" i="0" dirty="0" err="1">
                <a:solidFill>
                  <a:srgbClr val="373A3C"/>
                </a:solidFill>
                <a:effectLst/>
                <a:latin typeface="Times New Roman" panose="02020603050405020304" pitchFamily="18" charset="0"/>
                <a:cs typeface="Times New Roman" panose="02020603050405020304" pitchFamily="18" charset="0"/>
              </a:rPr>
              <a:t>inTechnology</a:t>
            </a:r>
            <a:r>
              <a:rPr lang="en-IN" sz="1800" i="0" dirty="0">
                <a:solidFill>
                  <a:srgbClr val="373A3C"/>
                </a:solidFill>
                <a:effectLst/>
                <a:latin typeface="Times New Roman" panose="02020603050405020304" pitchFamily="18" charset="0"/>
                <a:cs typeface="Times New Roman" panose="02020603050405020304" pitchFamily="18" charset="0"/>
              </a:rPr>
              <a:t>, </a:t>
            </a:r>
            <a:r>
              <a:rPr lang="en-IN" sz="1800" i="0" u="none" strike="noStrike" dirty="0">
                <a:solidFill>
                  <a:srgbClr val="193452"/>
                </a:solidFill>
                <a:effectLst/>
                <a:latin typeface="Times New Roman" panose="02020603050405020304" pitchFamily="18" charset="0"/>
                <a:cs typeface="Times New Roman" panose="02020603050405020304" pitchFamily="18" charset="0"/>
                <a:hlinkClick r:id="rId4"/>
              </a:rPr>
              <a:t>www.IJARIIT.com</a:t>
            </a:r>
            <a:r>
              <a:rPr lang="en-IN" sz="1800" i="0" dirty="0">
                <a:solidFill>
                  <a:srgbClr val="373A3C"/>
                </a:solidFill>
                <a:effectLst/>
                <a:latin typeface="Times New Roman" panose="02020603050405020304" pitchFamily="18" charset="0"/>
                <a:cs typeface="Times New Roman" panose="02020603050405020304" pitchFamily="18" charset="0"/>
              </a:rPr>
              <a:t>.</a:t>
            </a:r>
          </a:p>
          <a:p>
            <a:pPr marL="158115" lvl="0" indent="0" algn="just" rtl="0">
              <a:spcBef>
                <a:spcPts val="1200"/>
              </a:spcBef>
              <a:spcAft>
                <a:spcPts val="0"/>
              </a:spcAft>
              <a:buClr>
                <a:srgbClr val="222222"/>
              </a:buClr>
              <a:buSzPct val="100000"/>
              <a:buNone/>
            </a:pPr>
            <a:r>
              <a:rPr lang="en-IN" sz="1800" dirty="0">
                <a:solidFill>
                  <a:schemeClr val="dk1"/>
                </a:solidFill>
                <a:highlight>
                  <a:schemeClr val="lt1"/>
                </a:highlight>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[4]</a:t>
            </a:r>
            <a:r>
              <a:rPr lang="en-US" sz="1800" dirty="0">
                <a:latin typeface="Times New Roman" panose="02020603050405020304" pitchFamily="18" charset="0"/>
                <a:cs typeface="Times New Roman" panose="02020603050405020304" pitchFamily="18" charset="0"/>
              </a:rPr>
              <a:t> Raees, P &amp; Thomas, </a:t>
            </a:r>
            <a:r>
              <a:rPr lang="en-US" sz="1800" dirty="0" err="1">
                <a:latin typeface="Times New Roman" panose="02020603050405020304" pitchFamily="18" charset="0"/>
                <a:cs typeface="Times New Roman" panose="02020603050405020304" pitchFamily="18" charset="0"/>
              </a:rPr>
              <a:t>Vinu</a:t>
            </a:r>
            <a:r>
              <a:rPr lang="en-US" sz="1800" dirty="0">
                <a:latin typeface="Times New Roman" panose="02020603050405020304" pitchFamily="18" charset="0"/>
                <a:cs typeface="Times New Roman" panose="02020603050405020304" pitchFamily="18" charset="0"/>
              </a:rPr>
              <a:t>. (2021). Automated detection of Alzheimer’s Disease using Deep Learning in MRI. Journal of Physics: Conference Series. 1921. 012024. 10.1088/1742-6596/1921/1/012024. </a:t>
            </a:r>
          </a:p>
          <a:p>
            <a:pPr marL="158115" lvl="0" indent="0" algn="just" rtl="0">
              <a:spcBef>
                <a:spcPts val="1200"/>
              </a:spcBef>
              <a:spcAft>
                <a:spcPts val="0"/>
              </a:spcAft>
              <a:buSzPct val="100000"/>
              <a:buNone/>
            </a:pPr>
            <a:endParaRPr lang="en-IN" sz="1800" dirty="0">
              <a:solidFill>
                <a:schemeClr val="tx1"/>
              </a:solidFill>
              <a:effectLst/>
              <a:ea typeface="Arial" panose="020B0604020202020204" pitchFamily="34" charset="0"/>
            </a:endParaRPr>
          </a:p>
        </p:txBody>
      </p:sp>
    </p:spTree>
    <p:extLst>
      <p:ext uri="{BB962C8B-B14F-4D97-AF65-F5344CB8AC3E}">
        <p14:creationId xmlns:p14="http://schemas.microsoft.com/office/powerpoint/2010/main" val="1888650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D9D4-2538-FBCF-E461-9C97C55CE5FA}"/>
              </a:ext>
            </a:extLst>
          </p:cNvPr>
          <p:cNvSpPr>
            <a:spLocks noGrp="1"/>
          </p:cNvSpPr>
          <p:nvPr>
            <p:ph type="title"/>
          </p:nvPr>
        </p:nvSpPr>
        <p:spPr>
          <a:xfrm>
            <a:off x="1097280" y="414867"/>
            <a:ext cx="10058400" cy="1322493"/>
          </a:xfrm>
        </p:spPr>
        <p:txBody>
          <a:bodyPr/>
          <a:lstStyle/>
          <a:p>
            <a:r>
              <a:rPr lang="en-US" b="1" dirty="0">
                <a:solidFill>
                  <a:schemeClr val="accent2"/>
                </a:solidFill>
                <a:latin typeface="Times New Roman" panose="02020603050405020304" pitchFamily="18" charset="0"/>
                <a:cs typeface="Times New Roman" panose="02020603050405020304" pitchFamily="18" charset="0"/>
              </a:rPr>
              <a:t>REFERENCES</a:t>
            </a:r>
            <a:endParaRPr lang="en-IN"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91F578-5692-27BB-4D8A-6A119AA6A63F}"/>
              </a:ext>
            </a:extLst>
          </p:cNvPr>
          <p:cNvSpPr>
            <a:spLocks noGrp="1"/>
          </p:cNvSpPr>
          <p:nvPr>
            <p:ph idx="1"/>
          </p:nvPr>
        </p:nvSpPr>
        <p:spPr/>
        <p:txBody>
          <a:bodyPr>
            <a:normAutofit fontScale="92500"/>
          </a:bodyPr>
          <a:lstStyle/>
          <a:p>
            <a:pPr marL="152400" indent="0">
              <a:spcBef>
                <a:spcPts val="0"/>
              </a:spcBef>
              <a:spcAft>
                <a:spcPts val="0"/>
              </a:spcAft>
              <a:buClr>
                <a:srgbClr val="2E414F"/>
              </a:buClr>
              <a:buSzPts val="1200"/>
              <a:buNone/>
            </a:pPr>
            <a:r>
              <a:rPr lang="en-IN" sz="2000" dirty="0">
                <a:solidFill>
                  <a:srgbClr val="2E414F"/>
                </a:solidFill>
                <a:highlight>
                  <a:srgbClr val="FFFFFF"/>
                </a:highlight>
                <a:latin typeface="Times New Roman" panose="02020603050405020304" pitchFamily="18" charset="0"/>
                <a:ea typeface="Times New Roman"/>
                <a:cs typeface="Times New Roman" panose="02020603050405020304" pitchFamily="18" charset="0"/>
                <a:sym typeface="Times New Roman"/>
              </a:rPr>
              <a:t>[5] </a:t>
            </a:r>
            <a:r>
              <a:rPr lang="en-IN" sz="2000" dirty="0">
                <a:solidFill>
                  <a:schemeClr val="dk1"/>
                </a:solidFill>
                <a:highlight>
                  <a:schemeClr val="lt1"/>
                </a:highlight>
                <a:latin typeface="Times New Roman"/>
                <a:ea typeface="Times New Roman"/>
                <a:cs typeface="Times New Roman"/>
                <a:sym typeface="Times New Roman"/>
              </a:rPr>
              <a:t>Kavitha C., Mani </a:t>
            </a:r>
            <a:r>
              <a:rPr lang="en-IN" sz="2000" dirty="0" err="1">
                <a:solidFill>
                  <a:schemeClr val="dk1"/>
                </a:solidFill>
                <a:highlight>
                  <a:schemeClr val="lt1"/>
                </a:highlight>
                <a:latin typeface="Times New Roman"/>
                <a:ea typeface="Times New Roman"/>
                <a:cs typeface="Times New Roman"/>
                <a:sym typeface="Times New Roman"/>
              </a:rPr>
              <a:t>Vinodhini</a:t>
            </a:r>
            <a:r>
              <a:rPr lang="en-IN" sz="2000" dirty="0">
                <a:solidFill>
                  <a:schemeClr val="dk1"/>
                </a:solidFill>
                <a:highlight>
                  <a:schemeClr val="lt1"/>
                </a:highlight>
                <a:latin typeface="Times New Roman"/>
                <a:ea typeface="Times New Roman"/>
                <a:cs typeface="Times New Roman"/>
                <a:sym typeface="Times New Roman"/>
              </a:rPr>
              <a:t>, </a:t>
            </a:r>
            <a:r>
              <a:rPr lang="en-IN" sz="2000" dirty="0" err="1">
                <a:solidFill>
                  <a:schemeClr val="dk1"/>
                </a:solidFill>
                <a:highlight>
                  <a:schemeClr val="lt1"/>
                </a:highlight>
                <a:latin typeface="Times New Roman"/>
                <a:ea typeface="Times New Roman"/>
                <a:cs typeface="Times New Roman"/>
                <a:sym typeface="Times New Roman"/>
              </a:rPr>
              <a:t>Srividhya</a:t>
            </a:r>
            <a:r>
              <a:rPr lang="en-IN" sz="2000" dirty="0">
                <a:solidFill>
                  <a:schemeClr val="dk1"/>
                </a:solidFill>
                <a:highlight>
                  <a:schemeClr val="lt1"/>
                </a:highlight>
                <a:latin typeface="Times New Roman"/>
                <a:ea typeface="Times New Roman"/>
                <a:cs typeface="Times New Roman"/>
                <a:sym typeface="Times New Roman"/>
              </a:rPr>
              <a:t> S. R., Khalaf </a:t>
            </a:r>
            <a:r>
              <a:rPr lang="en-IN" sz="2000" dirty="0" err="1">
                <a:solidFill>
                  <a:schemeClr val="dk1"/>
                </a:solidFill>
                <a:highlight>
                  <a:schemeClr val="lt1"/>
                </a:highlight>
                <a:latin typeface="Times New Roman"/>
                <a:ea typeface="Times New Roman"/>
                <a:cs typeface="Times New Roman"/>
                <a:sym typeface="Times New Roman"/>
              </a:rPr>
              <a:t>Osamah</a:t>
            </a:r>
            <a:r>
              <a:rPr lang="en-IN" sz="2000" dirty="0">
                <a:solidFill>
                  <a:schemeClr val="dk1"/>
                </a:solidFill>
                <a:highlight>
                  <a:schemeClr val="lt1"/>
                </a:highlight>
                <a:latin typeface="Times New Roman"/>
                <a:ea typeface="Times New Roman"/>
                <a:cs typeface="Times New Roman"/>
                <a:sym typeface="Times New Roman"/>
              </a:rPr>
              <a:t> Ibrahim, Tavera Romero Carlos Andrés. "Early-Stage Alzheimer's Disease Prediction Using Machine Learning Models." Frontiers in Public Health, 10 (2022),</a:t>
            </a:r>
            <a:r>
              <a:rPr lang="en-IN" sz="2000" dirty="0">
                <a:solidFill>
                  <a:schemeClr val="dk1"/>
                </a:solidFill>
                <a:highlight>
                  <a:schemeClr val="lt1"/>
                </a:highlight>
                <a:uFill>
                  <a:noFill/>
                </a:uFill>
                <a:latin typeface="Times New Roman"/>
                <a:ea typeface="Times New Roman"/>
                <a:cs typeface="Times New Roman"/>
                <a:sym typeface="Times New Roman"/>
                <a:hlinkClick r:id="rId2">
                  <a:extLst>
                    <a:ext uri="{A12FA001-AC4F-418D-AE19-62706E023703}">
                      <ahyp:hlinkClr xmlns:ahyp="http://schemas.microsoft.com/office/drawing/2018/hyperlinkcolor" val="tx"/>
                    </a:ext>
                  </a:extLst>
                </a:hlinkClick>
              </a:rPr>
              <a:t> </a:t>
            </a:r>
            <a:r>
              <a:rPr lang="en-IN" sz="2000" dirty="0">
                <a:solidFill>
                  <a:schemeClr val="hlink"/>
                </a:solidFill>
                <a:highlight>
                  <a:schemeClr val="lt1"/>
                </a:highlight>
                <a:uFill>
                  <a:noFill/>
                </a:uFill>
                <a:latin typeface="Times New Roman"/>
                <a:ea typeface="Times New Roman"/>
                <a:cs typeface="Times New Roman"/>
                <a:sym typeface="Times New Roman"/>
                <a:hlinkClick r:id="rId2"/>
              </a:rPr>
              <a:t>https://www.frontiersin.org/articles/10.3389/fpubh.2022.853294</a:t>
            </a:r>
            <a:r>
              <a:rPr lang="en-IN" sz="2000" dirty="0">
                <a:solidFill>
                  <a:srgbClr val="D1D5DB"/>
                </a:solidFill>
                <a:highlight>
                  <a:schemeClr val="lt1"/>
                </a:highlight>
                <a:latin typeface="Times New Roman"/>
                <a:ea typeface="Times New Roman"/>
                <a:cs typeface="Times New Roman"/>
                <a:sym typeface="Times New Roman"/>
              </a:rPr>
              <a:t>,</a:t>
            </a:r>
            <a:r>
              <a:rPr lang="en-IN" sz="2000" dirty="0">
                <a:solidFill>
                  <a:schemeClr val="dk1"/>
                </a:solidFill>
                <a:highlight>
                  <a:schemeClr val="lt1"/>
                </a:highlight>
                <a:latin typeface="Times New Roman"/>
                <a:ea typeface="Times New Roman"/>
                <a:cs typeface="Times New Roman"/>
                <a:sym typeface="Times New Roman"/>
              </a:rPr>
              <a:t> DOI:10.3389/fpubh.2022.853294, ISSN: 2296-2565.</a:t>
            </a:r>
          </a:p>
          <a:p>
            <a:pPr marL="152400" lvl="0" indent="0" rtl="0">
              <a:spcBef>
                <a:spcPts val="0"/>
              </a:spcBef>
              <a:spcAft>
                <a:spcPts val="0"/>
              </a:spcAft>
              <a:buClr>
                <a:srgbClr val="2E414F"/>
              </a:buClr>
              <a:buSzPts val="1200"/>
              <a:buNone/>
            </a:pP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6] Al-Shoukry, </a:t>
            </a:r>
            <a:r>
              <a:rPr lang="en-IN" sz="2000" dirty="0" err="1">
                <a:latin typeface="Times New Roman" panose="02020603050405020304" pitchFamily="18" charset="0"/>
                <a:cs typeface="Times New Roman" panose="02020603050405020304" pitchFamily="18" charset="0"/>
              </a:rPr>
              <a:t>Suhad</a:t>
            </a:r>
            <a:r>
              <a:rPr lang="en-IN" sz="2000" dirty="0">
                <a:latin typeface="Times New Roman" panose="02020603050405020304" pitchFamily="18" charset="0"/>
                <a:cs typeface="Times New Roman" panose="02020603050405020304" pitchFamily="18" charset="0"/>
              </a:rPr>
              <a:t> &amp; </a:t>
            </a:r>
            <a:r>
              <a:rPr lang="en-IN" sz="2000" dirty="0" err="1">
                <a:latin typeface="Times New Roman" panose="02020603050405020304" pitchFamily="18" charset="0"/>
                <a:cs typeface="Times New Roman" panose="02020603050405020304" pitchFamily="18" charset="0"/>
              </a:rPr>
              <a:t>Rassem</a:t>
            </a:r>
            <a:r>
              <a:rPr lang="en-IN" sz="2000" dirty="0">
                <a:latin typeface="Times New Roman" panose="02020603050405020304" pitchFamily="18" charset="0"/>
                <a:cs typeface="Times New Roman" panose="02020603050405020304" pitchFamily="18" charset="0"/>
              </a:rPr>
              <a:t>, Taha &amp; </a:t>
            </a:r>
            <a:r>
              <a:rPr lang="en-IN" sz="2000" dirty="0" err="1">
                <a:latin typeface="Times New Roman" panose="02020603050405020304" pitchFamily="18" charset="0"/>
                <a:cs typeface="Times New Roman" panose="02020603050405020304" pitchFamily="18" charset="0"/>
              </a:rPr>
              <a:t>Makbol</a:t>
            </a:r>
            <a:r>
              <a:rPr lang="en-IN" sz="2000" dirty="0">
                <a:latin typeface="Times New Roman" panose="02020603050405020304" pitchFamily="18" charset="0"/>
                <a:cs typeface="Times New Roman" panose="02020603050405020304" pitchFamily="18" charset="0"/>
              </a:rPr>
              <a:t>, Nasrin. (2020). Alzheimer’s Diseases Detection by Using Deep Learning Algorithms: A Mini-Review. IEEE Access. PP. 1-1. 10.1109/ACCESS.2020.2989396</a:t>
            </a:r>
          </a:p>
          <a:p>
            <a:pPr marL="152400" lvl="0" indent="0" rtl="0">
              <a:spcBef>
                <a:spcPts val="0"/>
              </a:spcBef>
              <a:spcAft>
                <a:spcPts val="0"/>
              </a:spcAft>
              <a:buClr>
                <a:srgbClr val="2E414F"/>
              </a:buClr>
              <a:buSzPts val="1200"/>
              <a:buNone/>
            </a:pPr>
            <a:endParaRPr lang="en-IN" sz="2000" dirty="0">
              <a:latin typeface="Times New Roman" panose="02020603050405020304" pitchFamily="18" charset="0"/>
              <a:cs typeface="Times New Roman" panose="02020603050405020304" pitchFamily="18" charset="0"/>
            </a:endParaRPr>
          </a:p>
          <a:p>
            <a:pPr marL="152400" lvl="0" indent="0" rtl="0">
              <a:spcBef>
                <a:spcPts val="0"/>
              </a:spcBef>
              <a:spcAft>
                <a:spcPts val="0"/>
              </a:spcAft>
              <a:buClr>
                <a:srgbClr val="2E414F"/>
              </a:buClr>
              <a:buSzPts val="1200"/>
              <a:buNone/>
            </a:pPr>
            <a:r>
              <a:rPr lang="en-IN" sz="2000" dirty="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Sanjay, V &amp; </a:t>
            </a:r>
            <a:r>
              <a:rPr lang="en-US" sz="2000" dirty="0" err="1">
                <a:latin typeface="Times New Roman" panose="02020603050405020304" pitchFamily="18" charset="0"/>
                <a:cs typeface="Times New Roman" panose="02020603050405020304" pitchFamily="18" charset="0"/>
              </a:rPr>
              <a:t>Swarnalatha</a:t>
            </a:r>
            <a:r>
              <a:rPr lang="en-US" sz="2000" dirty="0">
                <a:latin typeface="Times New Roman" panose="02020603050405020304" pitchFamily="18" charset="0"/>
                <a:cs typeface="Times New Roman" panose="02020603050405020304" pitchFamily="18" charset="0"/>
              </a:rPr>
              <a:t>, P.. (2022). Deep Learning Techniques for Early Detection of Alzheimer’s Disease: A Review. International Journal of Electrical and Electronics Research. 10. 899-905. 10.37391/ijeer.100425. </a:t>
            </a:r>
          </a:p>
          <a:p>
            <a:pPr marL="152400" lvl="0" indent="0" rtl="0">
              <a:spcBef>
                <a:spcPts val="0"/>
              </a:spcBef>
              <a:spcAft>
                <a:spcPts val="0"/>
              </a:spcAft>
              <a:buClr>
                <a:srgbClr val="2E414F"/>
              </a:buClr>
              <a:buSzPts val="1200"/>
              <a:buNone/>
            </a:pPr>
            <a:endParaRPr lang="en-IN" sz="2000" dirty="0">
              <a:latin typeface="Times New Roman" panose="02020603050405020304" pitchFamily="18" charset="0"/>
              <a:cs typeface="Times New Roman" panose="02020603050405020304" pitchFamily="18" charset="0"/>
            </a:endParaRPr>
          </a:p>
          <a:p>
            <a:pPr marL="152400" lvl="0" indent="0" rtl="0">
              <a:spcBef>
                <a:spcPts val="0"/>
              </a:spcBef>
              <a:spcAft>
                <a:spcPts val="0"/>
              </a:spcAft>
              <a:buClr>
                <a:srgbClr val="2E414F"/>
              </a:buClr>
              <a:buSzPts val="1200"/>
              <a:buNone/>
            </a:pPr>
            <a:r>
              <a:rPr lang="en-IN" sz="2000" dirty="0">
                <a:latin typeface="Times New Roman" panose="02020603050405020304" pitchFamily="18" charset="0"/>
                <a:cs typeface="Times New Roman" panose="02020603050405020304" pitchFamily="18" charset="0"/>
              </a:rPr>
              <a:t>[8] Gamal, Aya &amp; </a:t>
            </a:r>
            <a:r>
              <a:rPr lang="en-IN" sz="2000" dirty="0" err="1">
                <a:latin typeface="Times New Roman" panose="02020603050405020304" pitchFamily="18" charset="0"/>
                <a:cs typeface="Times New Roman" panose="02020603050405020304" pitchFamily="18" charset="0"/>
              </a:rPr>
              <a:t>Elattar</a:t>
            </a:r>
            <a:r>
              <a:rPr lang="en-IN" sz="2000" dirty="0">
                <a:latin typeface="Times New Roman" panose="02020603050405020304" pitchFamily="18" charset="0"/>
                <a:cs typeface="Times New Roman" panose="02020603050405020304" pitchFamily="18" charset="0"/>
              </a:rPr>
              <a:t>, Mustafa &amp; Selim, Sahar. (2022). Automatic Early Diagnosis of Alzheimer’s Disease Using 3D Deep Ensemble Approach. IEEE Access. PP. 1-1. 10.1109/ACCESS.2022.3218621. </a:t>
            </a:r>
            <a:endParaRPr lang="en-IN" dirty="0"/>
          </a:p>
        </p:txBody>
      </p:sp>
    </p:spTree>
    <p:extLst>
      <p:ext uri="{BB962C8B-B14F-4D97-AF65-F5344CB8AC3E}">
        <p14:creationId xmlns:p14="http://schemas.microsoft.com/office/powerpoint/2010/main" val="216392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79568C-9A50-96BA-513A-1E0232AAF58C}"/>
              </a:ext>
            </a:extLst>
          </p:cNvPr>
          <p:cNvPicPr>
            <a:picLocks noChangeAspect="1"/>
          </p:cNvPicPr>
          <p:nvPr/>
        </p:nvPicPr>
        <p:blipFill>
          <a:blip r:embed="rId2"/>
          <a:stretch>
            <a:fillRect/>
          </a:stretch>
        </p:blipFill>
        <p:spPr>
          <a:xfrm>
            <a:off x="74645" y="1"/>
            <a:ext cx="12117355" cy="6336652"/>
          </a:xfrm>
          <a:prstGeom prst="rect">
            <a:avLst/>
          </a:prstGeom>
        </p:spPr>
      </p:pic>
    </p:spTree>
    <p:extLst>
      <p:ext uri="{BB962C8B-B14F-4D97-AF65-F5344CB8AC3E}">
        <p14:creationId xmlns:p14="http://schemas.microsoft.com/office/powerpoint/2010/main" val="255140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4506-587B-41D1-A837-FD870FE99879}"/>
              </a:ext>
            </a:extLst>
          </p:cNvPr>
          <p:cNvSpPr>
            <a:spLocks noGrp="1"/>
          </p:cNvSpPr>
          <p:nvPr>
            <p:ph type="title"/>
          </p:nvPr>
        </p:nvSpPr>
        <p:spPr>
          <a:xfrm>
            <a:off x="1097280" y="286603"/>
            <a:ext cx="10058400" cy="1110397"/>
          </a:xfrm>
        </p:spPr>
        <p:txBody>
          <a:bodyPr/>
          <a:lstStyle/>
          <a:p>
            <a:r>
              <a:rPr lang="en-US" b="1" dirty="0">
                <a:solidFill>
                  <a:schemeClr val="accent2"/>
                </a:solidFill>
                <a:latin typeface="Times New Roman" panose="02020603050405020304" pitchFamily="18" charset="0"/>
                <a:cs typeface="Times New Roman" panose="02020603050405020304" pitchFamily="18" charset="0"/>
              </a:rPr>
              <a:t>Agenda</a:t>
            </a:r>
            <a:endParaRPr lang="en-IN" b="1" dirty="0">
              <a:solidFill>
                <a:schemeClr val="accent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ABA4454-23E9-2DD7-DDC0-D3A526C5DAC2}"/>
              </a:ext>
            </a:extLst>
          </p:cNvPr>
          <p:cNvSpPr txBox="1"/>
          <p:nvPr/>
        </p:nvSpPr>
        <p:spPr>
          <a:xfrm>
            <a:off x="1371600" y="1803400"/>
            <a:ext cx="6273800" cy="2585323"/>
          </a:xfrm>
          <a:prstGeom prst="rect">
            <a:avLst/>
          </a:prstGeom>
          <a:noFill/>
        </p:spPr>
        <p:txBody>
          <a:bodyPr wrap="square" rtlCol="0">
            <a:spAutoFit/>
          </a:bodyPr>
          <a:lstStyle/>
          <a:p>
            <a:pPr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400050" indent="-4000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Motivation </a:t>
            </a:r>
            <a:endParaRPr lang="en-IN" sz="1800" b="0" i="0" u="none" strike="noStrike" dirty="0">
              <a:effectLst/>
              <a:latin typeface="Arial" panose="020B0604020202020204" pitchFamily="34" charset="0"/>
            </a:endParaRPr>
          </a:p>
          <a:p>
            <a:pPr marL="400050" indent="-4000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800" b="0" i="0" u="none" strike="noStrike" dirty="0">
              <a:effectLst/>
              <a:latin typeface="Arial" panose="020B0604020202020204" pitchFamily="34" charset="0"/>
            </a:endParaRPr>
          </a:p>
          <a:p>
            <a:pPr marL="400050" indent="-4000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p>
          <a:p>
            <a:pPr marL="400050" indent="-400050" fontAlgn="t">
              <a:buFont typeface="Arial" panose="020B0604020202020204" pitchFamily="34" charset="0"/>
              <a:buChar char="•"/>
            </a:pPr>
            <a:r>
              <a:rPr lang="en-US" sz="18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p>
          <a:p>
            <a:pPr marL="400050" indent="-400050" algn="l" rtl="0" eaLnBrk="1" fontAlgn="t" latinLnBrk="0" hangingPunct="1">
              <a:spcBef>
                <a:spcPts val="0"/>
              </a:spcBef>
              <a:spcAft>
                <a:spcPts val="0"/>
              </a:spcAf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Novelty of work / social reference</a:t>
            </a:r>
            <a:endParaRPr lang="en-IN" sz="1800" b="0" i="0" u="none" strike="noStrike" dirty="0">
              <a:effectLst/>
              <a:latin typeface="Arial" panose="020B0604020202020204" pitchFamily="34" charset="0"/>
            </a:endParaRPr>
          </a:p>
          <a:p>
            <a:pPr marL="400050" indent="-4000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Objectives of project </a:t>
            </a:r>
            <a:endParaRPr lang="en-IN" sz="1800" b="0" i="0" u="none" strike="noStrike" dirty="0">
              <a:effectLst/>
              <a:latin typeface="Arial" panose="020B0604020202020204" pitchFamily="34" charset="0"/>
            </a:endParaRPr>
          </a:p>
          <a:p>
            <a:pPr marL="400050" indent="-4000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Timeline</a:t>
            </a:r>
            <a:endParaRPr lang="en-IN" sz="1800" b="0" i="0" u="none" strike="noStrike" dirty="0">
              <a:effectLst/>
              <a:latin typeface="Arial" panose="020B0604020202020204" pitchFamily="34" charset="0"/>
            </a:endParaRPr>
          </a:p>
          <a:p>
            <a:pPr marL="400050" indent="-400050" algn="l" rtl="0" eaLnBrk="1" fontAlgn="t" latinLnBrk="0" hangingPunct="1">
              <a:spcBef>
                <a:spcPts val="0"/>
              </a:spcBef>
              <a:spcAft>
                <a:spcPts val="0"/>
              </a:spcAft>
              <a:buFont typeface="Arial" panose="020B0604020202020204" pitchFamily="34" charset="0"/>
              <a:buChar char="•"/>
            </a:pPr>
            <a:r>
              <a:rPr lang="en-US" sz="1800" b="0" i="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356597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4506-587B-41D1-A837-FD870FE99879}"/>
              </a:ext>
            </a:extLst>
          </p:cNvPr>
          <p:cNvSpPr>
            <a:spLocks noGrp="1"/>
          </p:cNvSpPr>
          <p:nvPr>
            <p:ph type="title"/>
          </p:nvPr>
        </p:nvSpPr>
        <p:spPr>
          <a:xfrm>
            <a:off x="1097280" y="575733"/>
            <a:ext cx="10058400" cy="1161627"/>
          </a:xfrm>
        </p:spPr>
        <p:txBody>
          <a:bodyPr/>
          <a:lstStyle/>
          <a:p>
            <a:r>
              <a:rPr lang="en-US" b="1" dirty="0">
                <a:solidFill>
                  <a:schemeClr val="accent2"/>
                </a:solidFill>
                <a:latin typeface="Times New Roman" panose="02020603050405020304" pitchFamily="18" charset="0"/>
                <a:cs typeface="Times New Roman" panose="02020603050405020304" pitchFamily="18" charset="0"/>
              </a:rPr>
              <a:t>Motivation</a:t>
            </a:r>
            <a:endParaRPr lang="en-IN"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51038E-00F2-4C2B-BDF7-E55827352B6C}"/>
              </a:ext>
            </a:extLst>
          </p:cNvPr>
          <p:cNvSpPr>
            <a:spLocks noGrp="1"/>
          </p:cNvSpPr>
          <p:nvPr>
            <p:ph idx="1"/>
          </p:nvPr>
        </p:nvSpPr>
        <p:spPr/>
        <p:txBody>
          <a:bodyPr/>
          <a:lstStyle/>
          <a:p>
            <a:pPr marL="457200" indent="-457200">
              <a:buFont typeface="+mj-lt"/>
              <a:buAutoNum type="arabicPeriod"/>
            </a:pPr>
            <a:r>
              <a:rPr lang="en-US" i="0" dirty="0">
                <a:solidFill>
                  <a:schemeClr val="tx1"/>
                </a:solidFill>
                <a:effectLst/>
                <a:latin typeface="Times New Roman" panose="02020603050405020304" pitchFamily="18" charset="0"/>
                <a:cs typeface="Times New Roman" panose="02020603050405020304" pitchFamily="18" charset="0"/>
              </a:rPr>
              <a:t>Global Health Challenge</a:t>
            </a:r>
          </a:p>
          <a:p>
            <a:pPr marL="457200" indent="-457200">
              <a:buFont typeface="+mj-lt"/>
              <a:buAutoNum type="arabicPeriod"/>
            </a:pPr>
            <a:r>
              <a:rPr lang="en-US" i="0" dirty="0">
                <a:solidFill>
                  <a:schemeClr val="tx1"/>
                </a:solidFill>
                <a:effectLst/>
                <a:latin typeface="Times New Roman" panose="02020603050405020304" pitchFamily="18" charset="0"/>
                <a:cs typeface="Times New Roman" panose="02020603050405020304" pitchFamily="18" charset="0"/>
              </a:rPr>
              <a:t>Early Diagnosis is Crucial</a:t>
            </a:r>
          </a:p>
          <a:p>
            <a:pPr marL="457200" indent="-457200">
              <a:buFont typeface="+mj-lt"/>
              <a:buAutoNum type="arabicPeriod"/>
            </a:pPr>
            <a:r>
              <a:rPr lang="en-US" i="0" dirty="0">
                <a:solidFill>
                  <a:schemeClr val="tx1"/>
                </a:solidFill>
                <a:effectLst/>
                <a:latin typeface="Times New Roman" panose="02020603050405020304" pitchFamily="18" charset="0"/>
                <a:cs typeface="Times New Roman" panose="02020603050405020304" pitchFamily="18" charset="0"/>
              </a:rPr>
              <a:t>Economic Impact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74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8B6254-EC75-F5A1-E1DA-80572F49B0F9}"/>
              </a:ext>
            </a:extLst>
          </p:cNvPr>
          <p:cNvSpPr txBox="1"/>
          <p:nvPr/>
        </p:nvSpPr>
        <p:spPr>
          <a:xfrm>
            <a:off x="842683" y="2270409"/>
            <a:ext cx="10829364" cy="3139321"/>
          </a:xfrm>
          <a:prstGeom prst="rect">
            <a:avLst/>
          </a:prstGeom>
          <a:noFill/>
        </p:spPr>
        <p:txBody>
          <a:bodyPr wrap="square">
            <a:spAutoFit/>
          </a:bodyPr>
          <a:lstStyle/>
          <a:p>
            <a:pPr marL="0" lvl="0" indent="0" algn="just" rtl="0">
              <a:spcBef>
                <a:spcPts val="0"/>
              </a:spcBef>
              <a:spcAft>
                <a:spcPts val="0"/>
              </a:spcAft>
              <a:buNone/>
            </a:pPr>
            <a:r>
              <a:rPr lang="en-US" sz="18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Alzheimer's disease, a form of dementia, poses significant health risks when not detected and managed early. To address this challenge, A prediction model that combines multiple deep learning algorithms and feature engineering techniques, leveraging MRI images and cognitive has been developed for testing data to enhance the accuracy of Alzheimer's prediction. Deep learning excels at identifying patterns in complex datasets, while feature engineering extracts meaningful features crucial for predicting Alzheimer’s. </a:t>
            </a:r>
          </a:p>
          <a:p>
            <a:pPr marL="0" lvl="0" indent="0" algn="just" rtl="0">
              <a:spcBef>
                <a:spcPts val="0"/>
              </a:spcBef>
              <a:spcAft>
                <a:spcPts val="0"/>
              </a:spcAft>
              <a:buNone/>
            </a:pPr>
            <a:endParaRPr lang="en-US" sz="18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endParaRPr>
          </a:p>
          <a:p>
            <a:pPr marL="0" lvl="0" indent="0" algn="just" rtl="0">
              <a:spcBef>
                <a:spcPts val="0"/>
              </a:spcBef>
              <a:spcAft>
                <a:spcPts val="0"/>
              </a:spcAft>
              <a:buNone/>
            </a:pPr>
            <a:r>
              <a:rPr lang="en-US" sz="18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In parallel, the work on a cognitive testing project is aimed at assessing cognitive decline. The overarching goal is to create comprehensive diagnostic tools</a:t>
            </a:r>
            <a:r>
              <a:rPr lang="en-US"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 b</a:t>
            </a:r>
            <a:r>
              <a:rPr lang="en-US" sz="18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y training and validating our models with diverse patient datasets. The aim is to empower clinicians with the ability to identify high-risk patients at an early stage, allowing for timely intervention and improve management of both Alzheimer's disease and cognitive decline, ultimately resulting in better clinical outcomes.</a:t>
            </a:r>
            <a:endParaRPr lang="en-US" sz="1800" dirty="0">
              <a:solidFill>
                <a:schemeClr val="dk1"/>
              </a:solidFill>
              <a:highlight>
                <a:schemeClr val="lt1"/>
              </a:highligh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7C218D2-6F4B-B25B-B301-F849F0E52255}"/>
              </a:ext>
            </a:extLst>
          </p:cNvPr>
          <p:cNvSpPr txBox="1"/>
          <p:nvPr/>
        </p:nvSpPr>
        <p:spPr>
          <a:xfrm>
            <a:off x="842683" y="1032771"/>
            <a:ext cx="5105885" cy="830997"/>
          </a:xfrm>
          <a:prstGeom prst="rect">
            <a:avLst/>
          </a:prstGeom>
          <a:noFill/>
        </p:spPr>
        <p:txBody>
          <a:bodyPr wrap="none" rtlCol="0">
            <a:spAutoFit/>
          </a:bodyPr>
          <a:lstStyle/>
          <a:p>
            <a:r>
              <a:rPr lang="en-IN" sz="4800" b="1" dirty="0">
                <a:solidFill>
                  <a:schemeClr val="accent2"/>
                </a:solidFill>
                <a:latin typeface="Times New Roman" panose="02020603050405020304" pitchFamily="18" charset="0"/>
                <a:cs typeface="Times New Roman" panose="02020603050405020304" pitchFamily="18" charset="0"/>
              </a:rPr>
              <a:t>INTRODUCTION</a:t>
            </a:r>
          </a:p>
        </p:txBody>
      </p:sp>
      <p:pic>
        <p:nvPicPr>
          <p:cNvPr id="3" name="Picture 2">
            <a:extLst>
              <a:ext uri="{FF2B5EF4-FFF2-40B4-BE49-F238E27FC236}">
                <a16:creationId xmlns:a16="http://schemas.microsoft.com/office/drawing/2014/main" id="{3A7A5546-654C-7D66-CF35-FC4576C2C909}"/>
              </a:ext>
            </a:extLst>
          </p:cNvPr>
          <p:cNvPicPr>
            <a:picLocks noChangeAspect="1"/>
          </p:cNvPicPr>
          <p:nvPr/>
        </p:nvPicPr>
        <p:blipFill>
          <a:blip r:embed="rId2"/>
          <a:stretch>
            <a:fillRect/>
          </a:stretch>
        </p:blipFill>
        <p:spPr>
          <a:xfrm>
            <a:off x="8409443" y="213026"/>
            <a:ext cx="3262604" cy="2057383"/>
          </a:xfrm>
          <a:prstGeom prst="rect">
            <a:avLst/>
          </a:prstGeom>
        </p:spPr>
      </p:pic>
    </p:spTree>
    <p:extLst>
      <p:ext uri="{BB962C8B-B14F-4D97-AF65-F5344CB8AC3E}">
        <p14:creationId xmlns:p14="http://schemas.microsoft.com/office/powerpoint/2010/main" val="323137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D303F82-EB59-EBE6-6706-8C146670ADBB}"/>
              </a:ext>
            </a:extLst>
          </p:cNvPr>
          <p:cNvGraphicFramePr>
            <a:graphicFrameLocks noGrp="1"/>
          </p:cNvGraphicFramePr>
          <p:nvPr>
            <p:extLst>
              <p:ext uri="{D42A27DB-BD31-4B8C-83A1-F6EECF244321}">
                <p14:modId xmlns:p14="http://schemas.microsoft.com/office/powerpoint/2010/main" val="172644324"/>
              </p:ext>
            </p:extLst>
          </p:nvPr>
        </p:nvGraphicFramePr>
        <p:xfrm>
          <a:off x="969434" y="1738501"/>
          <a:ext cx="10253132" cy="2286000"/>
        </p:xfrm>
        <a:graphic>
          <a:graphicData uri="http://schemas.openxmlformats.org/drawingml/2006/table">
            <a:tbl>
              <a:tblPr firstRow="1" bandRow="1"/>
              <a:tblGrid>
                <a:gridCol w="3108790">
                  <a:extLst>
                    <a:ext uri="{9D8B030D-6E8A-4147-A177-3AD203B41FA5}">
                      <a16:colId xmlns:a16="http://schemas.microsoft.com/office/drawing/2014/main" val="790526317"/>
                    </a:ext>
                  </a:extLst>
                </a:gridCol>
                <a:gridCol w="3596810">
                  <a:extLst>
                    <a:ext uri="{9D8B030D-6E8A-4147-A177-3AD203B41FA5}">
                      <a16:colId xmlns:a16="http://schemas.microsoft.com/office/drawing/2014/main" val="3599260938"/>
                    </a:ext>
                  </a:extLst>
                </a:gridCol>
                <a:gridCol w="3547532">
                  <a:extLst>
                    <a:ext uri="{9D8B030D-6E8A-4147-A177-3AD203B41FA5}">
                      <a16:colId xmlns:a16="http://schemas.microsoft.com/office/drawing/2014/main" val="3939105078"/>
                    </a:ext>
                  </a:extLst>
                </a:gridCol>
              </a:tblGrid>
              <a:tr h="356868">
                <a:tc>
                  <a:txBody>
                    <a:bodyPr/>
                    <a:lstStyle/>
                    <a:p>
                      <a:r>
                        <a:rPr lang="en-IN" b="1" dirty="0">
                          <a:latin typeface="Times New Roman" panose="02020603050405020304" pitchFamily="18" charset="0"/>
                          <a:cs typeface="Times New Roman" panose="02020603050405020304" pitchFamily="18" charset="0"/>
                        </a:rPr>
                        <a:t>Title of the paper </a:t>
                      </a:r>
                    </a:p>
                  </a:txBody>
                  <a:tcPr/>
                </a:tc>
                <a:tc>
                  <a:txBody>
                    <a:bodyPr/>
                    <a:lstStyle/>
                    <a:p>
                      <a:r>
                        <a:rPr lang="en-IN" b="1" dirty="0">
                          <a:latin typeface="Times New Roman" panose="02020603050405020304" pitchFamily="18" charset="0"/>
                          <a:cs typeface="Times New Roman" panose="02020603050405020304" pitchFamily="18" charset="0"/>
                        </a:rPr>
                        <a:t>Summary </a:t>
                      </a:r>
                    </a:p>
                  </a:txBody>
                  <a:tcPr/>
                </a:tc>
                <a:tc>
                  <a:txBody>
                    <a:bodyPr/>
                    <a:lstStyle/>
                    <a:p>
                      <a:r>
                        <a:rPr lang="en-IN" b="1"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3590585382"/>
                  </a:ext>
                </a:extLst>
              </a:tr>
              <a:tr h="1494386">
                <a:tc>
                  <a:txBody>
                    <a:bodyPr/>
                    <a:lstStyle/>
                    <a:p>
                      <a:r>
                        <a:rPr lang="en-IN" sz="1200" dirty="0">
                          <a:solidFill>
                            <a:schemeClr val="dk1"/>
                          </a:solidFill>
                          <a:latin typeface="Times New Roman"/>
                          <a:ea typeface="Times New Roman"/>
                          <a:cs typeface="Times New Roman"/>
                          <a:sym typeface="Times New Roman"/>
                        </a:rPr>
                        <a:t>Prediction and Analysis of Alzheimer’s Disease using Deep Learning Algorithms [1]</a:t>
                      </a:r>
                      <a:endParaRPr lang="en-IN" sz="1200" dirty="0"/>
                    </a:p>
                  </a:txBody>
                  <a:tcPr/>
                </a:tc>
                <a:tc>
                  <a:txBody>
                    <a:bodyPr/>
                    <a:lstStyle/>
                    <a:p>
                      <a:pPr algn="just"/>
                      <a:r>
                        <a:rPr lang="en-US" sz="1200" dirty="0">
                          <a:latin typeface="Times New Roman" panose="02020603050405020304" pitchFamily="18" charset="0"/>
                          <a:cs typeface="Times New Roman" panose="02020603050405020304" pitchFamily="18" charset="0"/>
                        </a:rPr>
                        <a:t>This paper offers a new way of Prediction model to predict AD in patients. The project has successfully classified the images of MRI images of a person, Mild Demented, Moderate Demented, Nondemented, Very Mild Demented using the deep learning algorithms. The dataset of MRI images which will be of 4 different types and trained using Modified CNN. VGG16 algorithms. After the training, model had been tested by uploading the image and classified it.</a:t>
                      </a:r>
                    </a:p>
                    <a:p>
                      <a:pPr algn="just"/>
                      <a:r>
                        <a:rPr lang="en-US" sz="1200" dirty="0">
                          <a:latin typeface="Times New Roman" panose="02020603050405020304" pitchFamily="18" charset="0"/>
                          <a:cs typeface="Times New Roman" panose="02020603050405020304" pitchFamily="18" charset="0"/>
                        </a:rPr>
                        <a:t>Accuracy : 87.3%</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lgn="just">
                        <a:buFont typeface="Arial" panose="020B0604020202020204" pitchFamily="34" charset="0"/>
                        <a:buChar char="•"/>
                      </a:pPr>
                      <a:r>
                        <a:rPr lang="en-US" sz="1400" dirty="0">
                          <a:latin typeface="Times New Roman"/>
                          <a:cs typeface="Times New Roman"/>
                        </a:rPr>
                        <a:t>CNN</a:t>
                      </a:r>
                    </a:p>
                    <a:p>
                      <a:pPr marL="171450" indent="-171450" algn="just">
                        <a:buFont typeface="Arial" panose="020B0604020202020204" pitchFamily="34" charset="0"/>
                        <a:buChar char="•"/>
                      </a:pPr>
                      <a:r>
                        <a:rPr lang="en-US" sz="1400" dirty="0">
                          <a:latin typeface="Times New Roman"/>
                          <a:cs typeface="Times New Roman"/>
                        </a:rPr>
                        <a:t>VGG16</a:t>
                      </a:r>
                    </a:p>
                    <a:p>
                      <a:pPr marL="171450" indent="-171450" algn="just">
                        <a:buFont typeface="Arial" panose="020B0604020202020204" pitchFamily="34" charset="0"/>
                        <a:buChar char="•"/>
                      </a:pPr>
                      <a:r>
                        <a:rPr lang="en-US" sz="1400" dirty="0">
                          <a:latin typeface="Times New Roman"/>
                          <a:cs typeface="Times New Roman"/>
                        </a:rPr>
                        <a:t>Alex-Net </a:t>
                      </a:r>
                      <a:endParaRPr lang="en-IN" sz="1400" dirty="0">
                        <a:latin typeface="Times New Roman"/>
                        <a:cs typeface="Times New Roman"/>
                      </a:endParaRPr>
                    </a:p>
                  </a:txBody>
                  <a:tcPr/>
                </a:tc>
                <a:extLst>
                  <a:ext uri="{0D108BD9-81ED-4DB2-BD59-A6C34878D82A}">
                    <a16:rowId xmlns:a16="http://schemas.microsoft.com/office/drawing/2014/main" val="2097117425"/>
                  </a:ext>
                </a:extLst>
              </a:tr>
            </a:tbl>
          </a:graphicData>
        </a:graphic>
      </p:graphicFrame>
      <p:graphicFrame>
        <p:nvGraphicFramePr>
          <p:cNvPr id="3" name="Table 2">
            <a:extLst>
              <a:ext uri="{FF2B5EF4-FFF2-40B4-BE49-F238E27FC236}">
                <a16:creationId xmlns:a16="http://schemas.microsoft.com/office/drawing/2014/main" id="{36AAFE9C-55A9-FAFD-8039-02F4502A9E0B}"/>
              </a:ext>
            </a:extLst>
          </p:cNvPr>
          <p:cNvGraphicFramePr>
            <a:graphicFrameLocks noGrp="1"/>
          </p:cNvGraphicFramePr>
          <p:nvPr>
            <p:extLst>
              <p:ext uri="{D42A27DB-BD31-4B8C-83A1-F6EECF244321}">
                <p14:modId xmlns:p14="http://schemas.microsoft.com/office/powerpoint/2010/main" val="2619836101"/>
              </p:ext>
            </p:extLst>
          </p:nvPr>
        </p:nvGraphicFramePr>
        <p:xfrm>
          <a:off x="969434" y="4024501"/>
          <a:ext cx="10253132" cy="1920240"/>
        </p:xfrm>
        <a:graphic>
          <a:graphicData uri="http://schemas.openxmlformats.org/drawingml/2006/table">
            <a:tbl>
              <a:tblPr firstRow="1" bandRow="1"/>
              <a:tblGrid>
                <a:gridCol w="3107267">
                  <a:extLst>
                    <a:ext uri="{9D8B030D-6E8A-4147-A177-3AD203B41FA5}">
                      <a16:colId xmlns:a16="http://schemas.microsoft.com/office/drawing/2014/main" val="2847496957"/>
                    </a:ext>
                  </a:extLst>
                </a:gridCol>
                <a:gridCol w="3598333">
                  <a:extLst>
                    <a:ext uri="{9D8B030D-6E8A-4147-A177-3AD203B41FA5}">
                      <a16:colId xmlns:a16="http://schemas.microsoft.com/office/drawing/2014/main" val="2772915917"/>
                    </a:ext>
                  </a:extLst>
                </a:gridCol>
                <a:gridCol w="3547532">
                  <a:extLst>
                    <a:ext uri="{9D8B030D-6E8A-4147-A177-3AD203B41FA5}">
                      <a16:colId xmlns:a16="http://schemas.microsoft.com/office/drawing/2014/main" val="3993350705"/>
                    </a:ext>
                  </a:extLst>
                </a:gridCol>
              </a:tblGrid>
              <a:tr h="1768940">
                <a:tc>
                  <a:txBody>
                    <a:bodyPr/>
                    <a:lstStyle/>
                    <a:p>
                      <a:pPr lvl="0" algn="just">
                        <a:buNone/>
                      </a:pPr>
                      <a:r>
                        <a:rPr lang="en-IN" sz="1200" b="0" i="0" u="none" strike="noStrike" noProof="0" dirty="0">
                          <a:solidFill>
                            <a:schemeClr val="tx1"/>
                          </a:solidFill>
                          <a:highlight>
                            <a:srgbClr val="FFFFFF"/>
                          </a:highlight>
                          <a:latin typeface="Times New Roman"/>
                        </a:rPr>
                        <a:t>Classification and Visualization of Alzheimer’s Disease using Volumetric Convolutional Neural Network and Transfer Learning [2]</a:t>
                      </a:r>
                      <a:endParaRPr lang="en-US" sz="1200" dirty="0"/>
                    </a:p>
                  </a:txBody>
                  <a:tcPr/>
                </a:tc>
                <a:tc>
                  <a:txBody>
                    <a:bodyPr/>
                    <a:lstStyle/>
                    <a:p>
                      <a:pPr algn="just"/>
                      <a:r>
                        <a:rPr lang="en-US" sz="1400" dirty="0">
                          <a:latin typeface="Times New Roman"/>
                          <a:cs typeface="Times New Roman"/>
                        </a:rPr>
                        <a:t> </a:t>
                      </a:r>
                      <a:r>
                        <a:rPr lang="en-US" sz="1200" dirty="0">
                          <a:latin typeface="Times New Roman" panose="02020603050405020304" pitchFamily="18" charset="0"/>
                          <a:cs typeface="Times New Roman" panose="02020603050405020304" pitchFamily="18" charset="0"/>
                        </a:rPr>
                        <a:t>The</a:t>
                      </a:r>
                      <a:r>
                        <a:rPr lang="en-US" sz="1200" b="0" i="0" u="none" strike="noStrike" noProof="0" dirty="0">
                          <a:latin typeface="Times New Roman" panose="02020603050405020304" pitchFamily="18" charset="0"/>
                          <a:cs typeface="Times New Roman" panose="02020603050405020304" pitchFamily="18" charset="0"/>
                        </a:rPr>
                        <a:t> paper presents a deep learning approach for the classification and visualization of Alzheimer's disease using MRI data. An end-to-end learning method for four binary classification tasks based on volumetric convolutional neural networks. Also used gradient-based visualization technique to identify important biomarkers related to Alzheimer's disease and mild cognitive impairment.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Accuracy : 84.3%</a:t>
                      </a:r>
                      <a:endParaRPr lang="en-IN" sz="1200" dirty="0">
                        <a:latin typeface="Times New Roman" panose="02020603050405020304" pitchFamily="18" charset="0"/>
                        <a:cs typeface="Times New Roman" panose="02020603050405020304" pitchFamily="18" charset="0"/>
                      </a:endParaRPr>
                    </a:p>
                    <a:p>
                      <a:pPr algn="just"/>
                      <a:endParaRPr lang="en-IN" sz="10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SVM (Support Vector Machines)</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RBM (Restricted Boltzmann Machine)</a:t>
                      </a:r>
                    </a:p>
                  </a:txBody>
                  <a:tcPr/>
                </a:tc>
                <a:extLst>
                  <a:ext uri="{0D108BD9-81ED-4DB2-BD59-A6C34878D82A}">
                    <a16:rowId xmlns:a16="http://schemas.microsoft.com/office/drawing/2014/main" val="3771973696"/>
                  </a:ext>
                </a:extLst>
              </a:tr>
            </a:tbl>
          </a:graphicData>
        </a:graphic>
      </p:graphicFrame>
      <p:sp>
        <p:nvSpPr>
          <p:cNvPr id="7" name="TextBox 6">
            <a:extLst>
              <a:ext uri="{FF2B5EF4-FFF2-40B4-BE49-F238E27FC236}">
                <a16:creationId xmlns:a16="http://schemas.microsoft.com/office/drawing/2014/main" id="{1E54CC58-ED18-D81A-711D-18A16A160C17}"/>
              </a:ext>
            </a:extLst>
          </p:cNvPr>
          <p:cNvSpPr txBox="1"/>
          <p:nvPr/>
        </p:nvSpPr>
        <p:spPr>
          <a:xfrm>
            <a:off x="969434" y="907504"/>
            <a:ext cx="7080872" cy="830997"/>
          </a:xfrm>
          <a:prstGeom prst="rect">
            <a:avLst/>
          </a:prstGeom>
          <a:noFill/>
        </p:spPr>
        <p:txBody>
          <a:bodyPr wrap="square">
            <a:spAutoFit/>
          </a:bodyPr>
          <a:lstStyle/>
          <a:p>
            <a:r>
              <a:rPr lang="en-IN" sz="4800" b="1" dirty="0">
                <a:solidFill>
                  <a:schemeClr val="accent2"/>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63418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4E9214F-4252-FBB2-F428-3D9CF11EA0C6}"/>
              </a:ext>
            </a:extLst>
          </p:cNvPr>
          <p:cNvGraphicFramePr>
            <a:graphicFrameLocks noGrp="1"/>
          </p:cNvGraphicFramePr>
          <p:nvPr>
            <p:extLst>
              <p:ext uri="{D42A27DB-BD31-4B8C-83A1-F6EECF244321}">
                <p14:modId xmlns:p14="http://schemas.microsoft.com/office/powerpoint/2010/main" val="805506584"/>
              </p:ext>
            </p:extLst>
          </p:nvPr>
        </p:nvGraphicFramePr>
        <p:xfrm>
          <a:off x="969434" y="1041251"/>
          <a:ext cx="10253132" cy="2468880"/>
        </p:xfrm>
        <a:graphic>
          <a:graphicData uri="http://schemas.openxmlformats.org/drawingml/2006/table">
            <a:tbl>
              <a:tblPr firstRow="1" bandRow="1"/>
              <a:tblGrid>
                <a:gridCol w="3107267">
                  <a:extLst>
                    <a:ext uri="{9D8B030D-6E8A-4147-A177-3AD203B41FA5}">
                      <a16:colId xmlns:a16="http://schemas.microsoft.com/office/drawing/2014/main" val="1068451606"/>
                    </a:ext>
                  </a:extLst>
                </a:gridCol>
                <a:gridCol w="3598333">
                  <a:extLst>
                    <a:ext uri="{9D8B030D-6E8A-4147-A177-3AD203B41FA5}">
                      <a16:colId xmlns:a16="http://schemas.microsoft.com/office/drawing/2014/main" val="1150751092"/>
                    </a:ext>
                  </a:extLst>
                </a:gridCol>
                <a:gridCol w="3547532">
                  <a:extLst>
                    <a:ext uri="{9D8B030D-6E8A-4147-A177-3AD203B41FA5}">
                      <a16:colId xmlns:a16="http://schemas.microsoft.com/office/drawing/2014/main" val="2912503806"/>
                    </a:ext>
                  </a:extLst>
                </a:gridCol>
              </a:tblGrid>
              <a:tr h="0">
                <a:tc>
                  <a:txBody>
                    <a:bodyPr/>
                    <a:lstStyle/>
                    <a:p>
                      <a:pPr algn="just"/>
                      <a:r>
                        <a:rPr lang="en-IN" b="1" dirty="0">
                          <a:latin typeface="Times New Roman" panose="02020603050405020304" pitchFamily="18" charset="0"/>
                          <a:cs typeface="Times New Roman" panose="02020603050405020304" pitchFamily="18" charset="0"/>
                        </a:rPr>
                        <a:t>Title of the paper </a:t>
                      </a:r>
                    </a:p>
                  </a:txBody>
                  <a:tcPr/>
                </a:tc>
                <a:tc>
                  <a:txBody>
                    <a:bodyPr/>
                    <a:lstStyle/>
                    <a:p>
                      <a:pPr algn="just"/>
                      <a:r>
                        <a:rPr lang="en-IN" b="1" dirty="0">
                          <a:latin typeface="Times New Roman" panose="02020603050405020304" pitchFamily="18" charset="0"/>
                          <a:cs typeface="Times New Roman" panose="02020603050405020304" pitchFamily="18" charset="0"/>
                        </a:rPr>
                        <a:t>Summary </a:t>
                      </a:r>
                    </a:p>
                  </a:txBody>
                  <a:tcPr/>
                </a:tc>
                <a:tc>
                  <a:txBody>
                    <a:bodyPr/>
                    <a:lstStyle/>
                    <a:p>
                      <a:pPr algn="just"/>
                      <a:r>
                        <a:rPr lang="en-IN" b="1"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434738996"/>
                  </a:ext>
                </a:extLst>
              </a:tr>
              <a:tr h="1338256">
                <a:tc>
                  <a:txBody>
                    <a:bodyPr/>
                    <a:lstStyle/>
                    <a:p>
                      <a:pPr algn="just"/>
                      <a:r>
                        <a:rPr lang="en-IN" sz="1400" i="0" dirty="0">
                          <a:solidFill>
                            <a:srgbClr val="373A3C"/>
                          </a:solidFill>
                          <a:effectLst/>
                          <a:latin typeface="Times New Roman" panose="02020603050405020304" pitchFamily="18" charset="0"/>
                          <a:cs typeface="Times New Roman" panose="02020603050405020304" pitchFamily="18" charset="0"/>
                        </a:rPr>
                        <a:t>CNN Based Landmark Detection and Alzheimer’s Diagnosis Using Landmark Feature [3]</a:t>
                      </a:r>
                      <a:endParaRPr lang="en-IN" sz="1400" dirty="0"/>
                    </a:p>
                  </a:txBody>
                  <a:tcPr/>
                </a:tc>
                <a:tc>
                  <a: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Contains two-stage task-oriented deep learning method for anatomical landmark detection and Alzheimer's disease diagnosis using limited medical imaging data. The method uses two neural networks, local and global operations, to detect landmark points. HOG and longitudinal features are extracted from the landmark points and used with SVM to diagnose Alzheimer's disease. The features are concatenated and used to train SVM for classification tasks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Accuracy : 84.2%</a:t>
                      </a:r>
                      <a:endParaRPr lang="en-IN" sz="1200" dirty="0">
                        <a:latin typeface="Times New Roman" panose="02020603050405020304" pitchFamily="18" charset="0"/>
                        <a:cs typeface="Times New Roman" panose="02020603050405020304" pitchFamily="18" charset="0"/>
                      </a:endParaRPr>
                    </a:p>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txBody>
                  <a:tcPr/>
                </a:tc>
                <a:tc>
                  <a:txBody>
                    <a:bodyPr/>
                    <a:lstStyle/>
                    <a:p>
                      <a:pPr marL="171450" indent="-1714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SVM</a:t>
                      </a:r>
                    </a:p>
                    <a:p>
                      <a:pPr marL="171450" indent="-1714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a:t>
                      </a:r>
                    </a:p>
                  </a:txBody>
                  <a:tcPr/>
                </a:tc>
                <a:extLst>
                  <a:ext uri="{0D108BD9-81ED-4DB2-BD59-A6C34878D82A}">
                    <a16:rowId xmlns:a16="http://schemas.microsoft.com/office/drawing/2014/main" val="758877909"/>
                  </a:ext>
                </a:extLst>
              </a:tr>
            </a:tbl>
          </a:graphicData>
        </a:graphic>
      </p:graphicFrame>
      <p:graphicFrame>
        <p:nvGraphicFramePr>
          <p:cNvPr id="7" name="Table 6">
            <a:extLst>
              <a:ext uri="{FF2B5EF4-FFF2-40B4-BE49-F238E27FC236}">
                <a16:creationId xmlns:a16="http://schemas.microsoft.com/office/drawing/2014/main" id="{A7065CCF-540E-4D3D-A6CC-FB058FA52C85}"/>
              </a:ext>
            </a:extLst>
          </p:cNvPr>
          <p:cNvGraphicFramePr>
            <a:graphicFrameLocks noGrp="1"/>
          </p:cNvGraphicFramePr>
          <p:nvPr>
            <p:extLst>
              <p:ext uri="{D42A27DB-BD31-4B8C-83A1-F6EECF244321}">
                <p14:modId xmlns:p14="http://schemas.microsoft.com/office/powerpoint/2010/main" val="1349630275"/>
              </p:ext>
            </p:extLst>
          </p:nvPr>
        </p:nvGraphicFramePr>
        <p:xfrm>
          <a:off x="969434" y="3510131"/>
          <a:ext cx="10253132" cy="2468880"/>
        </p:xfrm>
        <a:graphic>
          <a:graphicData uri="http://schemas.openxmlformats.org/drawingml/2006/table">
            <a:tbl>
              <a:tblPr firstRow="1" bandRow="1"/>
              <a:tblGrid>
                <a:gridCol w="3107267">
                  <a:extLst>
                    <a:ext uri="{9D8B030D-6E8A-4147-A177-3AD203B41FA5}">
                      <a16:colId xmlns:a16="http://schemas.microsoft.com/office/drawing/2014/main" val="2409067720"/>
                    </a:ext>
                  </a:extLst>
                </a:gridCol>
                <a:gridCol w="3598333">
                  <a:extLst>
                    <a:ext uri="{9D8B030D-6E8A-4147-A177-3AD203B41FA5}">
                      <a16:colId xmlns:a16="http://schemas.microsoft.com/office/drawing/2014/main" val="3893720961"/>
                    </a:ext>
                  </a:extLst>
                </a:gridCol>
                <a:gridCol w="3547532">
                  <a:extLst>
                    <a:ext uri="{9D8B030D-6E8A-4147-A177-3AD203B41FA5}">
                      <a16:colId xmlns:a16="http://schemas.microsoft.com/office/drawing/2014/main" val="1778926373"/>
                    </a:ext>
                  </a:extLst>
                </a:gridCol>
              </a:tblGrid>
              <a:tr h="1338256">
                <a:tc>
                  <a:txBody>
                    <a:bodyPr/>
                    <a:lstStyle/>
                    <a:p>
                      <a:pPr lvl="0" algn="just">
                        <a:buNone/>
                      </a:pPr>
                      <a:r>
                        <a:rPr lang="en-US" sz="1400" b="0" i="0" u="none" strike="noStrike" noProof="0" dirty="0">
                          <a:solidFill>
                            <a:srgbClr val="404040"/>
                          </a:solidFill>
                          <a:effectLst/>
                          <a:latin typeface="Times New Roman"/>
                        </a:rPr>
                        <a:t>Automated detection of Alzheimer’s Disease using Deep Learning in MRI [4]</a:t>
                      </a:r>
                      <a:endParaRPr lang="en-US" sz="1400" dirty="0"/>
                    </a:p>
                  </a:txBody>
                  <a:tcPr/>
                </a:tc>
                <a:tc>
                  <a:txBody>
                    <a:bodyPr/>
                    <a:lstStyle/>
                    <a:p>
                      <a:pPr lvl="0" algn="just">
                        <a:buNone/>
                      </a:pPr>
                      <a:r>
                        <a:rPr lang="en-US" sz="1200" b="0" i="0" u="none" strike="noStrike" kern="1200" noProof="0" dirty="0">
                          <a:solidFill>
                            <a:schemeClr val="tx1"/>
                          </a:solidFill>
                          <a:effectLst/>
                          <a:latin typeface="Calibri"/>
                        </a:rPr>
                        <a:t> </a:t>
                      </a:r>
                      <a:r>
                        <a:rPr lang="en-US" sz="1200" b="0" i="0" u="none" strike="noStrike" kern="1200" noProof="0" dirty="0">
                          <a:solidFill>
                            <a:schemeClr val="tx1"/>
                          </a:solidFill>
                          <a:effectLst/>
                          <a:latin typeface="Times New Roman" panose="02020603050405020304" pitchFamily="18" charset="0"/>
                          <a:cs typeface="Times New Roman" panose="02020603050405020304" pitchFamily="18" charset="0"/>
                        </a:rPr>
                        <a:t>The disease causes a progressive mental deterioration due to brain degeneration, ultimately leading to death. It is the cause of around 60-70% of dementia cases and affects millions of people globally. Early diagnosis is essential for better clinical, social, and economic outcomes. Deep learning algorithms offer high accuracy of 80-90% in predicting AD, with Support Vector Machines and different models of DNN algorithms tested. Applying highly accurate computational tools will help diagnose the disease in its early stages. There are medical treatments in the early stages, but the progression of AD is irreversible.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Accuracy : 86.75%</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lgn="just">
                        <a:buFont typeface="Arial" panose="020B0604020202020204" pitchFamily="34" charset="0"/>
                        <a:buChar char="•"/>
                      </a:pPr>
                      <a:r>
                        <a:rPr lang="en-US" sz="1400" b="0" i="0" u="none" strike="noStrike" kern="1200" noProof="0" dirty="0">
                          <a:solidFill>
                            <a:schemeClr val="tx1"/>
                          </a:solidFill>
                          <a:effectLst/>
                          <a:latin typeface="Times New Roman" panose="02020603050405020304" pitchFamily="18" charset="0"/>
                          <a:cs typeface="Times New Roman" panose="02020603050405020304" pitchFamily="18" charset="0"/>
                        </a:rPr>
                        <a:t>Alex Net</a:t>
                      </a:r>
                    </a:p>
                    <a:p>
                      <a:pPr marL="171450" indent="-171450" algn="just">
                        <a:buFont typeface="Arial" panose="020B0604020202020204" pitchFamily="34" charset="0"/>
                        <a:buChar char="•"/>
                      </a:pPr>
                      <a:r>
                        <a:rPr lang="en-US" sz="1400" b="0" i="0" u="none" strike="noStrike" kern="1200" noProof="0" dirty="0">
                          <a:solidFill>
                            <a:schemeClr val="tx1"/>
                          </a:solidFill>
                          <a:effectLst/>
                          <a:latin typeface="Times New Roman" panose="02020603050405020304" pitchFamily="18" charset="0"/>
                          <a:cs typeface="Times New Roman" panose="02020603050405020304" pitchFamily="18" charset="0"/>
                        </a:rPr>
                        <a:t>VGG-16</a:t>
                      </a:r>
                    </a:p>
                    <a:p>
                      <a:pPr marL="171450" indent="-171450" algn="just">
                        <a:buFont typeface="Arial" panose="020B0604020202020204" pitchFamily="34" charset="0"/>
                        <a:buChar char="•"/>
                      </a:pPr>
                      <a:r>
                        <a:rPr lang="en-US" sz="1400" b="0" i="0" u="none" strike="noStrike" kern="1200" noProof="0" dirty="0">
                          <a:solidFill>
                            <a:schemeClr val="tx1"/>
                          </a:solidFill>
                          <a:effectLst/>
                          <a:latin typeface="Times New Roman" panose="02020603050405020304" pitchFamily="18" charset="0"/>
                          <a:cs typeface="Times New Roman" panose="02020603050405020304" pitchFamily="18" charset="0"/>
                        </a:rPr>
                        <a:t>ResNet-50</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80550021"/>
                  </a:ext>
                </a:extLst>
              </a:tr>
            </a:tbl>
          </a:graphicData>
        </a:graphic>
      </p:graphicFrame>
      <p:sp>
        <p:nvSpPr>
          <p:cNvPr id="9" name="TextBox 8">
            <a:extLst>
              <a:ext uri="{FF2B5EF4-FFF2-40B4-BE49-F238E27FC236}">
                <a16:creationId xmlns:a16="http://schemas.microsoft.com/office/drawing/2014/main" id="{AF059361-79DB-1BB4-7A5E-446D89B71067}"/>
              </a:ext>
            </a:extLst>
          </p:cNvPr>
          <p:cNvSpPr txBox="1"/>
          <p:nvPr/>
        </p:nvSpPr>
        <p:spPr>
          <a:xfrm>
            <a:off x="969434" y="210254"/>
            <a:ext cx="7636684" cy="830997"/>
          </a:xfrm>
          <a:prstGeom prst="rect">
            <a:avLst/>
          </a:prstGeom>
          <a:noFill/>
        </p:spPr>
        <p:txBody>
          <a:bodyPr wrap="square">
            <a:spAutoFit/>
          </a:bodyPr>
          <a:lstStyle/>
          <a:p>
            <a:r>
              <a:rPr lang="en-IN" sz="4800" b="1" dirty="0">
                <a:solidFill>
                  <a:schemeClr val="accent2"/>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71562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0F43-62FE-B279-C157-F09E459CB745}"/>
              </a:ext>
            </a:extLst>
          </p:cNvPr>
          <p:cNvSpPr>
            <a:spLocks noGrp="1"/>
          </p:cNvSpPr>
          <p:nvPr>
            <p:ph type="title"/>
          </p:nvPr>
        </p:nvSpPr>
        <p:spPr>
          <a:xfrm>
            <a:off x="1097280" y="286603"/>
            <a:ext cx="10058400" cy="1169663"/>
          </a:xfrm>
        </p:spPr>
        <p:txBody>
          <a:bodyPr/>
          <a:lstStyle/>
          <a:p>
            <a:r>
              <a:rPr lang="en-IN" b="1" dirty="0">
                <a:solidFill>
                  <a:schemeClr val="accent2"/>
                </a:solidFill>
                <a:latin typeface="Times New Roman" panose="02020603050405020304" pitchFamily="18" charset="0"/>
                <a:cs typeface="Times New Roman" panose="02020603050405020304" pitchFamily="18" charset="0"/>
              </a:rPr>
              <a:t>LITERATURE SURVEY</a:t>
            </a:r>
          </a:p>
        </p:txBody>
      </p:sp>
      <p:graphicFrame>
        <p:nvGraphicFramePr>
          <p:cNvPr id="9" name="Table 8">
            <a:extLst>
              <a:ext uri="{FF2B5EF4-FFF2-40B4-BE49-F238E27FC236}">
                <a16:creationId xmlns:a16="http://schemas.microsoft.com/office/drawing/2014/main" id="{BD303F82-EB59-EBE6-6706-8C146670ADBB}"/>
              </a:ext>
            </a:extLst>
          </p:cNvPr>
          <p:cNvGraphicFramePr>
            <a:graphicFrameLocks noGrp="1"/>
          </p:cNvGraphicFramePr>
          <p:nvPr>
            <p:extLst>
              <p:ext uri="{D42A27DB-BD31-4B8C-83A1-F6EECF244321}">
                <p14:modId xmlns:p14="http://schemas.microsoft.com/office/powerpoint/2010/main" val="1214821427"/>
              </p:ext>
            </p:extLst>
          </p:nvPr>
        </p:nvGraphicFramePr>
        <p:xfrm>
          <a:off x="1036320" y="1382821"/>
          <a:ext cx="10253132" cy="365760"/>
        </p:xfrm>
        <a:graphic>
          <a:graphicData uri="http://schemas.openxmlformats.org/drawingml/2006/table">
            <a:tbl>
              <a:tblPr firstRow="1" bandRow="1"/>
              <a:tblGrid>
                <a:gridCol w="3107267">
                  <a:extLst>
                    <a:ext uri="{9D8B030D-6E8A-4147-A177-3AD203B41FA5}">
                      <a16:colId xmlns:a16="http://schemas.microsoft.com/office/drawing/2014/main" val="790526317"/>
                    </a:ext>
                  </a:extLst>
                </a:gridCol>
                <a:gridCol w="3598333">
                  <a:extLst>
                    <a:ext uri="{9D8B030D-6E8A-4147-A177-3AD203B41FA5}">
                      <a16:colId xmlns:a16="http://schemas.microsoft.com/office/drawing/2014/main" val="3599260938"/>
                    </a:ext>
                  </a:extLst>
                </a:gridCol>
                <a:gridCol w="3547532">
                  <a:extLst>
                    <a:ext uri="{9D8B030D-6E8A-4147-A177-3AD203B41FA5}">
                      <a16:colId xmlns:a16="http://schemas.microsoft.com/office/drawing/2014/main" val="3939105078"/>
                    </a:ext>
                  </a:extLst>
                </a:gridCol>
              </a:tblGrid>
              <a:tr h="0">
                <a:tc>
                  <a:txBody>
                    <a:bodyPr/>
                    <a:lstStyle/>
                    <a:p>
                      <a:pPr algn="just"/>
                      <a:r>
                        <a:rPr lang="en-IN" b="1" dirty="0">
                          <a:latin typeface="Times New Roman" panose="02020603050405020304" pitchFamily="18" charset="0"/>
                          <a:cs typeface="Times New Roman" panose="02020603050405020304" pitchFamily="18" charset="0"/>
                        </a:rPr>
                        <a:t>Title of the paper </a:t>
                      </a:r>
                    </a:p>
                  </a:txBody>
                  <a:tcPr/>
                </a:tc>
                <a:tc>
                  <a:txBody>
                    <a:bodyPr/>
                    <a:lstStyle/>
                    <a:p>
                      <a:pPr algn="just"/>
                      <a:r>
                        <a:rPr lang="en-IN" b="1" dirty="0">
                          <a:latin typeface="Times New Roman" panose="02020603050405020304" pitchFamily="18" charset="0"/>
                          <a:cs typeface="Times New Roman" panose="02020603050405020304" pitchFamily="18" charset="0"/>
                        </a:rPr>
                        <a:t>Summary </a:t>
                      </a:r>
                    </a:p>
                  </a:txBody>
                  <a:tcPr/>
                </a:tc>
                <a:tc>
                  <a:txBody>
                    <a:bodyPr/>
                    <a:lstStyle/>
                    <a:p>
                      <a:pPr algn="just"/>
                      <a:r>
                        <a:rPr lang="en-IN" b="1"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3590585382"/>
                  </a:ext>
                </a:extLst>
              </a:tr>
            </a:tbl>
          </a:graphicData>
        </a:graphic>
      </p:graphicFrame>
      <p:graphicFrame>
        <p:nvGraphicFramePr>
          <p:cNvPr id="4" name="Table 3">
            <a:extLst>
              <a:ext uri="{FF2B5EF4-FFF2-40B4-BE49-F238E27FC236}">
                <a16:creationId xmlns:a16="http://schemas.microsoft.com/office/drawing/2014/main" id="{D49D9E28-3E7C-8B1A-45DA-8EAFD2E43C96}"/>
              </a:ext>
            </a:extLst>
          </p:cNvPr>
          <p:cNvGraphicFramePr>
            <a:graphicFrameLocks noGrp="1"/>
          </p:cNvGraphicFramePr>
          <p:nvPr>
            <p:extLst>
              <p:ext uri="{D42A27DB-BD31-4B8C-83A1-F6EECF244321}">
                <p14:modId xmlns:p14="http://schemas.microsoft.com/office/powerpoint/2010/main" val="2664080530"/>
              </p:ext>
            </p:extLst>
          </p:nvPr>
        </p:nvGraphicFramePr>
        <p:xfrm>
          <a:off x="1036320" y="1748581"/>
          <a:ext cx="10253132" cy="1737360"/>
        </p:xfrm>
        <a:graphic>
          <a:graphicData uri="http://schemas.openxmlformats.org/drawingml/2006/table">
            <a:tbl>
              <a:tblPr firstRow="1" bandRow="1"/>
              <a:tblGrid>
                <a:gridCol w="3107267">
                  <a:extLst>
                    <a:ext uri="{9D8B030D-6E8A-4147-A177-3AD203B41FA5}">
                      <a16:colId xmlns:a16="http://schemas.microsoft.com/office/drawing/2014/main" val="3824961420"/>
                    </a:ext>
                  </a:extLst>
                </a:gridCol>
                <a:gridCol w="3598333">
                  <a:extLst>
                    <a:ext uri="{9D8B030D-6E8A-4147-A177-3AD203B41FA5}">
                      <a16:colId xmlns:a16="http://schemas.microsoft.com/office/drawing/2014/main" val="3982237742"/>
                    </a:ext>
                  </a:extLst>
                </a:gridCol>
                <a:gridCol w="3547532">
                  <a:extLst>
                    <a:ext uri="{9D8B030D-6E8A-4147-A177-3AD203B41FA5}">
                      <a16:colId xmlns:a16="http://schemas.microsoft.com/office/drawing/2014/main" val="3959471581"/>
                    </a:ext>
                  </a:extLst>
                </a:gridCol>
              </a:tblGrid>
              <a:tr h="1494386">
                <a:tc>
                  <a:txBody>
                    <a:bodyPr/>
                    <a:lstStyle/>
                    <a:p>
                      <a:pPr algn="just"/>
                      <a:r>
                        <a:rPr lang="en-IN" sz="1200" dirty="0">
                          <a:solidFill>
                            <a:schemeClr val="dk1"/>
                          </a:solidFill>
                          <a:highlight>
                            <a:schemeClr val="lt1"/>
                          </a:highlight>
                          <a:latin typeface="Times New Roman"/>
                          <a:ea typeface="Times New Roman"/>
                          <a:cs typeface="Times New Roman"/>
                          <a:sym typeface="Times New Roman"/>
                        </a:rPr>
                        <a:t>Early-Stage Alzheimer's Disease Prediction Using Machine Learning Models [5]</a:t>
                      </a:r>
                      <a:endParaRPr lang="en-IN" sz="1200" dirty="0"/>
                    </a:p>
                  </a:txBody>
                  <a:tcPr/>
                </a:tc>
                <a:tc>
                  <a: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The study used a dataset of 1,000 patients and 20 features to train and test the models. The models used in the study included logistic regression, decision tree, random forest, and support vector machine. The results showed that the random forest model had the highest accuracy in predicting early-stage AD. The study has implications for the early detection and treatment of Alzheimer's disease.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Accuracy : 82.53%</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Machine Learning Algorithms like: - </a:t>
                      </a:r>
                    </a:p>
                    <a:p>
                      <a:pPr marL="171450" indent="-171450" algn="just">
                        <a:buFont typeface="Arial" panose="020B0604020202020204" pitchFamily="34" charset="0"/>
                        <a:buChar cha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Decision Tree, </a:t>
                      </a:r>
                    </a:p>
                    <a:p>
                      <a:pPr marL="171450" indent="-171450" algn="just">
                        <a:buFont typeface="Arial" panose="020B0604020202020204" pitchFamily="34" charset="0"/>
                        <a:buChar cha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Random Forest, </a:t>
                      </a:r>
                    </a:p>
                    <a:p>
                      <a:pPr marL="171450" indent="-171450" algn="just">
                        <a:buFont typeface="Arial" panose="020B0604020202020204" pitchFamily="34" charset="0"/>
                        <a:buChar cha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Support Vector Machine, </a:t>
                      </a:r>
                    </a:p>
                    <a:p>
                      <a:pPr marL="171450" indent="-171450" algn="just">
                        <a:buFont typeface="Arial" panose="020B0604020202020204" pitchFamily="34" charset="0"/>
                        <a:buChar cha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Gradient Boosting, </a:t>
                      </a:r>
                    </a:p>
                    <a:p>
                      <a:pPr marL="171450" indent="-171450" algn="just">
                        <a:buFont typeface="Arial" panose="020B0604020202020204" pitchFamily="34" charset="0"/>
                        <a:buChar cha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Voting classifiers.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9084726"/>
                  </a:ext>
                </a:extLst>
              </a:tr>
            </a:tbl>
          </a:graphicData>
        </a:graphic>
      </p:graphicFrame>
      <p:graphicFrame>
        <p:nvGraphicFramePr>
          <p:cNvPr id="5" name="Table 4">
            <a:extLst>
              <a:ext uri="{FF2B5EF4-FFF2-40B4-BE49-F238E27FC236}">
                <a16:creationId xmlns:a16="http://schemas.microsoft.com/office/drawing/2014/main" id="{871E5EF9-48D4-7B9B-E52E-CA30F3BB69A5}"/>
              </a:ext>
            </a:extLst>
          </p:cNvPr>
          <p:cNvGraphicFramePr>
            <a:graphicFrameLocks noGrp="1"/>
          </p:cNvGraphicFramePr>
          <p:nvPr>
            <p:extLst>
              <p:ext uri="{D42A27DB-BD31-4B8C-83A1-F6EECF244321}">
                <p14:modId xmlns:p14="http://schemas.microsoft.com/office/powerpoint/2010/main" val="84240424"/>
              </p:ext>
            </p:extLst>
          </p:nvPr>
        </p:nvGraphicFramePr>
        <p:xfrm>
          <a:off x="1036320" y="3485941"/>
          <a:ext cx="10253132" cy="1920240"/>
        </p:xfrm>
        <a:graphic>
          <a:graphicData uri="http://schemas.openxmlformats.org/drawingml/2006/table">
            <a:tbl>
              <a:tblPr firstRow="1" bandRow="1"/>
              <a:tblGrid>
                <a:gridCol w="3107267">
                  <a:extLst>
                    <a:ext uri="{9D8B030D-6E8A-4147-A177-3AD203B41FA5}">
                      <a16:colId xmlns:a16="http://schemas.microsoft.com/office/drawing/2014/main" val="3340124120"/>
                    </a:ext>
                  </a:extLst>
                </a:gridCol>
                <a:gridCol w="3598333">
                  <a:extLst>
                    <a:ext uri="{9D8B030D-6E8A-4147-A177-3AD203B41FA5}">
                      <a16:colId xmlns:a16="http://schemas.microsoft.com/office/drawing/2014/main" val="3331774304"/>
                    </a:ext>
                  </a:extLst>
                </a:gridCol>
                <a:gridCol w="3547532">
                  <a:extLst>
                    <a:ext uri="{9D8B030D-6E8A-4147-A177-3AD203B41FA5}">
                      <a16:colId xmlns:a16="http://schemas.microsoft.com/office/drawing/2014/main" val="2317160394"/>
                    </a:ext>
                  </a:extLst>
                </a:gridCol>
              </a:tblGrid>
              <a:tr h="167729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Alzheimer’s Diseases Detection by Using Deep Learning Algorithms [6]</a:t>
                      </a:r>
                    </a:p>
                    <a:p>
                      <a:pPr lvl="0" algn="just">
                        <a:buNone/>
                      </a:pPr>
                      <a:endParaRPr lang="en-US" sz="1200" b="0" i="0" u="none" strike="noStrike" noProof="0" dirty="0">
                        <a:solidFill>
                          <a:schemeClr val="dk1"/>
                        </a:solidFill>
                        <a:latin typeface="Times New Roman"/>
                      </a:endParaRPr>
                    </a:p>
                  </a:txBody>
                  <a:tcPr/>
                </a:tc>
                <a:tc>
                  <a:txBody>
                    <a:bodyPr/>
                    <a:lstStyle/>
                    <a:p>
                      <a:pPr algn="just"/>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Paper concentrates on two principal areas: biomarkers and neuroimaging, with a growing emphasis on image analysis. Despite being comprehensive and well-executed, the study contributes minimally to the early detection of Alzheimer's disease, as most of the selected patients are already diagnosed with AD. This study examined essential Alzheimer's disease datasets and diagnostic techniques, indicating its suitability for early-stage neuroimaging research.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Accuracy : 87.3%</a:t>
                      </a:r>
                      <a:endParaRPr lang="en-IN" sz="12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XGBOOST</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Logistic regression </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SVM</a:t>
                      </a:r>
                    </a:p>
                  </a:txBody>
                  <a:tcPr/>
                </a:tc>
                <a:extLst>
                  <a:ext uri="{0D108BD9-81ED-4DB2-BD59-A6C34878D82A}">
                    <a16:rowId xmlns:a16="http://schemas.microsoft.com/office/drawing/2014/main" val="372448339"/>
                  </a:ext>
                </a:extLst>
              </a:tr>
            </a:tbl>
          </a:graphicData>
        </a:graphic>
      </p:graphicFrame>
    </p:spTree>
    <p:extLst>
      <p:ext uri="{BB962C8B-B14F-4D97-AF65-F5344CB8AC3E}">
        <p14:creationId xmlns:p14="http://schemas.microsoft.com/office/powerpoint/2010/main" val="336863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0F43-62FE-B279-C157-F09E459CB745}"/>
              </a:ext>
            </a:extLst>
          </p:cNvPr>
          <p:cNvSpPr>
            <a:spLocks noGrp="1"/>
          </p:cNvSpPr>
          <p:nvPr>
            <p:ph type="title"/>
          </p:nvPr>
        </p:nvSpPr>
        <p:spPr>
          <a:xfrm>
            <a:off x="1097280" y="286603"/>
            <a:ext cx="10058400" cy="1169663"/>
          </a:xfrm>
        </p:spPr>
        <p:txBody>
          <a:bodyPr/>
          <a:lstStyle/>
          <a:p>
            <a:r>
              <a:rPr lang="en-IN" b="1" dirty="0">
                <a:solidFill>
                  <a:schemeClr val="accent2"/>
                </a:solidFill>
                <a:latin typeface="Times New Roman" panose="02020603050405020304" pitchFamily="18" charset="0"/>
                <a:cs typeface="Times New Roman" panose="02020603050405020304" pitchFamily="18" charset="0"/>
              </a:rPr>
              <a:t>LITERATURE SURVEY</a:t>
            </a:r>
          </a:p>
        </p:txBody>
      </p:sp>
      <p:graphicFrame>
        <p:nvGraphicFramePr>
          <p:cNvPr id="9" name="Table 8">
            <a:extLst>
              <a:ext uri="{FF2B5EF4-FFF2-40B4-BE49-F238E27FC236}">
                <a16:creationId xmlns:a16="http://schemas.microsoft.com/office/drawing/2014/main" id="{BD303F82-EB59-EBE6-6706-8C146670ADBB}"/>
              </a:ext>
            </a:extLst>
          </p:cNvPr>
          <p:cNvGraphicFramePr>
            <a:graphicFrameLocks noGrp="1"/>
          </p:cNvGraphicFramePr>
          <p:nvPr>
            <p:extLst>
              <p:ext uri="{D42A27DB-BD31-4B8C-83A1-F6EECF244321}">
                <p14:modId xmlns:p14="http://schemas.microsoft.com/office/powerpoint/2010/main" val="3808133366"/>
              </p:ext>
            </p:extLst>
          </p:nvPr>
        </p:nvGraphicFramePr>
        <p:xfrm>
          <a:off x="1036320" y="1382821"/>
          <a:ext cx="10253132" cy="365760"/>
        </p:xfrm>
        <a:graphic>
          <a:graphicData uri="http://schemas.openxmlformats.org/drawingml/2006/table">
            <a:tbl>
              <a:tblPr firstRow="1" bandRow="1"/>
              <a:tblGrid>
                <a:gridCol w="3107267">
                  <a:extLst>
                    <a:ext uri="{9D8B030D-6E8A-4147-A177-3AD203B41FA5}">
                      <a16:colId xmlns:a16="http://schemas.microsoft.com/office/drawing/2014/main" val="790526317"/>
                    </a:ext>
                  </a:extLst>
                </a:gridCol>
                <a:gridCol w="3598333">
                  <a:extLst>
                    <a:ext uri="{9D8B030D-6E8A-4147-A177-3AD203B41FA5}">
                      <a16:colId xmlns:a16="http://schemas.microsoft.com/office/drawing/2014/main" val="3599260938"/>
                    </a:ext>
                  </a:extLst>
                </a:gridCol>
                <a:gridCol w="3547532">
                  <a:extLst>
                    <a:ext uri="{9D8B030D-6E8A-4147-A177-3AD203B41FA5}">
                      <a16:colId xmlns:a16="http://schemas.microsoft.com/office/drawing/2014/main" val="3939105078"/>
                    </a:ext>
                  </a:extLst>
                </a:gridCol>
              </a:tblGrid>
              <a:tr h="0">
                <a:tc>
                  <a:txBody>
                    <a:bodyPr/>
                    <a:lstStyle/>
                    <a:p>
                      <a:pPr algn="just"/>
                      <a:r>
                        <a:rPr lang="en-IN" b="1" dirty="0">
                          <a:latin typeface="Times New Roman" panose="02020603050405020304" pitchFamily="18" charset="0"/>
                          <a:cs typeface="Times New Roman" panose="02020603050405020304" pitchFamily="18" charset="0"/>
                        </a:rPr>
                        <a:t>Title of the paper </a:t>
                      </a:r>
                    </a:p>
                  </a:txBody>
                  <a:tcPr/>
                </a:tc>
                <a:tc>
                  <a:txBody>
                    <a:bodyPr/>
                    <a:lstStyle/>
                    <a:p>
                      <a:pPr algn="just"/>
                      <a:r>
                        <a:rPr lang="en-IN" b="1" dirty="0">
                          <a:latin typeface="Times New Roman" panose="02020603050405020304" pitchFamily="18" charset="0"/>
                          <a:cs typeface="Times New Roman" panose="02020603050405020304" pitchFamily="18" charset="0"/>
                        </a:rPr>
                        <a:t>Summary </a:t>
                      </a:r>
                    </a:p>
                  </a:txBody>
                  <a:tcPr/>
                </a:tc>
                <a:tc>
                  <a:txBody>
                    <a:bodyPr/>
                    <a:lstStyle/>
                    <a:p>
                      <a:pPr algn="just"/>
                      <a:r>
                        <a:rPr lang="en-IN" b="1"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3590585382"/>
                  </a:ext>
                </a:extLst>
              </a:tr>
            </a:tbl>
          </a:graphicData>
        </a:graphic>
      </p:graphicFrame>
      <p:graphicFrame>
        <p:nvGraphicFramePr>
          <p:cNvPr id="3" name="Table 2">
            <a:extLst>
              <a:ext uri="{FF2B5EF4-FFF2-40B4-BE49-F238E27FC236}">
                <a16:creationId xmlns:a16="http://schemas.microsoft.com/office/drawing/2014/main" id="{B3D5367A-1038-7F29-A37F-C75B4399B289}"/>
              </a:ext>
            </a:extLst>
          </p:cNvPr>
          <p:cNvGraphicFramePr>
            <a:graphicFrameLocks noGrp="1"/>
          </p:cNvGraphicFramePr>
          <p:nvPr>
            <p:extLst>
              <p:ext uri="{D42A27DB-BD31-4B8C-83A1-F6EECF244321}">
                <p14:modId xmlns:p14="http://schemas.microsoft.com/office/powerpoint/2010/main" val="1702874418"/>
              </p:ext>
            </p:extLst>
          </p:nvPr>
        </p:nvGraphicFramePr>
        <p:xfrm>
          <a:off x="1036320" y="1748581"/>
          <a:ext cx="10253132" cy="1920240"/>
        </p:xfrm>
        <a:graphic>
          <a:graphicData uri="http://schemas.openxmlformats.org/drawingml/2006/table">
            <a:tbl>
              <a:tblPr firstRow="1" bandRow="1"/>
              <a:tblGrid>
                <a:gridCol w="3134780">
                  <a:extLst>
                    <a:ext uri="{9D8B030D-6E8A-4147-A177-3AD203B41FA5}">
                      <a16:colId xmlns:a16="http://schemas.microsoft.com/office/drawing/2014/main" val="1885280660"/>
                    </a:ext>
                  </a:extLst>
                </a:gridCol>
                <a:gridCol w="3570820">
                  <a:extLst>
                    <a:ext uri="{9D8B030D-6E8A-4147-A177-3AD203B41FA5}">
                      <a16:colId xmlns:a16="http://schemas.microsoft.com/office/drawing/2014/main" val="710863207"/>
                    </a:ext>
                  </a:extLst>
                </a:gridCol>
                <a:gridCol w="3547532">
                  <a:extLst>
                    <a:ext uri="{9D8B030D-6E8A-4147-A177-3AD203B41FA5}">
                      <a16:colId xmlns:a16="http://schemas.microsoft.com/office/drawing/2014/main" val="1106657806"/>
                    </a:ext>
                  </a:extLst>
                </a:gridCol>
              </a:tblGrid>
              <a:tr h="1338256">
                <a:tc>
                  <a:txBody>
                    <a:bodyPr/>
                    <a:lstStyle/>
                    <a:p>
                      <a:r>
                        <a:rPr lang="en-US" sz="1200" dirty="0">
                          <a:highlight>
                            <a:schemeClr val="lt1"/>
                          </a:highlight>
                          <a:latin typeface="Times New Roman" panose="02020603050405020304" pitchFamily="18" charset="0"/>
                          <a:cs typeface="Times New Roman" panose="02020603050405020304" pitchFamily="18" charset="0"/>
                        </a:rPr>
                        <a:t>Deep Learning Techniques for Early Detection of Alzheimer’s Disease [7]</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study provides you with an overview of current trend deep learning-based segmentation algorithms for analyzing brain Magnetic Resonance Imaging for the treatment of AD. Finally, a conversation on the approaches' benefits and drawbacks, as well as future directives, was held, which may help researchers better comprehend present algorithms and methods in this field, and eventually design new and more successful algorithms.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Accuracy : 79.83%</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a:t>
                      </a:r>
                    </a:p>
                    <a:p>
                      <a:pPr marL="171450" indent="-1714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RNN</a:t>
                      </a:r>
                    </a:p>
                  </a:txBody>
                  <a:tcPr/>
                </a:tc>
                <a:extLst>
                  <a:ext uri="{0D108BD9-81ED-4DB2-BD59-A6C34878D82A}">
                    <a16:rowId xmlns:a16="http://schemas.microsoft.com/office/drawing/2014/main" val="3544649613"/>
                  </a:ext>
                </a:extLst>
              </a:tr>
            </a:tbl>
          </a:graphicData>
        </a:graphic>
      </p:graphicFrame>
      <p:graphicFrame>
        <p:nvGraphicFramePr>
          <p:cNvPr id="4" name="Table 3">
            <a:extLst>
              <a:ext uri="{FF2B5EF4-FFF2-40B4-BE49-F238E27FC236}">
                <a16:creationId xmlns:a16="http://schemas.microsoft.com/office/drawing/2014/main" id="{C494AD5A-0F4E-C736-62FE-8D4A7299BF41}"/>
              </a:ext>
            </a:extLst>
          </p:cNvPr>
          <p:cNvGraphicFramePr>
            <a:graphicFrameLocks noGrp="1"/>
          </p:cNvGraphicFramePr>
          <p:nvPr>
            <p:extLst>
              <p:ext uri="{D42A27DB-BD31-4B8C-83A1-F6EECF244321}">
                <p14:modId xmlns:p14="http://schemas.microsoft.com/office/powerpoint/2010/main" val="2797788287"/>
              </p:ext>
            </p:extLst>
          </p:nvPr>
        </p:nvGraphicFramePr>
        <p:xfrm>
          <a:off x="1036320" y="3668821"/>
          <a:ext cx="10253132" cy="2468880"/>
        </p:xfrm>
        <a:graphic>
          <a:graphicData uri="http://schemas.openxmlformats.org/drawingml/2006/table">
            <a:tbl>
              <a:tblPr firstRow="1" bandRow="1"/>
              <a:tblGrid>
                <a:gridCol w="3107267">
                  <a:extLst>
                    <a:ext uri="{9D8B030D-6E8A-4147-A177-3AD203B41FA5}">
                      <a16:colId xmlns:a16="http://schemas.microsoft.com/office/drawing/2014/main" val="1230209417"/>
                    </a:ext>
                  </a:extLst>
                </a:gridCol>
                <a:gridCol w="3598333">
                  <a:extLst>
                    <a:ext uri="{9D8B030D-6E8A-4147-A177-3AD203B41FA5}">
                      <a16:colId xmlns:a16="http://schemas.microsoft.com/office/drawing/2014/main" val="2230013954"/>
                    </a:ext>
                  </a:extLst>
                </a:gridCol>
                <a:gridCol w="3547532">
                  <a:extLst>
                    <a:ext uri="{9D8B030D-6E8A-4147-A177-3AD203B41FA5}">
                      <a16:colId xmlns:a16="http://schemas.microsoft.com/office/drawing/2014/main" val="2385081563"/>
                    </a:ext>
                  </a:extLst>
                </a:gridCol>
              </a:tblGrid>
              <a:tr h="1338256">
                <a:tc>
                  <a:txBody>
                    <a:bodyPr/>
                    <a:lstStyle/>
                    <a:p>
                      <a:pPr lvl="0" algn="just">
                        <a:buNone/>
                      </a:pPr>
                      <a:r>
                        <a:rPr lang="en-IN" sz="1200" b="0" i="0" u="none" strike="noStrike" noProof="0" dirty="0">
                          <a:solidFill>
                            <a:srgbClr val="404040"/>
                          </a:solidFill>
                          <a:effectLst/>
                          <a:latin typeface="Times New Roman"/>
                        </a:rPr>
                        <a:t>Automatic Early Diagnosis of Alzheimer’s Disease Using 3D Deep Ensemble Approach [8]</a:t>
                      </a:r>
                      <a:endParaRPr lang="en-US" sz="1200" dirty="0"/>
                    </a:p>
                  </a:txBody>
                  <a:tcPr/>
                </a:tc>
                <a:tc>
                  <a:txBody>
                    <a:bodyPr/>
                    <a:lstStyle/>
                    <a:p>
                      <a:pPr algn="just"/>
                      <a:r>
                        <a:rPr lang="en-US" sz="1200" b="0" i="0" u="none" strike="noStrike" kern="1200" noProof="0" dirty="0">
                          <a:solidFill>
                            <a:schemeClr val="tx1"/>
                          </a:solidFill>
                          <a:effectLst/>
                          <a:latin typeface="Times New Roman" panose="02020603050405020304" pitchFamily="18" charset="0"/>
                          <a:cs typeface="Times New Roman" panose="02020603050405020304" pitchFamily="18" charset="0"/>
                        </a:rPr>
                        <a:t>The proposed architecture is described along with the preprocessing pipeline used, which includes a </a:t>
                      </a:r>
                      <a:r>
                        <a:rPr lang="en-US" sz="1200" b="0" i="0" u="none" strike="noStrike" kern="1200" noProof="0" dirty="0" err="1">
                          <a:solidFill>
                            <a:schemeClr val="tx1"/>
                          </a:solidFill>
                          <a:effectLst/>
                          <a:latin typeface="Times New Roman" panose="02020603050405020304" pitchFamily="18" charset="0"/>
                          <a:cs typeface="Times New Roman" panose="02020603050405020304" pitchFamily="18" charset="0"/>
                        </a:rPr>
                        <a:t>tubelet</a:t>
                      </a:r>
                      <a:r>
                        <a:rPr lang="en-US" sz="1200" b="0" i="0" u="none" strike="noStrike" kern="1200" noProof="0" dirty="0">
                          <a:solidFill>
                            <a:schemeClr val="tx1"/>
                          </a:solidFill>
                          <a:effectLst/>
                          <a:latin typeface="Times New Roman" panose="02020603050405020304" pitchFamily="18" charset="0"/>
                          <a:cs typeface="Times New Roman" panose="02020603050405020304" pitchFamily="18" charset="0"/>
                        </a:rPr>
                        <a:t> embedding and positional embedding. The evaluation metrics discussed include F1-score, which considers precision and recall, and BA, a metric used when classes are imbalanced. The study involves the use of a dataset of 789 3D MRI images, with four classification tasks investigated: AD vs CN, AD vs MCI, MCI vs CN, and AD vs MCI vs CN. The results of this study are discussed and presented, including an ablation study to illustrate the effectiveness of each module in the proposed method.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Accuracy : 85.43%</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lgn="just">
                        <a:buFont typeface="Arial" panose="020B0604020202020204" pitchFamily="34" charset="0"/>
                        <a:buChar char="•"/>
                      </a:pPr>
                      <a:r>
                        <a:rPr lang="en-US" sz="1400" b="0" i="0" u="none" strike="noStrike" kern="1200" noProof="0" dirty="0">
                          <a:solidFill>
                            <a:schemeClr val="tx1"/>
                          </a:solidFill>
                          <a:effectLst/>
                          <a:latin typeface="Times New Roman" panose="02020603050405020304" pitchFamily="18" charset="0"/>
                          <a:cs typeface="Times New Roman" panose="02020603050405020304" pitchFamily="18" charset="0"/>
                        </a:rPr>
                        <a:t>CNN</a:t>
                      </a:r>
                    </a:p>
                    <a:p>
                      <a:pPr marL="171450" indent="-171450" algn="just">
                        <a:buFont typeface="Arial" panose="020B0604020202020204" pitchFamily="34" charset="0"/>
                        <a:buChar char="•"/>
                      </a:pPr>
                      <a:r>
                        <a:rPr lang="en-US" sz="1400" b="0" i="0" u="none" strike="noStrike" kern="1200" noProof="0" dirty="0">
                          <a:solidFill>
                            <a:schemeClr val="tx1"/>
                          </a:solidFill>
                          <a:effectLst/>
                          <a:latin typeface="Times New Roman" panose="02020603050405020304" pitchFamily="18" charset="0"/>
                          <a:cs typeface="Times New Roman" panose="02020603050405020304" pitchFamily="18" charset="0"/>
                        </a:rPr>
                        <a:t>ROBEX</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5252906"/>
                  </a:ext>
                </a:extLst>
              </a:tr>
            </a:tbl>
          </a:graphicData>
        </a:graphic>
      </p:graphicFrame>
    </p:spTree>
    <p:extLst>
      <p:ext uri="{BB962C8B-B14F-4D97-AF65-F5344CB8AC3E}">
        <p14:creationId xmlns:p14="http://schemas.microsoft.com/office/powerpoint/2010/main" val="411062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0F43-62FE-B279-C157-F09E459CB745}"/>
              </a:ext>
            </a:extLst>
          </p:cNvPr>
          <p:cNvSpPr>
            <a:spLocks noGrp="1"/>
          </p:cNvSpPr>
          <p:nvPr>
            <p:ph type="title"/>
          </p:nvPr>
        </p:nvSpPr>
        <p:spPr/>
        <p:txBody>
          <a:bodyPr/>
          <a:lstStyle/>
          <a:p>
            <a:r>
              <a:rPr lang="en-IN" b="1" dirty="0">
                <a:solidFill>
                  <a:schemeClr val="accent2"/>
                </a:solidFill>
                <a:latin typeface="Times New Roman" panose="02020603050405020304" pitchFamily="18" charset="0"/>
                <a:cs typeface="Times New Roman" panose="02020603050405020304" pitchFamily="18" charset="0"/>
              </a:rPr>
              <a:t>PROBLEM STATEMENT</a:t>
            </a:r>
          </a:p>
        </p:txBody>
      </p:sp>
      <p:sp>
        <p:nvSpPr>
          <p:cNvPr id="5" name="Content Placeholder 4">
            <a:extLst>
              <a:ext uri="{FF2B5EF4-FFF2-40B4-BE49-F238E27FC236}">
                <a16:creationId xmlns:a16="http://schemas.microsoft.com/office/drawing/2014/main" id="{386E5E45-33EC-4462-BB4F-F0F886E75140}"/>
              </a:ext>
            </a:extLst>
          </p:cNvPr>
          <p:cNvSpPr>
            <a:spLocks noGrp="1"/>
          </p:cNvSpPr>
          <p:nvPr>
            <p:ph idx="1"/>
          </p:nvPr>
        </p:nvSpPr>
        <p:spPr/>
        <p:txBody>
          <a:bodyPr/>
          <a:lstStyle/>
          <a:p>
            <a:pPr marL="0" indent="0" algn="just">
              <a:buClr>
                <a:schemeClr val="tx1"/>
              </a:buClr>
              <a:buSzPct val="119000"/>
              <a:buNone/>
            </a:pPr>
            <a:r>
              <a:rPr lang="en-US" sz="2000" dirty="0">
                <a:solidFill>
                  <a:schemeClr val="dk1"/>
                </a:solidFill>
                <a:highlight>
                  <a:schemeClr val="lt1"/>
                </a:highlight>
                <a:latin typeface="Times New Roman"/>
                <a:ea typeface="Times New Roman"/>
                <a:cs typeface="Times New Roman"/>
                <a:sym typeface="Times New Roman"/>
              </a:rPr>
              <a:t>The project addresses the need for accurate and early prediction of Alzheimer's disease and cognitive decline, utilizing deep learning algorithms and cognitive testing data to enhance diagnostic precision and facilitate timely interventions for improved patient care.</a:t>
            </a:r>
            <a:endParaRPr lang="en-US" dirty="0">
              <a:solidFill>
                <a:schemeClr val="dk1"/>
              </a:solidFill>
              <a:highlight>
                <a:schemeClr val="lt1"/>
              </a:highlight>
              <a:latin typeface="Times New Roman"/>
              <a:ea typeface="Times New Roman"/>
              <a:cs typeface="Times New Roman"/>
              <a:sym typeface="Times New Roman"/>
            </a:endParaRPr>
          </a:p>
          <a:p>
            <a:pPr marL="0" indent="0">
              <a:buNone/>
            </a:pPr>
            <a:endParaRPr lang="en-IN" dirty="0"/>
          </a:p>
        </p:txBody>
      </p:sp>
    </p:spTree>
    <p:extLst>
      <p:ext uri="{BB962C8B-B14F-4D97-AF65-F5344CB8AC3E}">
        <p14:creationId xmlns:p14="http://schemas.microsoft.com/office/powerpoint/2010/main" val="493214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1693</TotalTime>
  <Words>1650</Words>
  <Application>Microsoft Office PowerPoint</Application>
  <PresentationFormat>Widescreen</PresentationFormat>
  <Paragraphs>138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PowerPoint Presentation</vt:lpstr>
      <vt:lpstr>Agenda</vt:lpstr>
      <vt:lpstr>Motivation</vt:lpstr>
      <vt:lpstr>PowerPoint Presentation</vt:lpstr>
      <vt:lpstr>PowerPoint Presentation</vt:lpstr>
      <vt:lpstr>PowerPoint Presentation</vt:lpstr>
      <vt:lpstr>LITERATURE SURVEY</vt:lpstr>
      <vt:lpstr>LITERATURE SURVEY</vt:lpstr>
      <vt:lpstr>PROBLEM STATEMENT</vt:lpstr>
      <vt:lpstr>Novelty of work/ SOCIAL RELEVANCE</vt:lpstr>
      <vt:lpstr>OBJECTIVES</vt:lpstr>
      <vt:lpstr>Timeline </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Diagnosis of sleep apnea from ecg signals</dc:title>
  <dc:creator>Namrata AH</dc:creator>
  <cp:lastModifiedBy>ARAVIND SURESH</cp:lastModifiedBy>
  <cp:revision>123</cp:revision>
  <dcterms:created xsi:type="dcterms:W3CDTF">2022-11-23T03:11:07Z</dcterms:created>
  <dcterms:modified xsi:type="dcterms:W3CDTF">2023-10-26T15:00:39Z</dcterms:modified>
</cp:coreProperties>
</file>