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C7553C-A4B2-4764-A5F4-BB6E414EAFB6}">
  <a:tblStyle styleId="{47C7553C-A4B2-4764-A5F4-BB6E414EAF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2e775dba1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2e775dba1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2e775dba1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2e775dba1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2e775dba1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2e775dba1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2e775dba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2e775dba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2e775dba1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2e775dba1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2e775dba1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2e775dba1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2e775dba1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2e775dba1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2e775dba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2e775dba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2e775dba1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2e775dba1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2e775dba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2e775dba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2e775dba1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2e775dba1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2e775dba1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2e775dba1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2e775dba1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2e775dba1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2e775dba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2e775dba1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2e775dba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2e775dba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038/s41598-019-54548-6" TargetMode="External"/><Relationship Id="rId4" Type="http://schemas.openxmlformats.org/officeDocument/2006/relationships/hyperlink" Target="https://www.frontiersin.org/articles/10.3389/fnagi.2019.00220" TargetMode="External"/><Relationship Id="rId5" Type="http://schemas.openxmlformats.org/officeDocument/2006/relationships/hyperlink" Target="https://www.frontiersin.org/articles/10.3389/fnagi.2019.00220" TargetMode="External"/><Relationship Id="rId6" Type="http://schemas.openxmlformats.org/officeDocument/2006/relationships/hyperlink" Target="https://www.frontiersin.org/articles/10.3389/fpubh.2022.853294" TargetMode="External"/><Relationship Id="rId7" Type="http://schemas.openxmlformats.org/officeDocument/2006/relationships/hyperlink" Target="https://www.frontiersin.org/articles/10.3389/fpubh.2022.853294" TargetMode="External"/><Relationship Id="rId8" Type="http://schemas.openxmlformats.org/officeDocument/2006/relationships/hyperlink" Target="https://doi.org/10.5281/zenodo.792094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0" l="0" r="0" t="0"/>
          <a:stretch/>
        </p:blipFill>
        <p:spPr>
          <a:xfrm>
            <a:off x="0" y="0"/>
            <a:ext cx="9144000" cy="1085675"/>
          </a:xfrm>
          <a:prstGeom prst="rect">
            <a:avLst/>
          </a:prstGeom>
          <a:solidFill>
            <a:srgbClr val="FFFFFF"/>
          </a:solidFill>
          <a:ln>
            <a:noFill/>
          </a:ln>
        </p:spPr>
      </p:pic>
      <p:sp>
        <p:nvSpPr>
          <p:cNvPr id="86" name="Google Shape;86;p13"/>
          <p:cNvSpPr txBox="1"/>
          <p:nvPr/>
        </p:nvSpPr>
        <p:spPr>
          <a:xfrm>
            <a:off x="1672950" y="1239675"/>
            <a:ext cx="5798100" cy="73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Font typeface="Arial"/>
              <a:buNone/>
            </a:pPr>
            <a:r>
              <a:rPr b="1" lang="en" sz="1800">
                <a:solidFill>
                  <a:srgbClr val="FF0000"/>
                </a:solidFill>
                <a:latin typeface="Times New Roman"/>
                <a:ea typeface="Times New Roman"/>
                <a:cs typeface="Times New Roman"/>
                <a:sym typeface="Times New Roman"/>
              </a:rPr>
              <a:t>DEPARTMENT OF ARTIFICIAL INTELLIGENCE AND MACHINE LEARNING</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87" name="Google Shape;87;p13"/>
          <p:cNvSpPr txBox="1"/>
          <p:nvPr/>
        </p:nvSpPr>
        <p:spPr>
          <a:xfrm>
            <a:off x="1226400" y="2309950"/>
            <a:ext cx="6691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i="1" lang="en" sz="1800">
                <a:solidFill>
                  <a:srgbClr val="FFFF00"/>
                </a:solidFill>
                <a:latin typeface="Times New Roman"/>
                <a:ea typeface="Times New Roman"/>
                <a:cs typeface="Times New Roman"/>
                <a:sym typeface="Times New Roman"/>
              </a:rPr>
              <a:t>“ALZHEIMER’S DISEASE DIAGNOSIS USING DEEP LEARNING APPROACH”</a:t>
            </a:r>
            <a:endParaRPr b="1" i="1">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b="1" i="1">
              <a:solidFill>
                <a:srgbClr val="FFFF00"/>
              </a:solidFill>
              <a:latin typeface="Times New Roman"/>
              <a:ea typeface="Times New Roman"/>
              <a:cs typeface="Times New Roman"/>
              <a:sym typeface="Times New Roman"/>
            </a:endParaRPr>
          </a:p>
        </p:txBody>
      </p:sp>
      <p:sp>
        <p:nvSpPr>
          <p:cNvPr id="88" name="Google Shape;88;p13"/>
          <p:cNvSpPr txBox="1"/>
          <p:nvPr/>
        </p:nvSpPr>
        <p:spPr>
          <a:xfrm>
            <a:off x="629850" y="3264250"/>
            <a:ext cx="7884300" cy="15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Presented by Group 5:						</a:t>
            </a:r>
            <a:r>
              <a:rPr lang="en" sz="1200">
                <a:solidFill>
                  <a:schemeClr val="lt1"/>
                </a:solidFill>
                <a:latin typeface="Times New Roman"/>
                <a:ea typeface="Times New Roman"/>
                <a:cs typeface="Times New Roman"/>
                <a:sym typeface="Times New Roman"/>
              </a:rPr>
              <a:t>Under the guidance of:</a:t>
            </a:r>
            <a:r>
              <a:rPr b="1" lang="en" sz="1200">
                <a:solidFill>
                  <a:schemeClr val="lt1"/>
                </a:solidFill>
                <a:latin typeface="Times New Roman"/>
                <a:ea typeface="Times New Roman"/>
                <a:cs typeface="Times New Roman"/>
                <a:sym typeface="Times New Roman"/>
              </a:rPr>
              <a:t> Dr. CHANDRASEKHAR BN</a:t>
            </a:r>
            <a:endParaRPr b="1"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1BY20AI009	: Aravind Suresh</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1BY20AI024	: M S Kaushik</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1BY20AI044	: Sandeep Arockia Samraj</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1BY20AI402	: Raj Powell</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6624"/>
              <a:buFont typeface="Arial"/>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latin typeface="Times New Roman"/>
                <a:ea typeface="Times New Roman"/>
                <a:cs typeface="Times New Roman"/>
                <a:sym typeface="Times New Roman"/>
              </a:rPr>
              <a:t>Methodology</a:t>
            </a:r>
            <a:endParaRPr b="1" sz="2220">
              <a:latin typeface="Times New Roman"/>
              <a:ea typeface="Times New Roman"/>
              <a:cs typeface="Times New Roman"/>
              <a:sym typeface="Times New Roman"/>
            </a:endParaRPr>
          </a:p>
        </p:txBody>
      </p:sp>
      <p:sp>
        <p:nvSpPr>
          <p:cNvPr id="142" name="Google Shape;142;p22"/>
          <p:cNvSpPr txBox="1"/>
          <p:nvPr/>
        </p:nvSpPr>
        <p:spPr>
          <a:xfrm>
            <a:off x="406375" y="1016400"/>
            <a:ext cx="6252300" cy="31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
                <a:solidFill>
                  <a:schemeClr val="dk1"/>
                </a:solidFill>
                <a:highlight>
                  <a:schemeClr val="lt1"/>
                </a:highlight>
                <a:latin typeface="Roboto"/>
                <a:ea typeface="Roboto"/>
                <a:cs typeface="Roboto"/>
                <a:sym typeface="Roboto"/>
              </a:rPr>
              <a:t>Convolutional Neural Network (CNN) for Alzheimer's Detection:</a:t>
            </a:r>
            <a:endParaRPr b="1">
              <a:solidFill>
                <a:schemeClr val="dk1"/>
              </a:solidFill>
              <a:highlight>
                <a:schemeClr val="lt1"/>
              </a:highlight>
              <a:latin typeface="Roboto"/>
              <a:ea typeface="Roboto"/>
              <a:cs typeface="Roboto"/>
              <a:sym typeface="Roboto"/>
            </a:endParaRPr>
          </a:p>
          <a:p>
            <a:pPr indent="-304800" lvl="0" marL="457200" rtl="0" algn="l">
              <a:lnSpc>
                <a:spcPct val="150000"/>
              </a:lnSpc>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Utilize CNN, a deep learning algorithm suited for image and video analysis.</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CNN autonomously extracts features from raw pixel data, eliminating manual feature extraction.</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Multiple layers with specific functions in feature extraction, including convolutional and pooling layers.</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Fully connected layers for classification.</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Employ ReLU activation functions for non-linearity.</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Backpropagation trains the network.</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Successful application in medical image analysis, among other tasks.</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311700" y="546700"/>
            <a:ext cx="5748000" cy="40221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b="1" lang="en" sz="1400">
                <a:solidFill>
                  <a:schemeClr val="dk1"/>
                </a:solidFill>
                <a:highlight>
                  <a:schemeClr val="lt1"/>
                </a:highlight>
                <a:latin typeface="Roboto"/>
                <a:ea typeface="Roboto"/>
                <a:cs typeface="Roboto"/>
                <a:sym typeface="Roboto"/>
              </a:rPr>
              <a:t>VGG16 Model for Cognitive Testing and Alzheimer's Detection:</a:t>
            </a:r>
            <a:endParaRPr b="1" sz="1400">
              <a:solidFill>
                <a:schemeClr val="dk1"/>
              </a:solidFill>
              <a:highlight>
                <a:schemeClr val="lt1"/>
              </a:highlight>
              <a:latin typeface="Roboto"/>
              <a:ea typeface="Roboto"/>
              <a:cs typeface="Roboto"/>
              <a:sym typeface="Roboto"/>
            </a:endParaRPr>
          </a:p>
          <a:p>
            <a:pPr indent="-304800" lvl="0" marL="457200" rtl="0" algn="l">
              <a:lnSpc>
                <a:spcPct val="150000"/>
              </a:lnSpc>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Integrate VGG16, a deep CNN architecture with 16 layers.</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Accepts 224x224x3 images in the input layer.</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Convolutional layers grouped into five sections for feature extraction.</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Fully connected layers perform classification.</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ReLU activation functions introduce non-linearity.</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SoftMax layer standardizes network outcomes into class probabilities.</a:t>
            </a:r>
            <a:endParaRPr sz="1200">
              <a:solidFill>
                <a:schemeClr val="dk1"/>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Suitable for image recognition but computationally demanding.</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122575" y="254100"/>
            <a:ext cx="7090299" cy="3788325"/>
          </a:xfrm>
          <a:prstGeom prst="rect">
            <a:avLst/>
          </a:prstGeom>
          <a:noFill/>
          <a:ln>
            <a:noFill/>
          </a:ln>
        </p:spPr>
      </p:pic>
      <p:sp>
        <p:nvSpPr>
          <p:cNvPr id="153" name="Google Shape;153;p24"/>
          <p:cNvSpPr txBox="1"/>
          <p:nvPr/>
        </p:nvSpPr>
        <p:spPr>
          <a:xfrm>
            <a:off x="1533825" y="4219525"/>
            <a:ext cx="443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Figure. 1: E-R Diagram for Alzheimer’s Disease Prediction</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2901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chemeClr val="dk1"/>
                </a:solidFill>
                <a:highlight>
                  <a:schemeClr val="lt1"/>
                </a:highlight>
                <a:latin typeface="Times New Roman"/>
                <a:ea typeface="Times New Roman"/>
                <a:cs typeface="Times New Roman"/>
                <a:sym typeface="Times New Roman"/>
              </a:rPr>
              <a:t>Integration of Cognitive Testing: </a:t>
            </a:r>
            <a:endParaRPr b="1" sz="1600">
              <a:solidFill>
                <a:schemeClr val="dk1"/>
              </a:solidFill>
              <a:highlight>
                <a:schemeClr val="lt1"/>
              </a:highlight>
              <a:latin typeface="Times New Roman"/>
              <a:ea typeface="Times New Roman"/>
              <a:cs typeface="Times New Roman"/>
              <a:sym typeface="Times New Roman"/>
            </a:endParaRPr>
          </a:p>
          <a:p>
            <a:pPr indent="-304800" lvl="0" marL="457200" rtl="0" algn="just">
              <a:spcBef>
                <a:spcPts val="120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In our project, we extend the deep learning framework to incorporate cognitive testing features. This involves the inclusion of additional data sources such as cognitive test scores, behavioral metrics, or neuropsychological assessments. </a:t>
            </a:r>
            <a:endParaRPr sz="1200">
              <a:solidFill>
                <a:schemeClr val="dk1"/>
              </a:solidFill>
              <a:highlight>
                <a:schemeClr val="lt1"/>
              </a:highlight>
              <a:latin typeface="Times New Roman"/>
              <a:ea typeface="Times New Roman"/>
              <a:cs typeface="Times New Roman"/>
              <a:sym typeface="Times New Roman"/>
            </a:endParaRPr>
          </a:p>
          <a:p>
            <a:pPr indent="0" lvl="0" marL="457200" rtl="0" algn="just">
              <a:spcBef>
                <a:spcPts val="12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just">
              <a:spcBef>
                <a:spcPts val="120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The integration aims to enhance diagnostic precision and provide a holistic understanding of patients' cognitive health. This combined approach enables a more comprehensive evaluation of cognitive decline and Alzheimer's disease, yielding potential breakthroughs in early detection and intervention strategies.</a:t>
            </a:r>
            <a:endParaRPr sz="1200">
              <a:solidFill>
                <a:schemeClr val="dk1"/>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t/>
            </a:r>
            <a:endParaRPr sz="1300">
              <a:solidFill>
                <a:schemeClr val="dk1"/>
              </a:solidFill>
              <a:highlight>
                <a:schemeClr val="lt1"/>
              </a:highlight>
              <a:latin typeface="Times New Roman"/>
              <a:ea typeface="Times New Roman"/>
              <a:cs typeface="Times New Roman"/>
              <a:sym typeface="Times New Roman"/>
            </a:endParaRPr>
          </a:p>
          <a:p>
            <a:pPr indent="0" lvl="0" marL="0" rtl="0" algn="just">
              <a:spcBef>
                <a:spcPts val="1200"/>
              </a:spcBef>
              <a:spcAft>
                <a:spcPts val="1200"/>
              </a:spcAft>
              <a:buNone/>
            </a:pPr>
            <a:r>
              <a:rPr lang="en" sz="1300">
                <a:solidFill>
                  <a:schemeClr val="dk1"/>
                </a:solidFill>
                <a:highlight>
                  <a:schemeClr val="lt1"/>
                </a:highlight>
                <a:latin typeface="Times New Roman"/>
                <a:ea typeface="Times New Roman"/>
                <a:cs typeface="Times New Roman"/>
                <a:sym typeface="Times New Roman"/>
              </a:rPr>
              <a:t>These methodologies combine deep learning techniques with cognitive testing to enhance Alzheimer's detection, making it a comprehensive approach for early diagnosis and intervention.</a:t>
            </a:r>
            <a:endParaRPr sz="13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174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latin typeface="Times New Roman"/>
                <a:ea typeface="Times New Roman"/>
                <a:cs typeface="Times New Roman"/>
                <a:sym typeface="Times New Roman"/>
              </a:rPr>
              <a:t>Timeline</a:t>
            </a:r>
            <a:endParaRPr b="1" sz="2220">
              <a:latin typeface="Times New Roman"/>
              <a:ea typeface="Times New Roman"/>
              <a:cs typeface="Times New Roman"/>
              <a:sym typeface="Times New Roman"/>
            </a:endParaRPr>
          </a:p>
        </p:txBody>
      </p:sp>
      <p:pic>
        <p:nvPicPr>
          <p:cNvPr id="164" name="Google Shape;164;p26" title="Points scored"/>
          <p:cNvPicPr preferRelativeResize="0"/>
          <p:nvPr/>
        </p:nvPicPr>
        <p:blipFill rotWithShape="1">
          <a:blip r:embed="rId3">
            <a:alphaModFix/>
          </a:blip>
          <a:srcRect b="2690" l="16000" r="-15999" t="-2690"/>
          <a:stretch/>
        </p:blipFill>
        <p:spPr>
          <a:xfrm>
            <a:off x="1070275" y="564975"/>
            <a:ext cx="6452025" cy="380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latin typeface="Times New Roman"/>
                <a:ea typeface="Times New Roman"/>
                <a:cs typeface="Times New Roman"/>
                <a:sym typeface="Times New Roman"/>
              </a:rPr>
              <a:t>References</a:t>
            </a:r>
            <a:endParaRPr b="1" sz="2220">
              <a:latin typeface="Times New Roman"/>
              <a:ea typeface="Times New Roman"/>
              <a:cs typeface="Times New Roman"/>
              <a:sym typeface="Times New Roman"/>
            </a:endParaRPr>
          </a:p>
        </p:txBody>
      </p:sp>
      <p:sp>
        <p:nvSpPr>
          <p:cNvPr id="170" name="Google Shape;170;p27"/>
          <p:cNvSpPr txBox="1"/>
          <p:nvPr>
            <p:ph idx="1" type="body"/>
          </p:nvPr>
        </p:nvSpPr>
        <p:spPr>
          <a:xfrm>
            <a:off x="311700" y="1017725"/>
            <a:ext cx="8520600" cy="37563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Font typeface="Times New Roman"/>
              <a:buChar char="●"/>
            </a:pPr>
            <a:r>
              <a:rPr lang="en" sz="1200">
                <a:solidFill>
                  <a:schemeClr val="accent2"/>
                </a:solidFill>
                <a:highlight>
                  <a:srgbClr val="FFFFFF"/>
                </a:highlight>
                <a:latin typeface="Times New Roman"/>
                <a:ea typeface="Times New Roman"/>
                <a:cs typeface="Times New Roman"/>
                <a:sym typeface="Times New Roman"/>
              </a:rPr>
              <a:t>Oh, K., Chung, YC., Kim, K.W. </a:t>
            </a:r>
            <a:r>
              <a:rPr i="1" lang="en" sz="1200">
                <a:solidFill>
                  <a:schemeClr val="accent2"/>
                </a:solidFill>
                <a:highlight>
                  <a:srgbClr val="FFFFFF"/>
                </a:highlight>
                <a:latin typeface="Times New Roman"/>
                <a:ea typeface="Times New Roman"/>
                <a:cs typeface="Times New Roman"/>
                <a:sym typeface="Times New Roman"/>
              </a:rPr>
              <a:t>et al.</a:t>
            </a:r>
            <a:r>
              <a:rPr lang="en" sz="1200">
                <a:solidFill>
                  <a:schemeClr val="accent2"/>
                </a:solidFill>
                <a:highlight>
                  <a:srgbClr val="FFFFFF"/>
                </a:highlight>
                <a:latin typeface="Times New Roman"/>
                <a:ea typeface="Times New Roman"/>
                <a:cs typeface="Times New Roman"/>
                <a:sym typeface="Times New Roman"/>
              </a:rPr>
              <a:t> Classification and Visualization of Alzheimer’s Disease using Volumetric Convolutional Neural Network and Transfer Learning. </a:t>
            </a:r>
            <a:r>
              <a:rPr i="1" lang="en" sz="1200">
                <a:solidFill>
                  <a:schemeClr val="accent2"/>
                </a:solidFill>
                <a:highlight>
                  <a:srgbClr val="FFFFFF"/>
                </a:highlight>
                <a:latin typeface="Times New Roman"/>
                <a:ea typeface="Times New Roman"/>
                <a:cs typeface="Times New Roman"/>
                <a:sym typeface="Times New Roman"/>
              </a:rPr>
              <a:t>Sci Rep</a:t>
            </a:r>
            <a:r>
              <a:rPr lang="en" sz="1200">
                <a:solidFill>
                  <a:schemeClr val="accent2"/>
                </a:solidFill>
                <a:highlight>
                  <a:srgbClr val="FFFFFF"/>
                </a:highlight>
                <a:latin typeface="Times New Roman"/>
                <a:ea typeface="Times New Roman"/>
                <a:cs typeface="Times New Roman"/>
                <a:sym typeface="Times New Roman"/>
              </a:rPr>
              <a:t> 9, 18150 (2019). </a:t>
            </a:r>
            <a:r>
              <a:rPr lang="en" sz="1200">
                <a:solidFill>
                  <a:schemeClr val="hlink"/>
                </a:solidFill>
                <a:highlight>
                  <a:srgbClr val="FFFFFF"/>
                </a:highlight>
                <a:uFill>
                  <a:noFill/>
                </a:uFill>
                <a:latin typeface="Times New Roman"/>
                <a:ea typeface="Times New Roman"/>
                <a:cs typeface="Times New Roman"/>
                <a:sym typeface="Times New Roman"/>
                <a:hlinkClick r:id="rId3"/>
              </a:rPr>
              <a:t>https://doi.org/10.1038/s41598-019-54548-6</a:t>
            </a:r>
            <a:endParaRPr sz="1200">
              <a:solidFill>
                <a:srgbClr val="222222"/>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299085" lvl="0" marL="457200" rtl="0" algn="l">
              <a:spcBef>
                <a:spcPts val="1200"/>
              </a:spcBef>
              <a:spcAft>
                <a:spcPts val="0"/>
              </a:spcAft>
              <a:buClr>
                <a:srgbClr val="222222"/>
              </a:buClr>
              <a:buSzPct val="100000"/>
              <a:buFont typeface="Times New Roman"/>
              <a:buChar char="●"/>
            </a:pPr>
            <a:r>
              <a:rPr lang="en" sz="1200">
                <a:solidFill>
                  <a:schemeClr val="dk1"/>
                </a:solidFill>
                <a:highlight>
                  <a:schemeClr val="lt1"/>
                </a:highlight>
                <a:latin typeface="Times New Roman"/>
                <a:ea typeface="Times New Roman"/>
                <a:cs typeface="Times New Roman"/>
                <a:sym typeface="Times New Roman"/>
              </a:rPr>
              <a:t>Taeho, J., Kwangsik, N., &amp; Saykin, A. J. (2019). Deep Learning in Alzheimer's Disease: Diagnostic Classification and Prognostic Prediction Using Neuroimaging Data. </a:t>
            </a:r>
            <a:r>
              <a:rPr i="1" lang="en" sz="1200">
                <a:solidFill>
                  <a:schemeClr val="dk1"/>
                </a:solidFill>
                <a:highlight>
                  <a:schemeClr val="lt1"/>
                </a:highlight>
                <a:latin typeface="Times New Roman"/>
                <a:ea typeface="Times New Roman"/>
                <a:cs typeface="Times New Roman"/>
                <a:sym typeface="Times New Roman"/>
              </a:rPr>
              <a:t>Frontiers in Aging Neuroscience, 11</a:t>
            </a:r>
            <a:r>
              <a:rPr lang="en" sz="1200">
                <a:solidFill>
                  <a:schemeClr val="dk1"/>
                </a:solidFill>
                <a:highlight>
                  <a:schemeClr val="lt1"/>
                </a:highlight>
                <a:latin typeface="Times New Roman"/>
                <a:ea typeface="Times New Roman"/>
                <a:cs typeface="Times New Roman"/>
                <a:sym typeface="Times New Roman"/>
              </a:rPr>
              <a:t>.</a:t>
            </a:r>
            <a:r>
              <a:rPr lang="en" sz="12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 sz="1200">
                <a:solidFill>
                  <a:schemeClr val="hlink"/>
                </a:solidFill>
                <a:highlight>
                  <a:schemeClr val="lt1"/>
                </a:highlight>
                <a:uFill>
                  <a:noFill/>
                </a:uFill>
                <a:latin typeface="Times New Roman"/>
                <a:ea typeface="Times New Roman"/>
                <a:cs typeface="Times New Roman"/>
                <a:sym typeface="Times New Roman"/>
                <a:hlinkClick r:id="rId5"/>
              </a:rPr>
              <a:t>https://www.frontiersin.org/articles/10.3389/fnagi.2019.00220</a:t>
            </a:r>
            <a:endParaRPr sz="1200">
              <a:solidFill>
                <a:srgbClr val="222222"/>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222222"/>
              </a:solidFill>
              <a:highlight>
                <a:schemeClr val="lt1"/>
              </a:highlight>
              <a:latin typeface="Times New Roman"/>
              <a:ea typeface="Times New Roman"/>
              <a:cs typeface="Times New Roman"/>
              <a:sym typeface="Times New Roman"/>
            </a:endParaRPr>
          </a:p>
          <a:p>
            <a:pPr indent="-299085" lvl="0" marL="457200" rtl="0" algn="l">
              <a:spcBef>
                <a:spcPts val="1200"/>
              </a:spcBef>
              <a:spcAft>
                <a:spcPts val="0"/>
              </a:spcAft>
              <a:buClr>
                <a:srgbClr val="222222"/>
              </a:buClr>
              <a:buSzPct val="100000"/>
              <a:buFont typeface="Times New Roman"/>
              <a:buChar char="●"/>
            </a:pPr>
            <a:r>
              <a:rPr lang="en" sz="1200">
                <a:solidFill>
                  <a:schemeClr val="dk1"/>
                </a:solidFill>
                <a:highlight>
                  <a:schemeClr val="lt1"/>
                </a:highlight>
                <a:latin typeface="Times New Roman"/>
                <a:ea typeface="Times New Roman"/>
                <a:cs typeface="Times New Roman"/>
                <a:sym typeface="Times New Roman"/>
              </a:rPr>
              <a:t>Kavitha C., Mani Vinodhini, Srividhya S. R., Khalaf Osamah Ibrahim, Tavera Romero Carlos Andrés. "Early-Stage Alzheimer's Disease Prediction Using Machine Learning Models." Frontiers in Public Health, 10 (2022),</a:t>
            </a:r>
            <a:r>
              <a:rPr lang="en" sz="12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val="tx"/>
                    </a:ext>
                  </a:extLst>
                </a:hlinkClick>
              </a:rPr>
              <a:t> </a:t>
            </a:r>
            <a:r>
              <a:rPr lang="en" sz="1200">
                <a:solidFill>
                  <a:schemeClr val="hlink"/>
                </a:solidFill>
                <a:highlight>
                  <a:schemeClr val="lt1"/>
                </a:highlight>
                <a:uFill>
                  <a:noFill/>
                </a:uFill>
                <a:latin typeface="Times New Roman"/>
                <a:ea typeface="Times New Roman"/>
                <a:cs typeface="Times New Roman"/>
                <a:sym typeface="Times New Roman"/>
                <a:hlinkClick r:id="rId7"/>
              </a:rPr>
              <a:t>https://www.frontiersin.org/articles/10.3389/fpubh.2022.853294</a:t>
            </a:r>
            <a:r>
              <a:rPr lang="en" sz="1200">
                <a:solidFill>
                  <a:srgbClr val="D1D5DB"/>
                </a:solidFill>
                <a:highlight>
                  <a:schemeClr val="lt1"/>
                </a:highlight>
                <a:latin typeface="Times New Roman"/>
                <a:ea typeface="Times New Roman"/>
                <a:cs typeface="Times New Roman"/>
                <a:sym typeface="Times New Roman"/>
              </a:rPr>
              <a:t>,</a:t>
            </a:r>
            <a:r>
              <a:rPr lang="en" sz="1200">
                <a:solidFill>
                  <a:schemeClr val="dk1"/>
                </a:solidFill>
                <a:highlight>
                  <a:schemeClr val="lt1"/>
                </a:highlight>
                <a:latin typeface="Times New Roman"/>
                <a:ea typeface="Times New Roman"/>
                <a:cs typeface="Times New Roman"/>
                <a:sym typeface="Times New Roman"/>
              </a:rPr>
              <a:t> DOI: 10.3389/fpubh.2022.853294, ISSN: 2296-2565.</a:t>
            </a:r>
            <a:endParaRPr sz="1200">
              <a:solidFill>
                <a:schemeClr val="dk1"/>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299085" lvl="0" marL="457200" rtl="0" algn="l">
              <a:spcBef>
                <a:spcPts val="1200"/>
              </a:spcBef>
              <a:spcAft>
                <a:spcPts val="0"/>
              </a:spcAft>
              <a:buSzPct val="100000"/>
              <a:buFont typeface="Times New Roman"/>
              <a:buChar char="●"/>
            </a:pPr>
            <a:r>
              <a:rPr lang="en" sz="1200">
                <a:solidFill>
                  <a:schemeClr val="dk1"/>
                </a:solidFill>
                <a:latin typeface="Times New Roman"/>
                <a:ea typeface="Times New Roman"/>
                <a:cs typeface="Times New Roman"/>
                <a:sym typeface="Times New Roman"/>
              </a:rPr>
              <a:t>M Sai Teja, K Thanuja, Nadella Mani Deep, P Ravindra Reddy, &amp; O Likhith Kumar Reddy. (2023). Prediction and Analysis of Alzheimer’s Disease using Deep Learning Algorithms. </a:t>
            </a:r>
            <a:r>
              <a:rPr i="1" lang="en" sz="1200">
                <a:solidFill>
                  <a:schemeClr val="dk1"/>
                </a:solidFill>
                <a:latin typeface="Times New Roman"/>
                <a:ea typeface="Times New Roman"/>
                <a:cs typeface="Times New Roman"/>
                <a:sym typeface="Times New Roman"/>
              </a:rPr>
              <a:t>International Journal of Computational Learning &amp; Intelligence</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(2), 48–57. </a:t>
            </a:r>
            <a:r>
              <a:rPr lang="en" sz="1200" u="sng">
                <a:solidFill>
                  <a:schemeClr val="hlink"/>
                </a:solidFill>
                <a:latin typeface="Times New Roman"/>
                <a:ea typeface="Times New Roman"/>
                <a:cs typeface="Times New Roman"/>
                <a:sym typeface="Times New Roman"/>
                <a:hlinkClick r:id="rId8"/>
              </a:rPr>
              <a:t>https://doi.org/10.5281/zenodo.7920940</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E414F"/>
              </a:buClr>
              <a:buSzPts val="1200"/>
              <a:buFont typeface="Times New Roman"/>
              <a:buChar char="●"/>
            </a:pPr>
            <a:r>
              <a:rPr lang="en" sz="1200">
                <a:solidFill>
                  <a:srgbClr val="2E414F"/>
                </a:solidFill>
                <a:highlight>
                  <a:srgbClr val="FFFFFF"/>
                </a:highlight>
                <a:latin typeface="Times New Roman"/>
                <a:ea typeface="Times New Roman"/>
                <a:cs typeface="Times New Roman"/>
                <a:sym typeface="Times New Roman"/>
              </a:rPr>
              <a:t>Shamna, K. Ayisha and Pm Shameena. “CNN Based Landmark Detection and Alzheimer’s Diagnosis Using Landmark Feature.” (2018).</a:t>
            </a:r>
            <a:endParaRPr sz="1200">
              <a:solidFill>
                <a:srgbClr val="2E414F"/>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solidFill>
                <a:srgbClr val="2E414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311700" y="1070275"/>
            <a:ext cx="8520600" cy="3498300"/>
          </a:xfrm>
          <a:prstGeom prst="rect">
            <a:avLst/>
          </a:prstGeom>
        </p:spPr>
        <p:txBody>
          <a:bodyPr anchorCtr="0" anchor="t" bIns="91425" lIns="91425" spcFirstLastPara="1" rIns="91425" wrap="square" tIns="91425">
            <a:normAutofit lnSpcReduction="20000"/>
          </a:bodyPr>
          <a:lstStyle/>
          <a:p>
            <a:pPr indent="457200" lvl="0" marL="457200" rtl="0" algn="l">
              <a:spcBef>
                <a:spcPts val="0"/>
              </a:spcBef>
              <a:spcAft>
                <a:spcPts val="0"/>
              </a:spcAft>
              <a:buNone/>
            </a:pPr>
            <a:r>
              <a:rPr b="1" lang="en">
                <a:solidFill>
                  <a:schemeClr val="dk1"/>
                </a:solidFill>
                <a:latin typeface="Times New Roman"/>
                <a:ea typeface="Times New Roman"/>
                <a:cs typeface="Times New Roman"/>
                <a:sym typeface="Times New Roman"/>
              </a:rPr>
              <a:t>Contents</a:t>
            </a: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Slide Number</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Base paper screenshots								03</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Motivation 										04</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Introduction									        06</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Literature survey									07</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Problem statement 									08</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Objectives of project 								09</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Methodology									      10-13</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Timeline											14</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References									      15-16</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94" name="Google Shape;94;p14"/>
          <p:cNvSpPr txBox="1"/>
          <p:nvPr/>
        </p:nvSpPr>
        <p:spPr>
          <a:xfrm>
            <a:off x="3781950" y="246400"/>
            <a:ext cx="1580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Index</a:t>
            </a:r>
            <a:endParaRPr b="1"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50200" y="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latin typeface="Times New Roman"/>
                <a:ea typeface="Times New Roman"/>
                <a:cs typeface="Times New Roman"/>
                <a:sym typeface="Times New Roman"/>
              </a:rPr>
              <a:t>Snap shots of base base paper</a:t>
            </a:r>
            <a:endParaRPr b="1" sz="2220">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1156000" y="607800"/>
            <a:ext cx="3416008" cy="3820975"/>
          </a:xfrm>
          <a:prstGeom prst="rect">
            <a:avLst/>
          </a:prstGeom>
          <a:noFill/>
          <a:ln cap="flat" cmpd="sng" w="9525">
            <a:solidFill>
              <a:schemeClr val="dk1"/>
            </a:solidFill>
            <a:prstDash val="solid"/>
            <a:round/>
            <a:headEnd len="sm" w="sm" type="none"/>
            <a:tailEnd len="sm" w="sm" type="none"/>
          </a:ln>
        </p:spPr>
      </p:pic>
      <p:pic>
        <p:nvPicPr>
          <p:cNvPr id="101" name="Google Shape;101;p15"/>
          <p:cNvPicPr preferRelativeResize="0"/>
          <p:nvPr/>
        </p:nvPicPr>
        <p:blipFill>
          <a:blip r:embed="rId4">
            <a:alphaModFix/>
          </a:blip>
          <a:stretch>
            <a:fillRect/>
          </a:stretch>
        </p:blipFill>
        <p:spPr>
          <a:xfrm>
            <a:off x="4833925" y="607800"/>
            <a:ext cx="3416000" cy="38209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1200"/>
              </a:spcAft>
              <a:buNone/>
            </a:pPr>
            <a:r>
              <a:rPr b="1" lang="en" sz="2466">
                <a:latin typeface="Times New Roman"/>
                <a:ea typeface="Times New Roman"/>
                <a:cs typeface="Times New Roman"/>
                <a:sym typeface="Times New Roman"/>
              </a:rPr>
              <a:t>Motivation </a:t>
            </a:r>
            <a:endParaRPr b="1" sz="3466"/>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457200" rtl="0" algn="just">
              <a:spcBef>
                <a:spcPts val="0"/>
              </a:spcBef>
              <a:spcAft>
                <a:spcPts val="1200"/>
              </a:spcAft>
              <a:buNone/>
            </a:pPr>
            <a:r>
              <a:rPr lang="en" sz="1200">
                <a:solidFill>
                  <a:schemeClr val="dk1"/>
                </a:solidFill>
                <a:highlight>
                  <a:schemeClr val="lt1"/>
                </a:highlight>
                <a:latin typeface="Times New Roman"/>
                <a:ea typeface="Times New Roman"/>
                <a:cs typeface="Times New Roman"/>
                <a:sym typeface="Times New Roman"/>
              </a:rPr>
              <a:t>Our Alzheimer's disease detection project is driven by the profound societal impact it offers. By leveraging deep learning techniques, we aim to revolutionize early diagnosis, potentially improving the lives of millions affected by this debilitating condition. Our work not only advances scientific understanding but also provides a unique opportunity for personal growth, enabling you to develop expertise in machine learning and data analysis. This project not only serves as a stepping stone for career opportunities in healthcare and AI but also as a chance to make a real difference in the world.</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691375" y="525025"/>
            <a:ext cx="5394212" cy="3820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chemeClr val="dk1"/>
                </a:solidFill>
                <a:highlight>
                  <a:schemeClr val="lt1"/>
                </a:highlight>
                <a:latin typeface="Roboto"/>
                <a:ea typeface="Roboto"/>
                <a:cs typeface="Roboto"/>
                <a:sym typeface="Roboto"/>
              </a:rPr>
              <a:t>Alzheimer's disease, a form of dementia, poses significant health risks when not detected and managed early. To address this challenge, we are developing a prediction model that combines multiple deep learning algorithms and feature engineering techniques, leveraging MRI images and cognitive testing data to enhance the accuracy of Alzheimer's prediction. Deep learning excels at identifying patterns in complex datasets, while feature engineering extracts meaningful features crucial for predicting Alzheimer's. </a:t>
            </a:r>
            <a:endParaRPr sz="1200">
              <a:solidFill>
                <a:schemeClr val="dk1"/>
              </a:solidFill>
              <a:highlight>
                <a:schemeClr val="lt1"/>
              </a:highlight>
              <a:latin typeface="Roboto"/>
              <a:ea typeface="Roboto"/>
              <a:cs typeface="Roboto"/>
              <a:sym typeface="Roboto"/>
            </a:endParaRPr>
          </a:p>
          <a:p>
            <a:pPr indent="457200" lvl="0" marL="457200" rtl="0" algn="just">
              <a:spcBef>
                <a:spcPts val="1200"/>
              </a:spcBef>
              <a:spcAft>
                <a:spcPts val="1200"/>
              </a:spcAft>
              <a:buNone/>
            </a:pPr>
            <a:r>
              <a:rPr lang="en" sz="1200">
                <a:solidFill>
                  <a:schemeClr val="dk1"/>
                </a:solidFill>
                <a:highlight>
                  <a:schemeClr val="lt1"/>
                </a:highlight>
                <a:latin typeface="Roboto"/>
                <a:ea typeface="Roboto"/>
                <a:cs typeface="Roboto"/>
                <a:sym typeface="Roboto"/>
              </a:rPr>
              <a:t>In parallel, we are also working on a cognitive testing project aimed at assessing cognitive decline. The overarching goal is to create comprehensive diagnostic tools. By training and validating our models with diverse patient datasets, we aim to empower clinicians with the ability to identify high-risk patients at an early stage, allowing for timely intervention and improved management of both Alzheimer's disease and cognitive decline, ultimately resulting in better clinical outcomes.</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1200"/>
              </a:spcAft>
              <a:buNone/>
            </a:pPr>
            <a:r>
              <a:rPr b="1" lang="en" sz="2466">
                <a:latin typeface="Times New Roman"/>
                <a:ea typeface="Times New Roman"/>
                <a:cs typeface="Times New Roman"/>
                <a:sym typeface="Times New Roman"/>
              </a:rPr>
              <a:t>Literature Survey</a:t>
            </a:r>
            <a:endParaRPr b="1" sz="3466"/>
          </a:p>
        </p:txBody>
      </p:sp>
      <p:graphicFrame>
        <p:nvGraphicFramePr>
          <p:cNvPr id="124" name="Google Shape;124;p19"/>
          <p:cNvGraphicFramePr/>
          <p:nvPr/>
        </p:nvGraphicFramePr>
        <p:xfrm>
          <a:off x="952500" y="1809750"/>
          <a:ext cx="3000000" cy="3000000"/>
        </p:xfrm>
        <a:graphic>
          <a:graphicData uri="http://schemas.openxmlformats.org/drawingml/2006/table">
            <a:tbl>
              <a:tblPr>
                <a:noFill/>
                <a:tableStyleId>{47C7553C-A4B2-4764-A5F4-BB6E414EAFB6}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1200"/>
              </a:spcAft>
              <a:buNone/>
            </a:pPr>
            <a:r>
              <a:rPr b="1" lang="en" sz="2466">
                <a:latin typeface="Times New Roman"/>
                <a:ea typeface="Times New Roman"/>
                <a:cs typeface="Times New Roman"/>
                <a:sym typeface="Times New Roman"/>
              </a:rPr>
              <a:t>Problem Statement</a:t>
            </a:r>
            <a:endParaRPr b="1" sz="3466"/>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The project addresses the need for accurate and early prediction of Alzheimer's disease and cognitive decline, utilizing deep learning algorithms and cognitive testing data to enhance diagnostic precision and facilitate timely interventions for improved patient care.</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Times New Roman"/>
                <a:ea typeface="Times New Roman"/>
                <a:cs typeface="Times New Roman"/>
                <a:sym typeface="Times New Roman"/>
              </a:rPr>
              <a:t>Objectives of project </a:t>
            </a:r>
            <a:endParaRPr b="1" sz="2320">
              <a:latin typeface="Times New Roman"/>
              <a:ea typeface="Times New Roman"/>
              <a:cs typeface="Times New Roman"/>
              <a:sym typeface="Times New Roman"/>
            </a:endParaRPr>
          </a:p>
        </p:txBody>
      </p:sp>
      <p:sp>
        <p:nvSpPr>
          <p:cNvPr id="136" name="Google Shape;136;p2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500"/>
              </a:spcBef>
              <a:spcAft>
                <a:spcPts val="0"/>
              </a:spcAft>
              <a:buClr>
                <a:schemeClr val="dk1"/>
              </a:buClr>
              <a:buSzPts val="1200"/>
              <a:buFont typeface="Times New Roman"/>
              <a:buChar char="❖"/>
            </a:pPr>
            <a:r>
              <a:rPr b="1" lang="en" sz="1200">
                <a:solidFill>
                  <a:schemeClr val="dk1"/>
                </a:solidFill>
                <a:highlight>
                  <a:schemeClr val="lt1"/>
                </a:highlight>
                <a:latin typeface="Times New Roman"/>
                <a:ea typeface="Times New Roman"/>
                <a:cs typeface="Times New Roman"/>
                <a:sym typeface="Times New Roman"/>
              </a:rPr>
              <a:t>Develop Robust Prediction Models: </a:t>
            </a:r>
            <a:r>
              <a:rPr lang="en" sz="1200">
                <a:solidFill>
                  <a:schemeClr val="dk1"/>
                </a:solidFill>
                <a:highlight>
                  <a:schemeClr val="lt1"/>
                </a:highlight>
                <a:latin typeface="Times New Roman"/>
                <a:ea typeface="Times New Roman"/>
                <a:cs typeface="Times New Roman"/>
                <a:sym typeface="Times New Roman"/>
              </a:rPr>
              <a:t>Create advanced deep learning-based prediction models that incorporate MRI images and cognitive testing data to accurately identify patients at risk of developing Alzheimer's disease and cognitive decline.</a:t>
            </a:r>
            <a:endParaRPr sz="1200">
              <a:solidFill>
                <a:schemeClr val="dk1"/>
              </a:solidFill>
              <a:highlight>
                <a:schemeClr val="lt1"/>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b="1" lang="en" sz="1200">
                <a:solidFill>
                  <a:schemeClr val="dk1"/>
                </a:solidFill>
                <a:highlight>
                  <a:schemeClr val="lt1"/>
                </a:highlight>
                <a:latin typeface="Times New Roman"/>
                <a:ea typeface="Times New Roman"/>
                <a:cs typeface="Times New Roman"/>
                <a:sym typeface="Times New Roman"/>
              </a:rPr>
              <a:t>Enable Early Intervention: </a:t>
            </a:r>
            <a:r>
              <a:rPr lang="en" sz="1200">
                <a:solidFill>
                  <a:schemeClr val="dk1"/>
                </a:solidFill>
                <a:highlight>
                  <a:schemeClr val="lt1"/>
                </a:highlight>
                <a:latin typeface="Times New Roman"/>
                <a:ea typeface="Times New Roman"/>
                <a:cs typeface="Times New Roman"/>
                <a:sym typeface="Times New Roman"/>
              </a:rPr>
              <a:t>Provide clinicians with a practical tool for early risk assessment, allowing for timely interventions and improved management strategies, ultimately leading to better clinical outcomes for Alzheimer's disease and cognitive decline.</a:t>
            </a:r>
            <a:endParaRPr sz="1200">
              <a:solidFill>
                <a:schemeClr val="dk1"/>
              </a:solidFill>
              <a:highlight>
                <a:schemeClr val="lt1"/>
              </a:highlight>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b="1" lang="en" sz="1200">
                <a:solidFill>
                  <a:schemeClr val="dk1"/>
                </a:solidFill>
                <a:highlight>
                  <a:schemeClr val="lt1"/>
                </a:highlight>
                <a:latin typeface="Times New Roman"/>
                <a:ea typeface="Times New Roman"/>
                <a:cs typeface="Times New Roman"/>
                <a:sym typeface="Times New Roman"/>
              </a:rPr>
              <a:t>User-Friendly Interface: </a:t>
            </a:r>
            <a:r>
              <a:rPr lang="en" sz="1200">
                <a:solidFill>
                  <a:schemeClr val="dk1"/>
                </a:solidFill>
                <a:highlight>
                  <a:schemeClr val="lt1"/>
                </a:highlight>
                <a:latin typeface="Times New Roman"/>
                <a:ea typeface="Times New Roman"/>
                <a:cs typeface="Times New Roman"/>
                <a:sym typeface="Times New Roman"/>
              </a:rPr>
              <a:t>Create an intuitive and user-friendly web application interface that ensures a positive user experience, catering to the needs of both novice and experienced users.</a:t>
            </a:r>
            <a:endParaRPr sz="12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