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0"/>
  </p:notesMasterIdLst>
  <p:sldIdLst>
    <p:sldId id="291" r:id="rId2"/>
    <p:sldId id="281" r:id="rId3"/>
    <p:sldId id="299" r:id="rId4"/>
    <p:sldId id="290" r:id="rId5"/>
    <p:sldId id="300" r:id="rId6"/>
    <p:sldId id="293" r:id="rId7"/>
    <p:sldId id="301" r:id="rId8"/>
    <p:sldId id="288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CA8A"/>
    <a:srgbClr val="060002"/>
    <a:srgbClr val="5E6A0F"/>
    <a:srgbClr val="FDE02C"/>
    <a:srgbClr val="43260F"/>
    <a:srgbClr val="52322C"/>
    <a:srgbClr val="9BBB59"/>
    <a:srgbClr val="39B0D4"/>
    <a:srgbClr val="727272"/>
    <a:srgbClr val="0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B0F61-02A7-4D51-9A4C-07DFC5D7F6EE}" v="177" dt="2024-08-28T17:22:34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58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970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24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B76395-4FC9-42CC-B11E-7B1F2BA1BCB5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C31D-B206-4885-B20D-A62C17B517D8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1BAA-A38D-40DE-B22C-DF9BD7D82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0E8DC-FEF6-4A12-B050-DA02D5815ED5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027-5576-4F27-AAB6-1D994836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F0419-C7E8-4E58-B577-5330106E237A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CE61-8714-431B-A40A-01B1C5541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9123E-59DC-4F92-B75B-1EDE0A9C166E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644D7-4BEE-4467-93A3-B1DB09D0CB88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31D2-2A87-4F4C-A9AD-05C6CC2B3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92EB-F2F6-47A8-9CA5-931113FC111B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9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D5A66F-71A6-43C3-A0BB-A1053476AEDB}" type="datetime1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100A-98DE-4944-910A-A93F5CA9F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60BC6-9922-4EBC-9122-E7AE32015E56}" type="datetime1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9C7F9-0F06-409C-9FC3-24476572115D}" type="datetime1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855FD-0591-4FB0-9EF3-5B35D4BBA0AF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15F3-5E77-4C57-9E21-50D6D1D6C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907E-16B5-4708-8C46-21065AB081A4}" type="datetime1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69A-B3C7-4FB6-967F-AF95F4EB3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6A03A-6707-4F38-AFA5-227B3DDA86EF}" type="datetime1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895" y="190557"/>
            <a:ext cx="10363200" cy="767959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782501" y="1103978"/>
            <a:ext cx="8091505" cy="471307"/>
          </a:xfrm>
        </p:spPr>
        <p:txBody>
          <a:bodyPr>
            <a:noAutofit/>
          </a:bodyPr>
          <a:lstStyle/>
          <a:p>
            <a:r>
              <a:rPr lang="en-US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 Problem Statement</a:t>
            </a:r>
            <a:endParaRPr lang="en-IN" sz="3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425" y="-45097"/>
            <a:ext cx="2246575" cy="11490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0861324-EAF8-A30D-0FB0-CF55CC92F7DC}"/>
              </a:ext>
            </a:extLst>
          </p:cNvPr>
          <p:cNvGrpSpPr/>
          <p:nvPr/>
        </p:nvGrpSpPr>
        <p:grpSpPr>
          <a:xfrm rot="5400000">
            <a:off x="8518504" y="555536"/>
            <a:ext cx="1214758" cy="4438078"/>
            <a:chOff x="9421792" y="1982023"/>
            <a:chExt cx="914402" cy="44380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D7887B5-F972-E9C5-AD5F-2B9263534F2A}"/>
                </a:ext>
              </a:extLst>
            </p:cNvPr>
            <p:cNvSpPr/>
            <p:nvPr/>
          </p:nvSpPr>
          <p:spPr>
            <a:xfrm>
              <a:off x="9421792" y="2430683"/>
              <a:ext cx="914400" cy="355342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Problem</a:t>
              </a:r>
              <a:r>
                <a:rPr lang="en-US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Statement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Title: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r>
                <a:rPr lang="en-IN" b="1" i="0" u="none" strike="noStrike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Freelancing Platform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dirty="0"/>
            </a:p>
          </p:txBody>
        </p:sp>
        <p:sp>
          <p:nvSpPr>
            <p:cNvPr id="3" name="Flowchart: Connector 2">
              <a:extLst>
                <a:ext uri="{FF2B5EF4-FFF2-40B4-BE49-F238E27FC236}">
                  <a16:creationId xmlns:a16="http://schemas.microsoft.com/office/drawing/2014/main" id="{572E0F62-76D8-A063-8F27-077613F622FC}"/>
                </a:ext>
              </a:extLst>
            </p:cNvPr>
            <p:cNvSpPr/>
            <p:nvPr/>
          </p:nvSpPr>
          <p:spPr>
            <a:xfrm>
              <a:off x="9421793" y="1982023"/>
              <a:ext cx="914401" cy="871982"/>
            </a:xfrm>
            <a:prstGeom prst="flowChartConnector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Flowchart: Connector 4">
              <a:extLst>
                <a:ext uri="{FF2B5EF4-FFF2-40B4-BE49-F238E27FC236}">
                  <a16:creationId xmlns:a16="http://schemas.microsoft.com/office/drawing/2014/main" id="{0103A047-42E3-76AF-5401-598338BC4436}"/>
                </a:ext>
              </a:extLst>
            </p:cNvPr>
            <p:cNvSpPr/>
            <p:nvPr/>
          </p:nvSpPr>
          <p:spPr>
            <a:xfrm>
              <a:off x="9421792" y="5548119"/>
              <a:ext cx="914401" cy="871982"/>
            </a:xfrm>
            <a:prstGeom prst="flowChartConnector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6B3FEE1-A542-428F-23AB-C7055CB56697}"/>
              </a:ext>
            </a:extLst>
          </p:cNvPr>
          <p:cNvGrpSpPr/>
          <p:nvPr/>
        </p:nvGrpSpPr>
        <p:grpSpPr>
          <a:xfrm rot="5400000">
            <a:off x="8517058" y="2214718"/>
            <a:ext cx="1214760" cy="4435190"/>
            <a:chOff x="9421791" y="1984911"/>
            <a:chExt cx="914402" cy="4435190"/>
          </a:xfrm>
          <a:solidFill>
            <a:srgbClr val="7030A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550B92-86EE-5558-54EB-4F66993DDCCE}"/>
                </a:ext>
              </a:extLst>
            </p:cNvPr>
            <p:cNvSpPr/>
            <p:nvPr/>
          </p:nvSpPr>
          <p:spPr>
            <a:xfrm>
              <a:off x="9421793" y="2418013"/>
              <a:ext cx="914400" cy="3553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PS Category: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Software</a:t>
              </a:r>
            </a:p>
            <a:p>
              <a:pPr algn="ctr"/>
              <a:endParaRPr lang="en-IN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1" name="Flowchart: Connector 10">
              <a:extLst>
                <a:ext uri="{FF2B5EF4-FFF2-40B4-BE49-F238E27FC236}">
                  <a16:creationId xmlns:a16="http://schemas.microsoft.com/office/drawing/2014/main" id="{16E7D581-6BD5-C1CB-2F33-CEAE1FE91FA5}"/>
                </a:ext>
              </a:extLst>
            </p:cNvPr>
            <p:cNvSpPr/>
            <p:nvPr/>
          </p:nvSpPr>
          <p:spPr>
            <a:xfrm>
              <a:off x="9421791" y="1984911"/>
              <a:ext cx="914401" cy="87198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Flowchart: Connector 11">
              <a:extLst>
                <a:ext uri="{FF2B5EF4-FFF2-40B4-BE49-F238E27FC236}">
                  <a16:creationId xmlns:a16="http://schemas.microsoft.com/office/drawing/2014/main" id="{8462221A-2CFE-D486-24E0-73490416AC6A}"/>
                </a:ext>
              </a:extLst>
            </p:cNvPr>
            <p:cNvSpPr/>
            <p:nvPr/>
          </p:nvSpPr>
          <p:spPr>
            <a:xfrm>
              <a:off x="9421792" y="5548119"/>
              <a:ext cx="914401" cy="87198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C43200-798C-48CE-2FBC-F4512D721BD0}"/>
              </a:ext>
            </a:extLst>
          </p:cNvPr>
          <p:cNvGrpSpPr/>
          <p:nvPr/>
        </p:nvGrpSpPr>
        <p:grpSpPr>
          <a:xfrm rot="5400000">
            <a:off x="2213969" y="604027"/>
            <a:ext cx="1214756" cy="4435190"/>
            <a:chOff x="9421791" y="1984911"/>
            <a:chExt cx="914402" cy="4435190"/>
          </a:xfrm>
          <a:solidFill>
            <a:schemeClr val="accent2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0FD8A7-53B0-C9E9-4BA3-FCE3E1FE1C11}"/>
                </a:ext>
              </a:extLst>
            </p:cNvPr>
            <p:cNvSpPr/>
            <p:nvPr/>
          </p:nvSpPr>
          <p:spPr>
            <a:xfrm>
              <a:off x="9421792" y="2430683"/>
              <a:ext cx="914400" cy="3553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 Statement ID:  </a:t>
              </a:r>
              <a:r>
                <a:rPr lang="en-IN" b="1" i="0" dirty="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SIH1629</a:t>
              </a:r>
              <a:endPara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spc="-150" dirty="0">
                <a:solidFill>
                  <a:schemeClr val="bg1"/>
                </a:solidFill>
              </a:endParaRPr>
            </a:p>
          </p:txBody>
        </p:sp>
        <p:sp>
          <p:nvSpPr>
            <p:cNvPr id="16" name="Flowchart: Connector 15">
              <a:extLst>
                <a:ext uri="{FF2B5EF4-FFF2-40B4-BE49-F238E27FC236}">
                  <a16:creationId xmlns:a16="http://schemas.microsoft.com/office/drawing/2014/main" id="{FAF9D941-EAFF-C37C-11E1-DFB90790FCCE}"/>
                </a:ext>
              </a:extLst>
            </p:cNvPr>
            <p:cNvSpPr/>
            <p:nvPr/>
          </p:nvSpPr>
          <p:spPr>
            <a:xfrm>
              <a:off x="9421791" y="1984911"/>
              <a:ext cx="914401" cy="87198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53028F45-B579-3220-8C94-CB4296159D02}"/>
                </a:ext>
              </a:extLst>
            </p:cNvPr>
            <p:cNvSpPr/>
            <p:nvPr/>
          </p:nvSpPr>
          <p:spPr>
            <a:xfrm>
              <a:off x="9421792" y="5548119"/>
              <a:ext cx="914401" cy="87198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336B8A-021A-0BF0-8653-0C81EA61F53B}"/>
              </a:ext>
            </a:extLst>
          </p:cNvPr>
          <p:cNvGrpSpPr/>
          <p:nvPr/>
        </p:nvGrpSpPr>
        <p:grpSpPr>
          <a:xfrm rot="5400000">
            <a:off x="2209080" y="2232629"/>
            <a:ext cx="1214752" cy="4435190"/>
            <a:chOff x="9421791" y="1984911"/>
            <a:chExt cx="914402" cy="4435190"/>
          </a:xfrm>
          <a:solidFill>
            <a:schemeClr val="accent6">
              <a:lumMod val="50000"/>
            </a:schemeClr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D3C32C-2434-7913-55AA-D955579D8EE4}"/>
                </a:ext>
              </a:extLst>
            </p:cNvPr>
            <p:cNvSpPr/>
            <p:nvPr/>
          </p:nvSpPr>
          <p:spPr>
            <a:xfrm>
              <a:off x="9421791" y="2430683"/>
              <a:ext cx="914400" cy="3553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Theme: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IN" b="1" i="0" dirty="0">
                  <a:solidFill>
                    <a:schemeClr val="bg1">
                      <a:lumMod val="95000"/>
                    </a:schemeClr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Smart Education</a:t>
              </a:r>
              <a:endParaRPr 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IN" b="1" spc="-15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C931887A-FD60-9C99-176F-5805451EAD4A}"/>
                </a:ext>
              </a:extLst>
            </p:cNvPr>
            <p:cNvSpPr/>
            <p:nvPr/>
          </p:nvSpPr>
          <p:spPr>
            <a:xfrm>
              <a:off x="9421791" y="1984911"/>
              <a:ext cx="914401" cy="87198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Flowchart: Connector 20">
              <a:extLst>
                <a:ext uri="{FF2B5EF4-FFF2-40B4-BE49-F238E27FC236}">
                  <a16:creationId xmlns:a16="http://schemas.microsoft.com/office/drawing/2014/main" id="{5FAAEF49-E16B-DD17-D839-EB359E4EC356}"/>
                </a:ext>
              </a:extLst>
            </p:cNvPr>
            <p:cNvSpPr/>
            <p:nvPr/>
          </p:nvSpPr>
          <p:spPr>
            <a:xfrm>
              <a:off x="9421792" y="5548119"/>
              <a:ext cx="914401" cy="87198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898E5A-B1E1-F387-553E-74A74DE6D2E7}"/>
              </a:ext>
            </a:extLst>
          </p:cNvPr>
          <p:cNvGrpSpPr/>
          <p:nvPr/>
        </p:nvGrpSpPr>
        <p:grpSpPr>
          <a:xfrm rot="5400000">
            <a:off x="8512168" y="3752198"/>
            <a:ext cx="1214760" cy="4435190"/>
            <a:chOff x="9421791" y="1984911"/>
            <a:chExt cx="914402" cy="4435190"/>
          </a:xfrm>
          <a:solidFill>
            <a:srgbClr val="92D05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4C7C3F-89B0-04C1-6D53-9EDC62F37EDE}"/>
                </a:ext>
              </a:extLst>
            </p:cNvPr>
            <p:cNvSpPr/>
            <p:nvPr/>
          </p:nvSpPr>
          <p:spPr>
            <a:xfrm>
              <a:off x="9421793" y="2418013"/>
              <a:ext cx="914400" cy="3553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Team Name: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Tech Titans</a:t>
              </a:r>
            </a:p>
            <a:p>
              <a:pPr algn="ctr"/>
              <a:endParaRPr lang="en-IN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02F28A86-1924-5C4E-D217-F09E5917B357}"/>
                </a:ext>
              </a:extLst>
            </p:cNvPr>
            <p:cNvSpPr/>
            <p:nvPr/>
          </p:nvSpPr>
          <p:spPr>
            <a:xfrm>
              <a:off x="9421791" y="1984911"/>
              <a:ext cx="914401" cy="87198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8F5E41BA-882E-8C6E-71F9-EA8F85954E8C}"/>
                </a:ext>
              </a:extLst>
            </p:cNvPr>
            <p:cNvSpPr/>
            <p:nvPr/>
          </p:nvSpPr>
          <p:spPr>
            <a:xfrm>
              <a:off x="9421792" y="5548119"/>
              <a:ext cx="914401" cy="87198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2CA7F9-2075-9043-AA41-0EF3267F56F7}"/>
              </a:ext>
            </a:extLst>
          </p:cNvPr>
          <p:cNvGrpSpPr/>
          <p:nvPr/>
        </p:nvGrpSpPr>
        <p:grpSpPr>
          <a:xfrm rot="5400000">
            <a:off x="2204185" y="3752195"/>
            <a:ext cx="1214760" cy="4435190"/>
            <a:chOff x="9421791" y="1984911"/>
            <a:chExt cx="914402" cy="443519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D9FB901-FFA8-8873-3E08-FF77E7CFF6A7}"/>
                </a:ext>
              </a:extLst>
            </p:cNvPr>
            <p:cNvSpPr/>
            <p:nvPr/>
          </p:nvSpPr>
          <p:spPr>
            <a:xfrm>
              <a:off x="9421793" y="2418013"/>
              <a:ext cx="914400" cy="355342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Institute Name: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Chandigarh College </a:t>
              </a:r>
            </a:p>
            <a:p>
              <a:pPr algn="ctr"/>
              <a:r>
                <a:rPr lang="en-US" b="1" dirty="0">
                  <a:solidFill>
                    <a:schemeClr val="bg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of Engineering</a:t>
              </a:r>
            </a:p>
            <a:p>
              <a:pPr algn="ctr"/>
              <a:endParaRPr lang="en-IN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C1E5349D-9CEF-DC19-E4DB-E50189664D05}"/>
                </a:ext>
              </a:extLst>
            </p:cNvPr>
            <p:cNvSpPr/>
            <p:nvPr/>
          </p:nvSpPr>
          <p:spPr>
            <a:xfrm>
              <a:off x="9421791" y="1984911"/>
              <a:ext cx="914401" cy="87198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1C27592A-C120-8EAE-3377-12DDDAB6ED6D}"/>
                </a:ext>
              </a:extLst>
            </p:cNvPr>
            <p:cNvSpPr/>
            <p:nvPr/>
          </p:nvSpPr>
          <p:spPr>
            <a:xfrm>
              <a:off x="9421792" y="5548119"/>
              <a:ext cx="914401" cy="871982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81806" y="26591"/>
            <a:ext cx="1010193" cy="63961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6DAA9F2-C693-BA18-AB39-6E74EDE1A885}"/>
              </a:ext>
            </a:extLst>
          </p:cNvPr>
          <p:cNvSpPr/>
          <p:nvPr/>
        </p:nvSpPr>
        <p:spPr>
          <a:xfrm>
            <a:off x="235130" y="353568"/>
            <a:ext cx="7171509" cy="60597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800" b="1" u="sng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IdeaTitle:</a:t>
            </a:r>
            <a:r>
              <a:rPr lang="en-IN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r>
              <a:rPr lang="en-IN" b="1" dirty="0"/>
              <a:t>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"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Freelan: AI-Powered Personalized Learning and Freelance Platform for Enhanced Skill Development"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dirty="0"/>
              <a:t>This title highlights the core aspects of our project, such as the AI-driven personalized learning paths, the integration of freelance opportunities, and the focus on skill development. It also captures the innovative approach of combining education with real-world applications, making it stand out in the competition.</a:t>
            </a:r>
          </a:p>
          <a:p>
            <a:r>
              <a:rPr lang="en-US" sz="26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Unique features with Proposed Solutions: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AI-Powered Personalized Learning Paths:</a:t>
            </a:r>
          </a:p>
          <a:p>
            <a:r>
              <a:rPr lang="en-US" b="1" dirty="0"/>
              <a:t>Solution:</a:t>
            </a:r>
            <a:r>
              <a:rPr lang="en-US" dirty="0"/>
              <a:t> Freelan leverages advanced AI algorithms to create individualized learning paths for each user</a:t>
            </a:r>
            <a:r>
              <a:rPr lang="en-US" b="1" dirty="0"/>
              <a:t>. By analyzing a user's current skills, goals, and progress, the AI recommends tailored courses, exercises, and resources</a:t>
            </a:r>
            <a:r>
              <a:rPr lang="en-US" dirty="0"/>
              <a:t> that best suit their needs.</a:t>
            </a:r>
          </a:p>
          <a:p>
            <a:r>
              <a:rPr lang="en-US" dirty="0"/>
              <a:t>This personalized approach ensures that </a:t>
            </a:r>
            <a:r>
              <a:rPr lang="en-US" b="1" dirty="0"/>
              <a:t>users focus on the skills most relevant to their career aspirations,</a:t>
            </a:r>
            <a:r>
              <a:rPr lang="en-US" dirty="0"/>
              <a:t> making their learning journey more efficient and effective.</a:t>
            </a:r>
            <a:endParaRPr lang="en-IN" b="1" dirty="0"/>
          </a:p>
          <a:p>
            <a:pPr algn="ctr"/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1E2CD3-C5AD-0ED5-AA96-377BD8DBC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520" y="444687"/>
            <a:ext cx="4206239" cy="2311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AE4145-5E94-0077-B749-D882A67F2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520" y="3108959"/>
            <a:ext cx="4206239" cy="33043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03874" y="26591"/>
            <a:ext cx="788125" cy="40448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DC55C3-3D8D-4822-0762-6724B54AA264}"/>
              </a:ext>
            </a:extLst>
          </p:cNvPr>
          <p:cNvSpPr/>
          <p:nvPr/>
        </p:nvSpPr>
        <p:spPr>
          <a:xfrm>
            <a:off x="222069" y="431075"/>
            <a:ext cx="6113416" cy="5995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2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2">
                    <a:lumMod val="50000"/>
                  </a:schemeClr>
                </a:solidFill>
              </a:rPr>
              <a:t>Community-Driven Collaboration</a:t>
            </a:r>
            <a:r>
              <a:rPr lang="en-IN" sz="2200" b="1" dirty="0"/>
              <a:t>:</a:t>
            </a:r>
          </a:p>
          <a:p>
            <a:r>
              <a:rPr lang="en-US" b="1" dirty="0"/>
              <a:t>Solution:</a:t>
            </a:r>
            <a:r>
              <a:rPr lang="en-US" dirty="0"/>
              <a:t> To foster a sense of community and collaboration, Freelan integrates tools such </a:t>
            </a:r>
            <a:r>
              <a:rPr lang="en-US" b="1" dirty="0"/>
              <a:t>as discussion forums, group projects, and peer reviews</a:t>
            </a:r>
            <a:r>
              <a:rPr lang="en-US" dirty="0"/>
              <a:t>. These features </a:t>
            </a:r>
            <a:r>
              <a:rPr lang="en-US" b="1" dirty="0"/>
              <a:t>encourage learners to interact, share knowledge, and work together on projects</a:t>
            </a:r>
            <a:r>
              <a:rPr lang="en-US" dirty="0"/>
              <a:t>, </a:t>
            </a:r>
            <a:r>
              <a:rPr lang="en-US" b="1" dirty="0"/>
              <a:t>mimicking real-world team dynamics</a:t>
            </a:r>
            <a:r>
              <a:rPr lang="en-US" dirty="0"/>
              <a:t>. This collaborative environment </a:t>
            </a:r>
            <a:r>
              <a:rPr lang="en-US" b="1" dirty="0"/>
              <a:t>not only enhances learning but also builds a strong network of peers and mentors</a:t>
            </a:r>
            <a:r>
              <a:rPr lang="en-US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Freelance Integration for Real-World Application:</a:t>
            </a:r>
          </a:p>
          <a:p>
            <a:r>
              <a:rPr lang="en-US" dirty="0"/>
              <a:t>Freelan bridges the gap between </a:t>
            </a:r>
            <a:r>
              <a:rPr lang="en-US" b="1" dirty="0"/>
              <a:t>learning and practical experience by offering users the opportunity </a:t>
            </a:r>
            <a:r>
              <a:rPr lang="en-US" dirty="0"/>
              <a:t>to apply their skills on freelance projects. The </a:t>
            </a:r>
            <a:r>
              <a:rPr lang="en-US" b="1" dirty="0"/>
              <a:t>platform connects learners with real-world projects</a:t>
            </a:r>
            <a:r>
              <a:rPr lang="en-US" dirty="0"/>
              <a:t> that match their skills, allowing them to gain hands-on experience while earning income.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rgbClr val="7030A0"/>
                </a:solidFill>
              </a:rPr>
              <a:t>Portfolio Featue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Real-Time Analytics and Feedback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solidFill>
                  <a:schemeClr val="accent6">
                    <a:lumMod val="50000"/>
                  </a:schemeClr>
                </a:solidFill>
              </a:rPr>
              <a:t>Up-to-Date and Relevant Content</a:t>
            </a:r>
            <a:endParaRPr lang="en-US" sz="2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endParaRPr lang="en-US" sz="2200" b="1" dirty="0"/>
          </a:p>
          <a:p>
            <a:pPr algn="ctr"/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E5EF83-35A5-0C60-E7CD-2A6173770B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554" y="431075"/>
            <a:ext cx="5412376" cy="586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6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13071" y="238482"/>
            <a:ext cx="10515600" cy="1514726"/>
          </a:xfrm>
        </p:spPr>
        <p:txBody>
          <a:bodyPr/>
          <a:lstStyle/>
          <a:p>
            <a:pPr eaLnBrk="1" hangingPunct="1"/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10320" y="1651682"/>
            <a:ext cx="11881680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FRONT END</a:t>
            </a:r>
            <a:r>
              <a:rPr lang="en-US" sz="2400" b="1" u="sng" dirty="0">
                <a:latin typeface="Arial" pitchFamily="34" charset="0"/>
                <a:cs typeface="Arial" pitchFamily="34" charset="0"/>
              </a:rPr>
              <a:t>:</a:t>
            </a:r>
          </a:p>
          <a:p>
            <a:pPr algn="just"/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   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HTML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CSS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                   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JAVASCRIT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            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Bootstrap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    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BACK END</a:t>
            </a:r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Nodejs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               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Expressjs                  Passportjs                    sockit.io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                     Bodyparser                     Axios                            API</a:t>
            </a:r>
          </a:p>
          <a:p>
            <a:endParaRPr lang="en-US" sz="26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DATABASE</a:t>
            </a:r>
            <a:r>
              <a:rPr lang="en-US" sz="2600" b="1" u="sng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PostgreSQL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  </a:t>
            </a:r>
          </a:p>
          <a:p>
            <a:pPr lvl="8" algn="just"/>
            <a:r>
              <a:rPr lang="en-US" sz="2400" b="1" dirty="0">
                <a:latin typeface="Arial" pitchFamily="34" charset="0"/>
                <a:cs typeface="Arial" pitchFamily="34" charset="0"/>
              </a:rPr>
              <a:t>         </a:t>
            </a:r>
          </a:p>
          <a:p>
            <a:pPr algn="just"/>
            <a:r>
              <a:rPr lang="en-US" sz="2400" b="1" dirty="0">
                <a:latin typeface="Arial" pitchFamily="34" charset="0"/>
                <a:cs typeface="Arial" pitchFamily="34" charset="0"/>
              </a:rPr>
              <a:t>      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0376" y="81377"/>
            <a:ext cx="1680110" cy="79644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322751-33FE-E20C-F43D-7A8EE2F62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113" y="2480433"/>
            <a:ext cx="375936" cy="375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3376E1-7CA8-D066-B544-CD8D555CD3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057" y="2410711"/>
            <a:ext cx="476250" cy="476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82D01D-672C-9D8E-536F-C9431A238A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1269" y="2529017"/>
            <a:ext cx="230288" cy="230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9392E7-55A0-3CDE-7B3B-489E131899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5016" y="2527064"/>
            <a:ext cx="230288" cy="2302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904CDCF-1555-F44B-4DB2-562D33C9C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7893" y="2394568"/>
            <a:ext cx="476250" cy="4762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613DB4-ECD2-1602-728B-5225AC551A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5565" y="2538640"/>
            <a:ext cx="207139" cy="2071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A47E6A-C979-38C7-8CCE-2C77C9AC2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6898" y="4048873"/>
            <a:ext cx="207139" cy="2071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C8C05E2-54AA-81C0-E253-E4C54BDF59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3395" y="3950239"/>
            <a:ext cx="476250" cy="4762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E0EB929-6C67-9A77-5F4A-50B944C3D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435" y="4056093"/>
            <a:ext cx="207139" cy="20713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5288B33-027F-6D10-948C-57CAC8002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266" y="6304414"/>
            <a:ext cx="207139" cy="20713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011510-1858-684B-DFFD-5A2192BEFD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2080" y="6205961"/>
            <a:ext cx="392334" cy="3923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C9A742-4450-833A-1DC2-805464BB0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74538" y="3914955"/>
            <a:ext cx="476250" cy="476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6D8A715-A7DD-1188-C9CE-FFB4C50CE0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0033" y="4054407"/>
            <a:ext cx="207139" cy="2071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EBAA68C-15FA-6132-4F48-4595A154A0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4196" y="4061539"/>
            <a:ext cx="207139" cy="207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73696-FBD8-310F-A8BC-8E2027A821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8066347" y="3977366"/>
            <a:ext cx="295945" cy="363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1570AD-D94F-2B60-E979-47AAEB74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6575" y="4776906"/>
            <a:ext cx="207139" cy="2071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B2605A-E24B-BC70-87F3-CDD94A44AB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9285" y="4777810"/>
            <a:ext cx="207139" cy="2071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B5B8E3-56F1-272D-6AAA-0A7590F18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1911" y="4783906"/>
            <a:ext cx="207139" cy="2071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5A090C-3233-4790-F900-B18C38805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32912" y="2533692"/>
            <a:ext cx="230288" cy="230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BD97FA-F533-F740-0E51-1C8518E739E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32414" y="2450405"/>
            <a:ext cx="476250" cy="4762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2B059A-E2F7-D71D-D6F2-B38585B28CF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33299" y="3978611"/>
            <a:ext cx="353392" cy="3624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38338" y="81376"/>
            <a:ext cx="1312148" cy="4752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5A1F95B-DDE2-7136-C785-BD7C81152A71}"/>
              </a:ext>
            </a:extLst>
          </p:cNvPr>
          <p:cNvSpPr txBox="1"/>
          <p:nvPr/>
        </p:nvSpPr>
        <p:spPr>
          <a:xfrm>
            <a:off x="141514" y="607889"/>
            <a:ext cx="5729416" cy="5309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</a:p>
          <a:p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Leveraging existing AI, machine learning, and cloud technologies makes Freelan technically viable. Open-source tools and APIs can streamline development, while cloud services ensure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FINANCIAL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Initial funding can be sourced through grants, investors, and partnerships. Revenue streams include subscriptions, commissions, and corporate collaborations, supporting long-term sustainability.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High-quality content creation and maintaining user engagement are critical. AI-driven content updates and community-building features will enhance user retention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41D15C-4F2A-55B0-112B-9AAFB049F13E}"/>
              </a:ext>
            </a:extLst>
          </p:cNvPr>
          <p:cNvSpPr txBox="1"/>
          <p:nvPr/>
        </p:nvSpPr>
        <p:spPr>
          <a:xfrm>
            <a:off x="6321072" y="607889"/>
            <a:ext cx="5566128" cy="52783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VISIBILITY</a:t>
            </a:r>
          </a:p>
          <a:p>
            <a:endParaRPr lang="en-US" sz="1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MARKET POSITIONING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Freelan’s unique integration of AI-driven personalized learning with real-world freelancing sets it apart in the EdTech and gig economy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TARGET AUDIENCE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Aimed at students, professionals, and freelancers, Freelan addresses the growing demand for continuous learning and practical skill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MARKETING STRATEGY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Launch visibility through the Smart India Hackathon, combined with strategic partnerships, content marketing, and social media outreach, will drive brand awareness and user acquisition.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85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02983" y="81377"/>
            <a:ext cx="1247503" cy="5848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A63E46-7335-39C4-67C5-4F60AD5B6FDA}"/>
              </a:ext>
            </a:extLst>
          </p:cNvPr>
          <p:cNvSpPr txBox="1"/>
          <p:nvPr/>
        </p:nvSpPr>
        <p:spPr>
          <a:xfrm>
            <a:off x="184731" y="127570"/>
            <a:ext cx="10778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Impacts &amp; Benefits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214A18-A267-5E8C-2451-CF1F0D1A0E2E}"/>
              </a:ext>
            </a:extLst>
          </p:cNvPr>
          <p:cNvSpPr txBox="1"/>
          <p:nvPr/>
        </p:nvSpPr>
        <p:spPr>
          <a:xfrm>
            <a:off x="370115" y="783665"/>
            <a:ext cx="11451771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/>
              <a:t>Empowering Personalized Learning:</a:t>
            </a:r>
          </a:p>
          <a:p>
            <a:pPr defTabSz="914400" eaLnBrk="0" hangingPunct="0">
              <a:buFontTx/>
              <a:buChar char="•"/>
            </a:pPr>
            <a:r>
              <a:rPr kumimoji="0" lang="en-US" altLang="en-US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Tailored learning paths for more effective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achieve career goals faster with relevant skills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200" b="1" dirty="0"/>
              <a:t>Bridging the Gap Between Learning and Employment: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Integrates freelance projects with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</a:t>
            </a: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gain practical experience and income while learning.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Increased Engagement: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Gamification boosts motivation and course completion.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Benefit: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stay engaged and reach their goals.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Collaborative Community: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Encourages peer interaction and teamwork.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Benefit: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build valuable connections and support networks.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5. Up-to-Date Skills: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Impact: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AI-curated content keeps learning current.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Benefit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Users stay competitive with the latest industry skills.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6. Lifelong Learning:</a:t>
            </a:r>
            <a:endParaRPr lang="en-US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Continuous skill development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</a:rPr>
              <a:t>Benefit: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Users adapt and grow in a changing job market.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200" b="1" dirty="0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5FCBA94-268E-13A7-4B11-420B26008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F1737C-31CA-7706-4EB0-CE4CC9670A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099" r="6099"/>
          <a:stretch/>
        </p:blipFill>
        <p:spPr>
          <a:xfrm>
            <a:off x="7322632" y="733848"/>
            <a:ext cx="4652459" cy="573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CAA83A-8CCD-5390-3356-49736C612E82}"/>
              </a:ext>
            </a:extLst>
          </p:cNvPr>
          <p:cNvSpPr txBox="1"/>
          <p:nvPr/>
        </p:nvSpPr>
        <p:spPr>
          <a:xfrm flipH="1">
            <a:off x="333633" y="-49436"/>
            <a:ext cx="11219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MEMBER 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BE869-DBEB-E8AF-09BC-BA83413B0F37}"/>
              </a:ext>
            </a:extLst>
          </p:cNvPr>
          <p:cNvSpPr txBox="1"/>
          <p:nvPr/>
        </p:nvSpPr>
        <p:spPr>
          <a:xfrm>
            <a:off x="518364" y="767428"/>
            <a:ext cx="112199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Team leader</a:t>
            </a:r>
          </a:p>
          <a:p>
            <a:r>
              <a:rPr lang="en-IN" dirty="0"/>
              <a:t>             Name: Mr. Raju kumar                      Roll no:2338514                     Stream: CSE                               Year:2nd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6675D-E075-5867-061D-A5FE11E6AF3D}"/>
              </a:ext>
            </a:extLst>
          </p:cNvPr>
          <p:cNvSpPr txBox="1"/>
          <p:nvPr/>
        </p:nvSpPr>
        <p:spPr>
          <a:xfrm flipH="1">
            <a:off x="518364" y="1665107"/>
            <a:ext cx="112199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2. Team member 1:</a:t>
            </a:r>
          </a:p>
          <a:p>
            <a:r>
              <a:rPr lang="en-IN" dirty="0"/>
              <a:t>             Name: Mr.Raj Sharma                        Roll no:2338511                     Stream: CSE                              Year:2nd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40399-43CD-260D-07CC-D22700E4345C}"/>
              </a:ext>
            </a:extLst>
          </p:cNvPr>
          <p:cNvSpPr txBox="1"/>
          <p:nvPr/>
        </p:nvSpPr>
        <p:spPr>
          <a:xfrm>
            <a:off x="518364" y="2598044"/>
            <a:ext cx="1121993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3. Team member 2: </a:t>
            </a:r>
          </a:p>
          <a:p>
            <a:r>
              <a:rPr lang="en-IN" dirty="0"/>
              <a:t>             Name : Mr. Rishav Kumar singh       Roll no:2338519                     Stream: CSE                              Year:2nd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19401-806C-3C63-10BC-BBB96296DA8B}"/>
              </a:ext>
            </a:extLst>
          </p:cNvPr>
          <p:cNvSpPr txBox="1"/>
          <p:nvPr/>
        </p:nvSpPr>
        <p:spPr>
          <a:xfrm>
            <a:off x="518364" y="3613626"/>
            <a:ext cx="1115527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4. Team member 3:</a:t>
            </a:r>
          </a:p>
          <a:p>
            <a:r>
              <a:rPr lang="en-IN" dirty="0"/>
              <a:t>             Name: Mr. Shivam Mishra                Roll no:2338539                     Stream: CSE                              Year:2nd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17793-D8CE-3499-47C9-0D227D51ECF6}"/>
              </a:ext>
            </a:extLst>
          </p:cNvPr>
          <p:cNvSpPr txBox="1"/>
          <p:nvPr/>
        </p:nvSpPr>
        <p:spPr>
          <a:xfrm>
            <a:off x="518364" y="4546562"/>
            <a:ext cx="1115527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5. Team member 4:</a:t>
            </a:r>
          </a:p>
          <a:p>
            <a:r>
              <a:rPr lang="en-IN" dirty="0"/>
              <a:t>              Name: Mr. Sayan Dev                      Roll no:2338536                      Stream: CSE                              Year:2nd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C371C8-DA7E-5EA8-7B6E-255633BE0A0B}"/>
              </a:ext>
            </a:extLst>
          </p:cNvPr>
          <p:cNvSpPr txBox="1"/>
          <p:nvPr/>
        </p:nvSpPr>
        <p:spPr>
          <a:xfrm>
            <a:off x="518364" y="5444241"/>
            <a:ext cx="11155272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6. Team member 4:</a:t>
            </a:r>
          </a:p>
          <a:p>
            <a:r>
              <a:rPr lang="en-IN" dirty="0"/>
              <a:t>               Name: Miss. Swarn Jyoti                Roll no:2338547                      Stream: CSE                              Year:2nd</a:t>
            </a:r>
          </a:p>
        </p:txBody>
      </p:sp>
    </p:spTree>
    <p:extLst>
      <p:ext uri="{BB962C8B-B14F-4D97-AF65-F5344CB8AC3E}">
        <p14:creationId xmlns:p14="http://schemas.microsoft.com/office/powerpoint/2010/main" val="2975292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962400" y="4605734"/>
            <a:ext cx="4042117" cy="1143000"/>
          </a:xfrm>
        </p:spPr>
        <p:txBody>
          <a:bodyPr/>
          <a:lstStyle/>
          <a:p>
            <a:pPr eaLnBrk="1" hangingPunct="1"/>
            <a:r>
              <a:rPr lang="en-US" sz="60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5FFC1E-3B58-4B34-A5AB-29388664E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3763360" y="154429"/>
            <a:ext cx="4241157" cy="45360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7985</TotalTime>
  <Words>817</Words>
  <Application>Microsoft Office PowerPoint</Application>
  <PresentationFormat>Widescreen</PresentationFormat>
  <Paragraphs>98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SMART INDIA HACKATHON 2024</vt:lpstr>
      <vt:lpstr>PowerPoint Presentation</vt:lpstr>
      <vt:lpstr>PowerPoint Presentation</vt:lpstr>
      <vt:lpstr>TECHNICAL  APPROACH</vt:lpstr>
      <vt:lpstr>PowerPoint Presentation</vt:lpstr>
      <vt:lpstr>PowerPoint Presentation</vt:lpstr>
      <vt:lpstr>PowerPoint Presentation</vt:lpstr>
      <vt:lpstr>Thank You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juli singh</cp:lastModifiedBy>
  <cp:revision>148</cp:revision>
  <cp:lastPrinted>2024-08-29T02:47:51Z</cp:lastPrinted>
  <dcterms:created xsi:type="dcterms:W3CDTF">2013-12-12T18:46:50Z</dcterms:created>
  <dcterms:modified xsi:type="dcterms:W3CDTF">2024-08-29T02:51:11Z</dcterms:modified>
  <cp:category/>
</cp:coreProperties>
</file>