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5"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gamma.app" TargetMode="Externa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404110"/>
            <a:ext cx="7477601" cy="1666399"/>
          </a:xfrm>
          <a:prstGeom prst="rect">
            <a:avLst/>
          </a:prstGeom>
          <a:noFill/>
          <a:ln/>
        </p:spPr>
        <p:txBody>
          <a:bodyPr wrap="square" rtlCol="0" anchor="t"/>
          <a:lstStyle/>
          <a:p>
            <a:pPr marL="0" indent="0">
              <a:lnSpc>
                <a:spcPts val="6561"/>
              </a:lnSpc>
              <a:buNone/>
            </a:pPr>
            <a:r>
              <a:rPr lang="en-US" sz="5249" dirty="0">
                <a:solidFill>
                  <a:srgbClr val="1B1B27"/>
                </a:solidFill>
                <a:latin typeface="Corben" pitchFamily="34" charset="0"/>
                <a:ea typeface="Corben" pitchFamily="34" charset="-122"/>
                <a:cs typeface="Corben" pitchFamily="34" charset="-120"/>
              </a:rPr>
              <a:t>Introduction to Gmail spam detection project</a:t>
            </a:r>
            <a:endParaRPr lang="en-US" sz="5249" dirty="0"/>
          </a:p>
        </p:txBody>
      </p:sp>
      <p:sp>
        <p:nvSpPr>
          <p:cNvPr id="6" name="Text 2"/>
          <p:cNvSpPr/>
          <p:nvPr/>
        </p:nvSpPr>
        <p:spPr>
          <a:xfrm>
            <a:off x="833199" y="4403765"/>
            <a:ext cx="7477601"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This project focuses on developing an efficient machine learning (ML) model to detect and filter out spam emails in Gmail. The aim is to enhance user experience by reducing the impact of unwanted and potentially harmful emails.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734497"/>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Overview of machine learning in spam detection</a:t>
            </a:r>
            <a:endParaRPr lang="en-US" sz="4374" dirty="0"/>
          </a:p>
        </p:txBody>
      </p:sp>
      <p:pic>
        <p:nvPicPr>
          <p:cNvPr id="5" name="Image 1" descr="preencoded.png"/>
          <p:cNvPicPr>
            <a:picLocks noChangeAspect="1"/>
          </p:cNvPicPr>
          <p:nvPr/>
        </p:nvPicPr>
        <p:blipFill>
          <a:blip r:embed="rId4"/>
          <a:stretch>
            <a:fillRect/>
          </a:stretch>
        </p:blipFill>
        <p:spPr>
          <a:xfrm>
            <a:off x="2037993" y="2567583"/>
            <a:ext cx="3295888" cy="2036921"/>
          </a:xfrm>
          <a:prstGeom prst="rect">
            <a:avLst/>
          </a:prstGeom>
        </p:spPr>
      </p:pic>
      <p:sp>
        <p:nvSpPr>
          <p:cNvPr id="6" name="Text 2"/>
          <p:cNvSpPr/>
          <p:nvPr/>
        </p:nvSpPr>
        <p:spPr>
          <a:xfrm>
            <a:off x="2037993" y="4882158"/>
            <a:ext cx="3032760" cy="347186"/>
          </a:xfrm>
          <a:prstGeom prst="rect">
            <a:avLst/>
          </a:prstGeom>
          <a:noFill/>
          <a:ln/>
        </p:spPr>
        <p:txBody>
          <a:bodyPr wrap="none" rtlCol="0" anchor="t"/>
          <a:lstStyle/>
          <a:p>
            <a:pPr marL="0" indent="0" algn="l">
              <a:lnSpc>
                <a:spcPts val="2734"/>
              </a:lnSpc>
              <a:buNone/>
            </a:pPr>
            <a:r>
              <a:rPr lang="en-US" sz="2187" dirty="0">
                <a:solidFill>
                  <a:srgbClr val="1B1B27"/>
                </a:solidFill>
                <a:latin typeface="Corben" pitchFamily="34" charset="0"/>
                <a:ea typeface="Corben" pitchFamily="34" charset="-122"/>
                <a:cs typeface="Corben" pitchFamily="34" charset="-120"/>
              </a:rPr>
              <a:t>Diverse ML Algorithms</a:t>
            </a:r>
            <a:endParaRPr lang="en-US" sz="2187" dirty="0"/>
          </a:p>
        </p:txBody>
      </p:sp>
      <p:sp>
        <p:nvSpPr>
          <p:cNvPr id="7" name="Text 3"/>
          <p:cNvSpPr/>
          <p:nvPr/>
        </p:nvSpPr>
        <p:spPr>
          <a:xfrm>
            <a:off x="2037993" y="5362575"/>
            <a:ext cx="3295888" cy="2132409"/>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Explore a variety of machine learning algorithms used in spam detection, including Naive Bayes, Support Vector Machines, and Neural Networks.</a:t>
            </a:r>
            <a:endParaRPr lang="en-US" sz="1750" dirty="0"/>
          </a:p>
        </p:txBody>
      </p:sp>
      <p:pic>
        <p:nvPicPr>
          <p:cNvPr id="8" name="Image 2" descr="preencoded.png"/>
          <p:cNvPicPr>
            <a:picLocks noChangeAspect="1"/>
          </p:cNvPicPr>
          <p:nvPr/>
        </p:nvPicPr>
        <p:blipFill>
          <a:blip r:embed="rId5"/>
          <a:stretch>
            <a:fillRect/>
          </a:stretch>
        </p:blipFill>
        <p:spPr>
          <a:xfrm>
            <a:off x="5667137" y="2567583"/>
            <a:ext cx="3296007" cy="2037040"/>
          </a:xfrm>
          <a:prstGeom prst="rect">
            <a:avLst/>
          </a:prstGeom>
        </p:spPr>
      </p:pic>
      <p:sp>
        <p:nvSpPr>
          <p:cNvPr id="9" name="Text 4"/>
          <p:cNvSpPr/>
          <p:nvPr/>
        </p:nvSpPr>
        <p:spPr>
          <a:xfrm>
            <a:off x="5667137" y="4882277"/>
            <a:ext cx="2621280" cy="347186"/>
          </a:xfrm>
          <a:prstGeom prst="rect">
            <a:avLst/>
          </a:prstGeom>
          <a:noFill/>
          <a:ln/>
        </p:spPr>
        <p:txBody>
          <a:bodyPr wrap="none" rtlCol="0" anchor="t"/>
          <a:lstStyle/>
          <a:p>
            <a:pPr marL="0" indent="0" algn="l">
              <a:lnSpc>
                <a:spcPts val="2734"/>
              </a:lnSpc>
              <a:buNone/>
            </a:pPr>
            <a:r>
              <a:rPr lang="en-US" sz="2187" dirty="0">
                <a:solidFill>
                  <a:srgbClr val="1B1B27"/>
                </a:solidFill>
                <a:latin typeface="Corben" pitchFamily="34" charset="0"/>
                <a:ea typeface="Corben" pitchFamily="34" charset="-122"/>
                <a:cs typeface="Corben" pitchFamily="34" charset="-120"/>
              </a:rPr>
              <a:t>Filtering Techniques</a:t>
            </a:r>
            <a:endParaRPr lang="en-US" sz="2187" dirty="0"/>
          </a:p>
        </p:txBody>
      </p:sp>
      <p:sp>
        <p:nvSpPr>
          <p:cNvPr id="10" name="Text 5"/>
          <p:cNvSpPr/>
          <p:nvPr/>
        </p:nvSpPr>
        <p:spPr>
          <a:xfrm>
            <a:off x="5667137" y="5362694"/>
            <a:ext cx="3296007" cy="1777008"/>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Discover the different techniques and methodologies employed in machine learning for effective spam filtering and classification.</a:t>
            </a:r>
            <a:endParaRPr lang="en-US" sz="1750" dirty="0"/>
          </a:p>
        </p:txBody>
      </p:sp>
      <p:pic>
        <p:nvPicPr>
          <p:cNvPr id="11" name="Image 3" descr="preencoded.png"/>
          <p:cNvPicPr>
            <a:picLocks noChangeAspect="1"/>
          </p:cNvPicPr>
          <p:nvPr/>
        </p:nvPicPr>
        <p:blipFill>
          <a:blip r:embed="rId6"/>
          <a:stretch>
            <a:fillRect/>
          </a:stretch>
        </p:blipFill>
        <p:spPr>
          <a:xfrm>
            <a:off x="9296400" y="2567583"/>
            <a:ext cx="3296007" cy="2037040"/>
          </a:xfrm>
          <a:prstGeom prst="rect">
            <a:avLst/>
          </a:prstGeom>
        </p:spPr>
      </p:pic>
      <p:sp>
        <p:nvSpPr>
          <p:cNvPr id="12" name="Text 6"/>
          <p:cNvSpPr/>
          <p:nvPr/>
        </p:nvSpPr>
        <p:spPr>
          <a:xfrm>
            <a:off x="9296400" y="4882277"/>
            <a:ext cx="2446020" cy="347186"/>
          </a:xfrm>
          <a:prstGeom prst="rect">
            <a:avLst/>
          </a:prstGeom>
          <a:noFill/>
          <a:ln/>
        </p:spPr>
        <p:txBody>
          <a:bodyPr wrap="none" rtlCol="0" anchor="t"/>
          <a:lstStyle/>
          <a:p>
            <a:pPr marL="0" indent="0" algn="l">
              <a:lnSpc>
                <a:spcPts val="2734"/>
              </a:lnSpc>
              <a:buNone/>
            </a:pPr>
            <a:r>
              <a:rPr lang="en-US" sz="2187" dirty="0">
                <a:solidFill>
                  <a:srgbClr val="1B1B27"/>
                </a:solidFill>
                <a:latin typeface="Corben" pitchFamily="34" charset="0"/>
                <a:ea typeface="Corben" pitchFamily="34" charset="-122"/>
                <a:cs typeface="Corben" pitchFamily="34" charset="-120"/>
              </a:rPr>
              <a:t>Training Processes</a:t>
            </a:r>
            <a:endParaRPr lang="en-US" sz="2187" dirty="0"/>
          </a:p>
        </p:txBody>
      </p:sp>
      <p:sp>
        <p:nvSpPr>
          <p:cNvPr id="13" name="Text 7"/>
          <p:cNvSpPr/>
          <p:nvPr/>
        </p:nvSpPr>
        <p:spPr>
          <a:xfrm>
            <a:off x="9296400" y="5362694"/>
            <a:ext cx="3296007" cy="1777008"/>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Understand the process of training machine learning models to identify and differentiate between spam and legitimate emails.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14813" y="-80289"/>
            <a:ext cx="3657600" cy="8229600"/>
          </a:xfrm>
          <a:prstGeom prst="rect">
            <a:avLst/>
          </a:prstGeom>
        </p:spPr>
      </p:pic>
      <p:sp>
        <p:nvSpPr>
          <p:cNvPr id="5" name="Text 1"/>
          <p:cNvSpPr/>
          <p:nvPr/>
        </p:nvSpPr>
        <p:spPr>
          <a:xfrm>
            <a:off x="833199" y="1471255"/>
            <a:ext cx="874776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Data collection and preprocessing</a:t>
            </a:r>
            <a:endParaRPr lang="en-US" sz="4374" dirty="0"/>
          </a:p>
        </p:txBody>
      </p:sp>
      <p:sp>
        <p:nvSpPr>
          <p:cNvPr id="6" name="Shape 2"/>
          <p:cNvSpPr/>
          <p:nvPr/>
        </p:nvSpPr>
        <p:spPr>
          <a:xfrm>
            <a:off x="833199" y="2498884"/>
            <a:ext cx="4542115" cy="2373987"/>
          </a:xfrm>
          <a:prstGeom prst="roundRect">
            <a:avLst>
              <a:gd name="adj" fmla="val 4212"/>
            </a:avLst>
          </a:prstGeom>
          <a:solidFill>
            <a:srgbClr val="D2D9F9"/>
          </a:solidFill>
          <a:ln w="13811">
            <a:solidFill>
              <a:srgbClr val="A5B3F3"/>
            </a:solidFill>
            <a:prstDash val="solid"/>
          </a:ln>
        </p:spPr>
      </p:sp>
      <p:sp>
        <p:nvSpPr>
          <p:cNvPr id="7" name="Text 3"/>
          <p:cNvSpPr/>
          <p:nvPr/>
        </p:nvSpPr>
        <p:spPr>
          <a:xfrm>
            <a:off x="1069181" y="2734866"/>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Data Gathering</a:t>
            </a:r>
            <a:endParaRPr lang="en-US" sz="2187" dirty="0"/>
          </a:p>
        </p:txBody>
      </p:sp>
      <p:sp>
        <p:nvSpPr>
          <p:cNvPr id="8" name="Text 4"/>
          <p:cNvSpPr/>
          <p:nvPr/>
        </p:nvSpPr>
        <p:spPr>
          <a:xfrm>
            <a:off x="1069181" y="3215283"/>
            <a:ext cx="4070152"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Learn about the methods and tools used for collecting large-scale email datasets to facilitate spam detection training.</a:t>
            </a:r>
            <a:endParaRPr lang="en-US" sz="1750" dirty="0"/>
          </a:p>
        </p:txBody>
      </p:sp>
      <p:sp>
        <p:nvSpPr>
          <p:cNvPr id="9" name="Shape 5"/>
          <p:cNvSpPr/>
          <p:nvPr/>
        </p:nvSpPr>
        <p:spPr>
          <a:xfrm>
            <a:off x="5597485" y="2498884"/>
            <a:ext cx="4542115" cy="2373987"/>
          </a:xfrm>
          <a:prstGeom prst="roundRect">
            <a:avLst>
              <a:gd name="adj" fmla="val 4212"/>
            </a:avLst>
          </a:prstGeom>
          <a:solidFill>
            <a:srgbClr val="D2D9F9"/>
          </a:solidFill>
          <a:ln w="13811">
            <a:solidFill>
              <a:srgbClr val="A5B3F3"/>
            </a:solidFill>
            <a:prstDash val="solid"/>
          </a:ln>
        </p:spPr>
      </p:sp>
      <p:sp>
        <p:nvSpPr>
          <p:cNvPr id="10" name="Text 6"/>
          <p:cNvSpPr/>
          <p:nvPr/>
        </p:nvSpPr>
        <p:spPr>
          <a:xfrm>
            <a:off x="5833467" y="2734866"/>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Data Cleaning</a:t>
            </a:r>
            <a:endParaRPr lang="en-US" sz="2187" dirty="0"/>
          </a:p>
        </p:txBody>
      </p:sp>
      <p:sp>
        <p:nvSpPr>
          <p:cNvPr id="11" name="Text 7"/>
          <p:cNvSpPr/>
          <p:nvPr/>
        </p:nvSpPr>
        <p:spPr>
          <a:xfrm>
            <a:off x="5833467" y="3215283"/>
            <a:ext cx="4070152"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Explore the techniques involved in cleaning and pre-processing email data to ensure quality and integrity for accurate model training.</a:t>
            </a:r>
            <a:endParaRPr lang="en-US" sz="1750" dirty="0"/>
          </a:p>
        </p:txBody>
      </p:sp>
      <p:sp>
        <p:nvSpPr>
          <p:cNvPr id="12" name="Shape 8"/>
          <p:cNvSpPr/>
          <p:nvPr/>
        </p:nvSpPr>
        <p:spPr>
          <a:xfrm>
            <a:off x="833199" y="5095042"/>
            <a:ext cx="9306401" cy="1663184"/>
          </a:xfrm>
          <a:prstGeom prst="roundRect">
            <a:avLst>
              <a:gd name="adj" fmla="val 6012"/>
            </a:avLst>
          </a:prstGeom>
          <a:solidFill>
            <a:srgbClr val="D2D9F9"/>
          </a:solidFill>
          <a:ln w="13811">
            <a:solidFill>
              <a:srgbClr val="A5B3F3"/>
            </a:solidFill>
            <a:prstDash val="solid"/>
          </a:ln>
        </p:spPr>
      </p:sp>
      <p:sp>
        <p:nvSpPr>
          <p:cNvPr id="13" name="Text 9"/>
          <p:cNvSpPr/>
          <p:nvPr/>
        </p:nvSpPr>
        <p:spPr>
          <a:xfrm>
            <a:off x="1069181" y="5331023"/>
            <a:ext cx="241554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Feature Extraction</a:t>
            </a:r>
            <a:endParaRPr lang="en-US" sz="2187" dirty="0"/>
          </a:p>
        </p:txBody>
      </p:sp>
      <p:sp>
        <p:nvSpPr>
          <p:cNvPr id="14" name="Text 10"/>
          <p:cNvSpPr/>
          <p:nvPr/>
        </p:nvSpPr>
        <p:spPr>
          <a:xfrm>
            <a:off x="1069181" y="5811441"/>
            <a:ext cx="8834438"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Understand the process of extracting insightful features from email content and metadata for improved spam detection accuracy.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925473"/>
            <a:ext cx="82600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Feature extraction and selection</a:t>
            </a:r>
            <a:endParaRPr lang="en-US" sz="4374" dirty="0"/>
          </a:p>
        </p:txBody>
      </p:sp>
      <p:sp>
        <p:nvSpPr>
          <p:cNvPr id="6" name="Shape 2"/>
          <p:cNvSpPr/>
          <p:nvPr/>
        </p:nvSpPr>
        <p:spPr>
          <a:xfrm>
            <a:off x="1144310" y="1953101"/>
            <a:ext cx="44410" cy="5351026"/>
          </a:xfrm>
          <a:prstGeom prst="roundRect">
            <a:avLst>
              <a:gd name="adj" fmla="val 225151"/>
            </a:avLst>
          </a:prstGeom>
          <a:solidFill>
            <a:srgbClr val="A5B3F3"/>
          </a:solidFill>
          <a:ln/>
        </p:spPr>
      </p:sp>
      <p:sp>
        <p:nvSpPr>
          <p:cNvPr id="7" name="Shape 3"/>
          <p:cNvSpPr/>
          <p:nvPr/>
        </p:nvSpPr>
        <p:spPr>
          <a:xfrm>
            <a:off x="1416427" y="2354401"/>
            <a:ext cx="777597" cy="44410"/>
          </a:xfrm>
          <a:prstGeom prst="roundRect">
            <a:avLst>
              <a:gd name="adj" fmla="val 225151"/>
            </a:avLst>
          </a:prstGeom>
          <a:solidFill>
            <a:srgbClr val="A5B3F3"/>
          </a:solidFill>
          <a:ln/>
        </p:spPr>
      </p:sp>
      <p:sp>
        <p:nvSpPr>
          <p:cNvPr id="8" name="Shape 4"/>
          <p:cNvSpPr/>
          <p:nvPr/>
        </p:nvSpPr>
        <p:spPr>
          <a:xfrm>
            <a:off x="916484" y="2126694"/>
            <a:ext cx="499943" cy="499943"/>
          </a:xfrm>
          <a:prstGeom prst="roundRect">
            <a:avLst>
              <a:gd name="adj" fmla="val 20000"/>
            </a:avLst>
          </a:prstGeom>
          <a:solidFill>
            <a:srgbClr val="D2D9F9"/>
          </a:solidFill>
          <a:ln w="13811">
            <a:solidFill>
              <a:srgbClr val="A5B3F3"/>
            </a:solidFill>
            <a:prstDash val="solid"/>
          </a:ln>
        </p:spPr>
      </p:sp>
      <p:sp>
        <p:nvSpPr>
          <p:cNvPr id="9" name="Text 5"/>
          <p:cNvSpPr/>
          <p:nvPr/>
        </p:nvSpPr>
        <p:spPr>
          <a:xfrm>
            <a:off x="1116866" y="2168366"/>
            <a:ext cx="99060"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10" name="Text 6"/>
          <p:cNvSpPr/>
          <p:nvPr/>
        </p:nvSpPr>
        <p:spPr>
          <a:xfrm>
            <a:off x="2388513" y="2175272"/>
            <a:ext cx="304038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Content-based Features</a:t>
            </a:r>
            <a:endParaRPr lang="en-US" sz="2187" dirty="0"/>
          </a:p>
        </p:txBody>
      </p:sp>
      <p:sp>
        <p:nvSpPr>
          <p:cNvPr id="11" name="Text 7"/>
          <p:cNvSpPr/>
          <p:nvPr/>
        </p:nvSpPr>
        <p:spPr>
          <a:xfrm>
            <a:off x="2388513" y="2655689"/>
            <a:ext cx="7751088"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Identify key content-based features such as keywords, URLs, and text patterns used in the extraction process.</a:t>
            </a:r>
            <a:endParaRPr lang="en-US" sz="1750" dirty="0"/>
          </a:p>
        </p:txBody>
      </p:sp>
      <p:sp>
        <p:nvSpPr>
          <p:cNvPr id="12" name="Shape 8"/>
          <p:cNvSpPr/>
          <p:nvPr/>
        </p:nvSpPr>
        <p:spPr>
          <a:xfrm>
            <a:off x="1416427" y="4212134"/>
            <a:ext cx="777597" cy="44410"/>
          </a:xfrm>
          <a:prstGeom prst="roundRect">
            <a:avLst>
              <a:gd name="adj" fmla="val 225151"/>
            </a:avLst>
          </a:prstGeom>
          <a:solidFill>
            <a:srgbClr val="A5B3F3"/>
          </a:solidFill>
          <a:ln/>
        </p:spPr>
      </p:sp>
      <p:sp>
        <p:nvSpPr>
          <p:cNvPr id="13" name="Shape 9"/>
          <p:cNvSpPr/>
          <p:nvPr/>
        </p:nvSpPr>
        <p:spPr>
          <a:xfrm>
            <a:off x="916484" y="3984427"/>
            <a:ext cx="499943" cy="499943"/>
          </a:xfrm>
          <a:prstGeom prst="roundRect">
            <a:avLst>
              <a:gd name="adj" fmla="val 20000"/>
            </a:avLst>
          </a:prstGeom>
          <a:solidFill>
            <a:srgbClr val="D2D9F9"/>
          </a:solidFill>
          <a:ln w="13811">
            <a:solidFill>
              <a:srgbClr val="A5B3F3"/>
            </a:solidFill>
            <a:prstDash val="solid"/>
          </a:ln>
        </p:spPr>
      </p:sp>
      <p:sp>
        <p:nvSpPr>
          <p:cNvPr id="14" name="Text 10"/>
          <p:cNvSpPr/>
          <p:nvPr/>
        </p:nvSpPr>
        <p:spPr>
          <a:xfrm>
            <a:off x="1078766" y="4026098"/>
            <a:ext cx="175260"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5" name="Text 11"/>
          <p:cNvSpPr/>
          <p:nvPr/>
        </p:nvSpPr>
        <p:spPr>
          <a:xfrm>
            <a:off x="2388513" y="4033004"/>
            <a:ext cx="238506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Metadata Features</a:t>
            </a:r>
            <a:endParaRPr lang="en-US" sz="2187" dirty="0"/>
          </a:p>
        </p:txBody>
      </p:sp>
      <p:sp>
        <p:nvSpPr>
          <p:cNvPr id="16" name="Text 12"/>
          <p:cNvSpPr/>
          <p:nvPr/>
        </p:nvSpPr>
        <p:spPr>
          <a:xfrm>
            <a:off x="2388513" y="4513421"/>
            <a:ext cx="7751088"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Explore the selection and utilization of metadata features like sender’s address, subject line, and timestamp for spam detection.</a:t>
            </a:r>
            <a:endParaRPr lang="en-US" sz="1750" dirty="0"/>
          </a:p>
        </p:txBody>
      </p:sp>
      <p:sp>
        <p:nvSpPr>
          <p:cNvPr id="17" name="Shape 13"/>
          <p:cNvSpPr/>
          <p:nvPr/>
        </p:nvSpPr>
        <p:spPr>
          <a:xfrm>
            <a:off x="1416427" y="6069866"/>
            <a:ext cx="777597" cy="44410"/>
          </a:xfrm>
          <a:prstGeom prst="roundRect">
            <a:avLst>
              <a:gd name="adj" fmla="val 225151"/>
            </a:avLst>
          </a:prstGeom>
          <a:solidFill>
            <a:srgbClr val="A5B3F3"/>
          </a:solidFill>
          <a:ln/>
        </p:spPr>
      </p:sp>
      <p:sp>
        <p:nvSpPr>
          <p:cNvPr id="18" name="Shape 14"/>
          <p:cNvSpPr/>
          <p:nvPr/>
        </p:nvSpPr>
        <p:spPr>
          <a:xfrm>
            <a:off x="916484" y="5842159"/>
            <a:ext cx="499943" cy="499943"/>
          </a:xfrm>
          <a:prstGeom prst="roundRect">
            <a:avLst>
              <a:gd name="adj" fmla="val 20000"/>
            </a:avLst>
          </a:prstGeom>
          <a:solidFill>
            <a:srgbClr val="D2D9F9"/>
          </a:solidFill>
          <a:ln w="13811">
            <a:solidFill>
              <a:srgbClr val="A5B3F3"/>
            </a:solidFill>
            <a:prstDash val="solid"/>
          </a:ln>
        </p:spPr>
      </p:sp>
      <p:sp>
        <p:nvSpPr>
          <p:cNvPr id="19" name="Text 15"/>
          <p:cNvSpPr/>
          <p:nvPr/>
        </p:nvSpPr>
        <p:spPr>
          <a:xfrm>
            <a:off x="1071146" y="5883831"/>
            <a:ext cx="190500"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20" name="Text 16"/>
          <p:cNvSpPr/>
          <p:nvPr/>
        </p:nvSpPr>
        <p:spPr>
          <a:xfrm>
            <a:off x="2388513" y="5890736"/>
            <a:ext cx="3398520" cy="347186"/>
          </a:xfrm>
          <a:prstGeom prst="rect">
            <a:avLst/>
          </a:prstGeom>
          <a:noFill/>
          <a:ln/>
        </p:spPr>
        <p:txBody>
          <a:bodyPr wrap="none" rtlCol="0" anchor="t"/>
          <a:lstStyle/>
          <a:p>
            <a:pPr marL="0" indent="0" algn="l">
              <a:lnSpc>
                <a:spcPts val="2734"/>
              </a:lnSpc>
              <a:buNone/>
            </a:pPr>
            <a:r>
              <a:rPr lang="en-US" sz="2187" dirty="0">
                <a:solidFill>
                  <a:srgbClr val="404155"/>
                </a:solidFill>
                <a:latin typeface="Corben" pitchFamily="34" charset="0"/>
                <a:ea typeface="Corben" pitchFamily="34" charset="-122"/>
                <a:cs typeface="Corben" pitchFamily="34" charset="-120"/>
              </a:rPr>
              <a:t>Dimensionality Reduction</a:t>
            </a:r>
            <a:endParaRPr lang="en-US" sz="2187" dirty="0"/>
          </a:p>
        </p:txBody>
      </p:sp>
      <p:sp>
        <p:nvSpPr>
          <p:cNvPr id="21" name="Text 17"/>
          <p:cNvSpPr/>
          <p:nvPr/>
        </p:nvSpPr>
        <p:spPr>
          <a:xfrm>
            <a:off x="2388513" y="6371153"/>
            <a:ext cx="7751088" cy="710803"/>
          </a:xfrm>
          <a:prstGeom prst="rect">
            <a:avLst/>
          </a:prstGeom>
          <a:noFill/>
          <a:ln/>
        </p:spPr>
        <p:txBody>
          <a:bodyPr wrap="square" rtlCol="0" anchor="t"/>
          <a:lstStyle/>
          <a:p>
            <a:pPr marL="0" indent="0" algn="l">
              <a:lnSpc>
                <a:spcPts val="2799"/>
              </a:lnSpc>
              <a:buNone/>
            </a:pPr>
            <a:r>
              <a:rPr lang="en-US" sz="1750" dirty="0">
                <a:solidFill>
                  <a:srgbClr val="404155"/>
                </a:solidFill>
                <a:latin typeface="Nobile" pitchFamily="34" charset="0"/>
                <a:ea typeface="Nobile" pitchFamily="34" charset="-122"/>
                <a:cs typeface="Nobile" pitchFamily="34" charset="-120"/>
              </a:rPr>
              <a:t>Learn about techniques for reducing feature dimensions to improve model performance and computational efficiency.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sp>
        <p:nvSpPr>
          <p:cNvPr id="4" name="Text 1"/>
          <p:cNvSpPr/>
          <p:nvPr/>
        </p:nvSpPr>
        <p:spPr>
          <a:xfrm>
            <a:off x="2037993" y="1869519"/>
            <a:ext cx="10554414"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Training and evaluation of machine learning models</a:t>
            </a:r>
            <a:endParaRPr lang="en-US" sz="4374" dirty="0"/>
          </a:p>
        </p:txBody>
      </p:sp>
      <p:sp>
        <p:nvSpPr>
          <p:cNvPr id="5" name="Text 2"/>
          <p:cNvSpPr/>
          <p:nvPr/>
        </p:nvSpPr>
        <p:spPr>
          <a:xfrm>
            <a:off x="2037993" y="3813691"/>
            <a:ext cx="2221944"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Model Training</a:t>
            </a:r>
            <a:endParaRPr lang="en-US" sz="2187" dirty="0"/>
          </a:p>
        </p:txBody>
      </p:sp>
      <p:sp>
        <p:nvSpPr>
          <p:cNvPr id="6" name="Text 3"/>
          <p:cNvSpPr/>
          <p:nvPr/>
        </p:nvSpPr>
        <p:spPr>
          <a:xfrm>
            <a:off x="2037993" y="4383048"/>
            <a:ext cx="3156347"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Understand the process of training machine learning models using labeled data to make accurate predictions about new email samples.</a:t>
            </a:r>
            <a:endParaRPr lang="en-US" sz="1750" dirty="0"/>
          </a:p>
        </p:txBody>
      </p:sp>
      <p:sp>
        <p:nvSpPr>
          <p:cNvPr id="7" name="Text 4"/>
          <p:cNvSpPr/>
          <p:nvPr/>
        </p:nvSpPr>
        <p:spPr>
          <a:xfrm>
            <a:off x="5743932" y="3813691"/>
            <a:ext cx="2221944"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Cross-Validation</a:t>
            </a:r>
            <a:endParaRPr lang="en-US" sz="2187" dirty="0"/>
          </a:p>
        </p:txBody>
      </p:sp>
      <p:sp>
        <p:nvSpPr>
          <p:cNvPr id="8" name="Text 5"/>
          <p:cNvSpPr/>
          <p:nvPr/>
        </p:nvSpPr>
        <p:spPr>
          <a:xfrm>
            <a:off x="5743932" y="4383048"/>
            <a:ext cx="3156347"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Explore the use of cross-validation techniques to evaluate model performance and ensure generalizability to new, unseen email data.</a:t>
            </a:r>
            <a:endParaRPr lang="en-US" sz="1750" dirty="0"/>
          </a:p>
        </p:txBody>
      </p:sp>
      <p:sp>
        <p:nvSpPr>
          <p:cNvPr id="9" name="Text 6"/>
          <p:cNvSpPr/>
          <p:nvPr/>
        </p:nvSpPr>
        <p:spPr>
          <a:xfrm>
            <a:off x="9449872" y="3813691"/>
            <a:ext cx="2221944" cy="347186"/>
          </a:xfrm>
          <a:prstGeom prst="rect">
            <a:avLst/>
          </a:prstGeom>
          <a:noFill/>
          <a:ln/>
        </p:spPr>
        <p:txBody>
          <a:bodyPr wrap="none" rtlCol="0" anchor="t"/>
          <a:lstStyle/>
          <a:p>
            <a:pPr marL="0" indent="0">
              <a:lnSpc>
                <a:spcPts val="2734"/>
              </a:lnSpc>
              <a:buNone/>
            </a:pPr>
            <a:r>
              <a:rPr lang="en-US" sz="2187" dirty="0">
                <a:solidFill>
                  <a:srgbClr val="1B1B27"/>
                </a:solidFill>
                <a:latin typeface="Corben" pitchFamily="34" charset="0"/>
                <a:ea typeface="Corben" pitchFamily="34" charset="-122"/>
                <a:cs typeface="Corben" pitchFamily="34" charset="-120"/>
              </a:rPr>
              <a:t>Model Selection</a:t>
            </a:r>
            <a:endParaRPr lang="en-US" sz="2187" dirty="0"/>
          </a:p>
        </p:txBody>
      </p:sp>
      <p:sp>
        <p:nvSpPr>
          <p:cNvPr id="10" name="Text 7"/>
          <p:cNvSpPr/>
          <p:nvPr/>
        </p:nvSpPr>
        <p:spPr>
          <a:xfrm>
            <a:off x="9449872" y="4383048"/>
            <a:ext cx="3156347" cy="1777008"/>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Learn about the selection of the most suitable ML model based on performance metrics like accuracy, precision, and recall.</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558302"/>
            <a:ext cx="10355580"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Performance metrics for spam detection</a:t>
            </a:r>
            <a:endParaRPr lang="en-US" sz="4374" dirty="0"/>
          </a:p>
        </p:txBody>
      </p:sp>
      <p:sp>
        <p:nvSpPr>
          <p:cNvPr id="6" name="Shape 2"/>
          <p:cNvSpPr/>
          <p:nvPr/>
        </p:nvSpPr>
        <p:spPr>
          <a:xfrm>
            <a:off x="2037993" y="4759523"/>
            <a:ext cx="499943" cy="499943"/>
          </a:xfrm>
          <a:prstGeom prst="roundRect">
            <a:avLst>
              <a:gd name="adj" fmla="val 20000"/>
            </a:avLst>
          </a:prstGeom>
          <a:solidFill>
            <a:srgbClr val="D2D9F9"/>
          </a:solidFill>
          <a:ln w="13811">
            <a:solidFill>
              <a:srgbClr val="A5B3F3"/>
            </a:solidFill>
            <a:prstDash val="solid"/>
          </a:ln>
        </p:spPr>
      </p:sp>
      <p:sp>
        <p:nvSpPr>
          <p:cNvPr id="7" name="Text 3"/>
          <p:cNvSpPr/>
          <p:nvPr/>
        </p:nvSpPr>
        <p:spPr>
          <a:xfrm>
            <a:off x="2238375" y="4801195"/>
            <a:ext cx="99060"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1</a:t>
            </a:r>
            <a:endParaRPr lang="en-US" sz="2624" dirty="0"/>
          </a:p>
        </p:txBody>
      </p:sp>
      <p:sp>
        <p:nvSpPr>
          <p:cNvPr id="8" name="Text 4"/>
          <p:cNvSpPr/>
          <p:nvPr/>
        </p:nvSpPr>
        <p:spPr>
          <a:xfrm>
            <a:off x="2760107" y="4835843"/>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Accuracy</a:t>
            </a:r>
            <a:endParaRPr lang="en-US" sz="2187" dirty="0"/>
          </a:p>
        </p:txBody>
      </p:sp>
      <p:sp>
        <p:nvSpPr>
          <p:cNvPr id="9" name="Text 5"/>
          <p:cNvSpPr/>
          <p:nvPr/>
        </p:nvSpPr>
        <p:spPr>
          <a:xfrm>
            <a:off x="2760107" y="5316260"/>
            <a:ext cx="2647950"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Measure the percentage of correctly identified spam and non-spam emails to evaluate the overall accuracy of the model.</a:t>
            </a:r>
            <a:endParaRPr lang="en-US" sz="1750" dirty="0"/>
          </a:p>
        </p:txBody>
      </p:sp>
      <p:sp>
        <p:nvSpPr>
          <p:cNvPr id="10" name="Shape 6"/>
          <p:cNvSpPr/>
          <p:nvPr/>
        </p:nvSpPr>
        <p:spPr>
          <a:xfrm>
            <a:off x="5630228" y="4759523"/>
            <a:ext cx="499943" cy="499943"/>
          </a:xfrm>
          <a:prstGeom prst="roundRect">
            <a:avLst>
              <a:gd name="adj" fmla="val 20000"/>
            </a:avLst>
          </a:prstGeom>
          <a:solidFill>
            <a:srgbClr val="D2D9F9"/>
          </a:solidFill>
          <a:ln w="13811">
            <a:solidFill>
              <a:srgbClr val="A5B3F3"/>
            </a:solidFill>
            <a:prstDash val="solid"/>
          </a:ln>
        </p:spPr>
      </p:sp>
      <p:sp>
        <p:nvSpPr>
          <p:cNvPr id="11" name="Text 7"/>
          <p:cNvSpPr/>
          <p:nvPr/>
        </p:nvSpPr>
        <p:spPr>
          <a:xfrm>
            <a:off x="5792510" y="4801195"/>
            <a:ext cx="175260"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2</a:t>
            </a:r>
            <a:endParaRPr lang="en-US" sz="2624" dirty="0"/>
          </a:p>
        </p:txBody>
      </p:sp>
      <p:sp>
        <p:nvSpPr>
          <p:cNvPr id="12" name="Text 8"/>
          <p:cNvSpPr/>
          <p:nvPr/>
        </p:nvSpPr>
        <p:spPr>
          <a:xfrm>
            <a:off x="6352342" y="4835843"/>
            <a:ext cx="262128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Precision and Recall</a:t>
            </a:r>
            <a:endParaRPr lang="en-US" sz="2187" dirty="0"/>
          </a:p>
        </p:txBody>
      </p:sp>
      <p:sp>
        <p:nvSpPr>
          <p:cNvPr id="13" name="Text 9"/>
          <p:cNvSpPr/>
          <p:nvPr/>
        </p:nvSpPr>
        <p:spPr>
          <a:xfrm>
            <a:off x="6352342" y="5316260"/>
            <a:ext cx="2647950"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Understand the trade-off between precision (relevant emails correctly identified as spam) and recall (spam emails correctly identified).</a:t>
            </a:r>
            <a:endParaRPr lang="en-US" sz="1750" dirty="0"/>
          </a:p>
        </p:txBody>
      </p:sp>
      <p:sp>
        <p:nvSpPr>
          <p:cNvPr id="14" name="Shape 10"/>
          <p:cNvSpPr/>
          <p:nvPr/>
        </p:nvSpPr>
        <p:spPr>
          <a:xfrm>
            <a:off x="9222462" y="4759523"/>
            <a:ext cx="499943" cy="499943"/>
          </a:xfrm>
          <a:prstGeom prst="roundRect">
            <a:avLst>
              <a:gd name="adj" fmla="val 20000"/>
            </a:avLst>
          </a:prstGeom>
          <a:solidFill>
            <a:srgbClr val="D2D9F9"/>
          </a:solidFill>
          <a:ln w="13811">
            <a:solidFill>
              <a:srgbClr val="A5B3F3"/>
            </a:solidFill>
            <a:prstDash val="solid"/>
          </a:ln>
        </p:spPr>
      </p:sp>
      <p:sp>
        <p:nvSpPr>
          <p:cNvPr id="15" name="Text 11"/>
          <p:cNvSpPr/>
          <p:nvPr/>
        </p:nvSpPr>
        <p:spPr>
          <a:xfrm>
            <a:off x="9377124" y="4801195"/>
            <a:ext cx="190500" cy="416481"/>
          </a:xfrm>
          <a:prstGeom prst="rect">
            <a:avLst/>
          </a:prstGeom>
          <a:noFill/>
          <a:ln/>
        </p:spPr>
        <p:txBody>
          <a:bodyPr wrap="none" rtlCol="0" anchor="t"/>
          <a:lstStyle/>
          <a:p>
            <a:pPr marL="0" indent="0" algn="ctr">
              <a:lnSpc>
                <a:spcPts val="3281"/>
              </a:lnSpc>
              <a:buNone/>
            </a:pPr>
            <a:r>
              <a:rPr lang="en-US" sz="2624" dirty="0">
                <a:solidFill>
                  <a:srgbClr val="404155"/>
                </a:solidFill>
                <a:latin typeface="Corben" pitchFamily="34" charset="0"/>
                <a:ea typeface="Corben" pitchFamily="34" charset="-122"/>
                <a:cs typeface="Corben" pitchFamily="34" charset="-120"/>
              </a:rPr>
              <a:t>3</a:t>
            </a:r>
            <a:endParaRPr lang="en-US" sz="2624" dirty="0"/>
          </a:p>
        </p:txBody>
      </p:sp>
      <p:sp>
        <p:nvSpPr>
          <p:cNvPr id="16" name="Text 12"/>
          <p:cNvSpPr/>
          <p:nvPr/>
        </p:nvSpPr>
        <p:spPr>
          <a:xfrm>
            <a:off x="9944576" y="4835843"/>
            <a:ext cx="2221944"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F1 Score</a:t>
            </a:r>
            <a:endParaRPr lang="en-US" sz="2187" dirty="0"/>
          </a:p>
        </p:txBody>
      </p:sp>
      <p:sp>
        <p:nvSpPr>
          <p:cNvPr id="17" name="Text 13"/>
          <p:cNvSpPr/>
          <p:nvPr/>
        </p:nvSpPr>
        <p:spPr>
          <a:xfrm>
            <a:off x="9944576" y="5316260"/>
            <a:ext cx="2647950" cy="2132409"/>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Explore the F1 score as a combined metric to assess the balance between precision and recall in spam detection models.</a:t>
            </a:r>
            <a:endParaRPr lang="en-US" sz="1750" dirty="0"/>
          </a:p>
        </p:txBody>
      </p:sp>
      <p:pic>
        <p:nvPicPr>
          <p:cNvPr id="18" name="Image 2" descr="preencoded.png">
            <a:hlinkClick r:id="rId5"/>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791"/>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10972800" y="0"/>
            <a:ext cx="3657600" cy="8230791"/>
          </a:xfrm>
          <a:prstGeom prst="rect">
            <a:avLst/>
          </a:prstGeom>
        </p:spPr>
      </p:pic>
      <p:sp>
        <p:nvSpPr>
          <p:cNvPr id="5" name="Text 1"/>
          <p:cNvSpPr/>
          <p:nvPr/>
        </p:nvSpPr>
        <p:spPr>
          <a:xfrm>
            <a:off x="828556" y="607576"/>
            <a:ext cx="9315688" cy="1381125"/>
          </a:xfrm>
          <a:prstGeom prst="rect">
            <a:avLst/>
          </a:prstGeom>
          <a:noFill/>
          <a:ln/>
        </p:spPr>
        <p:txBody>
          <a:bodyPr wrap="square" rtlCol="0" anchor="t"/>
          <a:lstStyle/>
          <a:p>
            <a:pPr marL="0" indent="0">
              <a:lnSpc>
                <a:spcPts val="5437"/>
              </a:lnSpc>
              <a:buNone/>
            </a:pPr>
            <a:r>
              <a:rPr lang="en-US" sz="4350" dirty="0">
                <a:solidFill>
                  <a:srgbClr val="1B1B27"/>
                </a:solidFill>
                <a:latin typeface="Corben" pitchFamily="34" charset="0"/>
                <a:ea typeface="Corben" pitchFamily="34" charset="-122"/>
                <a:cs typeface="Corben" pitchFamily="34" charset="-120"/>
              </a:rPr>
              <a:t>Challenges and limitations of Gmail spam detection</a:t>
            </a:r>
            <a:endParaRPr lang="en-US" sz="4350" dirty="0"/>
          </a:p>
        </p:txBody>
      </p:sp>
      <p:pic>
        <p:nvPicPr>
          <p:cNvPr id="6" name="Image 2" descr="preencoded.png"/>
          <p:cNvPicPr>
            <a:picLocks noChangeAspect="1"/>
          </p:cNvPicPr>
          <p:nvPr/>
        </p:nvPicPr>
        <p:blipFill>
          <a:blip r:embed="rId5"/>
          <a:stretch>
            <a:fillRect/>
          </a:stretch>
        </p:blipFill>
        <p:spPr>
          <a:xfrm>
            <a:off x="828556" y="2320052"/>
            <a:ext cx="1104781" cy="1767721"/>
          </a:xfrm>
          <a:prstGeom prst="rect">
            <a:avLst/>
          </a:prstGeom>
        </p:spPr>
      </p:pic>
      <p:sp>
        <p:nvSpPr>
          <p:cNvPr id="7" name="Text 2"/>
          <p:cNvSpPr/>
          <p:nvPr/>
        </p:nvSpPr>
        <p:spPr>
          <a:xfrm>
            <a:off x="2264688" y="2540913"/>
            <a:ext cx="2209681" cy="345281"/>
          </a:xfrm>
          <a:prstGeom prst="rect">
            <a:avLst/>
          </a:prstGeom>
          <a:noFill/>
          <a:ln/>
        </p:spPr>
        <p:txBody>
          <a:bodyPr wrap="none" rtlCol="0" anchor="t"/>
          <a:lstStyle/>
          <a:p>
            <a:pPr marL="0" indent="0" algn="l">
              <a:lnSpc>
                <a:spcPts val="2719"/>
              </a:lnSpc>
              <a:buNone/>
            </a:pPr>
            <a:r>
              <a:rPr lang="en-US" sz="2175" dirty="0">
                <a:solidFill>
                  <a:srgbClr val="404155"/>
                </a:solidFill>
                <a:latin typeface="Corben" pitchFamily="34" charset="0"/>
                <a:ea typeface="Corben" pitchFamily="34" charset="-122"/>
                <a:cs typeface="Corben" pitchFamily="34" charset="-120"/>
              </a:rPr>
              <a:t>Data Imbalance</a:t>
            </a:r>
            <a:endParaRPr lang="en-US" sz="2175" dirty="0"/>
          </a:p>
        </p:txBody>
      </p:sp>
      <p:sp>
        <p:nvSpPr>
          <p:cNvPr id="8" name="Text 3"/>
          <p:cNvSpPr/>
          <p:nvPr/>
        </p:nvSpPr>
        <p:spPr>
          <a:xfrm>
            <a:off x="2264688" y="3018711"/>
            <a:ext cx="7879556" cy="706993"/>
          </a:xfrm>
          <a:prstGeom prst="rect">
            <a:avLst/>
          </a:prstGeom>
          <a:noFill/>
          <a:ln/>
        </p:spPr>
        <p:txBody>
          <a:bodyPr wrap="square" rtlCol="0" anchor="t"/>
          <a:lstStyle/>
          <a:p>
            <a:pPr marL="0" indent="0" algn="l">
              <a:lnSpc>
                <a:spcPts val="2784"/>
              </a:lnSpc>
              <a:buNone/>
            </a:pPr>
            <a:r>
              <a:rPr lang="en-US" sz="1740" dirty="0">
                <a:solidFill>
                  <a:srgbClr val="404155"/>
                </a:solidFill>
                <a:latin typeface="Nobile" pitchFamily="34" charset="0"/>
                <a:ea typeface="Nobile" pitchFamily="34" charset="-122"/>
                <a:cs typeface="Nobile" pitchFamily="34" charset="-120"/>
              </a:rPr>
              <a:t>Address the challenge of imbalanced datasets, which can lead to biased model performance and inaccurate spam classification.</a:t>
            </a:r>
            <a:endParaRPr lang="en-US" sz="1740" dirty="0"/>
          </a:p>
        </p:txBody>
      </p:sp>
      <p:pic>
        <p:nvPicPr>
          <p:cNvPr id="9" name="Image 3" descr="preencoded.png"/>
          <p:cNvPicPr>
            <a:picLocks noChangeAspect="1"/>
          </p:cNvPicPr>
          <p:nvPr/>
        </p:nvPicPr>
        <p:blipFill>
          <a:blip r:embed="rId6"/>
          <a:stretch>
            <a:fillRect/>
          </a:stretch>
        </p:blipFill>
        <p:spPr>
          <a:xfrm>
            <a:off x="828556" y="4087773"/>
            <a:ext cx="1104781" cy="1767721"/>
          </a:xfrm>
          <a:prstGeom prst="rect">
            <a:avLst/>
          </a:prstGeom>
        </p:spPr>
      </p:pic>
      <p:sp>
        <p:nvSpPr>
          <p:cNvPr id="10" name="Text 4"/>
          <p:cNvSpPr/>
          <p:nvPr/>
        </p:nvSpPr>
        <p:spPr>
          <a:xfrm>
            <a:off x="2264688" y="4308634"/>
            <a:ext cx="2385060" cy="345281"/>
          </a:xfrm>
          <a:prstGeom prst="rect">
            <a:avLst/>
          </a:prstGeom>
          <a:noFill/>
          <a:ln/>
        </p:spPr>
        <p:txBody>
          <a:bodyPr wrap="none" rtlCol="0" anchor="t"/>
          <a:lstStyle/>
          <a:p>
            <a:pPr marL="0" indent="0" algn="l">
              <a:lnSpc>
                <a:spcPts val="2719"/>
              </a:lnSpc>
              <a:buNone/>
            </a:pPr>
            <a:r>
              <a:rPr lang="en-US" sz="2175" dirty="0">
                <a:solidFill>
                  <a:srgbClr val="404155"/>
                </a:solidFill>
                <a:latin typeface="Corben" pitchFamily="34" charset="0"/>
                <a:ea typeface="Corben" pitchFamily="34" charset="-122"/>
                <a:cs typeface="Corben" pitchFamily="34" charset="-120"/>
              </a:rPr>
              <a:t>Evolution of Spam</a:t>
            </a:r>
            <a:endParaRPr lang="en-US" sz="2175" dirty="0"/>
          </a:p>
        </p:txBody>
      </p:sp>
      <p:sp>
        <p:nvSpPr>
          <p:cNvPr id="11" name="Text 5"/>
          <p:cNvSpPr/>
          <p:nvPr/>
        </p:nvSpPr>
        <p:spPr>
          <a:xfrm>
            <a:off x="2264688" y="4786432"/>
            <a:ext cx="7879556" cy="706993"/>
          </a:xfrm>
          <a:prstGeom prst="rect">
            <a:avLst/>
          </a:prstGeom>
          <a:noFill/>
          <a:ln/>
        </p:spPr>
        <p:txBody>
          <a:bodyPr wrap="square" rtlCol="0" anchor="t"/>
          <a:lstStyle/>
          <a:p>
            <a:pPr marL="0" indent="0" algn="l">
              <a:lnSpc>
                <a:spcPts val="2784"/>
              </a:lnSpc>
              <a:buNone/>
            </a:pPr>
            <a:r>
              <a:rPr lang="en-US" sz="1740" dirty="0">
                <a:solidFill>
                  <a:srgbClr val="404155"/>
                </a:solidFill>
                <a:latin typeface="Nobile" pitchFamily="34" charset="0"/>
                <a:ea typeface="Nobile" pitchFamily="34" charset="-122"/>
                <a:cs typeface="Nobile" pitchFamily="34" charset="-120"/>
              </a:rPr>
              <a:t>Explore the constantly evolving tactics used by spammers, requiring continuous adaptation of detection models.</a:t>
            </a:r>
            <a:endParaRPr lang="en-US" sz="1740" dirty="0"/>
          </a:p>
        </p:txBody>
      </p:sp>
      <p:pic>
        <p:nvPicPr>
          <p:cNvPr id="12" name="Image 4" descr="preencoded.png"/>
          <p:cNvPicPr>
            <a:picLocks noChangeAspect="1"/>
          </p:cNvPicPr>
          <p:nvPr/>
        </p:nvPicPr>
        <p:blipFill>
          <a:blip r:embed="rId7"/>
          <a:stretch>
            <a:fillRect/>
          </a:stretch>
        </p:blipFill>
        <p:spPr>
          <a:xfrm>
            <a:off x="828556" y="5855494"/>
            <a:ext cx="1104781" cy="1767721"/>
          </a:xfrm>
          <a:prstGeom prst="rect">
            <a:avLst/>
          </a:prstGeom>
        </p:spPr>
      </p:pic>
      <p:sp>
        <p:nvSpPr>
          <p:cNvPr id="13" name="Text 6"/>
          <p:cNvSpPr/>
          <p:nvPr/>
        </p:nvSpPr>
        <p:spPr>
          <a:xfrm>
            <a:off x="2264688" y="6076355"/>
            <a:ext cx="2286000" cy="345281"/>
          </a:xfrm>
          <a:prstGeom prst="rect">
            <a:avLst/>
          </a:prstGeom>
          <a:noFill/>
          <a:ln/>
        </p:spPr>
        <p:txBody>
          <a:bodyPr wrap="none" rtlCol="0" anchor="t"/>
          <a:lstStyle/>
          <a:p>
            <a:pPr marL="0" indent="0" algn="l">
              <a:lnSpc>
                <a:spcPts val="2719"/>
              </a:lnSpc>
              <a:buNone/>
            </a:pPr>
            <a:r>
              <a:rPr lang="en-US" sz="2175" dirty="0">
                <a:solidFill>
                  <a:srgbClr val="404155"/>
                </a:solidFill>
                <a:latin typeface="Corben" pitchFamily="34" charset="0"/>
                <a:ea typeface="Corben" pitchFamily="34" charset="-122"/>
                <a:cs typeface="Corben" pitchFamily="34" charset="-120"/>
              </a:rPr>
              <a:t>Privacy Concerns</a:t>
            </a:r>
            <a:endParaRPr lang="en-US" sz="2175" dirty="0"/>
          </a:p>
        </p:txBody>
      </p:sp>
      <p:sp>
        <p:nvSpPr>
          <p:cNvPr id="14" name="Text 7"/>
          <p:cNvSpPr/>
          <p:nvPr/>
        </p:nvSpPr>
        <p:spPr>
          <a:xfrm>
            <a:off x="2264688" y="6554153"/>
            <a:ext cx="7879556" cy="706993"/>
          </a:xfrm>
          <a:prstGeom prst="rect">
            <a:avLst/>
          </a:prstGeom>
          <a:noFill/>
          <a:ln/>
        </p:spPr>
        <p:txBody>
          <a:bodyPr wrap="square" rtlCol="0" anchor="t"/>
          <a:lstStyle/>
          <a:p>
            <a:pPr marL="0" indent="0" algn="l">
              <a:lnSpc>
                <a:spcPts val="2784"/>
              </a:lnSpc>
              <a:buNone/>
            </a:pPr>
            <a:r>
              <a:rPr lang="en-US" sz="1740" dirty="0">
                <a:solidFill>
                  <a:srgbClr val="404155"/>
                </a:solidFill>
                <a:latin typeface="Nobile" pitchFamily="34" charset="0"/>
                <a:ea typeface="Nobile" pitchFamily="34" charset="-122"/>
                <a:cs typeface="Nobile" pitchFamily="34" charset="-120"/>
              </a:rPr>
              <a:t>Understand the importance of respecting user privacy while implementing effective spam detection measures within Gmail.</a:t>
            </a:r>
            <a:endParaRPr lang="en-US" sz="17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124069"/>
            <a:ext cx="9306401" cy="1388745"/>
          </a:xfrm>
          <a:prstGeom prst="rect">
            <a:avLst/>
          </a:prstGeom>
          <a:noFill/>
          <a:ln/>
        </p:spPr>
        <p:txBody>
          <a:bodyPr wrap="squar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Future directions and improvements</a:t>
            </a:r>
            <a:endParaRPr lang="en-US" sz="4374" dirty="0"/>
          </a:p>
        </p:txBody>
      </p:sp>
      <p:sp>
        <p:nvSpPr>
          <p:cNvPr id="6" name="Shape 2"/>
          <p:cNvSpPr/>
          <p:nvPr/>
        </p:nvSpPr>
        <p:spPr>
          <a:xfrm>
            <a:off x="4490799" y="2846070"/>
            <a:ext cx="4542115" cy="2373987"/>
          </a:xfrm>
          <a:prstGeom prst="roundRect">
            <a:avLst>
              <a:gd name="adj" fmla="val 4212"/>
            </a:avLst>
          </a:prstGeom>
          <a:solidFill>
            <a:srgbClr val="D2D9F9"/>
          </a:solidFill>
          <a:ln w="13811">
            <a:solidFill>
              <a:srgbClr val="A5B3F3"/>
            </a:solidFill>
            <a:prstDash val="solid"/>
          </a:ln>
        </p:spPr>
      </p:sp>
      <p:sp>
        <p:nvSpPr>
          <p:cNvPr id="7" name="Text 3"/>
          <p:cNvSpPr/>
          <p:nvPr/>
        </p:nvSpPr>
        <p:spPr>
          <a:xfrm>
            <a:off x="4726781" y="3082052"/>
            <a:ext cx="313182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Enhanced AI Integration</a:t>
            </a:r>
            <a:endParaRPr lang="en-US" sz="2187" dirty="0"/>
          </a:p>
        </p:txBody>
      </p:sp>
      <p:sp>
        <p:nvSpPr>
          <p:cNvPr id="8" name="Text 4"/>
          <p:cNvSpPr/>
          <p:nvPr/>
        </p:nvSpPr>
        <p:spPr>
          <a:xfrm>
            <a:off x="4726781" y="3562469"/>
            <a:ext cx="4070152"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Discuss the potential incorporation of advanced artificial intelligence techniques to further improve spam detection accuracy.</a:t>
            </a:r>
            <a:endParaRPr lang="en-US" sz="1750" dirty="0"/>
          </a:p>
        </p:txBody>
      </p:sp>
      <p:sp>
        <p:nvSpPr>
          <p:cNvPr id="9" name="Shape 5"/>
          <p:cNvSpPr/>
          <p:nvPr/>
        </p:nvSpPr>
        <p:spPr>
          <a:xfrm>
            <a:off x="9255085" y="2846070"/>
            <a:ext cx="4542115" cy="2373987"/>
          </a:xfrm>
          <a:prstGeom prst="roundRect">
            <a:avLst>
              <a:gd name="adj" fmla="val 4212"/>
            </a:avLst>
          </a:prstGeom>
          <a:solidFill>
            <a:srgbClr val="D2D9F9"/>
          </a:solidFill>
          <a:ln w="13811">
            <a:solidFill>
              <a:srgbClr val="A5B3F3"/>
            </a:solidFill>
            <a:prstDash val="solid"/>
          </a:ln>
        </p:spPr>
      </p:sp>
      <p:sp>
        <p:nvSpPr>
          <p:cNvPr id="10" name="Text 6"/>
          <p:cNvSpPr/>
          <p:nvPr/>
        </p:nvSpPr>
        <p:spPr>
          <a:xfrm>
            <a:off x="9491067" y="3082052"/>
            <a:ext cx="339852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User Feedback Integration</a:t>
            </a:r>
            <a:endParaRPr lang="en-US" sz="2187" dirty="0"/>
          </a:p>
        </p:txBody>
      </p:sp>
      <p:sp>
        <p:nvSpPr>
          <p:cNvPr id="11" name="Text 7"/>
          <p:cNvSpPr/>
          <p:nvPr/>
        </p:nvSpPr>
        <p:spPr>
          <a:xfrm>
            <a:off x="9491067" y="3562469"/>
            <a:ext cx="4070152" cy="1421606"/>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Explore the use of user feedback mechanisms to continually enhance and fine-tune spam filtering algorithms.</a:t>
            </a:r>
            <a:endParaRPr lang="en-US" sz="1750" dirty="0"/>
          </a:p>
        </p:txBody>
      </p:sp>
      <p:sp>
        <p:nvSpPr>
          <p:cNvPr id="12" name="Shape 8"/>
          <p:cNvSpPr/>
          <p:nvPr/>
        </p:nvSpPr>
        <p:spPr>
          <a:xfrm>
            <a:off x="4490799" y="5442228"/>
            <a:ext cx="9306401" cy="1663184"/>
          </a:xfrm>
          <a:prstGeom prst="roundRect">
            <a:avLst>
              <a:gd name="adj" fmla="val 6012"/>
            </a:avLst>
          </a:prstGeom>
          <a:solidFill>
            <a:srgbClr val="D2D9F9"/>
          </a:solidFill>
          <a:ln w="13811">
            <a:solidFill>
              <a:srgbClr val="A5B3F3"/>
            </a:solidFill>
            <a:prstDash val="solid"/>
          </a:ln>
        </p:spPr>
      </p:sp>
      <p:sp>
        <p:nvSpPr>
          <p:cNvPr id="13" name="Text 9"/>
          <p:cNvSpPr/>
          <p:nvPr/>
        </p:nvSpPr>
        <p:spPr>
          <a:xfrm>
            <a:off x="4726781" y="5678210"/>
            <a:ext cx="3375660" cy="347186"/>
          </a:xfrm>
          <a:prstGeom prst="rect">
            <a:avLst/>
          </a:prstGeom>
          <a:noFill/>
          <a:ln/>
        </p:spPr>
        <p:txBody>
          <a:bodyPr wrap="none" rtlCol="0" anchor="t"/>
          <a:lstStyle/>
          <a:p>
            <a:pPr marL="0" indent="0">
              <a:lnSpc>
                <a:spcPts val="2734"/>
              </a:lnSpc>
              <a:buNone/>
            </a:pPr>
            <a:r>
              <a:rPr lang="en-US" sz="2187" dirty="0">
                <a:solidFill>
                  <a:srgbClr val="404155"/>
                </a:solidFill>
                <a:latin typeface="Corben" pitchFamily="34" charset="0"/>
                <a:ea typeface="Corben" pitchFamily="34" charset="-122"/>
                <a:cs typeface="Corben" pitchFamily="34" charset="-120"/>
              </a:rPr>
              <a:t>Adaptive Learning Models</a:t>
            </a:r>
            <a:endParaRPr lang="en-US" sz="2187" dirty="0"/>
          </a:p>
        </p:txBody>
      </p:sp>
      <p:sp>
        <p:nvSpPr>
          <p:cNvPr id="14" name="Text 10"/>
          <p:cNvSpPr/>
          <p:nvPr/>
        </p:nvSpPr>
        <p:spPr>
          <a:xfrm>
            <a:off x="4726781" y="6158627"/>
            <a:ext cx="8834438" cy="710803"/>
          </a:xfrm>
          <a:prstGeom prst="rect">
            <a:avLst/>
          </a:prstGeom>
          <a:noFill/>
          <a:ln/>
        </p:spPr>
        <p:txBody>
          <a:bodyPr wrap="squar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Consider the development of adaptive models capable of dynamically learning and adapting to emerging spam patterns.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ln/>
        </p:spPr>
        <p:style>
          <a:lnRef idx="1">
            <a:schemeClr val="accent3"/>
          </a:lnRef>
          <a:fillRef idx="2">
            <a:schemeClr val="accent3"/>
          </a:fillRef>
          <a:effectRef idx="1">
            <a:schemeClr val="accent3"/>
          </a:effectRef>
          <a:fontRef idx="minor">
            <a:schemeClr val="dk1"/>
          </a:fontRef>
        </p:style>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4812030"/>
            <a:ext cx="4443889" cy="694373"/>
          </a:xfrm>
          <a:prstGeom prst="rect">
            <a:avLst/>
          </a:prstGeom>
          <a:noFill/>
          <a:ln/>
        </p:spPr>
        <p:txBody>
          <a:bodyPr wrap="none" rtlCol="0" anchor="t"/>
          <a:lstStyle/>
          <a:p>
            <a:pPr marL="0" indent="0">
              <a:lnSpc>
                <a:spcPts val="5468"/>
              </a:lnSpc>
              <a:buNone/>
            </a:pPr>
            <a:r>
              <a:rPr lang="en-US" sz="4374" dirty="0">
                <a:solidFill>
                  <a:srgbClr val="1B1B27"/>
                </a:solidFill>
                <a:latin typeface="Corben" pitchFamily="34" charset="0"/>
                <a:ea typeface="Corben" pitchFamily="34" charset="-122"/>
                <a:cs typeface="Corben" pitchFamily="34" charset="-120"/>
              </a:rPr>
              <a:t>THANK YOU </a:t>
            </a:r>
            <a:endParaRPr lang="en-US" sz="4374" dirty="0"/>
          </a:p>
        </p:txBody>
      </p:sp>
      <p:sp>
        <p:nvSpPr>
          <p:cNvPr id="6" name="Text 2"/>
          <p:cNvSpPr/>
          <p:nvPr/>
        </p:nvSpPr>
        <p:spPr>
          <a:xfrm>
            <a:off x="2037993" y="5839658"/>
            <a:ext cx="10554414" cy="355402"/>
          </a:xfrm>
          <a:prstGeom prst="rect">
            <a:avLst/>
          </a:prstGeom>
          <a:noFill/>
          <a:ln/>
        </p:spPr>
        <p:txBody>
          <a:bodyPr wrap="none" rtlCol="0" anchor="t"/>
          <a:lstStyle/>
          <a:p>
            <a:pPr marL="0" indent="0">
              <a:lnSpc>
                <a:spcPts val="2799"/>
              </a:lnSpc>
              <a:buNone/>
            </a:pPr>
            <a:r>
              <a:rPr lang="en-US" sz="1750" dirty="0">
                <a:solidFill>
                  <a:srgbClr val="404155"/>
                </a:solidFill>
                <a:latin typeface="Nobile" pitchFamily="34" charset="0"/>
                <a:ea typeface="Nobile" pitchFamily="34" charset="-122"/>
                <a:cs typeface="Nobile" pitchFamily="34" charset="-120"/>
              </a:rPr>
              <a:t>SUMIT KUMAR SINGH</a:t>
            </a:r>
            <a:endParaRPr lang="en-US" sz="1750" dirty="0"/>
          </a:p>
        </p:txBody>
      </p:sp>
      <p:sp>
        <p:nvSpPr>
          <p:cNvPr id="8" name="TextBox 7">
            <a:extLst>
              <a:ext uri="{FF2B5EF4-FFF2-40B4-BE49-F238E27FC236}">
                <a16:creationId xmlns:a16="http://schemas.microsoft.com/office/drawing/2014/main" id="{7DCB4829-3CA2-77FF-3150-93AE6FFD8B70}"/>
              </a:ext>
            </a:extLst>
          </p:cNvPr>
          <p:cNvSpPr txBox="1"/>
          <p:nvPr/>
        </p:nvSpPr>
        <p:spPr>
          <a:xfrm>
            <a:off x="1940313" y="6343649"/>
            <a:ext cx="10072231"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IN" dirty="0"/>
              <a:t>Click Here =&gt;  https://spam-detection-ml.streamlit.app/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555</Words>
  <Application>Microsoft Office PowerPoint</Application>
  <PresentationFormat>Custom</PresentationFormat>
  <Paragraphs>69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Corben</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sumit singh</cp:lastModifiedBy>
  <cp:revision>3</cp:revision>
  <dcterms:created xsi:type="dcterms:W3CDTF">2024-01-09T08:12:57Z</dcterms:created>
  <dcterms:modified xsi:type="dcterms:W3CDTF">2024-01-09T10:34:42Z</dcterms:modified>
</cp:coreProperties>
</file>