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9" r:id="rId4"/>
    <p:sldId id="300" r:id="rId5"/>
    <p:sldId id="270" r:id="rId6"/>
    <p:sldId id="267" r:id="rId7"/>
    <p:sldId id="268" r:id="rId8"/>
    <p:sldId id="284" r:id="rId9"/>
    <p:sldId id="256" r:id="rId10"/>
    <p:sldId id="285" r:id="rId11"/>
    <p:sldId id="301" r:id="rId12"/>
    <p:sldId id="273" r:id="rId13"/>
    <p:sldId id="257" r:id="rId14"/>
    <p:sldId id="291" r:id="rId15"/>
    <p:sldId id="280" r:id="rId16"/>
    <p:sldId id="274" r:id="rId17"/>
    <p:sldId id="281" r:id="rId18"/>
    <p:sldId id="292" r:id="rId19"/>
    <p:sldId id="282" r:id="rId20"/>
    <p:sldId id="276" r:id="rId21"/>
    <p:sldId id="260" r:id="rId22"/>
    <p:sldId id="283" r:id="rId23"/>
    <p:sldId id="261" r:id="rId24"/>
    <p:sldId id="293" r:id="rId25"/>
    <p:sldId id="286" r:id="rId26"/>
    <p:sldId id="278" r:id="rId27"/>
    <p:sldId id="262" r:id="rId28"/>
    <p:sldId id="295" r:id="rId29"/>
    <p:sldId id="290" r:id="rId30"/>
    <p:sldId id="296" r:id="rId31"/>
    <p:sldId id="263" r:id="rId32"/>
    <p:sldId id="271" r:id="rId33"/>
    <p:sldId id="287" r:id="rId34"/>
    <p:sldId id="288" r:id="rId35"/>
    <p:sldId id="299" r:id="rId36"/>
    <p:sldId id="289" r:id="rId37"/>
    <p:sldId id="297" r:id="rId38"/>
    <p:sldId id="298" r:id="rId39"/>
    <p:sldId id="2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CE1E5B-6876-42F6-BB07-AA359F6196A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57059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E1E5B-6876-42F6-BB07-AA359F6196A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92603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E1E5B-6876-42F6-BB07-AA359F6196A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286441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E1E5B-6876-42F6-BB07-AA359F6196A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633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CE1E5B-6876-42F6-BB07-AA359F6196A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425673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CE1E5B-6876-42F6-BB07-AA359F6196A6}"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674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CE1E5B-6876-42F6-BB07-AA359F6196A6}"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21346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CE1E5B-6876-42F6-BB07-AA359F6196A6}"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13427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E1E5B-6876-42F6-BB07-AA359F6196A6}"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26758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CE1E5B-6876-42F6-BB07-AA359F6196A6}"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324477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CE1E5B-6876-42F6-BB07-AA359F6196A6}"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E8F00-40D7-427B-845F-C1A1E95B7D9B}" type="slidenum">
              <a:rPr lang="en-US" smtClean="0"/>
              <a:t>‹#›</a:t>
            </a:fld>
            <a:endParaRPr lang="en-US"/>
          </a:p>
        </p:txBody>
      </p:sp>
    </p:spTree>
    <p:extLst>
      <p:ext uri="{BB962C8B-B14F-4D97-AF65-F5344CB8AC3E}">
        <p14:creationId xmlns:p14="http://schemas.microsoft.com/office/powerpoint/2010/main" val="368605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E1E5B-6876-42F6-BB07-AA359F6196A6}"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E8F00-40D7-427B-845F-C1A1E95B7D9B}" type="slidenum">
              <a:rPr lang="en-US" smtClean="0"/>
              <a:t>‹#›</a:t>
            </a:fld>
            <a:endParaRPr lang="en-US"/>
          </a:p>
        </p:txBody>
      </p:sp>
    </p:spTree>
    <p:extLst>
      <p:ext uri="{BB962C8B-B14F-4D97-AF65-F5344CB8AC3E}">
        <p14:creationId xmlns:p14="http://schemas.microsoft.com/office/powerpoint/2010/main" val="300330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androidhive.info/2015/02/android-integrating-paypal-using-php-mysql-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6006"/>
          </a:xfrm>
        </p:spPr>
        <p:txBody>
          <a:bodyPr/>
          <a:lstStyle/>
          <a:p>
            <a:pPr algn="ctr"/>
            <a:r>
              <a:rPr lang="en-US" dirty="0"/>
              <a:t>PAYMENT VIA MOBILE PHONES</a:t>
            </a:r>
          </a:p>
        </p:txBody>
      </p:sp>
      <p:sp>
        <p:nvSpPr>
          <p:cNvPr id="3" name="Content Placeholder 2"/>
          <p:cNvSpPr>
            <a:spLocks noGrp="1"/>
          </p:cNvSpPr>
          <p:nvPr>
            <p:ph idx="1"/>
          </p:nvPr>
        </p:nvSpPr>
        <p:spPr>
          <a:xfrm>
            <a:off x="8880230" y="4651131"/>
            <a:ext cx="2716823" cy="1846386"/>
          </a:xfrm>
        </p:spPr>
        <p:txBody>
          <a:bodyPr>
            <a:normAutofit/>
          </a:bodyPr>
          <a:lstStyle/>
          <a:p>
            <a:pPr marL="0" indent="0">
              <a:buNone/>
            </a:pPr>
            <a:r>
              <a:rPr lang="en-US" sz="2000" dirty="0"/>
              <a:t>By:</a:t>
            </a:r>
          </a:p>
          <a:p>
            <a:pPr marL="0" indent="0">
              <a:buNone/>
            </a:pPr>
            <a:r>
              <a:rPr lang="en-US" sz="2000" dirty="0"/>
              <a:t>Akash </a:t>
            </a:r>
            <a:r>
              <a:rPr lang="en-US" sz="2000" dirty="0" err="1"/>
              <a:t>Mantry</a:t>
            </a:r>
            <a:endParaRPr lang="en-US" sz="2000" dirty="0"/>
          </a:p>
          <a:p>
            <a:pPr marL="0" indent="0">
              <a:buNone/>
            </a:pPr>
            <a:r>
              <a:rPr lang="en-US" sz="2000" dirty="0" err="1"/>
              <a:t>Rajvardhan</a:t>
            </a:r>
            <a:r>
              <a:rPr lang="en-US" sz="2000" dirty="0"/>
              <a:t> </a:t>
            </a:r>
            <a:r>
              <a:rPr lang="en-US" sz="2000" dirty="0" err="1"/>
              <a:t>Deshmukh</a:t>
            </a:r>
            <a:endParaRPr lang="en-US" sz="2000" dirty="0"/>
          </a:p>
          <a:p>
            <a:pPr marL="0" indent="0">
              <a:buNone/>
            </a:pPr>
            <a:r>
              <a:rPr lang="en-US" sz="2000" dirty="0"/>
              <a:t>Shamanth Kumar P</a:t>
            </a:r>
          </a:p>
        </p:txBody>
      </p:sp>
    </p:spTree>
    <p:extLst>
      <p:ext uri="{BB962C8B-B14F-4D97-AF65-F5344CB8AC3E}">
        <p14:creationId xmlns:p14="http://schemas.microsoft.com/office/powerpoint/2010/main" val="76270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236293"/>
            <a:ext cx="10515600" cy="1325563"/>
          </a:xfrm>
        </p:spPr>
        <p:txBody>
          <a:bodyPr/>
          <a:lstStyle/>
          <a:p>
            <a:r>
              <a:rPr lang="en-US" dirty="0"/>
              <a:t>Assumptions made in the Project</a:t>
            </a:r>
          </a:p>
        </p:txBody>
      </p:sp>
      <p:sp>
        <p:nvSpPr>
          <p:cNvPr id="3" name="Content Placeholder 2"/>
          <p:cNvSpPr>
            <a:spLocks noGrp="1"/>
          </p:cNvSpPr>
          <p:nvPr>
            <p:ph idx="1"/>
          </p:nvPr>
        </p:nvSpPr>
        <p:spPr>
          <a:xfrm>
            <a:off x="671147" y="1570648"/>
            <a:ext cx="10515600" cy="4351338"/>
          </a:xfrm>
        </p:spPr>
        <p:txBody>
          <a:bodyPr>
            <a:normAutofit fontScale="92500" lnSpcReduction="20000"/>
          </a:bodyPr>
          <a:lstStyle/>
          <a:p>
            <a:pPr marL="514350" indent="-514350">
              <a:buFont typeface="+mj-lt"/>
              <a:buAutoNum type="arabicPeriod"/>
            </a:pPr>
            <a:r>
              <a:rPr lang="en-US" dirty="0"/>
              <a:t>Every component has the Certification Authority’s public key.</a:t>
            </a:r>
          </a:p>
          <a:p>
            <a:pPr marL="514350" indent="-514350">
              <a:buFont typeface="+mj-lt"/>
              <a:buAutoNum type="arabicPeriod"/>
            </a:pPr>
            <a:r>
              <a:rPr lang="en-US" dirty="0"/>
              <a:t>CA can be trusted.</a:t>
            </a:r>
          </a:p>
          <a:p>
            <a:pPr marL="514350" indent="-514350">
              <a:buFont typeface="+mj-lt"/>
              <a:buAutoNum type="arabicPeriod"/>
            </a:pPr>
            <a:r>
              <a:rPr lang="en-US" dirty="0"/>
              <a:t>Duplicate Session Key cannot be created.</a:t>
            </a:r>
          </a:p>
          <a:p>
            <a:pPr marL="514350" indent="-514350">
              <a:buFont typeface="+mj-lt"/>
              <a:buAutoNum type="arabicPeriod"/>
            </a:pPr>
            <a:r>
              <a:rPr lang="en-US" dirty="0"/>
              <a:t>Encrypted Timestamp cannot be altered by the attacker.</a:t>
            </a:r>
          </a:p>
          <a:p>
            <a:pPr marL="514350" indent="-514350">
              <a:buFont typeface="+mj-lt"/>
              <a:buAutoNum type="arabicPeriod"/>
            </a:pPr>
            <a:r>
              <a:rPr lang="en-US" dirty="0"/>
              <a:t>Database is combined for both merchant and bank.</a:t>
            </a:r>
          </a:p>
          <a:p>
            <a:pPr marL="514350" indent="-514350">
              <a:buFont typeface="+mj-lt"/>
              <a:buAutoNum type="arabicPeriod"/>
            </a:pPr>
            <a:r>
              <a:rPr lang="en-US" dirty="0"/>
              <a:t>Client can choose 1 product at a time.</a:t>
            </a:r>
          </a:p>
          <a:p>
            <a:pPr marL="514350" indent="-514350">
              <a:buFont typeface="+mj-lt"/>
              <a:buAutoNum type="arabicPeriod"/>
            </a:pPr>
            <a:r>
              <a:rPr lang="en-US" dirty="0"/>
              <a:t>OTP is sent to only registered phone number in </a:t>
            </a:r>
            <a:r>
              <a:rPr lang="en-US" dirty="0" err="1"/>
              <a:t>Twilio</a:t>
            </a:r>
            <a:r>
              <a:rPr lang="en-US" dirty="0"/>
              <a:t>.</a:t>
            </a:r>
          </a:p>
          <a:p>
            <a:pPr marL="514350" indent="-514350">
              <a:buFont typeface="+mj-lt"/>
              <a:buAutoNum type="arabicPeriod"/>
            </a:pPr>
            <a:r>
              <a:rPr lang="en-US" dirty="0"/>
              <a:t>Email notification is secure since it is handled by Gmail.</a:t>
            </a:r>
          </a:p>
          <a:p>
            <a:pPr marL="514350" indent="-514350">
              <a:buFont typeface="+mj-lt"/>
              <a:buAutoNum type="arabicPeriod"/>
            </a:pPr>
            <a:r>
              <a:rPr lang="en-US" dirty="0"/>
              <a:t>Product Name and Card Number are being sent to Merchant and Bank Server respectively.</a:t>
            </a:r>
          </a:p>
          <a:p>
            <a:pPr marL="514350" indent="-514350">
              <a:buFont typeface="+mj-lt"/>
              <a:buAutoNum type="arabicPeriod"/>
            </a:pPr>
            <a:r>
              <a:rPr lang="en-US" dirty="0"/>
              <a:t>No database is maintained for the credit card details.</a:t>
            </a:r>
          </a:p>
        </p:txBody>
      </p:sp>
    </p:spTree>
    <p:extLst>
      <p:ext uri="{BB962C8B-B14F-4D97-AF65-F5344CB8AC3E}">
        <p14:creationId xmlns:p14="http://schemas.microsoft.com/office/powerpoint/2010/main" val="420944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used in our Project</a:t>
            </a:r>
          </a:p>
        </p:txBody>
      </p:sp>
      <p:sp>
        <p:nvSpPr>
          <p:cNvPr id="3" name="Content Placeholder 2"/>
          <p:cNvSpPr>
            <a:spLocks noGrp="1"/>
          </p:cNvSpPr>
          <p:nvPr>
            <p:ph idx="1"/>
          </p:nvPr>
        </p:nvSpPr>
        <p:spPr/>
        <p:txBody>
          <a:bodyPr/>
          <a:lstStyle/>
          <a:p>
            <a:r>
              <a:rPr lang="en-US" dirty="0"/>
              <a:t>RSA encryption with 512 bit key</a:t>
            </a:r>
          </a:p>
          <a:p>
            <a:r>
              <a:rPr lang="en-US" dirty="0"/>
              <a:t>Certification Authority (X.509v1 Certificates)</a:t>
            </a:r>
          </a:p>
          <a:p>
            <a:r>
              <a:rPr lang="en-US" dirty="0"/>
              <a:t>Dual Signature</a:t>
            </a:r>
          </a:p>
          <a:p>
            <a:r>
              <a:rPr lang="en-US" dirty="0"/>
              <a:t>Session Keys</a:t>
            </a:r>
          </a:p>
          <a:p>
            <a:r>
              <a:rPr lang="en-US" dirty="0"/>
              <a:t>Salt </a:t>
            </a:r>
          </a:p>
          <a:p>
            <a:r>
              <a:rPr lang="en-US" dirty="0"/>
              <a:t>MAC(MD-5)</a:t>
            </a:r>
          </a:p>
          <a:p>
            <a:r>
              <a:rPr lang="en-US" dirty="0"/>
              <a:t>HMAC SHA-1 – Password</a:t>
            </a:r>
          </a:p>
          <a:p>
            <a:r>
              <a:rPr lang="en-US" dirty="0" err="1"/>
              <a:t>TimeStamps</a:t>
            </a:r>
            <a:endParaRPr lang="en-US" dirty="0"/>
          </a:p>
        </p:txBody>
      </p:sp>
    </p:spTree>
    <p:extLst>
      <p:ext uri="{BB962C8B-B14F-4D97-AF65-F5344CB8AC3E}">
        <p14:creationId xmlns:p14="http://schemas.microsoft.com/office/powerpoint/2010/main" val="163899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and Key Distribution</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074418" y="3604845"/>
            <a:ext cx="2532185" cy="121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Certificate Authority</a:t>
            </a:r>
          </a:p>
        </p:txBody>
      </p:sp>
      <p:sp>
        <p:nvSpPr>
          <p:cNvPr id="5" name="Rectangle 4"/>
          <p:cNvSpPr/>
          <p:nvPr/>
        </p:nvSpPr>
        <p:spPr>
          <a:xfrm>
            <a:off x="8528538" y="2074985"/>
            <a:ext cx="2373924" cy="1107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6"/>
          <p:cNvSpPr/>
          <p:nvPr/>
        </p:nvSpPr>
        <p:spPr>
          <a:xfrm>
            <a:off x="8598877" y="3640015"/>
            <a:ext cx="2312377"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 </a:t>
            </a:r>
          </a:p>
        </p:txBody>
      </p:sp>
      <p:sp>
        <p:nvSpPr>
          <p:cNvPr id="8" name="Rectangle 7"/>
          <p:cNvSpPr/>
          <p:nvPr/>
        </p:nvSpPr>
        <p:spPr>
          <a:xfrm>
            <a:off x="8598877" y="5213656"/>
            <a:ext cx="2356339" cy="110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Gateway</a:t>
            </a:r>
          </a:p>
        </p:txBody>
      </p:sp>
      <p:sp>
        <p:nvSpPr>
          <p:cNvPr id="12" name="TextBox 11"/>
          <p:cNvSpPr txBox="1"/>
          <p:nvPr/>
        </p:nvSpPr>
        <p:spPr>
          <a:xfrm>
            <a:off x="2294792" y="3050931"/>
            <a:ext cx="45719" cy="369332"/>
          </a:xfrm>
          <a:prstGeom prst="rect">
            <a:avLst/>
          </a:prstGeom>
          <a:noFill/>
        </p:spPr>
        <p:txBody>
          <a:bodyPr wrap="square" rtlCol="0">
            <a:spAutoFit/>
          </a:bodyPr>
          <a:lstStyle/>
          <a:p>
            <a:endParaRPr lang="en-US" dirty="0"/>
          </a:p>
        </p:txBody>
      </p:sp>
      <p:cxnSp>
        <p:nvCxnSpPr>
          <p:cNvPr id="23" name="Straight Arrow Connector 22"/>
          <p:cNvCxnSpPr/>
          <p:nvPr/>
        </p:nvCxnSpPr>
        <p:spPr>
          <a:xfrm flipV="1">
            <a:off x="3606603" y="2558562"/>
            <a:ext cx="4921935" cy="13188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1"/>
          </p:cNvCxnSpPr>
          <p:nvPr/>
        </p:nvCxnSpPr>
        <p:spPr>
          <a:xfrm flipV="1">
            <a:off x="3606603" y="4211515"/>
            <a:ext cx="4992274" cy="879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1"/>
          </p:cNvCxnSpPr>
          <p:nvPr/>
        </p:nvCxnSpPr>
        <p:spPr>
          <a:xfrm>
            <a:off x="3606603" y="4695092"/>
            <a:ext cx="4992274" cy="1071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31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 1 : Certification Authority </a:t>
            </a:r>
            <a:r>
              <a:rPr lang="en-US" sz="3200" dirty="0">
                <a:sym typeface="Wingdings" panose="05000000000000000000" pitchFamily="2" charset="2"/>
              </a:rPr>
              <a:t></a:t>
            </a:r>
            <a:r>
              <a:rPr lang="en-US" sz="3200" dirty="0"/>
              <a:t> Client, Server and Payment Gateway</a:t>
            </a:r>
          </a:p>
        </p:txBody>
      </p:sp>
      <p:sp>
        <p:nvSpPr>
          <p:cNvPr id="3" name="Content Placeholder 2"/>
          <p:cNvSpPr>
            <a:spLocks noGrp="1"/>
          </p:cNvSpPr>
          <p:nvPr>
            <p:ph idx="1"/>
          </p:nvPr>
        </p:nvSpPr>
        <p:spPr/>
        <p:txBody>
          <a:bodyPr/>
          <a:lstStyle/>
          <a:p>
            <a:pPr lvl="0"/>
            <a:r>
              <a:rPr lang="en-US" dirty="0"/>
              <a:t>CA distributes its public key to client, server and PG through one of the key exchange methods.</a:t>
            </a:r>
          </a:p>
          <a:p>
            <a:pPr lvl="0"/>
            <a:r>
              <a:rPr lang="en-US" dirty="0"/>
              <a:t>CA encrypts the message known by everyone with its private key and provides the digital signature.</a:t>
            </a:r>
          </a:p>
          <a:p>
            <a:pPr lvl="0"/>
            <a:r>
              <a:rPr lang="en-US" dirty="0"/>
              <a:t>Client, Server and PG can decrypt it using the public key of the CA which was distributed.</a:t>
            </a:r>
          </a:p>
          <a:p>
            <a:pPr lvl="0"/>
            <a:r>
              <a:rPr lang="en-US" dirty="0"/>
              <a:t>C, S and PG recognize CA and send their public certificates to the CA.</a:t>
            </a:r>
          </a:p>
          <a:p>
            <a:pPr lvl="0"/>
            <a:r>
              <a:rPr lang="en-US" dirty="0"/>
              <a:t>CA stores the digitally signed certificate for client, server and PG.</a:t>
            </a:r>
          </a:p>
          <a:p>
            <a:pPr marL="0" indent="0">
              <a:buNone/>
            </a:pPr>
            <a:endParaRPr lang="en-US" dirty="0"/>
          </a:p>
        </p:txBody>
      </p:sp>
    </p:spTree>
    <p:extLst>
      <p:ext uri="{BB962C8B-B14F-4D97-AF65-F5344CB8AC3E}">
        <p14:creationId xmlns:p14="http://schemas.microsoft.com/office/powerpoint/2010/main" val="396175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a:p>
            <a:r>
              <a:rPr lang="en-US" dirty="0"/>
              <a:t>1) Registration of New User</a:t>
            </a:r>
          </a:p>
        </p:txBody>
      </p:sp>
      <p:sp>
        <p:nvSpPr>
          <p:cNvPr id="6" name="Rectangle 5"/>
          <p:cNvSpPr/>
          <p:nvPr/>
        </p:nvSpPr>
        <p:spPr>
          <a:xfrm>
            <a:off x="1397977" y="3270737"/>
            <a:ext cx="2593731"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6"/>
          <p:cNvSpPr/>
          <p:nvPr/>
        </p:nvSpPr>
        <p:spPr>
          <a:xfrm>
            <a:off x="7842739" y="3270737"/>
            <a:ext cx="2760784"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cxnSp>
        <p:nvCxnSpPr>
          <p:cNvPr id="8" name="Straight Arrow Connector 7"/>
          <p:cNvCxnSpPr/>
          <p:nvPr/>
        </p:nvCxnSpPr>
        <p:spPr>
          <a:xfrm>
            <a:off x="3991708" y="3613692"/>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55477" y="3587234"/>
            <a:ext cx="2989385" cy="923330"/>
          </a:xfrm>
          <a:prstGeom prst="rect">
            <a:avLst/>
          </a:prstGeom>
          <a:noFill/>
        </p:spPr>
        <p:txBody>
          <a:bodyPr wrap="square" rtlCol="0">
            <a:spAutoFit/>
          </a:bodyPr>
          <a:lstStyle/>
          <a:p>
            <a:r>
              <a:rPr lang="en-US" dirty="0"/>
              <a:t>E(K</a:t>
            </a:r>
            <a:r>
              <a:rPr lang="en-US" sz="1600" baseline="-25000" dirty="0"/>
              <a:t>m</a:t>
            </a:r>
            <a:r>
              <a:rPr lang="en-US" sz="1600" baseline="30000" dirty="0"/>
              <a:t>+ </a:t>
            </a:r>
            <a:r>
              <a:rPr lang="en-US" dirty="0"/>
              <a:t>,[Identifier, Username, Password, Email, Phone Number])</a:t>
            </a:r>
          </a:p>
        </p:txBody>
      </p:sp>
      <p:cxnSp>
        <p:nvCxnSpPr>
          <p:cNvPr id="12" name="Straight Arrow Connector 11"/>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91708" y="5085181"/>
            <a:ext cx="3851031" cy="3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51485" y="5189610"/>
            <a:ext cx="2646485" cy="646331"/>
          </a:xfrm>
          <a:prstGeom prst="rect">
            <a:avLst/>
          </a:prstGeom>
          <a:noFill/>
        </p:spPr>
        <p:txBody>
          <a:bodyPr wrap="square" rtlCol="0">
            <a:spAutoFit/>
          </a:bodyPr>
          <a:lstStyle/>
          <a:p>
            <a:r>
              <a:rPr lang="en-US" dirty="0"/>
              <a:t>E(</a:t>
            </a:r>
            <a:r>
              <a:rPr lang="en-US" dirty="0"/>
              <a:t>K</a:t>
            </a:r>
            <a:r>
              <a:rPr lang="en-US" baseline="-25000" dirty="0"/>
              <a:t>c</a:t>
            </a:r>
            <a:r>
              <a:rPr lang="en-US" baseline="30000" dirty="0"/>
              <a:t>+ </a:t>
            </a:r>
            <a:r>
              <a:rPr lang="en-US" dirty="0"/>
              <a:t>, </a:t>
            </a:r>
            <a:r>
              <a:rPr lang="en-US" dirty="0"/>
              <a:t>[Verification message and Timestamp])</a:t>
            </a:r>
          </a:p>
        </p:txBody>
      </p:sp>
    </p:spTree>
    <p:extLst>
      <p:ext uri="{BB962C8B-B14F-4D97-AF65-F5344CB8AC3E}">
        <p14:creationId xmlns:p14="http://schemas.microsoft.com/office/powerpoint/2010/main" val="112806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 of New User Page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187" y="1556239"/>
            <a:ext cx="2909436" cy="4897316"/>
          </a:xfrm>
        </p:spPr>
      </p:pic>
      <p:sp>
        <p:nvSpPr>
          <p:cNvPr id="8" name="TextBox 7"/>
          <p:cNvSpPr txBox="1"/>
          <p:nvPr/>
        </p:nvSpPr>
        <p:spPr>
          <a:xfrm>
            <a:off x="4009293" y="1556239"/>
            <a:ext cx="7570177" cy="5355312"/>
          </a:xfrm>
          <a:prstGeom prst="rect">
            <a:avLst/>
          </a:prstGeom>
          <a:noFill/>
        </p:spPr>
        <p:txBody>
          <a:bodyPr wrap="square" rtlCol="0">
            <a:spAutoFit/>
          </a:bodyPr>
          <a:lstStyle/>
          <a:p>
            <a:r>
              <a:rPr lang="en-US" dirty="0"/>
              <a:t>Implementation of Registration Page:</a:t>
            </a:r>
          </a:p>
          <a:p>
            <a:endParaRPr lang="en-US" dirty="0"/>
          </a:p>
          <a:p>
            <a:pPr marL="285750" indent="-285750">
              <a:buFont typeface="Arial" panose="020B0604020202020204" pitchFamily="34" charset="0"/>
              <a:buChar char="•"/>
            </a:pPr>
            <a:r>
              <a:rPr lang="en-US" dirty="0"/>
              <a:t>Register new user using the fields – Username, Email, Phone Number and Password.</a:t>
            </a:r>
          </a:p>
          <a:p>
            <a:pPr marL="285750" indent="-285750">
              <a:buFont typeface="Arial" panose="020B0604020202020204" pitchFamily="34" charset="0"/>
              <a:buChar char="•"/>
            </a:pPr>
            <a:r>
              <a:rPr lang="en-US" dirty="0"/>
              <a:t>The registration details are sent along with the Identifier(“Registration”).</a:t>
            </a:r>
          </a:p>
          <a:p>
            <a:pPr marL="285750" indent="-285750">
              <a:buFont typeface="Arial" panose="020B0604020202020204" pitchFamily="34" charset="0"/>
              <a:buChar char="•"/>
            </a:pPr>
            <a:r>
              <a:rPr lang="en-US" dirty="0"/>
              <a:t>All the fields sent are encrypted with merchant’s public key hence providing security.</a:t>
            </a:r>
          </a:p>
          <a:p>
            <a:pPr marL="285750" indent="-285750">
              <a:buFont typeface="Arial" panose="020B0604020202020204" pitchFamily="34" charset="0"/>
              <a:buChar char="•"/>
            </a:pPr>
            <a:r>
              <a:rPr lang="en-US" dirty="0"/>
              <a:t>A table called “User” table maintains the list of the users in the database.</a:t>
            </a:r>
          </a:p>
          <a:p>
            <a:pPr marL="285750" indent="-285750">
              <a:buFont typeface="Arial" panose="020B0604020202020204" pitchFamily="34" charset="0"/>
              <a:buChar char="•"/>
            </a:pPr>
            <a:r>
              <a:rPr lang="en-US" dirty="0"/>
              <a:t>When a user registers and the user is found to be unique the registration process succeeds and the newly registered user details is updated in the “User” table.</a:t>
            </a:r>
          </a:p>
          <a:p>
            <a:pPr marL="285750" indent="-285750">
              <a:buFont typeface="Arial" panose="020B0604020202020204" pitchFamily="34" charset="0"/>
              <a:buChar char="•"/>
            </a:pPr>
            <a:r>
              <a:rPr lang="en-US" dirty="0"/>
              <a:t>The merchant sends the verification message(“Successful” or “Unsuccessful”) and the timestamp as reply. The message and the timestamp are encrypted with the public key of the client.</a:t>
            </a:r>
          </a:p>
          <a:p>
            <a:pPr marL="285750" indent="-285750">
              <a:buFont typeface="Arial" panose="020B0604020202020204" pitchFamily="34" charset="0"/>
              <a:buChar char="•"/>
            </a:pPr>
            <a:r>
              <a:rPr lang="en-US" dirty="0"/>
              <a:t>If the user already exists or if the time condition fails then the registration process fails.</a:t>
            </a:r>
          </a:p>
          <a:p>
            <a:pPr marL="285750" indent="-285750">
              <a:buFont typeface="Arial" panose="020B0604020202020204" pitchFamily="34" charset="0"/>
              <a:buChar char="•"/>
            </a:pPr>
            <a:r>
              <a:rPr lang="en-US" dirty="0"/>
              <a:t>After successful registration, the user is directed to Login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8041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1"/>
            <a:ext cx="10515600" cy="1325563"/>
          </a:xfrm>
        </p:spPr>
        <p:txBody>
          <a:bodyPr/>
          <a:lstStyle/>
          <a:p>
            <a:r>
              <a:rPr lang="en-US" dirty="0"/>
              <a:t>2) User Login Page</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397977" y="3270737"/>
            <a:ext cx="2593731"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p:cNvSpPr/>
          <p:nvPr/>
        </p:nvSpPr>
        <p:spPr>
          <a:xfrm>
            <a:off x="7842739" y="3270737"/>
            <a:ext cx="2760784"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cxnSp>
        <p:nvCxnSpPr>
          <p:cNvPr id="7" name="Straight Arrow Connector 6"/>
          <p:cNvCxnSpPr/>
          <p:nvPr/>
        </p:nvCxnSpPr>
        <p:spPr>
          <a:xfrm>
            <a:off x="3991708" y="3613692"/>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19246" y="3587234"/>
            <a:ext cx="3042138" cy="923330"/>
          </a:xfrm>
          <a:prstGeom prst="rect">
            <a:avLst/>
          </a:prstGeom>
          <a:noFill/>
        </p:spPr>
        <p:txBody>
          <a:bodyPr wrap="square" rtlCol="0">
            <a:spAutoFit/>
          </a:bodyPr>
          <a:lstStyle/>
          <a:p>
            <a:r>
              <a:rPr lang="en-US" dirty="0"/>
              <a:t>E(K</a:t>
            </a:r>
            <a:r>
              <a:rPr lang="en-US" baseline="-25000" dirty="0"/>
              <a:t>m</a:t>
            </a:r>
            <a:r>
              <a:rPr lang="en-US" baseline="30000" dirty="0"/>
              <a:t>+ </a:t>
            </a:r>
            <a:r>
              <a:rPr lang="en-US" dirty="0"/>
              <a:t>,</a:t>
            </a:r>
            <a:r>
              <a:rPr lang="en-US" dirty="0"/>
              <a:t>[Identifier, Username, Password, Email, </a:t>
            </a:r>
            <a:r>
              <a:rPr lang="en-US" dirty="0" err="1"/>
              <a:t>TimeStamp</a:t>
            </a:r>
            <a:r>
              <a:rPr lang="en-US" dirty="0"/>
              <a:t> </a:t>
            </a:r>
            <a:r>
              <a:rPr lang="en-US" dirty="0" err="1"/>
              <a:t>Session_CtoM</a:t>
            </a:r>
            <a:r>
              <a:rPr lang="en-US" dirty="0"/>
              <a:t>]).</a:t>
            </a:r>
          </a:p>
        </p:txBody>
      </p:sp>
      <p:sp>
        <p:nvSpPr>
          <p:cNvPr id="11" name="TextBox 10"/>
          <p:cNvSpPr txBox="1"/>
          <p:nvPr/>
        </p:nvSpPr>
        <p:spPr>
          <a:xfrm>
            <a:off x="4273063" y="4948767"/>
            <a:ext cx="3042138" cy="923330"/>
          </a:xfrm>
          <a:prstGeom prst="rect">
            <a:avLst/>
          </a:prstGeom>
          <a:noFill/>
        </p:spPr>
        <p:txBody>
          <a:bodyPr wrap="square" rtlCol="0">
            <a:spAutoFit/>
          </a:bodyPr>
          <a:lstStyle/>
          <a:p>
            <a:r>
              <a:rPr lang="en-US" dirty="0"/>
              <a:t>E</a:t>
            </a:r>
            <a:r>
              <a:rPr lang="en-US" dirty="0"/>
              <a:t>(K</a:t>
            </a:r>
            <a:r>
              <a:rPr lang="en-US" sz="1600" baseline="-25000" dirty="0"/>
              <a:t>c</a:t>
            </a:r>
            <a:r>
              <a:rPr lang="en-US" sz="1600" baseline="30000" dirty="0"/>
              <a:t>+ </a:t>
            </a:r>
            <a:r>
              <a:rPr lang="en-US" dirty="0"/>
              <a:t>, </a:t>
            </a:r>
            <a:r>
              <a:rPr lang="en-US" dirty="0"/>
              <a:t>[Verification Message, </a:t>
            </a:r>
            <a:r>
              <a:rPr lang="en-US" dirty="0" err="1"/>
              <a:t>TimeStamp</a:t>
            </a:r>
            <a:r>
              <a:rPr lang="en-US" dirty="0"/>
              <a:t>, </a:t>
            </a:r>
            <a:r>
              <a:rPr lang="en-US" dirty="0" err="1"/>
              <a:t>Session_CtoM</a:t>
            </a:r>
            <a:r>
              <a:rPr lang="en-US" dirty="0"/>
              <a:t>, Phone Number])</a:t>
            </a:r>
          </a:p>
        </p:txBody>
      </p:sp>
      <p:cxnSp>
        <p:nvCxnSpPr>
          <p:cNvPr id="13" name="Straight Arrow Connector 12"/>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991708" y="4807488"/>
            <a:ext cx="3851031" cy="1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1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Login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6089"/>
            <a:ext cx="2916115" cy="4565405"/>
          </a:xfrm>
        </p:spPr>
      </p:pic>
      <p:sp>
        <p:nvSpPr>
          <p:cNvPr id="5" name="TextBox 4"/>
          <p:cNvSpPr txBox="1"/>
          <p:nvPr/>
        </p:nvSpPr>
        <p:spPr>
          <a:xfrm>
            <a:off x="4281854" y="1776046"/>
            <a:ext cx="7367954" cy="5632311"/>
          </a:xfrm>
          <a:prstGeom prst="rect">
            <a:avLst/>
          </a:prstGeom>
          <a:noFill/>
        </p:spPr>
        <p:txBody>
          <a:bodyPr wrap="square" rtlCol="0">
            <a:spAutoFit/>
          </a:bodyPr>
          <a:lstStyle/>
          <a:p>
            <a:r>
              <a:rPr lang="en-US" dirty="0"/>
              <a:t>Implementation of Login Page:</a:t>
            </a:r>
          </a:p>
          <a:p>
            <a:endParaRPr lang="en-US" dirty="0"/>
          </a:p>
          <a:p>
            <a:pPr marL="285750" indent="-285750">
              <a:buFont typeface="Arial" panose="020B0604020202020204" pitchFamily="34" charset="0"/>
              <a:buChar char="•"/>
            </a:pPr>
            <a:r>
              <a:rPr lang="en-US" dirty="0"/>
              <a:t>Registered User can login on the Login page using the following fields – Username, Email and Password.</a:t>
            </a:r>
          </a:p>
          <a:p>
            <a:pPr marL="285750" indent="-285750">
              <a:buFont typeface="Arial" panose="020B0604020202020204" pitchFamily="34" charset="0"/>
              <a:buChar char="•"/>
            </a:pPr>
            <a:r>
              <a:rPr lang="en-US" dirty="0"/>
              <a:t>The login details are sent along with the Identifier(“Login”), </a:t>
            </a:r>
            <a:r>
              <a:rPr lang="en-US" dirty="0" err="1"/>
              <a:t>TimeStamp</a:t>
            </a:r>
            <a:r>
              <a:rPr lang="en-US" dirty="0"/>
              <a:t> and Session Key(</a:t>
            </a:r>
            <a:r>
              <a:rPr lang="en-US" dirty="0" err="1"/>
              <a:t>Session_CtoM</a:t>
            </a:r>
            <a:r>
              <a:rPr lang="en-US" dirty="0"/>
              <a:t>).</a:t>
            </a:r>
          </a:p>
          <a:p>
            <a:pPr marL="285750" indent="-285750">
              <a:buFont typeface="Arial" panose="020B0604020202020204" pitchFamily="34" charset="0"/>
              <a:buChar char="•"/>
            </a:pPr>
            <a:r>
              <a:rPr lang="en-US" dirty="0"/>
              <a:t>All the fields sent are encrypted with merchant’s public key hence providing security.</a:t>
            </a:r>
          </a:p>
          <a:p>
            <a:pPr marL="285750" indent="-285750">
              <a:buFont typeface="Arial" panose="020B0604020202020204" pitchFamily="34" charset="0"/>
              <a:buChar char="•"/>
            </a:pPr>
            <a:r>
              <a:rPr lang="en-US" dirty="0"/>
              <a:t>A table called “User” table maintains the list of the users in the database.</a:t>
            </a:r>
          </a:p>
          <a:p>
            <a:pPr marL="285750" indent="-285750">
              <a:buFont typeface="Arial" panose="020B0604020202020204" pitchFamily="34" charset="0"/>
              <a:buChar char="•"/>
            </a:pPr>
            <a:r>
              <a:rPr lang="en-US" dirty="0"/>
              <a:t>When a user logs in and the user’s login credentials are correct, the login  process succeeds and the details are updated in the “Sessions” table. </a:t>
            </a:r>
          </a:p>
          <a:p>
            <a:pPr marL="285750" indent="-285750">
              <a:buFont typeface="Arial" panose="020B0604020202020204" pitchFamily="34" charset="0"/>
              <a:buChar char="•"/>
            </a:pPr>
            <a:r>
              <a:rPr lang="en-US" dirty="0"/>
              <a:t>The merchant sends the verification message(“Successful” or “Unsuccessful”), </a:t>
            </a:r>
            <a:r>
              <a:rPr lang="en-US" dirty="0" err="1"/>
              <a:t>TimeStamp</a:t>
            </a:r>
            <a:r>
              <a:rPr lang="en-US" dirty="0"/>
              <a:t>, </a:t>
            </a:r>
            <a:r>
              <a:rPr lang="en-US" dirty="0" err="1"/>
              <a:t>Session_CtoM</a:t>
            </a:r>
            <a:r>
              <a:rPr lang="en-US" dirty="0"/>
              <a:t> and phone number as reply. Everything is encrypted with the public key of the client.</a:t>
            </a:r>
          </a:p>
          <a:p>
            <a:pPr marL="285750" indent="-285750">
              <a:buFont typeface="Arial" panose="020B0604020202020204" pitchFamily="34" charset="0"/>
              <a:buChar char="•"/>
            </a:pPr>
            <a:r>
              <a:rPr lang="en-US" dirty="0"/>
              <a:t>After successful login the user is directed to the Products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1999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2" name="Title 1"/>
          <p:cNvSpPr txBox="1">
            <a:spLocks/>
          </p:cNvSpPr>
          <p:nvPr/>
        </p:nvSpPr>
        <p:spPr>
          <a:xfrm>
            <a:off x="838200" y="3475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 Product Selection Page</a:t>
            </a:r>
          </a:p>
        </p:txBody>
      </p:sp>
      <p:sp>
        <p:nvSpPr>
          <p:cNvPr id="13" name="Rectangle 12"/>
          <p:cNvSpPr/>
          <p:nvPr/>
        </p:nvSpPr>
        <p:spPr>
          <a:xfrm>
            <a:off x="1397977" y="3270737"/>
            <a:ext cx="2593731"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4" name="Rectangle 13"/>
          <p:cNvSpPr/>
          <p:nvPr/>
        </p:nvSpPr>
        <p:spPr>
          <a:xfrm>
            <a:off x="7842739" y="3270737"/>
            <a:ext cx="2760784"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cxnSp>
        <p:nvCxnSpPr>
          <p:cNvPr id="15" name="Straight Arrow Connector 14"/>
          <p:cNvCxnSpPr/>
          <p:nvPr/>
        </p:nvCxnSpPr>
        <p:spPr>
          <a:xfrm>
            <a:off x="3991708" y="3613692"/>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9246" y="3587234"/>
            <a:ext cx="3042138" cy="646331"/>
          </a:xfrm>
          <a:prstGeom prst="rect">
            <a:avLst/>
          </a:prstGeom>
          <a:noFill/>
        </p:spPr>
        <p:txBody>
          <a:bodyPr wrap="square" rtlCol="0">
            <a:spAutoFit/>
          </a:bodyPr>
          <a:lstStyle/>
          <a:p>
            <a:r>
              <a:rPr lang="en-US" dirty="0"/>
              <a:t>E</a:t>
            </a:r>
            <a:r>
              <a:rPr lang="en-US" dirty="0"/>
              <a:t>(K</a:t>
            </a:r>
            <a:r>
              <a:rPr lang="en-US" sz="1600" baseline="-25000" dirty="0"/>
              <a:t>m</a:t>
            </a:r>
            <a:r>
              <a:rPr lang="en-US" sz="1600" baseline="30000" dirty="0"/>
              <a:t>+ </a:t>
            </a:r>
            <a:r>
              <a:rPr lang="en-US" dirty="0"/>
              <a:t>, </a:t>
            </a:r>
            <a:r>
              <a:rPr lang="en-US" dirty="0"/>
              <a:t>[Identifier, </a:t>
            </a:r>
            <a:r>
              <a:rPr lang="en-US" dirty="0" err="1"/>
              <a:t>TimeStamp</a:t>
            </a:r>
            <a:r>
              <a:rPr lang="en-US" dirty="0"/>
              <a:t> </a:t>
            </a:r>
            <a:r>
              <a:rPr lang="en-US" dirty="0" err="1"/>
              <a:t>Session_CtoM</a:t>
            </a:r>
            <a:r>
              <a:rPr lang="en-US" dirty="0"/>
              <a:t>].</a:t>
            </a:r>
          </a:p>
        </p:txBody>
      </p:sp>
      <p:sp>
        <p:nvSpPr>
          <p:cNvPr id="17" name="TextBox 16"/>
          <p:cNvSpPr txBox="1"/>
          <p:nvPr/>
        </p:nvSpPr>
        <p:spPr>
          <a:xfrm>
            <a:off x="4273063" y="4851243"/>
            <a:ext cx="3042138" cy="646331"/>
          </a:xfrm>
          <a:prstGeom prst="rect">
            <a:avLst/>
          </a:prstGeom>
          <a:noFill/>
        </p:spPr>
        <p:txBody>
          <a:bodyPr wrap="square" rtlCol="0">
            <a:spAutoFit/>
          </a:bodyPr>
          <a:lstStyle/>
          <a:p>
            <a:r>
              <a:rPr lang="en-US" dirty="0"/>
              <a:t>Products List, Combined Hash[Products, </a:t>
            </a:r>
            <a:r>
              <a:rPr lang="en-US" dirty="0" err="1"/>
              <a:t>Session_CtoM</a:t>
            </a:r>
            <a:r>
              <a:rPr lang="en-US" dirty="0"/>
              <a:t>]</a:t>
            </a:r>
          </a:p>
        </p:txBody>
      </p:sp>
      <p:cxnSp>
        <p:nvCxnSpPr>
          <p:cNvPr id="18" name="Straight Arrow Connector 17"/>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991708" y="4807488"/>
            <a:ext cx="3851031" cy="1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48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Product Page</a:t>
            </a:r>
          </a:p>
        </p:txBody>
      </p:sp>
      <p:sp>
        <p:nvSpPr>
          <p:cNvPr id="5" name="TextBox 4"/>
          <p:cNvSpPr txBox="1"/>
          <p:nvPr/>
        </p:nvSpPr>
        <p:spPr>
          <a:xfrm>
            <a:off x="4317023" y="1755286"/>
            <a:ext cx="7271239" cy="4524315"/>
          </a:xfrm>
          <a:prstGeom prst="rect">
            <a:avLst/>
          </a:prstGeom>
          <a:noFill/>
        </p:spPr>
        <p:txBody>
          <a:bodyPr wrap="square" rtlCol="0">
            <a:spAutoFit/>
          </a:bodyPr>
          <a:lstStyle/>
          <a:p>
            <a:r>
              <a:rPr lang="en-US" dirty="0"/>
              <a:t>Implementation of Select Products Page:</a:t>
            </a:r>
          </a:p>
          <a:p>
            <a:endParaRPr lang="en-US" dirty="0"/>
          </a:p>
          <a:p>
            <a:pPr marL="285750" indent="-285750">
              <a:buFont typeface="Arial" panose="020B0604020202020204" pitchFamily="34" charset="0"/>
              <a:buChar char="•"/>
            </a:pPr>
            <a:r>
              <a:rPr lang="en-US" dirty="0"/>
              <a:t>The product request is sent along with the Identifier(“Products”), </a:t>
            </a:r>
            <a:r>
              <a:rPr lang="en-US" dirty="0" err="1"/>
              <a:t>TimeStamp</a:t>
            </a:r>
            <a:r>
              <a:rPr lang="en-US" dirty="0"/>
              <a:t> and Session Key(</a:t>
            </a:r>
            <a:r>
              <a:rPr lang="en-US" dirty="0" err="1"/>
              <a:t>Session_CtoM</a:t>
            </a:r>
            <a:r>
              <a:rPr lang="en-US" dirty="0"/>
              <a:t>).</a:t>
            </a:r>
          </a:p>
          <a:p>
            <a:pPr marL="285750" indent="-285750">
              <a:buFont typeface="Arial" panose="020B0604020202020204" pitchFamily="34" charset="0"/>
              <a:buChar char="•"/>
            </a:pPr>
            <a:r>
              <a:rPr lang="en-US" dirty="0"/>
              <a:t>All the fields sent are encrypted with merchant’s public key hence providing security.</a:t>
            </a:r>
          </a:p>
          <a:p>
            <a:pPr marL="285750" indent="-285750">
              <a:buFont typeface="Arial" panose="020B0604020202020204" pitchFamily="34" charset="0"/>
              <a:buChar char="•"/>
            </a:pPr>
            <a:r>
              <a:rPr lang="en-US" dirty="0"/>
              <a:t>A table called “Products” table maintains the list of the products in the database.</a:t>
            </a:r>
          </a:p>
          <a:p>
            <a:pPr marL="285750" indent="-285750">
              <a:buFont typeface="Arial" panose="020B0604020202020204" pitchFamily="34" charset="0"/>
              <a:buChar char="•"/>
            </a:pPr>
            <a:r>
              <a:rPr lang="en-US" dirty="0"/>
              <a:t>When a user requests, the product list is sent along with combined hash of products and Session key.</a:t>
            </a:r>
          </a:p>
          <a:p>
            <a:pPr marL="285750" indent="-285750">
              <a:buFont typeface="Arial" panose="020B0604020202020204" pitchFamily="34" charset="0"/>
              <a:buChar char="•"/>
            </a:pPr>
            <a:r>
              <a:rPr lang="en-US" dirty="0"/>
              <a:t>The client verifies whether the hash is correct. If it is correct the product list is displayed.</a:t>
            </a:r>
          </a:p>
          <a:p>
            <a:pPr marL="285750" indent="-285750">
              <a:buFont typeface="Arial" panose="020B0604020202020204" pitchFamily="34" charset="0"/>
              <a:buChar char="•"/>
            </a:pPr>
            <a:r>
              <a:rPr lang="en-US" dirty="0"/>
              <a:t>The users selects the product available and moves to the payment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3171092" cy="4745281"/>
          </a:xfrm>
        </p:spPr>
      </p:pic>
    </p:spTree>
    <p:extLst>
      <p:ext uri="{BB962C8B-B14F-4D97-AF65-F5344CB8AC3E}">
        <p14:creationId xmlns:p14="http://schemas.microsoft.com/office/powerpoint/2010/main" val="394940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Motivation </a:t>
            </a:r>
          </a:p>
          <a:p>
            <a:r>
              <a:rPr lang="en-US" dirty="0"/>
              <a:t>Background</a:t>
            </a:r>
          </a:p>
          <a:p>
            <a:r>
              <a:rPr lang="en-US" dirty="0"/>
              <a:t>Security Problem</a:t>
            </a:r>
          </a:p>
          <a:p>
            <a:r>
              <a:rPr lang="en-US" dirty="0"/>
              <a:t>Security Method</a:t>
            </a:r>
          </a:p>
          <a:p>
            <a:r>
              <a:rPr lang="en-US" dirty="0"/>
              <a:t>Proposed Project Algorithm</a:t>
            </a:r>
          </a:p>
          <a:p>
            <a:r>
              <a:rPr lang="en-US" dirty="0"/>
              <a:t>Implementation Details</a:t>
            </a:r>
          </a:p>
          <a:p>
            <a:r>
              <a:rPr lang="en-US" dirty="0"/>
              <a:t>Project Application Demo</a:t>
            </a:r>
          </a:p>
          <a:p>
            <a:r>
              <a:rPr lang="en-US" dirty="0"/>
              <a:t>Testing</a:t>
            </a:r>
          </a:p>
          <a:p>
            <a:r>
              <a:rPr lang="en-US" dirty="0"/>
              <a:t>References</a:t>
            </a:r>
          </a:p>
          <a:p>
            <a:endParaRPr lang="en-US" dirty="0"/>
          </a:p>
        </p:txBody>
      </p:sp>
    </p:spTree>
    <p:extLst>
      <p:ext uri="{BB962C8B-B14F-4D97-AF65-F5344CB8AC3E}">
        <p14:creationId xmlns:p14="http://schemas.microsoft.com/office/powerpoint/2010/main" val="325654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Client Merchant Exchange</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397977" y="3288322"/>
            <a:ext cx="2593731" cy="25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p:cNvSpPr/>
          <p:nvPr/>
        </p:nvSpPr>
        <p:spPr>
          <a:xfrm>
            <a:off x="7842739" y="3270737"/>
            <a:ext cx="2760784" cy="256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cxnSp>
        <p:nvCxnSpPr>
          <p:cNvPr id="7" name="Straight Arrow Connector 6"/>
          <p:cNvCxnSpPr/>
          <p:nvPr/>
        </p:nvCxnSpPr>
        <p:spPr>
          <a:xfrm>
            <a:off x="3991708" y="3613692"/>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8569" y="3630992"/>
            <a:ext cx="3279532" cy="1477328"/>
          </a:xfrm>
          <a:prstGeom prst="rect">
            <a:avLst/>
          </a:prstGeom>
          <a:noFill/>
        </p:spPr>
        <p:txBody>
          <a:bodyPr wrap="square" rtlCol="0">
            <a:spAutoFit/>
          </a:bodyPr>
          <a:lstStyle/>
          <a:p>
            <a:r>
              <a:rPr lang="en-US" dirty="0"/>
              <a:t>E</a:t>
            </a:r>
            <a:r>
              <a:rPr lang="en-US" dirty="0"/>
              <a:t>(K</a:t>
            </a:r>
            <a:r>
              <a:rPr lang="en-US" sz="1600" baseline="-25000" dirty="0"/>
              <a:t>b</a:t>
            </a:r>
            <a:r>
              <a:rPr lang="en-US" sz="1600" baseline="30000" dirty="0"/>
              <a:t>+ </a:t>
            </a:r>
            <a:r>
              <a:rPr lang="en-US" dirty="0"/>
              <a:t>, </a:t>
            </a:r>
            <a:r>
              <a:rPr lang="en-US" dirty="0"/>
              <a:t>[Card Number]), E</a:t>
            </a:r>
            <a:r>
              <a:rPr lang="en-US" dirty="0"/>
              <a:t>(K</a:t>
            </a:r>
            <a:r>
              <a:rPr lang="en-US" sz="1600" baseline="-25000" dirty="0"/>
              <a:t>m</a:t>
            </a:r>
            <a:r>
              <a:rPr lang="en-US" sz="1600" baseline="30000" dirty="0"/>
              <a:t>+ </a:t>
            </a:r>
            <a:r>
              <a:rPr lang="en-US" dirty="0"/>
              <a:t>, </a:t>
            </a:r>
            <a:r>
              <a:rPr lang="en-US" dirty="0"/>
              <a:t>[Product], Hash[Card Number],Hash[Product], Dual Signature), E</a:t>
            </a:r>
            <a:r>
              <a:rPr lang="en-US" dirty="0"/>
              <a:t>(K</a:t>
            </a:r>
            <a:r>
              <a:rPr lang="en-US" sz="1600" baseline="-25000" dirty="0"/>
              <a:t>m</a:t>
            </a:r>
            <a:r>
              <a:rPr lang="en-US" sz="1600" baseline="30000" dirty="0"/>
              <a:t>+ </a:t>
            </a:r>
            <a:r>
              <a:rPr lang="en-US" dirty="0"/>
              <a:t>, </a:t>
            </a:r>
            <a:r>
              <a:rPr lang="en-US" dirty="0"/>
              <a:t>[</a:t>
            </a:r>
            <a:r>
              <a:rPr lang="en-US" dirty="0" err="1"/>
              <a:t>TimeStamp</a:t>
            </a:r>
            <a:r>
              <a:rPr lang="en-US" dirty="0"/>
              <a:t> and </a:t>
            </a:r>
            <a:r>
              <a:rPr lang="en-US" dirty="0" err="1"/>
              <a:t>Session_CtoM</a:t>
            </a:r>
            <a:r>
              <a:rPr lang="en-US" dirty="0"/>
              <a:t>]).</a:t>
            </a:r>
          </a:p>
        </p:txBody>
      </p:sp>
      <p:cxnSp>
        <p:nvCxnSpPr>
          <p:cNvPr id="10" name="Straight Arrow Connector 9"/>
          <p:cNvCxnSpPr/>
          <p:nvPr/>
        </p:nvCxnSpPr>
        <p:spPr>
          <a:xfrm flipH="1" flipV="1">
            <a:off x="3991708" y="5222576"/>
            <a:ext cx="3952143" cy="4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78569" y="5352418"/>
            <a:ext cx="3279532" cy="646331"/>
          </a:xfrm>
          <a:prstGeom prst="rect">
            <a:avLst/>
          </a:prstGeom>
          <a:noFill/>
        </p:spPr>
        <p:txBody>
          <a:bodyPr wrap="square" rtlCol="0">
            <a:spAutoFit/>
          </a:bodyPr>
          <a:lstStyle/>
          <a:p>
            <a:r>
              <a:rPr lang="en-US" dirty="0"/>
              <a:t>E</a:t>
            </a:r>
            <a:r>
              <a:rPr lang="en-US" dirty="0"/>
              <a:t>(K</a:t>
            </a:r>
            <a:r>
              <a:rPr lang="en-US" sz="1600" baseline="-25000" dirty="0"/>
              <a:t>c</a:t>
            </a:r>
            <a:r>
              <a:rPr lang="en-US" sz="1600" baseline="30000" dirty="0"/>
              <a:t>+ </a:t>
            </a:r>
            <a:r>
              <a:rPr lang="en-US" dirty="0"/>
              <a:t>, </a:t>
            </a:r>
            <a:r>
              <a:rPr lang="en-US" dirty="0"/>
              <a:t>[Verification Message, </a:t>
            </a:r>
            <a:r>
              <a:rPr lang="en-US" dirty="0" err="1"/>
              <a:t>TimeStamp</a:t>
            </a:r>
            <a:r>
              <a:rPr lang="en-US" dirty="0"/>
              <a:t> and </a:t>
            </a:r>
            <a:r>
              <a:rPr lang="en-US" dirty="0" err="1"/>
              <a:t>Session_</a:t>
            </a:r>
            <a:r>
              <a:rPr lang="en-US" err="1"/>
              <a:t>CtoM</a:t>
            </a:r>
            <a:r>
              <a:rPr lang="en-US"/>
              <a:t>]</a:t>
            </a:r>
            <a:endParaRPr lang="en-US" dirty="0"/>
          </a:p>
        </p:txBody>
      </p:sp>
      <p:cxnSp>
        <p:nvCxnSpPr>
          <p:cNvPr id="13" name="Straight Arrow Connector 12"/>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4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 2 : Client </a:t>
            </a:r>
            <a:r>
              <a:rPr lang="en-US" sz="3200" dirty="0">
                <a:sym typeface="Wingdings" panose="05000000000000000000" pitchFamily="2" charset="2"/>
              </a:rPr>
              <a:t> Merchant Server</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Order Info is hashed.</a:t>
            </a:r>
          </a:p>
          <a:p>
            <a:pPr lvl="0"/>
            <a:r>
              <a:rPr lang="en-US" dirty="0"/>
              <a:t>Payment Info is hashed.</a:t>
            </a:r>
          </a:p>
          <a:p>
            <a:pPr lvl="0"/>
            <a:r>
              <a:rPr lang="en-US" dirty="0"/>
              <a:t>Hashed OI and Hashed PI is concatenated.</a:t>
            </a:r>
          </a:p>
          <a:p>
            <a:pPr lvl="0"/>
            <a:r>
              <a:rPr lang="en-US" dirty="0"/>
              <a:t>The concatenated Hashed OI and Hashed PI is hashed again.</a:t>
            </a:r>
          </a:p>
          <a:p>
            <a:pPr lvl="0"/>
            <a:r>
              <a:rPr lang="en-US" dirty="0"/>
              <a:t>Dual Signature for the hashed concatenated info.</a:t>
            </a:r>
          </a:p>
          <a:p>
            <a:pPr lvl="0"/>
            <a:r>
              <a:rPr lang="en-US" dirty="0"/>
              <a:t>Order Info is encrypted with public key of merchant and payment Info is encrypted with bank’s public key. This is sent to merchant server.</a:t>
            </a:r>
          </a:p>
          <a:p>
            <a:pPr lvl="0"/>
            <a:r>
              <a:rPr lang="en-US" dirty="0"/>
              <a:t>Message = (encrypted{merchant's public key} order info)+(encrypted{bank's public key} payment info)+(hash of order info)+(hash of payment info)+(concatenated hash)</a:t>
            </a:r>
          </a:p>
          <a:p>
            <a:endParaRPr lang="en-US" dirty="0"/>
          </a:p>
        </p:txBody>
      </p:sp>
    </p:spTree>
    <p:extLst>
      <p:ext uri="{BB962C8B-B14F-4D97-AF65-F5344CB8AC3E}">
        <p14:creationId xmlns:p14="http://schemas.microsoft.com/office/powerpoint/2010/main" val="20275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Information Page</a:t>
            </a:r>
          </a:p>
        </p:txBody>
      </p:sp>
      <p:sp>
        <p:nvSpPr>
          <p:cNvPr id="5" name="TextBox 4"/>
          <p:cNvSpPr txBox="1"/>
          <p:nvPr/>
        </p:nvSpPr>
        <p:spPr>
          <a:xfrm>
            <a:off x="3868615" y="1820008"/>
            <a:ext cx="7869116" cy="4524315"/>
          </a:xfrm>
          <a:prstGeom prst="rect">
            <a:avLst/>
          </a:prstGeom>
          <a:noFill/>
        </p:spPr>
        <p:txBody>
          <a:bodyPr wrap="square" rtlCol="0">
            <a:spAutoFit/>
          </a:bodyPr>
          <a:lstStyle/>
          <a:p>
            <a:r>
              <a:rPr lang="en-US" dirty="0"/>
              <a:t>Implementation of Payment Information Page:</a:t>
            </a:r>
          </a:p>
          <a:p>
            <a:endParaRPr lang="en-US" dirty="0"/>
          </a:p>
          <a:p>
            <a:pPr marL="285750" indent="-285750">
              <a:buFont typeface="Arial" panose="020B0604020202020204" pitchFamily="34" charset="0"/>
              <a:buChar char="•"/>
            </a:pPr>
            <a:r>
              <a:rPr lang="en-US" dirty="0"/>
              <a:t>After selecting the products, the user navigates to the Payment Information page where the user enters the following details – Card Type, Card Number, Expiration Date, CVV.</a:t>
            </a:r>
          </a:p>
          <a:p>
            <a:pPr marL="285750" indent="-285750">
              <a:buFont typeface="Arial" panose="020B0604020202020204" pitchFamily="34" charset="0"/>
              <a:buChar char="•"/>
            </a:pPr>
            <a:r>
              <a:rPr lang="en-US" dirty="0"/>
              <a:t>The Identifier(“Message”),details, </a:t>
            </a:r>
            <a:r>
              <a:rPr lang="en-US" dirty="0" err="1"/>
              <a:t>Session_CtoM</a:t>
            </a:r>
            <a:r>
              <a:rPr lang="en-US" dirty="0"/>
              <a:t> and the </a:t>
            </a:r>
            <a:r>
              <a:rPr lang="en-US" dirty="0" err="1"/>
              <a:t>TimeStamp</a:t>
            </a:r>
            <a:r>
              <a:rPr lang="en-US" dirty="0"/>
              <a:t> are sent first to the merchant server.</a:t>
            </a:r>
          </a:p>
          <a:p>
            <a:pPr marL="285750" indent="-285750">
              <a:buFont typeface="Arial" panose="020B0604020202020204" pitchFamily="34" charset="0"/>
              <a:buChar char="•"/>
            </a:pPr>
            <a:r>
              <a:rPr lang="en-US" dirty="0"/>
              <a:t>After the merchant verifies the above mentioned details it replaces the </a:t>
            </a:r>
            <a:r>
              <a:rPr lang="en-US" dirty="0" err="1"/>
              <a:t>session_CtoM</a:t>
            </a:r>
            <a:r>
              <a:rPr lang="en-US" dirty="0"/>
              <a:t> with </a:t>
            </a:r>
            <a:r>
              <a:rPr lang="en-US" dirty="0" err="1"/>
              <a:t>Session_MtoB</a:t>
            </a:r>
            <a:r>
              <a:rPr lang="en-US" dirty="0"/>
              <a:t>(newly generated) and the old timestamp.</a:t>
            </a:r>
          </a:p>
          <a:p>
            <a:pPr marL="285750" indent="-285750">
              <a:buFont typeface="Arial" panose="020B0604020202020204" pitchFamily="34" charset="0"/>
              <a:buChar char="•"/>
            </a:pPr>
            <a:r>
              <a:rPr lang="en-US" dirty="0" err="1"/>
              <a:t>Session_MtoB</a:t>
            </a:r>
            <a:r>
              <a:rPr lang="en-US" dirty="0"/>
              <a:t> is updated in the “Sessions” table.</a:t>
            </a:r>
          </a:p>
          <a:p>
            <a:pPr marL="285750" indent="-285750">
              <a:buFont typeface="Arial" panose="020B0604020202020204" pitchFamily="34" charset="0"/>
              <a:buChar char="•"/>
            </a:pPr>
            <a:r>
              <a:rPr lang="en-US" dirty="0"/>
              <a:t>The details are forwarded to the bank server.</a:t>
            </a:r>
          </a:p>
          <a:p>
            <a:pPr marL="285750" indent="-285750">
              <a:buFont typeface="Arial" panose="020B0604020202020204" pitchFamily="34" charset="0"/>
              <a:buChar char="•"/>
            </a:pPr>
            <a:r>
              <a:rPr lang="en-US" dirty="0"/>
              <a:t>The bank server verifies the timestamp and card details. If everything is correct, It sends the OTP to the client. It updates the same in the “OTP” table.</a:t>
            </a:r>
          </a:p>
          <a:p>
            <a:pPr marL="285750" indent="-285750">
              <a:buFont typeface="Arial" panose="020B0604020202020204" pitchFamily="34" charset="0"/>
              <a:buChar char="•"/>
            </a:pPr>
            <a:r>
              <a:rPr lang="en-US" dirty="0"/>
              <a:t>Else it sends a failure message to the client.</a:t>
            </a:r>
          </a:p>
          <a:p>
            <a:pPr marL="285750" indent="-285750">
              <a:buFont typeface="Arial" panose="020B0604020202020204" pitchFamily="34" charset="0"/>
              <a:buChar char="•"/>
            </a:pPr>
            <a:r>
              <a:rPr lang="en-US" dirty="0"/>
              <a:t>The client is directed to the OTP page.</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19" y="1820008"/>
            <a:ext cx="2867243" cy="4589584"/>
          </a:xfrm>
        </p:spPr>
      </p:pic>
    </p:spTree>
    <p:extLst>
      <p:ext uri="{BB962C8B-B14F-4D97-AF65-F5344CB8AC3E}">
        <p14:creationId xmlns:p14="http://schemas.microsoft.com/office/powerpoint/2010/main" val="1117996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 3 : </a:t>
            </a:r>
            <a:r>
              <a:rPr lang="en-US" sz="3200" dirty="0">
                <a:sym typeface="Wingdings" panose="05000000000000000000" pitchFamily="2" charset="2"/>
              </a:rPr>
              <a:t>Merchant Server  Payment Gateway Server</a:t>
            </a:r>
            <a:endParaRPr lang="en-US" sz="3200" dirty="0"/>
          </a:p>
        </p:txBody>
      </p:sp>
      <p:sp>
        <p:nvSpPr>
          <p:cNvPr id="3" name="Content Placeholder 2"/>
          <p:cNvSpPr>
            <a:spLocks noGrp="1"/>
          </p:cNvSpPr>
          <p:nvPr>
            <p:ph idx="1"/>
          </p:nvPr>
        </p:nvSpPr>
        <p:spPr/>
        <p:txBody>
          <a:bodyPr/>
          <a:lstStyle/>
          <a:p>
            <a:pPr lvl="0"/>
            <a:r>
              <a:rPr lang="en-US" dirty="0"/>
              <a:t>Server gets Order Info  encrypted. (confidentiality)</a:t>
            </a:r>
          </a:p>
          <a:p>
            <a:pPr lvl="0"/>
            <a:r>
              <a:rPr lang="en-US" dirty="0"/>
              <a:t>Server gets the hashed PI.</a:t>
            </a:r>
          </a:p>
          <a:p>
            <a:pPr lvl="0"/>
            <a:r>
              <a:rPr lang="en-US" dirty="0"/>
              <a:t>The plaintext OI is hashed and concatenated with hashed PI.</a:t>
            </a:r>
          </a:p>
          <a:p>
            <a:pPr lvl="0"/>
            <a:r>
              <a:rPr lang="en-US" dirty="0"/>
              <a:t>DS for the hashed concatenated info.</a:t>
            </a:r>
          </a:p>
          <a:p>
            <a:pPr lvl="0"/>
            <a:r>
              <a:rPr lang="en-US" dirty="0"/>
              <a:t>This DS is matched with the DS obtained from client and verified.</a:t>
            </a:r>
          </a:p>
          <a:p>
            <a:pPr lvl="0"/>
            <a:r>
              <a:rPr lang="en-US" dirty="0"/>
              <a:t>Server forwards the message to payment gateway. </a:t>
            </a:r>
          </a:p>
          <a:p>
            <a:pPr lvl="0"/>
            <a:r>
              <a:rPr lang="en-US" dirty="0"/>
              <a:t>Message = (encrypted{merchant's public key} order info)+(encrypted{bank's public key} payment info)+(hash of order info)+(hash of payment info)+(concatenated hash)</a:t>
            </a:r>
          </a:p>
          <a:p>
            <a:pPr marL="0" indent="0">
              <a:buNone/>
            </a:pPr>
            <a:endParaRPr lang="en-US" dirty="0"/>
          </a:p>
        </p:txBody>
      </p:sp>
    </p:spTree>
    <p:extLst>
      <p:ext uri="{BB962C8B-B14F-4D97-AF65-F5344CB8AC3E}">
        <p14:creationId xmlns:p14="http://schemas.microsoft.com/office/powerpoint/2010/main" val="313828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5) Client - Payment Gateway Exchange</a:t>
            </a:r>
          </a:p>
        </p:txBody>
      </p:sp>
      <p:sp>
        <p:nvSpPr>
          <p:cNvPr id="5" name="Rectangle 4"/>
          <p:cNvSpPr/>
          <p:nvPr/>
        </p:nvSpPr>
        <p:spPr>
          <a:xfrm>
            <a:off x="1397977" y="3288322"/>
            <a:ext cx="2593731" cy="25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ectangle 5"/>
          <p:cNvSpPr/>
          <p:nvPr/>
        </p:nvSpPr>
        <p:spPr>
          <a:xfrm>
            <a:off x="7842739" y="3270737"/>
            <a:ext cx="2760784" cy="256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a:t>
            </a:r>
          </a:p>
        </p:txBody>
      </p:sp>
      <p:cxnSp>
        <p:nvCxnSpPr>
          <p:cNvPr id="7" name="Straight Arrow Connector 6"/>
          <p:cNvCxnSpPr/>
          <p:nvPr/>
        </p:nvCxnSpPr>
        <p:spPr>
          <a:xfrm>
            <a:off x="3991708" y="3613692"/>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8569" y="3630992"/>
            <a:ext cx="3279532" cy="646331"/>
          </a:xfrm>
          <a:prstGeom prst="rect">
            <a:avLst/>
          </a:prstGeom>
          <a:noFill/>
        </p:spPr>
        <p:txBody>
          <a:bodyPr wrap="square" rtlCol="0">
            <a:spAutoFit/>
          </a:bodyPr>
          <a:lstStyle/>
          <a:p>
            <a:r>
              <a:rPr lang="en-US" dirty="0"/>
              <a:t>E</a:t>
            </a:r>
            <a:r>
              <a:rPr lang="en-US" dirty="0"/>
              <a:t>(K</a:t>
            </a:r>
            <a:r>
              <a:rPr lang="en-US" sz="1600" b="1" baseline="-25000" dirty="0"/>
              <a:t>b</a:t>
            </a:r>
            <a:r>
              <a:rPr lang="en-US" sz="1600" baseline="30000" dirty="0"/>
              <a:t>+ </a:t>
            </a:r>
            <a:r>
              <a:rPr lang="en-US" dirty="0"/>
              <a:t>, </a:t>
            </a:r>
            <a:r>
              <a:rPr lang="en-US" dirty="0"/>
              <a:t>[Identifier, </a:t>
            </a:r>
            <a:r>
              <a:rPr lang="en-US" dirty="0" err="1"/>
              <a:t>TimeStamp</a:t>
            </a:r>
            <a:r>
              <a:rPr lang="en-US" dirty="0"/>
              <a:t>, OTP and Phone Number])</a:t>
            </a:r>
          </a:p>
        </p:txBody>
      </p:sp>
      <p:cxnSp>
        <p:nvCxnSpPr>
          <p:cNvPr id="9" name="Straight Arrow Connector 8"/>
          <p:cNvCxnSpPr/>
          <p:nvPr/>
        </p:nvCxnSpPr>
        <p:spPr>
          <a:xfrm flipH="1" flipV="1">
            <a:off x="3991708" y="5222576"/>
            <a:ext cx="3952143" cy="4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78569" y="5352418"/>
            <a:ext cx="3279532" cy="369332"/>
          </a:xfrm>
          <a:prstGeom prst="rect">
            <a:avLst/>
          </a:prstGeom>
          <a:noFill/>
        </p:spPr>
        <p:txBody>
          <a:bodyPr wrap="square" rtlCol="0">
            <a:spAutoFit/>
          </a:bodyPr>
          <a:lstStyle/>
          <a:p>
            <a:r>
              <a:rPr lang="en-US" dirty="0"/>
              <a:t>[OTP or failure message]</a:t>
            </a:r>
          </a:p>
        </p:txBody>
      </p:sp>
      <p:cxnSp>
        <p:nvCxnSpPr>
          <p:cNvPr id="11" name="Straight Arrow Connector 10"/>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74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OTP Page</a:t>
            </a:r>
          </a:p>
        </p:txBody>
      </p:sp>
      <p:sp>
        <p:nvSpPr>
          <p:cNvPr id="5" name="TextBox 4"/>
          <p:cNvSpPr txBox="1"/>
          <p:nvPr/>
        </p:nvSpPr>
        <p:spPr>
          <a:xfrm>
            <a:off x="7042639" y="1951892"/>
            <a:ext cx="4572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entering the payment details the user confirms it and navigates to the OTP page. On this page the user enters the OTP received on his/her phone number.</a:t>
            </a:r>
          </a:p>
          <a:p>
            <a:pPr marL="285750" indent="-285750">
              <a:buFont typeface="Arial" panose="020B0604020202020204" pitchFamily="34" charset="0"/>
              <a:buChar char="•"/>
            </a:pPr>
            <a:r>
              <a:rPr lang="en-US" dirty="0"/>
              <a:t>The OTP is sent along with the Identifier(“OTP”), </a:t>
            </a:r>
            <a:r>
              <a:rPr lang="en-US" dirty="0" err="1"/>
              <a:t>TimeStamp</a:t>
            </a:r>
            <a:r>
              <a:rPr lang="en-US" dirty="0"/>
              <a:t> and Phone Number.</a:t>
            </a:r>
          </a:p>
          <a:p>
            <a:pPr marL="285750" indent="-285750">
              <a:buFont typeface="Arial" panose="020B0604020202020204" pitchFamily="34" charset="0"/>
              <a:buChar char="•"/>
            </a:pPr>
            <a:r>
              <a:rPr lang="en-US" dirty="0"/>
              <a:t>The bank server receives the OTP and checks it in the database table “OTP”.</a:t>
            </a:r>
          </a:p>
          <a:p>
            <a:pPr marL="285750" indent="-285750">
              <a:buFont typeface="Arial" panose="020B0604020202020204" pitchFamily="34" charset="0"/>
              <a:buChar char="•"/>
            </a:pPr>
            <a:r>
              <a:rPr lang="en-US" dirty="0"/>
              <a:t>Accordingly it sends a message to the merchant.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773" y="1878378"/>
            <a:ext cx="2758735" cy="445208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619" y="1878378"/>
            <a:ext cx="3000536" cy="4452083"/>
          </a:xfrm>
          <a:prstGeom prst="rect">
            <a:avLst/>
          </a:prstGeom>
        </p:spPr>
      </p:pic>
    </p:spTree>
    <p:extLst>
      <p:ext uri="{BB962C8B-B14F-4D97-AF65-F5344CB8AC3E}">
        <p14:creationId xmlns:p14="http://schemas.microsoft.com/office/powerpoint/2010/main" val="3631780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Bank Merchant Exchange</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397977" y="3288322"/>
            <a:ext cx="2593731"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a:t>
            </a:r>
          </a:p>
        </p:txBody>
      </p:sp>
      <p:sp>
        <p:nvSpPr>
          <p:cNvPr id="5" name="Rectangle 4"/>
          <p:cNvSpPr/>
          <p:nvPr/>
        </p:nvSpPr>
        <p:spPr>
          <a:xfrm>
            <a:off x="7842739" y="3270737"/>
            <a:ext cx="2760784"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cxnSp>
        <p:nvCxnSpPr>
          <p:cNvPr id="7" name="Straight Arrow Connector 6"/>
          <p:cNvCxnSpPr/>
          <p:nvPr/>
        </p:nvCxnSpPr>
        <p:spPr>
          <a:xfrm>
            <a:off x="3991708" y="4270008"/>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84077" y="4233561"/>
            <a:ext cx="2875086" cy="923330"/>
          </a:xfrm>
          <a:prstGeom prst="rect">
            <a:avLst/>
          </a:prstGeom>
          <a:noFill/>
        </p:spPr>
        <p:txBody>
          <a:bodyPr wrap="square" rtlCol="0">
            <a:spAutoFit/>
          </a:bodyPr>
          <a:lstStyle/>
          <a:p>
            <a:r>
              <a:rPr lang="en-US" dirty="0"/>
              <a:t>E</a:t>
            </a:r>
            <a:r>
              <a:rPr lang="en-US" dirty="0"/>
              <a:t>(K</a:t>
            </a:r>
            <a:r>
              <a:rPr lang="en-US" sz="1600" baseline="-25000" dirty="0"/>
              <a:t>b</a:t>
            </a:r>
            <a:r>
              <a:rPr lang="en-US" sz="1600" baseline="30000" dirty="0"/>
              <a:t>+ </a:t>
            </a:r>
            <a:r>
              <a:rPr lang="en-US" dirty="0"/>
              <a:t>, </a:t>
            </a:r>
            <a:r>
              <a:rPr lang="en-US" dirty="0"/>
              <a:t>[Identifier, </a:t>
            </a:r>
            <a:r>
              <a:rPr lang="en-US" dirty="0" err="1"/>
              <a:t>TimeStamp</a:t>
            </a:r>
            <a:r>
              <a:rPr lang="en-US" dirty="0"/>
              <a:t>, </a:t>
            </a:r>
            <a:r>
              <a:rPr lang="en-US" dirty="0" err="1"/>
              <a:t>Session_MtoB</a:t>
            </a:r>
            <a:r>
              <a:rPr lang="en-US" dirty="0"/>
              <a:t> and the message])</a:t>
            </a:r>
          </a:p>
        </p:txBody>
      </p:sp>
      <p:cxnSp>
        <p:nvCxnSpPr>
          <p:cNvPr id="13" name="Straight Arrow Connector 12"/>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090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 4 : </a:t>
            </a:r>
            <a:r>
              <a:rPr lang="en-US" sz="3200" dirty="0">
                <a:sym typeface="Wingdings" panose="05000000000000000000" pitchFamily="2" charset="2"/>
              </a:rPr>
              <a:t>Payment Gateway Server  Merchant Server</a:t>
            </a:r>
            <a:endParaRPr lang="en-US" sz="3200" dirty="0"/>
          </a:p>
        </p:txBody>
      </p:sp>
      <p:sp>
        <p:nvSpPr>
          <p:cNvPr id="3" name="Content Placeholder 2"/>
          <p:cNvSpPr>
            <a:spLocks noGrp="1"/>
          </p:cNvSpPr>
          <p:nvPr>
            <p:ph idx="1"/>
          </p:nvPr>
        </p:nvSpPr>
        <p:spPr/>
        <p:txBody>
          <a:bodyPr/>
          <a:lstStyle/>
          <a:p>
            <a:r>
              <a:rPr lang="en-US" dirty="0"/>
              <a:t>PG verifies it and then sends payment verification message to merchant.</a:t>
            </a:r>
          </a:p>
          <a:p>
            <a:endParaRPr lang="en-US" dirty="0"/>
          </a:p>
        </p:txBody>
      </p:sp>
    </p:spTree>
    <p:extLst>
      <p:ext uri="{BB962C8B-B14F-4D97-AF65-F5344CB8AC3E}">
        <p14:creationId xmlns:p14="http://schemas.microsoft.com/office/powerpoint/2010/main" val="201422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Merchant Client Exchange</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397977" y="3288322"/>
            <a:ext cx="2593731"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Merchant</a:t>
            </a:r>
          </a:p>
        </p:txBody>
      </p:sp>
      <p:sp>
        <p:nvSpPr>
          <p:cNvPr id="5" name="Rectangle 4"/>
          <p:cNvSpPr/>
          <p:nvPr/>
        </p:nvSpPr>
        <p:spPr>
          <a:xfrm>
            <a:off x="7842739" y="3270737"/>
            <a:ext cx="2760784" cy="224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7" name="Straight Arrow Connector 6"/>
          <p:cNvCxnSpPr/>
          <p:nvPr/>
        </p:nvCxnSpPr>
        <p:spPr>
          <a:xfrm>
            <a:off x="3991708" y="4270008"/>
            <a:ext cx="3851031" cy="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84077" y="4233561"/>
            <a:ext cx="2875086" cy="369332"/>
          </a:xfrm>
          <a:prstGeom prst="rect">
            <a:avLst/>
          </a:prstGeom>
          <a:noFill/>
        </p:spPr>
        <p:txBody>
          <a:bodyPr wrap="square" rtlCol="0">
            <a:spAutoFit/>
          </a:bodyPr>
          <a:lstStyle/>
          <a:p>
            <a:r>
              <a:rPr lang="en-US" dirty="0"/>
              <a:t>Email Notification</a:t>
            </a:r>
          </a:p>
        </p:txBody>
      </p:sp>
      <p:cxnSp>
        <p:nvCxnSpPr>
          <p:cNvPr id="13" name="Straight Arrow Connector 12"/>
          <p:cNvCxnSpPr/>
          <p:nvPr/>
        </p:nvCxnSpPr>
        <p:spPr>
          <a:xfrm>
            <a:off x="4941277" y="4431322"/>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89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8" y="177923"/>
            <a:ext cx="10515600" cy="1325563"/>
          </a:xfrm>
        </p:spPr>
        <p:txBody>
          <a:bodyPr/>
          <a:lstStyle/>
          <a:p>
            <a:r>
              <a:rPr lang="en-US" dirty="0"/>
              <a:t>9) Success Email Notification</a:t>
            </a:r>
          </a:p>
        </p:txBody>
      </p:sp>
      <p:pic>
        <p:nvPicPr>
          <p:cNvPr id="4" name="Content Placeholder 3"/>
          <p:cNvPicPr>
            <a:picLocks noGrp="1" noChangeAspect="1"/>
          </p:cNvPicPr>
          <p:nvPr>
            <p:ph idx="1"/>
          </p:nvPr>
        </p:nvPicPr>
        <p:blipFill rotWithShape="1">
          <a:blip r:embed="rId2"/>
          <a:srcRect t="3913" b="23144"/>
          <a:stretch/>
        </p:blipFill>
        <p:spPr>
          <a:xfrm>
            <a:off x="644768" y="1134209"/>
            <a:ext cx="9372600" cy="4448906"/>
          </a:xfrm>
          <a:prstGeom prst="rect">
            <a:avLst/>
          </a:prstGeom>
        </p:spPr>
      </p:pic>
      <p:sp>
        <p:nvSpPr>
          <p:cNvPr id="6" name="TextBox 5"/>
          <p:cNvSpPr txBox="1"/>
          <p:nvPr/>
        </p:nvSpPr>
        <p:spPr>
          <a:xfrm>
            <a:off x="756138" y="5741377"/>
            <a:ext cx="9504485" cy="646331"/>
          </a:xfrm>
          <a:prstGeom prst="rect">
            <a:avLst/>
          </a:prstGeom>
          <a:noFill/>
        </p:spPr>
        <p:txBody>
          <a:bodyPr wrap="square" rtlCol="0">
            <a:spAutoFit/>
          </a:bodyPr>
          <a:lstStyle/>
          <a:p>
            <a:r>
              <a:rPr lang="en-US" dirty="0"/>
              <a:t>An email notification notifying that the transaction was successful is sent to the user’s registered email address.</a:t>
            </a:r>
          </a:p>
        </p:txBody>
      </p:sp>
    </p:spTree>
    <p:extLst>
      <p:ext uri="{BB962C8B-B14F-4D97-AF65-F5344CB8AC3E}">
        <p14:creationId xmlns:p14="http://schemas.microsoft.com/office/powerpoint/2010/main" val="17712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fontScale="92500" lnSpcReduction="10000"/>
          </a:bodyPr>
          <a:lstStyle/>
          <a:p>
            <a:r>
              <a:rPr lang="en-US" dirty="0"/>
              <a:t>Throughout history human beings have relied on some sort of payment system to purchase the goods or services we wanted or needed. Mobile devices have changed business and now possibly the way financial transactions of all kinds are made. Consumers are willing to utilize mobile phones for payment purposes as it provides an efficient and easier way to process financial transactions. </a:t>
            </a:r>
          </a:p>
          <a:p>
            <a:r>
              <a:rPr lang="en-US" dirty="0"/>
              <a:t>Even though widely used, many security concerns are also involved with payment through mobile phones. One of the biggest threats can be the interception of the traffic when the mobile payment is in process. This can lead to identity theft, identification disclosure and replay attacks. Poor data protection controls also lead to data disclosure and privacy infringement. If mobile payment is not done securely then any intruder can obtain the credit card details of the user and use it to transfer illegal funds.</a:t>
            </a:r>
          </a:p>
        </p:txBody>
      </p:sp>
    </p:spTree>
    <p:extLst>
      <p:ext uri="{BB962C8B-B14F-4D97-AF65-F5344CB8AC3E}">
        <p14:creationId xmlns:p14="http://schemas.microsoft.com/office/powerpoint/2010/main" val="3547918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61925"/>
            <a:ext cx="10515600" cy="1325563"/>
          </a:xfrm>
        </p:spPr>
        <p:txBody>
          <a:bodyPr/>
          <a:lstStyle/>
          <a:p>
            <a:r>
              <a:rPr lang="en-US" dirty="0"/>
              <a:t>Failure Email Notification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468" y="1380067"/>
            <a:ext cx="3962399" cy="4944532"/>
          </a:xfrm>
        </p:spPr>
      </p:pic>
      <p:sp>
        <p:nvSpPr>
          <p:cNvPr id="8" name="TextBox 7"/>
          <p:cNvSpPr txBox="1"/>
          <p:nvPr/>
        </p:nvSpPr>
        <p:spPr>
          <a:xfrm>
            <a:off x="5806179" y="2854569"/>
            <a:ext cx="4601308" cy="923330"/>
          </a:xfrm>
          <a:prstGeom prst="rect">
            <a:avLst/>
          </a:prstGeom>
          <a:noFill/>
        </p:spPr>
        <p:txBody>
          <a:bodyPr wrap="square" rtlCol="0">
            <a:spAutoFit/>
          </a:bodyPr>
          <a:lstStyle/>
          <a:p>
            <a:r>
              <a:rPr lang="en-US" dirty="0"/>
              <a:t>A failure email notification notifying that the transaction failed is sent to the user’s registered email address.</a:t>
            </a:r>
          </a:p>
        </p:txBody>
      </p:sp>
    </p:spTree>
    <p:extLst>
      <p:ext uri="{BB962C8B-B14F-4D97-AF65-F5344CB8AC3E}">
        <p14:creationId xmlns:p14="http://schemas.microsoft.com/office/powerpoint/2010/main" val="4001257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 5 : </a:t>
            </a:r>
            <a:r>
              <a:rPr lang="en-US" sz="3200" dirty="0">
                <a:sym typeface="Wingdings" panose="05000000000000000000" pitchFamily="2" charset="2"/>
              </a:rPr>
              <a:t>Merchant Server  Client</a:t>
            </a:r>
            <a:endParaRPr lang="en-US" sz="3200" dirty="0"/>
          </a:p>
        </p:txBody>
      </p:sp>
      <p:sp>
        <p:nvSpPr>
          <p:cNvPr id="3" name="Content Placeholder 2"/>
          <p:cNvSpPr>
            <a:spLocks noGrp="1"/>
          </p:cNvSpPr>
          <p:nvPr>
            <p:ph idx="1"/>
          </p:nvPr>
        </p:nvSpPr>
        <p:spPr/>
        <p:txBody>
          <a:bodyPr/>
          <a:lstStyle/>
          <a:p>
            <a:r>
              <a:rPr lang="en-US" dirty="0"/>
              <a:t>Merchant Server notifies client that the process is completed.</a:t>
            </a:r>
          </a:p>
          <a:p>
            <a:pPr marL="0" indent="0">
              <a:buNone/>
            </a:pPr>
            <a:endParaRPr lang="en-US" dirty="0"/>
          </a:p>
        </p:txBody>
      </p:sp>
    </p:spTree>
    <p:extLst>
      <p:ext uri="{BB962C8B-B14F-4D97-AF65-F5344CB8AC3E}">
        <p14:creationId xmlns:p14="http://schemas.microsoft.com/office/powerpoint/2010/main" val="229132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4" y="153141"/>
            <a:ext cx="10515600" cy="1325563"/>
          </a:xfrm>
        </p:spPr>
        <p:txBody>
          <a:bodyPr/>
          <a:lstStyle/>
          <a:p>
            <a:r>
              <a:rPr lang="en-US" dirty="0"/>
              <a:t>High Level Implementation Details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77" y="1620300"/>
            <a:ext cx="1770429" cy="1770429"/>
          </a:xfrm>
        </p:spPr>
      </p:pic>
      <p:sp>
        <p:nvSpPr>
          <p:cNvPr id="5" name="TextBox 4"/>
          <p:cNvSpPr txBox="1"/>
          <p:nvPr/>
        </p:nvSpPr>
        <p:spPr>
          <a:xfrm>
            <a:off x="679144" y="3543301"/>
            <a:ext cx="1644162" cy="923330"/>
          </a:xfrm>
          <a:prstGeom prst="rect">
            <a:avLst/>
          </a:prstGeom>
          <a:noFill/>
        </p:spPr>
        <p:txBody>
          <a:bodyPr wrap="square" rtlCol="0">
            <a:spAutoFit/>
          </a:bodyPr>
          <a:lstStyle/>
          <a:p>
            <a:r>
              <a:rPr lang="en-US" dirty="0"/>
              <a:t>User orders using Android App</a:t>
            </a:r>
          </a:p>
        </p:txBody>
      </p:sp>
      <p:pic>
        <p:nvPicPr>
          <p:cNvPr id="6" name="Picture 5" descr="C:\Users\Shamanth\AppData\Local\Microsoft\Windows\INetCacheContent.Word\eComm_OrderList_OrderStatus.gif"/>
          <p:cNvPicPr/>
          <p:nvPr/>
        </p:nvPicPr>
        <p:blipFill rotWithShape="1">
          <a:blip r:embed="rId3">
            <a:extLst>
              <a:ext uri="{28A0092B-C50C-407E-A947-70E740481C1C}">
                <a14:useLocalDpi xmlns:a14="http://schemas.microsoft.com/office/drawing/2010/main" val="0"/>
              </a:ext>
            </a:extLst>
          </a:blip>
          <a:srcRect b="37143"/>
          <a:stretch/>
        </p:blipFill>
        <p:spPr bwMode="auto">
          <a:xfrm>
            <a:off x="3569677" y="1327053"/>
            <a:ext cx="3640015" cy="2063676"/>
          </a:xfrm>
          <a:prstGeom prst="rect">
            <a:avLst/>
          </a:prstGeom>
          <a:noFill/>
          <a:ln>
            <a:noFill/>
          </a:ln>
          <a:extLst>
            <a:ext uri="{53640926-AAD7-44D8-BBD7-CCE9431645EC}">
              <a14:shadowObscured xmlns:a14="http://schemas.microsoft.com/office/drawing/2010/main"/>
            </a:ext>
          </a:extLst>
        </p:spPr>
      </p:pic>
      <p:sp>
        <p:nvSpPr>
          <p:cNvPr id="8" name="Arrow: Right 7"/>
          <p:cNvSpPr/>
          <p:nvPr/>
        </p:nvSpPr>
        <p:spPr>
          <a:xfrm>
            <a:off x="2681654" y="2584938"/>
            <a:ext cx="597877"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677" y="4065205"/>
            <a:ext cx="3640015" cy="2272419"/>
          </a:xfrm>
          <a:prstGeom prst="rect">
            <a:avLst/>
          </a:prstGeom>
        </p:spPr>
      </p:pic>
      <p:sp>
        <p:nvSpPr>
          <p:cNvPr id="10" name="TextBox 9"/>
          <p:cNvSpPr txBox="1"/>
          <p:nvPr/>
        </p:nvSpPr>
        <p:spPr>
          <a:xfrm>
            <a:off x="4413737" y="3543301"/>
            <a:ext cx="2233247" cy="369332"/>
          </a:xfrm>
          <a:prstGeom prst="rect">
            <a:avLst/>
          </a:prstGeom>
          <a:noFill/>
        </p:spPr>
        <p:txBody>
          <a:bodyPr wrap="square" rtlCol="0">
            <a:spAutoFit/>
          </a:bodyPr>
          <a:lstStyle/>
          <a:p>
            <a:r>
              <a:rPr lang="en-US" dirty="0"/>
              <a:t>Order Information</a:t>
            </a:r>
          </a:p>
        </p:txBody>
      </p:sp>
      <p:sp>
        <p:nvSpPr>
          <p:cNvPr id="11" name="TextBox 10"/>
          <p:cNvSpPr txBox="1"/>
          <p:nvPr/>
        </p:nvSpPr>
        <p:spPr>
          <a:xfrm>
            <a:off x="4233495" y="6356682"/>
            <a:ext cx="2593730" cy="369332"/>
          </a:xfrm>
          <a:prstGeom prst="rect">
            <a:avLst/>
          </a:prstGeom>
          <a:noFill/>
        </p:spPr>
        <p:txBody>
          <a:bodyPr wrap="square" rtlCol="0">
            <a:spAutoFit/>
          </a:bodyPr>
          <a:lstStyle/>
          <a:p>
            <a:r>
              <a:rPr lang="en-US" dirty="0"/>
              <a:t>Payment Information</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3561" y="1076965"/>
            <a:ext cx="2210075" cy="207844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7302" y="4598500"/>
            <a:ext cx="2440931" cy="1220466"/>
          </a:xfrm>
          <a:prstGeom prst="rect">
            <a:avLst/>
          </a:prstGeom>
        </p:spPr>
      </p:pic>
      <p:sp>
        <p:nvSpPr>
          <p:cNvPr id="14" name="TextBox 13"/>
          <p:cNvSpPr txBox="1"/>
          <p:nvPr/>
        </p:nvSpPr>
        <p:spPr>
          <a:xfrm>
            <a:off x="10122083" y="3420716"/>
            <a:ext cx="1881553" cy="369332"/>
          </a:xfrm>
          <a:prstGeom prst="rect">
            <a:avLst/>
          </a:prstGeom>
          <a:noFill/>
        </p:spPr>
        <p:txBody>
          <a:bodyPr wrap="square" rtlCol="0">
            <a:spAutoFit/>
          </a:bodyPr>
          <a:lstStyle/>
          <a:p>
            <a:r>
              <a:rPr lang="en-US" dirty="0"/>
              <a:t>Merchant Server</a:t>
            </a:r>
          </a:p>
        </p:txBody>
      </p:sp>
      <p:sp>
        <p:nvSpPr>
          <p:cNvPr id="15" name="TextBox 14"/>
          <p:cNvSpPr txBox="1"/>
          <p:nvPr/>
        </p:nvSpPr>
        <p:spPr>
          <a:xfrm>
            <a:off x="10086913" y="5987350"/>
            <a:ext cx="1892482" cy="369332"/>
          </a:xfrm>
          <a:prstGeom prst="rect">
            <a:avLst/>
          </a:prstGeom>
          <a:noFill/>
        </p:spPr>
        <p:txBody>
          <a:bodyPr wrap="square" rtlCol="0">
            <a:spAutoFit/>
          </a:bodyPr>
          <a:lstStyle/>
          <a:p>
            <a:r>
              <a:rPr lang="en-US" dirty="0"/>
              <a:t>Payment Gateway</a:t>
            </a:r>
          </a:p>
        </p:txBody>
      </p:sp>
      <p:sp>
        <p:nvSpPr>
          <p:cNvPr id="16" name="Arrow: Right 15"/>
          <p:cNvSpPr/>
          <p:nvPr/>
        </p:nvSpPr>
        <p:spPr>
          <a:xfrm>
            <a:off x="7470728" y="1741675"/>
            <a:ext cx="1441939"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 18"/>
          <p:cNvSpPr/>
          <p:nvPr/>
        </p:nvSpPr>
        <p:spPr>
          <a:xfrm>
            <a:off x="7797046" y="2996656"/>
            <a:ext cx="417634" cy="2423045"/>
          </a:xfrm>
          <a:prstGeom prst="bentArrow">
            <a:avLst>
              <a:gd name="adj1" fmla="val 25000"/>
              <a:gd name="adj2" fmla="val 2289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7438292" y="1327053"/>
            <a:ext cx="1574756" cy="523220"/>
          </a:xfrm>
          <a:prstGeom prst="rect">
            <a:avLst/>
          </a:prstGeom>
          <a:noFill/>
        </p:spPr>
        <p:txBody>
          <a:bodyPr wrap="square" rtlCol="0">
            <a:spAutoFit/>
          </a:bodyPr>
          <a:lstStyle/>
          <a:p>
            <a:r>
              <a:rPr lang="en-US" sz="1400" dirty="0"/>
              <a:t>Hashed Order Info is sent</a:t>
            </a:r>
          </a:p>
        </p:txBody>
      </p:sp>
      <p:sp>
        <p:nvSpPr>
          <p:cNvPr id="21" name="TextBox 20"/>
          <p:cNvSpPr txBox="1"/>
          <p:nvPr/>
        </p:nvSpPr>
        <p:spPr>
          <a:xfrm>
            <a:off x="7926266" y="3731126"/>
            <a:ext cx="869904" cy="954107"/>
          </a:xfrm>
          <a:prstGeom prst="rect">
            <a:avLst/>
          </a:prstGeom>
          <a:noFill/>
        </p:spPr>
        <p:txBody>
          <a:bodyPr wrap="square" rtlCol="0">
            <a:spAutoFit/>
          </a:bodyPr>
          <a:lstStyle/>
          <a:p>
            <a:r>
              <a:rPr lang="en-US" sz="1400" dirty="0"/>
              <a:t>Hashed Payment Info is sent.</a:t>
            </a:r>
          </a:p>
        </p:txBody>
      </p:sp>
      <p:sp>
        <p:nvSpPr>
          <p:cNvPr id="22" name="TextBox 21"/>
          <p:cNvSpPr txBox="1"/>
          <p:nvPr/>
        </p:nvSpPr>
        <p:spPr>
          <a:xfrm>
            <a:off x="7499838" y="2084494"/>
            <a:ext cx="2022230" cy="954107"/>
          </a:xfrm>
          <a:prstGeom prst="rect">
            <a:avLst/>
          </a:prstGeom>
          <a:noFill/>
        </p:spPr>
        <p:txBody>
          <a:bodyPr wrap="square" rtlCol="0">
            <a:spAutoFit/>
          </a:bodyPr>
          <a:lstStyle/>
          <a:p>
            <a:r>
              <a:rPr lang="en-US" sz="1400" dirty="0"/>
              <a:t>Hashed OI and Hashed PI is concatenated and hashed again and Dual Signature is provided</a:t>
            </a:r>
          </a:p>
        </p:txBody>
      </p:sp>
      <p:sp>
        <p:nvSpPr>
          <p:cNvPr id="23" name="Arrow: Down 22"/>
          <p:cNvSpPr/>
          <p:nvPr/>
        </p:nvSpPr>
        <p:spPr>
          <a:xfrm>
            <a:off x="8796170" y="3420716"/>
            <a:ext cx="216878" cy="1998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p:cNvSpPr/>
          <p:nvPr/>
        </p:nvSpPr>
        <p:spPr>
          <a:xfrm>
            <a:off x="8912667" y="5512777"/>
            <a:ext cx="609401" cy="17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449408" y="5987350"/>
            <a:ext cx="1344153" cy="738664"/>
          </a:xfrm>
          <a:prstGeom prst="rect">
            <a:avLst/>
          </a:prstGeom>
          <a:noFill/>
        </p:spPr>
        <p:txBody>
          <a:bodyPr wrap="square" rtlCol="0">
            <a:spAutoFit/>
          </a:bodyPr>
          <a:lstStyle/>
          <a:p>
            <a:r>
              <a:rPr lang="en-US" sz="1400" dirty="0"/>
              <a:t>Encrypted OI and Hashed PI is sent</a:t>
            </a:r>
          </a:p>
        </p:txBody>
      </p:sp>
    </p:spTree>
    <p:extLst>
      <p:ext uri="{BB962C8B-B14F-4D97-AF65-F5344CB8AC3E}">
        <p14:creationId xmlns:p14="http://schemas.microsoft.com/office/powerpoint/2010/main" val="422351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23" y="224448"/>
            <a:ext cx="10515600" cy="1325563"/>
          </a:xfrm>
        </p:spPr>
        <p:txBody>
          <a:bodyPr/>
          <a:lstStyle/>
          <a:p>
            <a:r>
              <a:rPr lang="en-US" dirty="0"/>
              <a:t>Java Console Screenshots</a:t>
            </a:r>
          </a:p>
        </p:txBody>
      </p:sp>
      <p:pic>
        <p:nvPicPr>
          <p:cNvPr id="4" name="Content Placeholder 3"/>
          <p:cNvPicPr>
            <a:picLocks noGrp="1" noChangeAspect="1"/>
          </p:cNvPicPr>
          <p:nvPr>
            <p:ph idx="1"/>
          </p:nvPr>
        </p:nvPicPr>
        <p:blipFill>
          <a:blip r:embed="rId2"/>
          <a:stretch>
            <a:fillRect/>
          </a:stretch>
        </p:blipFill>
        <p:spPr>
          <a:xfrm>
            <a:off x="241082" y="1166202"/>
            <a:ext cx="5500295" cy="4351338"/>
          </a:xfrm>
          <a:prstGeom prst="rect">
            <a:avLst/>
          </a:prstGeom>
        </p:spPr>
      </p:pic>
      <p:sp>
        <p:nvSpPr>
          <p:cNvPr id="5" name="TextBox 4"/>
          <p:cNvSpPr txBox="1"/>
          <p:nvPr/>
        </p:nvSpPr>
        <p:spPr>
          <a:xfrm>
            <a:off x="562708" y="6216162"/>
            <a:ext cx="4906107" cy="369332"/>
          </a:xfrm>
          <a:prstGeom prst="rect">
            <a:avLst/>
          </a:prstGeom>
          <a:noFill/>
        </p:spPr>
        <p:txBody>
          <a:bodyPr wrap="square" rtlCol="0">
            <a:spAutoFit/>
          </a:bodyPr>
          <a:lstStyle/>
          <a:p>
            <a:pPr algn="ctr"/>
            <a:r>
              <a:rPr lang="en-US" dirty="0"/>
              <a:t>Certification Authority</a:t>
            </a:r>
          </a:p>
        </p:txBody>
      </p:sp>
      <p:sp>
        <p:nvSpPr>
          <p:cNvPr id="7" name="TextBox 6"/>
          <p:cNvSpPr txBox="1"/>
          <p:nvPr/>
        </p:nvSpPr>
        <p:spPr>
          <a:xfrm>
            <a:off x="7491046" y="6216162"/>
            <a:ext cx="3499338" cy="369332"/>
          </a:xfrm>
          <a:prstGeom prst="rect">
            <a:avLst/>
          </a:prstGeom>
          <a:noFill/>
        </p:spPr>
        <p:txBody>
          <a:bodyPr wrap="square" rtlCol="0">
            <a:spAutoFit/>
          </a:bodyPr>
          <a:lstStyle/>
          <a:p>
            <a:pPr algn="ctr"/>
            <a:r>
              <a:rPr lang="en-US" dirty="0"/>
              <a:t>Merchant Server</a:t>
            </a:r>
          </a:p>
        </p:txBody>
      </p:sp>
      <p:pic>
        <p:nvPicPr>
          <p:cNvPr id="9" name="Picture 8"/>
          <p:cNvPicPr>
            <a:picLocks noChangeAspect="1"/>
          </p:cNvPicPr>
          <p:nvPr/>
        </p:nvPicPr>
        <p:blipFill>
          <a:blip r:embed="rId3"/>
          <a:stretch>
            <a:fillRect/>
          </a:stretch>
        </p:blipFill>
        <p:spPr>
          <a:xfrm>
            <a:off x="6192716" y="1166202"/>
            <a:ext cx="5474677" cy="4351338"/>
          </a:xfrm>
          <a:prstGeom prst="rect">
            <a:avLst/>
          </a:prstGeom>
        </p:spPr>
      </p:pic>
    </p:spTree>
    <p:extLst>
      <p:ext uri="{BB962C8B-B14F-4D97-AF65-F5344CB8AC3E}">
        <p14:creationId xmlns:p14="http://schemas.microsoft.com/office/powerpoint/2010/main" val="2249300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254" y="1690688"/>
            <a:ext cx="8583223" cy="211484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53" y="4026784"/>
            <a:ext cx="8583223" cy="2153883"/>
          </a:xfrm>
          <a:prstGeom prst="rect">
            <a:avLst/>
          </a:prstGeom>
        </p:spPr>
      </p:pic>
    </p:spTree>
    <p:extLst>
      <p:ext uri="{BB962C8B-B14F-4D97-AF65-F5344CB8AC3E}">
        <p14:creationId xmlns:p14="http://schemas.microsoft.com/office/powerpoint/2010/main" val="1948170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937" y="729253"/>
            <a:ext cx="8800461" cy="25896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7" y="3851103"/>
            <a:ext cx="8800461" cy="2457793"/>
          </a:xfrm>
          <a:prstGeom prst="rect">
            <a:avLst/>
          </a:prstGeom>
        </p:spPr>
      </p:pic>
    </p:spTree>
    <p:extLst>
      <p:ext uri="{BB962C8B-B14F-4D97-AF65-F5344CB8AC3E}">
        <p14:creationId xmlns:p14="http://schemas.microsoft.com/office/powerpoint/2010/main" val="3061868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followed to execute the implementation</a:t>
            </a:r>
          </a:p>
        </p:txBody>
      </p:sp>
      <p:sp>
        <p:nvSpPr>
          <p:cNvPr id="7" name="Content Placeholder 6"/>
          <p:cNvSpPr>
            <a:spLocks noGrp="1"/>
          </p:cNvSpPr>
          <p:nvPr>
            <p:ph idx="1"/>
          </p:nvPr>
        </p:nvSpPr>
        <p:spPr/>
        <p:txBody>
          <a:bodyPr/>
          <a:lstStyle/>
          <a:p>
            <a:endParaRPr lang="en-US" dirty="0"/>
          </a:p>
        </p:txBody>
      </p:sp>
      <p:sp>
        <p:nvSpPr>
          <p:cNvPr id="8" name="Rectangle 7"/>
          <p:cNvSpPr/>
          <p:nvPr/>
        </p:nvSpPr>
        <p:spPr>
          <a:xfrm>
            <a:off x="1222131" y="2066192"/>
            <a:ext cx="1802423" cy="107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a:t>
            </a:r>
            <a:r>
              <a:rPr lang="en-US" dirty="0" err="1"/>
              <a:t>KeyGenerator</a:t>
            </a:r>
            <a:r>
              <a:rPr lang="en-US" dirty="0"/>
              <a:t> Java Code</a:t>
            </a:r>
          </a:p>
        </p:txBody>
      </p:sp>
      <p:sp>
        <p:nvSpPr>
          <p:cNvPr id="10" name="Rectangle 9"/>
          <p:cNvSpPr/>
          <p:nvPr/>
        </p:nvSpPr>
        <p:spPr>
          <a:xfrm>
            <a:off x="3842238" y="2066192"/>
            <a:ext cx="1995854" cy="107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a:t>
            </a:r>
            <a:r>
              <a:rPr lang="en-US" dirty="0" err="1"/>
              <a:t>CertificateAuthority</a:t>
            </a:r>
            <a:r>
              <a:rPr lang="en-US" dirty="0"/>
              <a:t> Java Code</a:t>
            </a:r>
          </a:p>
        </p:txBody>
      </p:sp>
      <p:sp>
        <p:nvSpPr>
          <p:cNvPr id="11" name="Rectangle 10"/>
          <p:cNvSpPr/>
          <p:nvPr/>
        </p:nvSpPr>
        <p:spPr>
          <a:xfrm>
            <a:off x="6629400" y="2066192"/>
            <a:ext cx="1837592" cy="107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Database Java Code</a:t>
            </a:r>
          </a:p>
        </p:txBody>
      </p:sp>
      <p:sp>
        <p:nvSpPr>
          <p:cNvPr id="12" name="Rectangle 11"/>
          <p:cNvSpPr/>
          <p:nvPr/>
        </p:nvSpPr>
        <p:spPr>
          <a:xfrm>
            <a:off x="9231922" y="2066192"/>
            <a:ext cx="1907931" cy="107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Merchant Server</a:t>
            </a:r>
          </a:p>
        </p:txBody>
      </p:sp>
      <p:sp>
        <p:nvSpPr>
          <p:cNvPr id="13" name="Rectangle 12"/>
          <p:cNvSpPr/>
          <p:nvPr/>
        </p:nvSpPr>
        <p:spPr>
          <a:xfrm>
            <a:off x="9161584" y="3976447"/>
            <a:ext cx="1907931" cy="101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Bank Server</a:t>
            </a:r>
          </a:p>
        </p:txBody>
      </p:sp>
      <p:sp>
        <p:nvSpPr>
          <p:cNvPr id="14" name="Rectangle 13"/>
          <p:cNvSpPr/>
          <p:nvPr/>
        </p:nvSpPr>
        <p:spPr>
          <a:xfrm>
            <a:off x="6629400" y="3977483"/>
            <a:ext cx="1837593" cy="101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Android Studio and run the App code</a:t>
            </a:r>
          </a:p>
        </p:txBody>
      </p:sp>
      <p:sp>
        <p:nvSpPr>
          <p:cNvPr id="15" name="Rectangle 14"/>
          <p:cNvSpPr/>
          <p:nvPr/>
        </p:nvSpPr>
        <p:spPr>
          <a:xfrm>
            <a:off x="3780692" y="3991707"/>
            <a:ext cx="2057400" cy="101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App</a:t>
            </a:r>
          </a:p>
        </p:txBody>
      </p:sp>
      <p:sp>
        <p:nvSpPr>
          <p:cNvPr id="16" name="Rectangle 15"/>
          <p:cNvSpPr/>
          <p:nvPr/>
        </p:nvSpPr>
        <p:spPr>
          <a:xfrm>
            <a:off x="1222131" y="3991708"/>
            <a:ext cx="1802423" cy="101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the New User</a:t>
            </a:r>
          </a:p>
        </p:txBody>
      </p:sp>
      <p:sp>
        <p:nvSpPr>
          <p:cNvPr id="17" name="Rectangle 16"/>
          <p:cNvSpPr/>
          <p:nvPr/>
        </p:nvSpPr>
        <p:spPr>
          <a:xfrm>
            <a:off x="1222131" y="5776912"/>
            <a:ext cx="1740877"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with the new user</a:t>
            </a:r>
          </a:p>
        </p:txBody>
      </p:sp>
      <p:sp>
        <p:nvSpPr>
          <p:cNvPr id="18" name="Rectangle 17"/>
          <p:cNvSpPr/>
          <p:nvPr/>
        </p:nvSpPr>
        <p:spPr>
          <a:xfrm>
            <a:off x="3767505" y="5776912"/>
            <a:ext cx="2057399"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Products in the Products page</a:t>
            </a:r>
          </a:p>
        </p:txBody>
      </p:sp>
      <p:sp>
        <p:nvSpPr>
          <p:cNvPr id="19" name="Rectangle 18"/>
          <p:cNvSpPr/>
          <p:nvPr/>
        </p:nvSpPr>
        <p:spPr>
          <a:xfrm>
            <a:off x="6609617" y="5763725"/>
            <a:ext cx="1837592" cy="826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Payment details in the Payment Page</a:t>
            </a:r>
          </a:p>
        </p:txBody>
      </p:sp>
      <p:sp>
        <p:nvSpPr>
          <p:cNvPr id="20" name="Rectangle 19"/>
          <p:cNvSpPr/>
          <p:nvPr/>
        </p:nvSpPr>
        <p:spPr>
          <a:xfrm>
            <a:off x="9231923" y="5733203"/>
            <a:ext cx="190793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OTP received on phone and submit</a:t>
            </a:r>
          </a:p>
        </p:txBody>
      </p:sp>
      <p:sp>
        <p:nvSpPr>
          <p:cNvPr id="21" name="Arrow: Right 20"/>
          <p:cNvSpPr/>
          <p:nvPr/>
        </p:nvSpPr>
        <p:spPr>
          <a:xfrm>
            <a:off x="3156438" y="2464776"/>
            <a:ext cx="611067" cy="27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p:cNvSpPr/>
          <p:nvPr/>
        </p:nvSpPr>
        <p:spPr>
          <a:xfrm>
            <a:off x="5912825" y="2470637"/>
            <a:ext cx="589085"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p:cNvSpPr/>
          <p:nvPr/>
        </p:nvSpPr>
        <p:spPr>
          <a:xfrm>
            <a:off x="8563708" y="2464776"/>
            <a:ext cx="597876" cy="278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10023232" y="3244362"/>
            <a:ext cx="298938" cy="633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2013438" y="5073163"/>
            <a:ext cx="298939" cy="597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p:cNvSpPr/>
          <p:nvPr/>
        </p:nvSpPr>
        <p:spPr>
          <a:xfrm>
            <a:off x="8563707" y="4413738"/>
            <a:ext cx="507023" cy="2461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p:cNvSpPr/>
          <p:nvPr/>
        </p:nvSpPr>
        <p:spPr>
          <a:xfrm>
            <a:off x="5912825" y="4413738"/>
            <a:ext cx="589085" cy="2461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p:cNvSpPr/>
          <p:nvPr/>
        </p:nvSpPr>
        <p:spPr>
          <a:xfrm>
            <a:off x="3094892" y="4413737"/>
            <a:ext cx="558310" cy="2461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p:cNvSpPr/>
          <p:nvPr/>
        </p:nvSpPr>
        <p:spPr>
          <a:xfrm>
            <a:off x="3071447" y="6146441"/>
            <a:ext cx="652461" cy="284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p:cNvSpPr/>
          <p:nvPr/>
        </p:nvSpPr>
        <p:spPr>
          <a:xfrm>
            <a:off x="5912825" y="6146441"/>
            <a:ext cx="589085" cy="284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p:cNvSpPr/>
          <p:nvPr/>
        </p:nvSpPr>
        <p:spPr>
          <a:xfrm>
            <a:off x="8554916" y="6161701"/>
            <a:ext cx="597877" cy="253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017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of the implementation(Attacks)</a:t>
            </a:r>
          </a:p>
        </p:txBody>
      </p:sp>
      <p:sp>
        <p:nvSpPr>
          <p:cNvPr id="3" name="Content Placeholder 2"/>
          <p:cNvSpPr>
            <a:spLocks noGrp="1"/>
          </p:cNvSpPr>
          <p:nvPr>
            <p:ph idx="1"/>
          </p:nvPr>
        </p:nvSpPr>
        <p:spPr/>
        <p:txBody>
          <a:bodyPr/>
          <a:lstStyle/>
          <a:p>
            <a:r>
              <a:rPr lang="en-US" dirty="0"/>
              <a:t>Replay Attack : The attacker captures the packet and replays it to get illegal services. The use of timestamp prevents this attack.</a:t>
            </a:r>
          </a:p>
          <a:p>
            <a:r>
              <a:rPr lang="en-US" dirty="0"/>
              <a:t>Masquerade Attack : Attacker masquerades as merchant when the merchant server is down. Since the data is encrypted the attacker cannot obtain meaningful data.</a:t>
            </a:r>
          </a:p>
          <a:p>
            <a:r>
              <a:rPr lang="en-US" dirty="0"/>
              <a:t>Man in the middle attack: When the merchant sends product list to the client the attacker captures this and modifies the product list and sends it to the client. This attack is prevented by using hash of the session key and the product list.</a:t>
            </a:r>
          </a:p>
          <a:p>
            <a:endParaRPr lang="en-US" dirty="0"/>
          </a:p>
          <a:p>
            <a:endParaRPr lang="en-US" dirty="0"/>
          </a:p>
        </p:txBody>
      </p:sp>
    </p:spTree>
    <p:extLst>
      <p:ext uri="{BB962C8B-B14F-4D97-AF65-F5344CB8AC3E}">
        <p14:creationId xmlns:p14="http://schemas.microsoft.com/office/powerpoint/2010/main" val="331421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Screenshots</a:t>
            </a:r>
          </a:p>
        </p:txBody>
      </p:sp>
      <p:pic>
        <p:nvPicPr>
          <p:cNvPr id="5" name="Content Placeholder 4"/>
          <p:cNvPicPr>
            <a:picLocks noGrp="1" noChangeAspect="1"/>
          </p:cNvPicPr>
          <p:nvPr>
            <p:ph idx="1"/>
          </p:nvPr>
        </p:nvPicPr>
        <p:blipFill rotWithShape="1">
          <a:blip r:embed="rId2"/>
          <a:srcRect r="21215" b="56050"/>
          <a:stretch/>
        </p:blipFill>
        <p:spPr>
          <a:xfrm>
            <a:off x="5198533" y="2540794"/>
            <a:ext cx="6094589" cy="3290490"/>
          </a:xfrm>
          <a:prstGeom prst="rect">
            <a:avLst/>
          </a:prstGeom>
        </p:spPr>
      </p:pic>
      <p:pic>
        <p:nvPicPr>
          <p:cNvPr id="4" name="Picture 3"/>
          <p:cNvPicPr>
            <a:picLocks noChangeAspect="1"/>
          </p:cNvPicPr>
          <p:nvPr/>
        </p:nvPicPr>
        <p:blipFill rotWithShape="1">
          <a:blip r:embed="rId3"/>
          <a:srcRect r="46358" b="60600"/>
          <a:stretch/>
        </p:blipFill>
        <p:spPr>
          <a:xfrm>
            <a:off x="414868" y="2540794"/>
            <a:ext cx="4284132" cy="3428206"/>
          </a:xfrm>
          <a:prstGeom prst="rect">
            <a:avLst/>
          </a:prstGeom>
        </p:spPr>
      </p:pic>
      <p:sp>
        <p:nvSpPr>
          <p:cNvPr id="6" name="TextBox 5"/>
          <p:cNvSpPr txBox="1"/>
          <p:nvPr/>
        </p:nvSpPr>
        <p:spPr>
          <a:xfrm>
            <a:off x="677333" y="1879600"/>
            <a:ext cx="3132667" cy="372533"/>
          </a:xfrm>
          <a:prstGeom prst="rect">
            <a:avLst/>
          </a:prstGeom>
          <a:noFill/>
        </p:spPr>
        <p:txBody>
          <a:bodyPr wrap="square" rtlCol="0">
            <a:spAutoFit/>
          </a:bodyPr>
          <a:lstStyle/>
          <a:p>
            <a:r>
              <a:rPr lang="en-US" dirty="0"/>
              <a:t>Masquerade Attack</a:t>
            </a:r>
          </a:p>
        </p:txBody>
      </p:sp>
      <p:sp>
        <p:nvSpPr>
          <p:cNvPr id="7" name="TextBox 6"/>
          <p:cNvSpPr txBox="1"/>
          <p:nvPr/>
        </p:nvSpPr>
        <p:spPr>
          <a:xfrm>
            <a:off x="5198533" y="1868488"/>
            <a:ext cx="3793067" cy="369332"/>
          </a:xfrm>
          <a:prstGeom prst="rect">
            <a:avLst/>
          </a:prstGeom>
          <a:noFill/>
        </p:spPr>
        <p:txBody>
          <a:bodyPr wrap="square" rtlCol="0">
            <a:spAutoFit/>
          </a:bodyPr>
          <a:lstStyle/>
          <a:p>
            <a:r>
              <a:rPr lang="en-US" dirty="0"/>
              <a:t>Replay Attack</a:t>
            </a:r>
          </a:p>
        </p:txBody>
      </p:sp>
    </p:spTree>
    <p:extLst>
      <p:ext uri="{BB962C8B-B14F-4D97-AF65-F5344CB8AC3E}">
        <p14:creationId xmlns:p14="http://schemas.microsoft.com/office/powerpoint/2010/main" val="32848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a:t>YANG Rui-</a:t>
            </a:r>
            <a:r>
              <a:rPr lang="en-US" dirty="0" err="1"/>
              <a:t>xia</a:t>
            </a:r>
            <a:r>
              <a:rPr lang="en-US" dirty="0"/>
              <a:t>, “Design of Secure Mobile Payment System Based on IBC”, 2015 10th International Conference on Broadband and Wireless Computing, Communication and Applications. </a:t>
            </a:r>
          </a:p>
          <a:p>
            <a:r>
              <a:rPr lang="en-US" dirty="0"/>
              <a:t>Yong Wang, Christen Hahn and </a:t>
            </a:r>
            <a:r>
              <a:rPr lang="en-US" dirty="0" err="1"/>
              <a:t>Kruttika</a:t>
            </a:r>
            <a:r>
              <a:rPr lang="en-US" dirty="0"/>
              <a:t> </a:t>
            </a:r>
            <a:r>
              <a:rPr lang="en-US" dirty="0" err="1"/>
              <a:t>Sutrave</a:t>
            </a:r>
            <a:r>
              <a:rPr lang="en-US" dirty="0"/>
              <a:t>, “Mobile Payment Security, Threats, and Challenges”, </a:t>
            </a:r>
          </a:p>
          <a:p>
            <a:r>
              <a:rPr lang="en-US" dirty="0"/>
              <a:t>Android Integrating PayPal using PHP, MySQL </a:t>
            </a:r>
            <a:r>
              <a:rPr lang="en-US" u="sng" dirty="0">
                <a:hlinkClick r:id="rId2"/>
              </a:rPr>
              <a:t>http://www.androidhive.info/2015/02/android-integrating-paypal-using-php-mysql-part-1/</a:t>
            </a:r>
            <a:endParaRPr lang="en-US" u="sng" dirty="0"/>
          </a:p>
          <a:p>
            <a:r>
              <a:rPr lang="en-US" dirty="0"/>
              <a:t>S. Lu and S. A. </a:t>
            </a:r>
            <a:r>
              <a:rPr lang="en-US" dirty="0" err="1"/>
              <a:t>Smolka</a:t>
            </a:r>
            <a:r>
              <a:rPr lang="en-US" dirty="0"/>
              <a:t>, "Model checking the secure electronic transaction (SET) protocol," </a:t>
            </a:r>
            <a:r>
              <a:rPr lang="en-US" i="1" dirty="0"/>
              <a:t>Modeling, Analysis and Simulation of Computer and Telecommunication Systems, 1999. Proceedings. 7th International Symposium on</a:t>
            </a:r>
            <a:r>
              <a:rPr lang="en-US" dirty="0"/>
              <a:t>, College Park, MD, 1999, pp. 358-364</a:t>
            </a:r>
          </a:p>
          <a:p>
            <a:r>
              <a:rPr lang="en-US" dirty="0"/>
              <a:t>M. C. Ruiz, D. </a:t>
            </a:r>
            <a:r>
              <a:rPr lang="en-US" dirty="0" err="1"/>
              <a:t>Cazorla</a:t>
            </a:r>
            <a:r>
              <a:rPr lang="en-US" dirty="0"/>
              <a:t>, F. </a:t>
            </a:r>
            <a:r>
              <a:rPr lang="en-US" dirty="0" err="1"/>
              <a:t>Cuartero</a:t>
            </a:r>
            <a:r>
              <a:rPr lang="en-US" dirty="0"/>
              <a:t> and J. J. Pardo, "A formal specification and performance evaluation of the purchase phase in the SET protocol," </a:t>
            </a:r>
            <a:r>
              <a:rPr lang="en-US" i="1" dirty="0"/>
              <a:t>Seventh International Symposium on Symbolic and Numeric Algorithms for Scientific Computing</a:t>
            </a:r>
          </a:p>
          <a:p>
            <a:endParaRPr lang="en-US" u="sng" dirty="0"/>
          </a:p>
        </p:txBody>
      </p:sp>
    </p:spTree>
    <p:extLst>
      <p:ext uri="{BB962C8B-B14F-4D97-AF65-F5344CB8AC3E}">
        <p14:creationId xmlns:p14="http://schemas.microsoft.com/office/powerpoint/2010/main" val="22764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521069"/>
            <a:ext cx="10515600" cy="4655894"/>
          </a:xfrm>
        </p:spPr>
        <p:txBody>
          <a:bodyPr>
            <a:normAutofit fontScale="92500" lnSpcReduction="10000"/>
          </a:bodyPr>
          <a:lstStyle/>
          <a:p>
            <a:r>
              <a:rPr lang="en-US" dirty="0"/>
              <a:t>Payment through mobile phones has become one of the major methods of financial transaction used all around the world. With the advent of technology there has also been numerous risks and threats have also increased which hamper the way mobile payment takes place. There is urgent need for the security issue of mobile payment to be addressed.</a:t>
            </a:r>
          </a:p>
          <a:p>
            <a:r>
              <a:rPr lang="en-US" dirty="0"/>
              <a:t>We are using a method widely known as the Secure Electronic Transaction to solve the security issues of mobile payment. The main purpose of the project it to solve issues like interception of payment info of the user and using such information for malicious purposes. SET achieves this by using the concept of Dual Signature. With SET, the user is given a digital certificate and a transaction is conducted and verified using a combination of digital signature and digital certificates among the user, the merchant and the user’s bank. </a:t>
            </a:r>
          </a:p>
          <a:p>
            <a:pPr marL="0" indent="0">
              <a:buNone/>
            </a:pPr>
            <a:endParaRPr lang="en-US" dirty="0"/>
          </a:p>
          <a:p>
            <a:endParaRPr lang="en-US" dirty="0"/>
          </a:p>
        </p:txBody>
      </p:sp>
    </p:spTree>
    <p:extLst>
      <p:ext uri="{BB962C8B-B14F-4D97-AF65-F5344CB8AC3E}">
        <p14:creationId xmlns:p14="http://schemas.microsoft.com/office/powerpoint/2010/main" val="161992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Security Problem in Payment Via Mobile Phones</a:t>
            </a:r>
          </a:p>
        </p:txBody>
      </p:sp>
      <p:sp>
        <p:nvSpPr>
          <p:cNvPr id="3" name="Content Placeholder 2"/>
          <p:cNvSpPr>
            <a:spLocks noGrp="1"/>
          </p:cNvSpPr>
          <p:nvPr>
            <p:ph idx="1"/>
          </p:nvPr>
        </p:nvSpPr>
        <p:spPr>
          <a:xfrm>
            <a:off x="838200" y="2039815"/>
            <a:ext cx="10515600" cy="4137148"/>
          </a:xfrm>
        </p:spPr>
        <p:txBody>
          <a:bodyPr/>
          <a:lstStyle/>
          <a:p>
            <a:r>
              <a:rPr lang="en-US" dirty="0"/>
              <a:t>Interception of Traffic</a:t>
            </a:r>
          </a:p>
          <a:p>
            <a:r>
              <a:rPr lang="en-US" dirty="0"/>
              <a:t>Identity Theft</a:t>
            </a:r>
          </a:p>
          <a:p>
            <a:r>
              <a:rPr lang="en-US" dirty="0"/>
              <a:t>Information Disclosure</a:t>
            </a:r>
          </a:p>
          <a:p>
            <a:r>
              <a:rPr lang="en-US" dirty="0"/>
              <a:t>Masquerade Attacks</a:t>
            </a:r>
          </a:p>
          <a:p>
            <a:r>
              <a:rPr lang="en-US" dirty="0"/>
              <a:t>Illegal transfer of funds</a:t>
            </a:r>
          </a:p>
          <a:p>
            <a:r>
              <a:rPr lang="en-US" dirty="0"/>
              <a:t>Replay Attacks</a:t>
            </a:r>
          </a:p>
          <a:p>
            <a:endParaRPr lang="en-US" dirty="0"/>
          </a:p>
          <a:p>
            <a:endParaRPr lang="en-US" dirty="0"/>
          </a:p>
        </p:txBody>
      </p:sp>
    </p:spTree>
    <p:extLst>
      <p:ext uri="{BB962C8B-B14F-4D97-AF65-F5344CB8AC3E}">
        <p14:creationId xmlns:p14="http://schemas.microsoft.com/office/powerpoint/2010/main" val="285388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Security Method : Secure Electronic Transaction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269" y="1754126"/>
            <a:ext cx="8044961" cy="4242228"/>
          </a:xfrm>
        </p:spPr>
      </p:pic>
    </p:spTree>
    <p:extLst>
      <p:ext uri="{BB962C8B-B14F-4D97-AF65-F5344CB8AC3E}">
        <p14:creationId xmlns:p14="http://schemas.microsoft.com/office/powerpoint/2010/main" val="71216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Signature in 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890347"/>
            <a:ext cx="8906608" cy="3938954"/>
          </a:xfrm>
        </p:spPr>
      </p:pic>
    </p:spTree>
    <p:extLst>
      <p:ext uri="{BB962C8B-B14F-4D97-AF65-F5344CB8AC3E}">
        <p14:creationId xmlns:p14="http://schemas.microsoft.com/office/powerpoint/2010/main" val="417483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7501"/>
            <a:ext cx="10515600" cy="1325563"/>
          </a:xfrm>
        </p:spPr>
        <p:txBody>
          <a:bodyPr/>
          <a:lstStyle/>
          <a:p>
            <a:pPr algn="ctr"/>
            <a:r>
              <a:rPr lang="en-US" dirty="0"/>
              <a:t>Implementation Details of the Project</a:t>
            </a:r>
          </a:p>
        </p:txBody>
      </p:sp>
    </p:spTree>
    <p:extLst>
      <p:ext uri="{BB962C8B-B14F-4D97-AF65-F5344CB8AC3E}">
        <p14:creationId xmlns:p14="http://schemas.microsoft.com/office/powerpoint/2010/main" val="224184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2940"/>
            <a:ext cx="9144000" cy="952622"/>
          </a:xfrm>
        </p:spPr>
        <p:txBody>
          <a:bodyPr>
            <a:normAutofit/>
          </a:bodyPr>
          <a:lstStyle/>
          <a:p>
            <a:r>
              <a:rPr lang="en-US" dirty="0"/>
              <a:t>Proposed Project Algorithm</a:t>
            </a:r>
          </a:p>
        </p:txBody>
      </p:sp>
      <p:sp>
        <p:nvSpPr>
          <p:cNvPr id="3" name="Subtitle 2"/>
          <p:cNvSpPr>
            <a:spLocks noGrp="1"/>
          </p:cNvSpPr>
          <p:nvPr>
            <p:ph type="subTitle" idx="1"/>
          </p:nvPr>
        </p:nvSpPr>
        <p:spPr>
          <a:xfrm>
            <a:off x="1524000" y="1723292"/>
            <a:ext cx="9144000" cy="4747846"/>
          </a:xfrm>
        </p:spPr>
        <p:txBody>
          <a:bodyPr/>
          <a:lstStyle/>
          <a:p>
            <a:pPr algn="l"/>
            <a:endParaRPr lang="en-US" dirty="0"/>
          </a:p>
          <a:p>
            <a:pPr algn="l"/>
            <a:r>
              <a:rPr lang="en-US" dirty="0"/>
              <a:t>Components:</a:t>
            </a:r>
          </a:p>
          <a:p>
            <a:pPr algn="l"/>
            <a:endParaRPr lang="en-US" dirty="0"/>
          </a:p>
          <a:p>
            <a:pPr marL="342900" indent="-342900" algn="l">
              <a:buFont typeface="Arial" panose="020B0604020202020204" pitchFamily="34" charset="0"/>
              <a:buChar char="•"/>
            </a:pPr>
            <a:r>
              <a:rPr lang="en-US" dirty="0"/>
              <a:t>Client –The person who orders product online.</a:t>
            </a:r>
          </a:p>
          <a:p>
            <a:pPr marL="342900" indent="-342900" algn="l">
              <a:buFont typeface="Arial" panose="020B0604020202020204" pitchFamily="34" charset="0"/>
              <a:buChar char="•"/>
            </a:pPr>
            <a:r>
              <a:rPr lang="en-US" dirty="0"/>
              <a:t>Merchant Server – The server corresponding to the merchant.</a:t>
            </a:r>
          </a:p>
          <a:p>
            <a:pPr marL="342900" indent="-342900" algn="l">
              <a:buFont typeface="Arial" panose="020B0604020202020204" pitchFamily="34" charset="0"/>
              <a:buChar char="•"/>
            </a:pPr>
            <a:r>
              <a:rPr lang="en-US" dirty="0"/>
              <a:t>Payment Gateway – The payment gateway for payment of the bill corresponding to the products ordered.</a:t>
            </a:r>
          </a:p>
          <a:p>
            <a:pPr marL="342900" indent="-342900" algn="l">
              <a:buFont typeface="Arial" panose="020B0604020202020204" pitchFamily="34" charset="0"/>
              <a:buChar char="•"/>
            </a:pPr>
            <a:r>
              <a:rPr lang="en-US" dirty="0"/>
              <a:t>Certification Authority – The trusted certification authority which provides the valid Digital signature.</a:t>
            </a:r>
          </a:p>
        </p:txBody>
      </p:sp>
    </p:spTree>
    <p:extLst>
      <p:ext uri="{BB962C8B-B14F-4D97-AF65-F5344CB8AC3E}">
        <p14:creationId xmlns:p14="http://schemas.microsoft.com/office/powerpoint/2010/main" val="1671378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3729</TotalTime>
  <Words>2186</Words>
  <Application>Microsoft Office PowerPoint</Application>
  <PresentationFormat>Widescreen</PresentationFormat>
  <Paragraphs>218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PAYMENT VIA MOBILE PHONES</vt:lpstr>
      <vt:lpstr>Outline</vt:lpstr>
      <vt:lpstr>Motivation</vt:lpstr>
      <vt:lpstr>Background</vt:lpstr>
      <vt:lpstr>Security Problem in Payment Via Mobile Phones</vt:lpstr>
      <vt:lpstr>Security Method : Secure Electronic Transaction</vt:lpstr>
      <vt:lpstr>Dual Signature in SET</vt:lpstr>
      <vt:lpstr>Implementation Details of the Project</vt:lpstr>
      <vt:lpstr>Proposed Project Algorithm</vt:lpstr>
      <vt:lpstr>Assumptions made in the Project</vt:lpstr>
      <vt:lpstr>Topics used in our Project</vt:lpstr>
      <vt:lpstr>Certificate and Key Distribution</vt:lpstr>
      <vt:lpstr>Flow 1 : Certification Authority  Client, Server and Payment Gateway</vt:lpstr>
      <vt:lpstr>PowerPoint Presentation</vt:lpstr>
      <vt:lpstr>Registration of New User Page</vt:lpstr>
      <vt:lpstr>2) User Login Page</vt:lpstr>
      <vt:lpstr>User Login Page</vt:lpstr>
      <vt:lpstr>PowerPoint Presentation</vt:lpstr>
      <vt:lpstr>Select Product Page</vt:lpstr>
      <vt:lpstr>4) Client Merchant Exchange</vt:lpstr>
      <vt:lpstr>Flow 2 : Client  Merchant Server</vt:lpstr>
      <vt:lpstr>Payment Information Page</vt:lpstr>
      <vt:lpstr>Flow 3 : Merchant Server  Payment Gateway Server</vt:lpstr>
      <vt:lpstr>PowerPoint Presentation</vt:lpstr>
      <vt:lpstr>OTP Page</vt:lpstr>
      <vt:lpstr>6) Bank Merchant Exchange</vt:lpstr>
      <vt:lpstr>Flow 4 : Payment Gateway Server  Merchant Server</vt:lpstr>
      <vt:lpstr>7) Merchant Client Exchange</vt:lpstr>
      <vt:lpstr>9) Success Email Notification</vt:lpstr>
      <vt:lpstr>Failure Email Notification</vt:lpstr>
      <vt:lpstr>Flow 5 : Merchant Server  Client</vt:lpstr>
      <vt:lpstr>High Level Implementation Details</vt:lpstr>
      <vt:lpstr>Java Console Screenshots</vt:lpstr>
      <vt:lpstr>Database</vt:lpstr>
      <vt:lpstr>PowerPoint Presentation</vt:lpstr>
      <vt:lpstr>Steps followed to execute the implementation</vt:lpstr>
      <vt:lpstr>Testing of the implementation(Attacks)</vt:lpstr>
      <vt:lpstr>Attack Screenshots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VIA MOBILE PHONES</dc:title>
  <dc:creator>Shamanth Kumar Parameshwar</dc:creator>
  <cp:lastModifiedBy>Shamanth Kumar Parameshwar</cp:lastModifiedBy>
  <cp:revision>70</cp:revision>
  <dcterms:created xsi:type="dcterms:W3CDTF">2016-11-12T03:31:18Z</dcterms:created>
  <dcterms:modified xsi:type="dcterms:W3CDTF">2016-12-06T04:58:59Z</dcterms:modified>
</cp:coreProperties>
</file>