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66" r:id="rId4"/>
    <p:sldId id="257" r:id="rId5"/>
    <p:sldId id="258" r:id="rId6"/>
    <p:sldId id="259" r:id="rId7"/>
    <p:sldId id="260" r:id="rId8"/>
    <p:sldId id="261" r:id="rId9"/>
    <p:sldId id="269" r:id="rId10"/>
    <p:sldId id="270" r:id="rId11"/>
    <p:sldId id="262"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42996-E2B1-4ACF-ADEA-D90AC54118DC}" type="datetimeFigureOut">
              <a:rPr lang="en-US" smtClean="0"/>
              <a:t>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42C449-8C0F-4962-8EE8-707D09D3B9B7}" type="slidenum">
              <a:rPr lang="en-US" smtClean="0"/>
              <a:t>‹#›</a:t>
            </a:fld>
            <a:endParaRPr lang="en-US"/>
          </a:p>
        </p:txBody>
      </p:sp>
    </p:spTree>
    <p:extLst>
      <p:ext uri="{BB962C8B-B14F-4D97-AF65-F5344CB8AC3E}">
        <p14:creationId xmlns:p14="http://schemas.microsoft.com/office/powerpoint/2010/main" val="134563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0D2521-779B-448A-8D86-8706AE9A91E8}"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412661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D2521-779B-448A-8D86-8706AE9A91E8}"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22217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D2521-779B-448A-8D86-8706AE9A91E8}"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345589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D2521-779B-448A-8D86-8706AE9A91E8}"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423894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D2521-779B-448A-8D86-8706AE9A91E8}"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421933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0D2521-779B-448A-8D86-8706AE9A91E8}"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282198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0D2521-779B-448A-8D86-8706AE9A91E8}"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212476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D2521-779B-448A-8D86-8706AE9A91E8}"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357860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D2521-779B-448A-8D86-8706AE9A91E8}"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124964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D2521-779B-448A-8D86-8706AE9A91E8}"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204156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D2521-779B-448A-8D86-8706AE9A91E8}"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7653B-4AAA-4715-8462-8FDAE063CE14}" type="slidenum">
              <a:rPr lang="en-US" smtClean="0"/>
              <a:t>‹#›</a:t>
            </a:fld>
            <a:endParaRPr lang="en-US"/>
          </a:p>
        </p:txBody>
      </p:sp>
    </p:spTree>
    <p:extLst>
      <p:ext uri="{BB962C8B-B14F-4D97-AF65-F5344CB8AC3E}">
        <p14:creationId xmlns:p14="http://schemas.microsoft.com/office/powerpoint/2010/main" val="38946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D2521-779B-448A-8D86-8706AE9A91E8}" type="datetimeFigureOut">
              <a:rPr lang="en-US" smtClean="0"/>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7653B-4AAA-4715-8462-8FDAE063CE14}" type="slidenum">
              <a:rPr lang="en-US" smtClean="0"/>
              <a:t>‹#›</a:t>
            </a:fld>
            <a:endParaRPr lang="en-US"/>
          </a:p>
        </p:txBody>
      </p:sp>
    </p:spTree>
    <p:extLst>
      <p:ext uri="{BB962C8B-B14F-4D97-AF65-F5344CB8AC3E}">
        <p14:creationId xmlns:p14="http://schemas.microsoft.com/office/powerpoint/2010/main" val="107617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43600" y="6096000"/>
            <a:ext cx="3200400" cy="584775"/>
          </a:xfrm>
          <a:prstGeom prst="rect">
            <a:avLst/>
          </a:prstGeom>
          <a:noFill/>
        </p:spPr>
        <p:txBody>
          <a:bodyPr wrap="square" rtlCol="0">
            <a:spAutoFit/>
          </a:bodyPr>
          <a:lstStyle/>
          <a:p>
            <a:r>
              <a:rPr lang="en-US" sz="3200" b="1" dirty="0" smtClean="0">
                <a:solidFill>
                  <a:srgbClr val="002060"/>
                </a:solidFill>
                <a:latin typeface="Britannic Bold" pitchFamily="34" charset="0"/>
              </a:rPr>
              <a:t>-RAJU </a:t>
            </a:r>
            <a:r>
              <a:rPr lang="en-US" sz="3200" b="1" dirty="0" smtClean="0">
                <a:solidFill>
                  <a:srgbClr val="002060"/>
                </a:solidFill>
                <a:latin typeface="Britannic Bold" pitchFamily="34" charset="0"/>
              </a:rPr>
              <a:t>MATAM</a:t>
            </a:r>
            <a:endParaRPr lang="en-US" sz="3200" b="1" dirty="0">
              <a:solidFill>
                <a:srgbClr val="002060"/>
              </a:solidFill>
              <a:latin typeface="Britannic Bold" pitchFamily="34" charset="0"/>
            </a:endParaRPr>
          </a:p>
        </p:txBody>
      </p:sp>
      <p:sp>
        <p:nvSpPr>
          <p:cNvPr id="6" name="Title 5"/>
          <p:cNvSpPr>
            <a:spLocks noGrp="1"/>
          </p:cNvSpPr>
          <p:nvPr>
            <p:ph type="ctrTitle"/>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1507"/>
            <a:ext cx="9144000" cy="5194013"/>
          </a:xfrm>
          <a:prstGeom prst="rect">
            <a:avLst/>
          </a:prstGeom>
        </p:spPr>
      </p:pic>
      <p:sp>
        <p:nvSpPr>
          <p:cNvPr id="8" name="TextBox 7"/>
          <p:cNvSpPr txBox="1"/>
          <p:nvPr/>
        </p:nvSpPr>
        <p:spPr>
          <a:xfrm>
            <a:off x="2133600" y="228600"/>
            <a:ext cx="5562600" cy="584775"/>
          </a:xfrm>
          <a:prstGeom prst="rect">
            <a:avLst/>
          </a:prstGeom>
          <a:noFill/>
        </p:spPr>
        <p:txBody>
          <a:bodyPr wrap="square" rtlCol="0">
            <a:spAutoFit/>
          </a:bodyPr>
          <a:lstStyle/>
          <a:p>
            <a:r>
              <a:rPr lang="en-US" sz="3200" b="1" dirty="0">
                <a:solidFill>
                  <a:srgbClr val="002060"/>
                </a:solidFill>
                <a:latin typeface="Britannic Bold" pitchFamily="34" charset="0"/>
              </a:rPr>
              <a:t>Website Traffic Forecasting</a:t>
            </a:r>
          </a:p>
        </p:txBody>
      </p:sp>
    </p:spTree>
    <p:extLst>
      <p:ext uri="{BB962C8B-B14F-4D97-AF65-F5344CB8AC3E}">
        <p14:creationId xmlns:p14="http://schemas.microsoft.com/office/powerpoint/2010/main" val="3155821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1"/>
            <a:ext cx="6172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3352800"/>
            <a:ext cx="7848600" cy="3293209"/>
          </a:xfrm>
          <a:prstGeom prst="rect">
            <a:avLst/>
          </a:prstGeom>
          <a:noFill/>
        </p:spPr>
        <p:txBody>
          <a:bodyPr wrap="square" rtlCol="0">
            <a:spAutoFit/>
          </a:bodyPr>
          <a:lstStyle/>
          <a:p>
            <a:endParaRPr lang="en-US" sz="1600" dirty="0"/>
          </a:p>
          <a:p>
            <a:r>
              <a:rPr lang="en-US" sz="1600" b="1" dirty="0"/>
              <a:t>High Positive Correlation:</a:t>
            </a:r>
            <a:r>
              <a:rPr lang="en-US" sz="1600" dirty="0"/>
              <a:t> Most metrics show strong positive correlations, meaning more unique visits lead to higher page loads and first-time visits contribute significantly</a:t>
            </a:r>
            <a:r>
              <a:rPr lang="en-US" sz="1600" dirty="0" smtClean="0"/>
              <a:t>.</a:t>
            </a:r>
          </a:p>
          <a:p>
            <a:endParaRPr lang="en-US" sz="1600" dirty="0"/>
          </a:p>
          <a:p>
            <a:r>
              <a:rPr lang="en-US" sz="1600" b="1" dirty="0" smtClean="0"/>
              <a:t>Page </a:t>
            </a:r>
            <a:r>
              <a:rPr lang="en-US" sz="1600" b="1" dirty="0"/>
              <a:t>Loads &amp; Unique Visits:</a:t>
            </a:r>
            <a:r>
              <a:rPr lang="en-US" sz="1600" dirty="0"/>
              <a:t> A strong correlation (0.99) indicates that unique visitors drive page loads</a:t>
            </a:r>
            <a:r>
              <a:rPr lang="en-US" sz="1600" dirty="0" smtClean="0"/>
              <a:t>.</a:t>
            </a:r>
          </a:p>
          <a:p>
            <a:endParaRPr lang="en-US" sz="1600" dirty="0"/>
          </a:p>
          <a:p>
            <a:r>
              <a:rPr lang="en-US" sz="1600" b="1" dirty="0"/>
              <a:t>First-Time &amp; Unique Visits:</a:t>
            </a:r>
            <a:r>
              <a:rPr lang="en-US" sz="1600" dirty="0"/>
              <a:t> A perfect correlation (1.00) suggests that most unique visits come from first-time visitors</a:t>
            </a:r>
            <a:r>
              <a:rPr lang="en-US" sz="1600" dirty="0" smtClean="0"/>
              <a:t>.</a:t>
            </a:r>
          </a:p>
          <a:p>
            <a:endParaRPr lang="en-US" sz="1600" dirty="0"/>
          </a:p>
          <a:p>
            <a:r>
              <a:rPr lang="en-US" sz="1600" b="1" dirty="0"/>
              <a:t>Returning Visits:</a:t>
            </a:r>
            <a:r>
              <a:rPr lang="en-US" sz="1600" dirty="0"/>
              <a:t> Moderately correlated (~0.9 with Page Loads &amp; Unique Visits, 0.86 with First-Time Visits), implying returning visitors generate fewer page loads per visit.</a:t>
            </a:r>
          </a:p>
          <a:p>
            <a:endParaRPr lang="en-US" sz="1600" dirty="0"/>
          </a:p>
        </p:txBody>
      </p:sp>
    </p:spTree>
    <p:extLst>
      <p:ext uri="{BB962C8B-B14F-4D97-AF65-F5344CB8AC3E}">
        <p14:creationId xmlns:p14="http://schemas.microsoft.com/office/powerpoint/2010/main" val="304809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838200"/>
            <a:ext cx="5715000" cy="336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676400"/>
            <a:ext cx="1785039"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4343401"/>
            <a:ext cx="8077200" cy="1569660"/>
          </a:xfrm>
          <a:prstGeom prst="rect">
            <a:avLst/>
          </a:prstGeom>
          <a:noFill/>
        </p:spPr>
        <p:txBody>
          <a:bodyPr wrap="square" rtlCol="0">
            <a:spAutoFit/>
          </a:bodyPr>
          <a:lstStyle/>
          <a:p>
            <a:r>
              <a:rPr lang="en-US" sz="1600" b="1" dirty="0"/>
              <a:t>Total Visits</a:t>
            </a:r>
            <a:r>
              <a:rPr lang="en-US" sz="1600" dirty="0"/>
              <a:t> is the most important feature, having the strongest influence on the model</a:t>
            </a:r>
            <a:r>
              <a:rPr lang="en-US" sz="1600" dirty="0" smtClean="0"/>
              <a:t>.</a:t>
            </a:r>
          </a:p>
          <a:p>
            <a:endParaRPr lang="en-US" sz="1600" b="1" dirty="0"/>
          </a:p>
          <a:p>
            <a:r>
              <a:rPr lang="en-US" sz="1600" b="1" dirty="0" smtClean="0"/>
              <a:t>Unique </a:t>
            </a:r>
            <a:r>
              <a:rPr lang="en-US" sz="1600" b="1" dirty="0"/>
              <a:t>Visits</a:t>
            </a:r>
            <a:r>
              <a:rPr lang="en-US" sz="1600" dirty="0"/>
              <a:t> has moderate importance but is far less significant than Total Visits</a:t>
            </a:r>
            <a:r>
              <a:rPr lang="en-US" sz="1600" dirty="0" smtClean="0"/>
              <a:t>.</a:t>
            </a:r>
          </a:p>
          <a:p>
            <a:endParaRPr lang="en-US" sz="1600" b="1" dirty="0"/>
          </a:p>
          <a:p>
            <a:r>
              <a:rPr lang="en-US" sz="1600" b="1" dirty="0" smtClean="0"/>
              <a:t>Other </a:t>
            </a:r>
            <a:r>
              <a:rPr lang="en-US" sz="1600" b="1" dirty="0"/>
              <a:t>features</a:t>
            </a:r>
            <a:r>
              <a:rPr lang="en-US" sz="1600" dirty="0"/>
              <a:t> (Year, First-Time Visits, Returning Visits, Day of Week, Day, </a:t>
            </a:r>
            <a:r>
              <a:rPr lang="en-US" sz="1600" dirty="0" err="1" smtClean="0"/>
              <a:t>IsWeekend</a:t>
            </a:r>
            <a:r>
              <a:rPr lang="en-US" sz="1600" dirty="0"/>
              <a:t>) have negligible impact and are almost irrelevant to the model.</a:t>
            </a:r>
          </a:p>
        </p:txBody>
      </p:sp>
      <p:sp>
        <p:nvSpPr>
          <p:cNvPr id="3" name="TextBox 2"/>
          <p:cNvSpPr txBox="1"/>
          <p:nvPr/>
        </p:nvSpPr>
        <p:spPr>
          <a:xfrm>
            <a:off x="533400" y="152400"/>
            <a:ext cx="4267200" cy="461665"/>
          </a:xfrm>
          <a:prstGeom prst="rect">
            <a:avLst/>
          </a:prstGeom>
          <a:noFill/>
        </p:spPr>
        <p:txBody>
          <a:bodyPr wrap="square" rtlCol="0">
            <a:spAutoFit/>
          </a:bodyPr>
          <a:lstStyle/>
          <a:p>
            <a:r>
              <a:rPr lang="en-US" sz="2400" b="1" dirty="0" smtClean="0">
                <a:latin typeface="Arial Black" pitchFamily="34" charset="0"/>
              </a:rPr>
              <a:t>FEATURE IMPORTANCE</a:t>
            </a:r>
            <a:endParaRPr lang="en-US" sz="2400" b="1" dirty="0">
              <a:latin typeface="Arial Black" pitchFamily="34" charset="0"/>
            </a:endParaRPr>
          </a:p>
        </p:txBody>
      </p:sp>
    </p:spTree>
    <p:extLst>
      <p:ext uri="{BB962C8B-B14F-4D97-AF65-F5344CB8AC3E}">
        <p14:creationId xmlns:p14="http://schemas.microsoft.com/office/powerpoint/2010/main" val="256217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962400"/>
            <a:ext cx="6248400" cy="27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8408" y="914400"/>
            <a:ext cx="7543800" cy="2800767"/>
          </a:xfrm>
          <a:prstGeom prst="rect">
            <a:avLst/>
          </a:prstGeom>
          <a:noFill/>
        </p:spPr>
        <p:txBody>
          <a:bodyPr wrap="square" rtlCol="0">
            <a:spAutoFit/>
          </a:bodyPr>
          <a:lstStyle/>
          <a:p>
            <a:r>
              <a:rPr lang="en-US" sz="1600" b="1" dirty="0"/>
              <a:t>Gradient Boosting performed best</a:t>
            </a:r>
            <a:r>
              <a:rPr lang="en-US" sz="1600" dirty="0"/>
              <a:t> with the lowest error (MSE: 17,757) and highest accuracy (R²: 0.9905), making it the most effective model</a:t>
            </a:r>
            <a:r>
              <a:rPr lang="en-US" sz="1600" dirty="0" smtClean="0"/>
              <a:t>.</a:t>
            </a:r>
          </a:p>
          <a:p>
            <a:endParaRPr lang="en-US" sz="1600" dirty="0" smtClean="0"/>
          </a:p>
          <a:p>
            <a:r>
              <a:rPr lang="en-US" sz="1600" b="1" dirty="0" smtClean="0"/>
              <a:t>Random </a:t>
            </a:r>
            <a:r>
              <a:rPr lang="en-US" sz="1600" b="1" dirty="0"/>
              <a:t>Forest also performed well</a:t>
            </a:r>
            <a:r>
              <a:rPr lang="en-US" sz="1600" dirty="0"/>
              <a:t> (R²: 0.9888) but had slightly higher errors than Gradient Boosting</a:t>
            </a:r>
            <a:r>
              <a:rPr lang="en-US" sz="1600" dirty="0" smtClean="0"/>
              <a:t>.</a:t>
            </a:r>
          </a:p>
          <a:p>
            <a:endParaRPr lang="en-US" sz="1600" b="1" dirty="0"/>
          </a:p>
          <a:p>
            <a:r>
              <a:rPr lang="en-US" sz="1600" b="1" dirty="0" smtClean="0"/>
              <a:t>Decision </a:t>
            </a:r>
            <a:r>
              <a:rPr lang="en-US" sz="1600" b="1" dirty="0"/>
              <a:t>Tree had moderate performance</a:t>
            </a:r>
            <a:r>
              <a:rPr lang="en-US" sz="1600" dirty="0"/>
              <a:t> (R²: 0.9818) but higher MSE than Random Forest and Gradient Boosting</a:t>
            </a:r>
            <a:r>
              <a:rPr lang="en-US" sz="1600" dirty="0" smtClean="0"/>
              <a:t>.</a:t>
            </a:r>
          </a:p>
          <a:p>
            <a:endParaRPr lang="en-US" sz="1600" b="1" dirty="0"/>
          </a:p>
          <a:p>
            <a:r>
              <a:rPr lang="en-US" sz="1600" b="1" dirty="0" smtClean="0"/>
              <a:t>Linear </a:t>
            </a:r>
            <a:r>
              <a:rPr lang="en-US" sz="1600" b="1" dirty="0"/>
              <a:t>Regression had the weakest performance</a:t>
            </a:r>
            <a:r>
              <a:rPr lang="en-US" sz="1600" dirty="0"/>
              <a:t> with the highest error (MSE: 38,904) and lowest R² (0.9792), indicating it struggles to capture complex patterns.</a:t>
            </a:r>
          </a:p>
        </p:txBody>
      </p:sp>
      <p:sp>
        <p:nvSpPr>
          <p:cNvPr id="3" name="TextBox 2"/>
          <p:cNvSpPr txBox="1"/>
          <p:nvPr/>
        </p:nvSpPr>
        <p:spPr>
          <a:xfrm>
            <a:off x="978408" y="228600"/>
            <a:ext cx="3669792" cy="461665"/>
          </a:xfrm>
          <a:prstGeom prst="rect">
            <a:avLst/>
          </a:prstGeom>
          <a:noFill/>
        </p:spPr>
        <p:txBody>
          <a:bodyPr wrap="square" rtlCol="0">
            <a:spAutoFit/>
          </a:bodyPr>
          <a:lstStyle/>
          <a:p>
            <a:r>
              <a:rPr lang="en-US" sz="2400" b="1" dirty="0">
                <a:latin typeface="Arial Black" pitchFamily="34" charset="0"/>
              </a:rPr>
              <a:t>MODEL BUILDING</a:t>
            </a:r>
          </a:p>
        </p:txBody>
      </p:sp>
    </p:spTree>
    <p:extLst>
      <p:ext uri="{BB962C8B-B14F-4D97-AF65-F5344CB8AC3E}">
        <p14:creationId xmlns:p14="http://schemas.microsoft.com/office/powerpoint/2010/main" val="2250266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99" y="4667250"/>
            <a:ext cx="73850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914400"/>
            <a:ext cx="8001000" cy="3293209"/>
          </a:xfrm>
          <a:prstGeom prst="rect">
            <a:avLst/>
          </a:prstGeom>
          <a:noFill/>
        </p:spPr>
        <p:txBody>
          <a:bodyPr wrap="square" rtlCol="0">
            <a:spAutoFit/>
          </a:bodyPr>
          <a:lstStyle/>
          <a:p>
            <a:pPr lvl="1"/>
            <a:endParaRPr lang="en-US" sz="1600" dirty="0"/>
          </a:p>
          <a:p>
            <a:r>
              <a:rPr lang="en-US" sz="1600" b="1" dirty="0"/>
              <a:t>Why This Model Might Be Considered "Best" (Within This Tuning</a:t>
            </a:r>
            <a:r>
              <a:rPr lang="en-US" sz="1600" b="1" dirty="0" smtClean="0"/>
              <a:t>):</a:t>
            </a:r>
          </a:p>
          <a:p>
            <a:endParaRPr lang="en-US" sz="1600" dirty="0"/>
          </a:p>
          <a:p>
            <a:r>
              <a:rPr lang="en-US" sz="1600" b="1" dirty="0"/>
              <a:t>Excellent Fit:</a:t>
            </a:r>
            <a:r>
              <a:rPr lang="en-US" sz="1600" dirty="0"/>
              <a:t> The R² and Explained Variance scores are very close to 1 (0.9908), indicating that the model explains a very high proportion of the variance in the target variable. In simpler terms, the model's predictions are very accurate on the data it was trained and tuned </a:t>
            </a:r>
            <a:r>
              <a:rPr lang="en-US" sz="1600" dirty="0" smtClean="0"/>
              <a:t>on</a:t>
            </a:r>
          </a:p>
          <a:p>
            <a:r>
              <a:rPr lang="en-US" sz="1600" dirty="0" smtClean="0"/>
              <a:t>.</a:t>
            </a:r>
            <a:endParaRPr lang="en-US" sz="1600" dirty="0"/>
          </a:p>
          <a:p>
            <a:r>
              <a:rPr lang="en-US" sz="1600" b="1" dirty="0"/>
              <a:t>Low Error:</a:t>
            </a:r>
            <a:r>
              <a:rPr lang="en-US" sz="1600" dirty="0"/>
              <a:t> The MSE and RMSE are relatively low, suggesting that the model's predictions have small errors. Again, this demonstrates high accuracy</a:t>
            </a:r>
            <a:r>
              <a:rPr lang="en-US" sz="1600" dirty="0" smtClean="0"/>
              <a:t>.</a:t>
            </a:r>
          </a:p>
          <a:p>
            <a:endParaRPr lang="en-US" sz="1600" dirty="0"/>
          </a:p>
          <a:p>
            <a:r>
              <a:rPr lang="en-US" sz="1600" b="1" dirty="0"/>
              <a:t>Robust Tuning Process:</a:t>
            </a:r>
            <a:r>
              <a:rPr lang="en-US" sz="1600" dirty="0"/>
              <a:t> The use of cross-validation during the grid search helps ensure that the chosen </a:t>
            </a:r>
            <a:r>
              <a:rPr lang="en-US" sz="1600" dirty="0" err="1" smtClean="0"/>
              <a:t>hyperparameter</a:t>
            </a:r>
            <a:r>
              <a:rPr lang="en-US" sz="1600" dirty="0" smtClean="0"/>
              <a:t>  </a:t>
            </a:r>
            <a:r>
              <a:rPr lang="en-US" sz="1600" dirty="0"/>
              <a:t>generalize well to unseen data, reducing the risk of </a:t>
            </a:r>
            <a:r>
              <a:rPr lang="en-US" sz="1600" dirty="0" err="1"/>
              <a:t>overfitting</a:t>
            </a:r>
            <a:r>
              <a:rPr lang="en-US" sz="1600" dirty="0"/>
              <a:t>.</a:t>
            </a:r>
          </a:p>
          <a:p>
            <a:endParaRPr lang="en-US" sz="1600" dirty="0"/>
          </a:p>
        </p:txBody>
      </p:sp>
      <p:sp>
        <p:nvSpPr>
          <p:cNvPr id="3" name="TextBox 2"/>
          <p:cNvSpPr txBox="1"/>
          <p:nvPr/>
        </p:nvSpPr>
        <p:spPr>
          <a:xfrm>
            <a:off x="533400" y="228600"/>
            <a:ext cx="2514600" cy="461665"/>
          </a:xfrm>
          <a:prstGeom prst="rect">
            <a:avLst/>
          </a:prstGeom>
          <a:noFill/>
        </p:spPr>
        <p:txBody>
          <a:bodyPr wrap="square" rtlCol="0">
            <a:spAutoFit/>
          </a:bodyPr>
          <a:lstStyle/>
          <a:p>
            <a:r>
              <a:rPr lang="en-US" sz="2400" b="1" dirty="0">
                <a:latin typeface="Arial Black" pitchFamily="34" charset="0"/>
              </a:rPr>
              <a:t>CONCLUSION</a:t>
            </a:r>
            <a:endParaRPr lang="en-US" sz="2400" dirty="0">
              <a:latin typeface="Arial Black" pitchFamily="34" charset="0"/>
            </a:endParaRPr>
          </a:p>
        </p:txBody>
      </p:sp>
    </p:spTree>
    <p:extLst>
      <p:ext uri="{BB962C8B-B14F-4D97-AF65-F5344CB8AC3E}">
        <p14:creationId xmlns:p14="http://schemas.microsoft.com/office/powerpoint/2010/main" val="3352778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67144"/>
          </a:xfrm>
          <a:prstGeom prst="rect">
            <a:avLst/>
          </a:prstGeom>
        </p:spPr>
      </p:pic>
    </p:spTree>
    <p:extLst>
      <p:ext uri="{BB962C8B-B14F-4D97-AF65-F5344CB8AC3E}">
        <p14:creationId xmlns:p14="http://schemas.microsoft.com/office/powerpoint/2010/main" val="2882640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rial Black" pitchFamily="34" charset="0"/>
              </a:rPr>
              <a:t>AGENDA</a:t>
            </a:r>
            <a:endParaRPr lang="en-US" sz="2400" b="1" dirty="0">
              <a:latin typeface="Arial Black" pitchFamily="34" charset="0"/>
            </a:endParaRPr>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pPr marL="0" indent="0">
              <a:buNone/>
            </a:pPr>
            <a:r>
              <a:rPr lang="en-US" sz="1600" b="1" dirty="0" smtClean="0"/>
              <a:t>OBECTIVE</a:t>
            </a:r>
          </a:p>
          <a:p>
            <a:r>
              <a:rPr lang="en-US" sz="1600" dirty="0" smtClean="0"/>
              <a:t> </a:t>
            </a:r>
            <a:r>
              <a:rPr lang="en-US" sz="1600" dirty="0"/>
              <a:t>Developing a robust forecasting model for daily website traffic</a:t>
            </a:r>
          </a:p>
          <a:p>
            <a:r>
              <a:rPr lang="en-US" sz="1600" dirty="0" smtClean="0"/>
              <a:t> Importance </a:t>
            </a:r>
            <a:r>
              <a:rPr lang="en-US" sz="1600" dirty="0"/>
              <a:t>of accurate traffic prediction for business </a:t>
            </a:r>
            <a:r>
              <a:rPr lang="en-US" sz="1600" dirty="0" smtClean="0"/>
              <a:t>growth</a:t>
            </a:r>
          </a:p>
          <a:p>
            <a:endParaRPr lang="en-US" sz="1600" dirty="0"/>
          </a:p>
          <a:p>
            <a:pPr marL="0" indent="0">
              <a:buNone/>
            </a:pPr>
            <a:r>
              <a:rPr lang="en-US" sz="1600" b="1" dirty="0"/>
              <a:t>Data Collection &amp; Preprocessing</a:t>
            </a:r>
            <a:endParaRPr lang="en-US" sz="1600" dirty="0"/>
          </a:p>
          <a:p>
            <a:r>
              <a:rPr lang="en-US" sz="1600" dirty="0"/>
              <a:t>Data sources and key features used (Page Loads, Unique Visits, etc.)</a:t>
            </a:r>
          </a:p>
          <a:p>
            <a:r>
              <a:rPr lang="en-US" sz="1600" dirty="0"/>
              <a:t>Handling missing values, outliers, and data </a:t>
            </a:r>
            <a:r>
              <a:rPr lang="en-US" sz="1600" dirty="0" smtClean="0"/>
              <a:t>transformation</a:t>
            </a:r>
          </a:p>
          <a:p>
            <a:endParaRPr lang="en-US" sz="1600" dirty="0"/>
          </a:p>
          <a:p>
            <a:pPr marL="0" indent="0">
              <a:buNone/>
            </a:pPr>
            <a:r>
              <a:rPr lang="en-US" sz="1600" b="1" dirty="0"/>
              <a:t>Exploratory Data Analysis (EDA</a:t>
            </a:r>
            <a:r>
              <a:rPr lang="en-US" sz="1600" b="1" dirty="0" smtClean="0"/>
              <a:t>)</a:t>
            </a:r>
            <a:endParaRPr lang="en-US" sz="1600" dirty="0"/>
          </a:p>
          <a:p>
            <a:r>
              <a:rPr lang="en-US" sz="1600" dirty="0"/>
              <a:t>Identifying trends, seasonality, and anomalies in traffic data</a:t>
            </a:r>
          </a:p>
          <a:p>
            <a:r>
              <a:rPr lang="en-US" sz="1600" dirty="0"/>
              <a:t>Visualizing historical patterns and </a:t>
            </a:r>
            <a:r>
              <a:rPr lang="en-US" sz="1600" dirty="0" smtClean="0"/>
              <a:t>correlations</a:t>
            </a:r>
          </a:p>
          <a:p>
            <a:endParaRPr lang="en-US" sz="1600" dirty="0"/>
          </a:p>
          <a:p>
            <a:pPr marL="0" indent="0">
              <a:buNone/>
            </a:pPr>
            <a:r>
              <a:rPr lang="en-US" sz="1600" b="1" dirty="0"/>
              <a:t>Forecasting Approaches</a:t>
            </a:r>
            <a:endParaRPr lang="en-US" sz="1600" dirty="0"/>
          </a:p>
          <a:p>
            <a:r>
              <a:rPr lang="en-US" sz="1600" b="1" dirty="0" smtClean="0"/>
              <a:t>Machine Learning Models</a:t>
            </a:r>
            <a:r>
              <a:rPr lang="en-US" sz="1600" dirty="0" smtClean="0"/>
              <a:t>: Random Forest, Decision Tree and </a:t>
            </a:r>
            <a:r>
              <a:rPr lang="en-US" sz="1600" dirty="0" err="1" smtClean="0"/>
              <a:t>etc</a:t>
            </a:r>
            <a:endParaRPr lang="en-US" sz="1600" dirty="0" smtClean="0"/>
          </a:p>
          <a:p>
            <a:r>
              <a:rPr lang="en-US" sz="1600" b="1" dirty="0" smtClean="0"/>
              <a:t>Hybrid </a:t>
            </a:r>
            <a:r>
              <a:rPr lang="en-US" sz="1600" b="1" dirty="0"/>
              <a:t>Models</a:t>
            </a:r>
            <a:r>
              <a:rPr lang="en-US" sz="1600" dirty="0"/>
              <a:t>: Combining multiple techniques for better </a:t>
            </a:r>
            <a:r>
              <a:rPr lang="en-US" sz="1600" dirty="0" smtClean="0"/>
              <a:t>accuracy</a:t>
            </a:r>
          </a:p>
          <a:p>
            <a:endParaRPr lang="en-US" sz="1600" dirty="0"/>
          </a:p>
          <a:p>
            <a:pPr marL="0" indent="0">
              <a:buNone/>
            </a:pPr>
            <a:r>
              <a:rPr lang="en-US" sz="1600" b="1" dirty="0"/>
              <a:t>Model Evaluation &amp; Validation</a:t>
            </a:r>
            <a:endParaRPr lang="en-US" sz="1600" dirty="0"/>
          </a:p>
          <a:p>
            <a:r>
              <a:rPr lang="en-US" sz="1600" dirty="0"/>
              <a:t>Performance metrics: RMSE, MAPE, R² Score</a:t>
            </a:r>
          </a:p>
          <a:p>
            <a:r>
              <a:rPr lang="en-US" sz="1600" dirty="0"/>
              <a:t>Cross-validation techniques for reliable results</a:t>
            </a:r>
          </a:p>
          <a:p>
            <a:endParaRPr lang="en-US" sz="1600" dirty="0"/>
          </a:p>
        </p:txBody>
      </p:sp>
    </p:spTree>
    <p:extLst>
      <p:ext uri="{BB962C8B-B14F-4D97-AF65-F5344CB8AC3E}">
        <p14:creationId xmlns:p14="http://schemas.microsoft.com/office/powerpoint/2010/main" val="660624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936" y="1371600"/>
            <a:ext cx="8915400" cy="4449763"/>
          </a:xfrm>
        </p:spPr>
        <p:txBody>
          <a:bodyPr>
            <a:normAutofit/>
          </a:bodyPr>
          <a:lstStyle/>
          <a:p>
            <a:r>
              <a:rPr lang="en-US" sz="1600" b="1" dirty="0"/>
              <a:t>Day</a:t>
            </a:r>
            <a:r>
              <a:rPr lang="en-US" sz="1600" dirty="0"/>
              <a:t>: Specific day of the analysis period</a:t>
            </a:r>
            <a:r>
              <a:rPr lang="en-US" sz="1600" dirty="0" smtClean="0"/>
              <a:t>.</a:t>
            </a:r>
          </a:p>
          <a:p>
            <a:endParaRPr lang="en-US" sz="1600" dirty="0"/>
          </a:p>
          <a:p>
            <a:r>
              <a:rPr lang="en-US" sz="1600" b="1" dirty="0"/>
              <a:t>Day of the Week</a:t>
            </a:r>
            <a:r>
              <a:rPr lang="en-US" sz="1600" dirty="0"/>
              <a:t>: Day name (e.g., Monday, Tuesday) to identify weekly trends</a:t>
            </a:r>
            <a:r>
              <a:rPr lang="en-US" sz="1600" dirty="0" smtClean="0"/>
              <a:t>.</a:t>
            </a:r>
          </a:p>
          <a:p>
            <a:endParaRPr lang="en-US" sz="1600" dirty="0"/>
          </a:p>
          <a:p>
            <a:r>
              <a:rPr lang="en-US" sz="1600" b="1" dirty="0"/>
              <a:t>Date</a:t>
            </a:r>
            <a:r>
              <a:rPr lang="en-US" sz="1600" dirty="0"/>
              <a:t>: Exact date of the recorded data</a:t>
            </a:r>
            <a:r>
              <a:rPr lang="en-US" sz="1600" dirty="0" smtClean="0"/>
              <a:t>.</a:t>
            </a:r>
          </a:p>
          <a:p>
            <a:endParaRPr lang="en-US" sz="1600" dirty="0"/>
          </a:p>
          <a:p>
            <a:r>
              <a:rPr lang="en-US" sz="1600" b="1" dirty="0"/>
              <a:t>Page Loads</a:t>
            </a:r>
            <a:r>
              <a:rPr lang="en-US" sz="1600" dirty="0"/>
              <a:t>: Total number of pages loaded by visitors</a:t>
            </a:r>
            <a:r>
              <a:rPr lang="en-US" sz="1600" dirty="0" smtClean="0"/>
              <a:t>.</a:t>
            </a:r>
          </a:p>
          <a:p>
            <a:endParaRPr lang="en-US" sz="1600" dirty="0"/>
          </a:p>
          <a:p>
            <a:r>
              <a:rPr lang="en-US" sz="1600" b="1" dirty="0"/>
              <a:t>Unique Visits</a:t>
            </a:r>
            <a:r>
              <a:rPr lang="en-US" sz="1600" dirty="0"/>
              <a:t>: Count of distinct individuals visiting the site</a:t>
            </a:r>
            <a:r>
              <a:rPr lang="en-US" sz="1600" dirty="0" smtClean="0"/>
              <a:t>.</a:t>
            </a:r>
          </a:p>
          <a:p>
            <a:endParaRPr lang="en-US" sz="1600" dirty="0"/>
          </a:p>
          <a:p>
            <a:r>
              <a:rPr lang="en-US" sz="1600" b="1" dirty="0"/>
              <a:t>First-Time Visits</a:t>
            </a:r>
            <a:r>
              <a:rPr lang="en-US" sz="1600" dirty="0"/>
              <a:t>: Number of visitors accessing the site for the first time</a:t>
            </a:r>
            <a:r>
              <a:rPr lang="en-US" sz="1600" dirty="0" smtClean="0"/>
              <a:t>.</a:t>
            </a:r>
          </a:p>
          <a:p>
            <a:endParaRPr lang="en-US" sz="1600" dirty="0"/>
          </a:p>
          <a:p>
            <a:r>
              <a:rPr lang="en-US" sz="1600" b="1" dirty="0"/>
              <a:t>Returning Visits</a:t>
            </a:r>
            <a:r>
              <a:rPr lang="en-US" sz="1600" dirty="0"/>
              <a:t>: Number of repeat visitors to the site</a:t>
            </a:r>
            <a:r>
              <a:rPr lang="en-US" sz="1600" dirty="0" smtClean="0"/>
              <a:t>.</a:t>
            </a:r>
          </a:p>
          <a:p>
            <a:endParaRPr lang="en-US" sz="1600" dirty="0"/>
          </a:p>
          <a:p>
            <a:r>
              <a:rPr lang="en-US" sz="1600" b="1" dirty="0"/>
              <a:t>Year</a:t>
            </a:r>
            <a:r>
              <a:rPr lang="en-US" sz="1600" dirty="0"/>
              <a:t>: Year of the recorded data for annual trend analysis.</a:t>
            </a:r>
          </a:p>
          <a:p>
            <a:endParaRPr lang="en-US" sz="1600" dirty="0"/>
          </a:p>
        </p:txBody>
      </p:sp>
      <p:sp>
        <p:nvSpPr>
          <p:cNvPr id="4" name="TextBox 3"/>
          <p:cNvSpPr txBox="1"/>
          <p:nvPr/>
        </p:nvSpPr>
        <p:spPr>
          <a:xfrm>
            <a:off x="2514600" y="554738"/>
            <a:ext cx="4724400" cy="1200329"/>
          </a:xfrm>
          <a:prstGeom prst="rect">
            <a:avLst/>
          </a:prstGeom>
          <a:noFill/>
        </p:spPr>
        <p:txBody>
          <a:bodyPr wrap="square" rtlCol="0">
            <a:spAutoFit/>
          </a:bodyPr>
          <a:lstStyle/>
          <a:p>
            <a:r>
              <a:rPr lang="en-US" sz="2400" b="1" dirty="0" smtClean="0">
                <a:latin typeface="Arial Black" pitchFamily="34" charset="0"/>
              </a:rPr>
              <a:t>Key </a:t>
            </a:r>
            <a:r>
              <a:rPr lang="en-US" sz="2400" b="1" dirty="0">
                <a:latin typeface="Arial Black" pitchFamily="34" charset="0"/>
              </a:rPr>
              <a:t>Metrics and Factors </a:t>
            </a:r>
          </a:p>
          <a:p>
            <a:r>
              <a:rPr lang="en-US" sz="2400" b="1" dirty="0">
                <a:latin typeface="Arial Black" pitchFamily="34" charset="0"/>
              </a:rPr>
              <a:t/>
            </a:r>
            <a:br>
              <a:rPr lang="en-US" sz="2400" b="1" dirty="0">
                <a:latin typeface="Arial Black" pitchFamily="34" charset="0"/>
              </a:rPr>
            </a:br>
            <a:endParaRPr lang="en-US" sz="2400" b="1" dirty="0">
              <a:latin typeface="Arial Black" pitchFamily="34" charset="0"/>
            </a:endParaRPr>
          </a:p>
        </p:txBody>
      </p:sp>
    </p:spTree>
    <p:extLst>
      <p:ext uri="{BB962C8B-B14F-4D97-AF65-F5344CB8AC3E}">
        <p14:creationId xmlns:p14="http://schemas.microsoft.com/office/powerpoint/2010/main" val="724927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7538" y="1371600"/>
            <a:ext cx="416120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657600"/>
            <a:ext cx="4599332"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52600" y="533400"/>
            <a:ext cx="5943600" cy="461665"/>
          </a:xfrm>
          <a:prstGeom prst="rect">
            <a:avLst/>
          </a:prstGeom>
          <a:noFill/>
        </p:spPr>
        <p:txBody>
          <a:bodyPr wrap="square" rtlCol="0">
            <a:spAutoFit/>
          </a:bodyPr>
          <a:lstStyle/>
          <a:p>
            <a:r>
              <a:rPr lang="en-US" sz="2400" b="1" dirty="0">
                <a:latin typeface="Arial Black" pitchFamily="34" charset="0"/>
              </a:rPr>
              <a:t>EXPLORATORY DATA ANALYSIS</a:t>
            </a:r>
            <a:endParaRPr lang="en-US" sz="2400" dirty="0">
              <a:latin typeface="Arial Black" pitchFamily="34" charset="0"/>
            </a:endParaRPr>
          </a:p>
        </p:txBody>
      </p:sp>
      <p:sp>
        <p:nvSpPr>
          <p:cNvPr id="4" name="TextBox 3"/>
          <p:cNvSpPr txBox="1"/>
          <p:nvPr/>
        </p:nvSpPr>
        <p:spPr>
          <a:xfrm>
            <a:off x="4572000" y="1219200"/>
            <a:ext cx="4446932" cy="2554545"/>
          </a:xfrm>
          <a:prstGeom prst="rect">
            <a:avLst/>
          </a:prstGeom>
          <a:noFill/>
        </p:spPr>
        <p:txBody>
          <a:bodyPr wrap="square" rtlCol="0">
            <a:spAutoFit/>
          </a:bodyPr>
          <a:lstStyle/>
          <a:p>
            <a:r>
              <a:rPr lang="en-US" sz="1600" b="1" dirty="0" smtClean="0"/>
              <a:t>Significant </a:t>
            </a:r>
            <a:r>
              <a:rPr lang="en-US" sz="1600" b="1" dirty="0"/>
              <a:t>Growth:</a:t>
            </a:r>
            <a:r>
              <a:rPr lang="en-US" sz="1600" dirty="0"/>
              <a:t> Total visits to the website have increased from </a:t>
            </a:r>
            <a:r>
              <a:rPr lang="en-US" sz="1600" b="1" dirty="0"/>
              <a:t>1,000 to 3,000</a:t>
            </a:r>
            <a:r>
              <a:rPr lang="en-US" sz="1600" dirty="0"/>
              <a:t> over the years, indicating a </a:t>
            </a:r>
            <a:r>
              <a:rPr lang="en-US" sz="1600" b="1" dirty="0"/>
              <a:t>3x growth</a:t>
            </a:r>
            <a:r>
              <a:rPr lang="en-US" sz="1600" dirty="0"/>
              <a:t> in traffic.</a:t>
            </a:r>
          </a:p>
          <a:p>
            <a:r>
              <a:rPr lang="en-US" sz="1600" b="1" dirty="0"/>
              <a:t>Positive Trend:</a:t>
            </a:r>
            <a:r>
              <a:rPr lang="en-US" sz="1600" dirty="0"/>
              <a:t> The upward trajectory reflects </a:t>
            </a:r>
            <a:r>
              <a:rPr lang="en-US" sz="1600" b="1" dirty="0"/>
              <a:t>increased user engagement</a:t>
            </a:r>
            <a:r>
              <a:rPr lang="en-US" sz="1600" dirty="0"/>
              <a:t> or </a:t>
            </a:r>
            <a:r>
              <a:rPr lang="en-US" sz="1600" b="1" dirty="0"/>
              <a:t>expanded reach</a:t>
            </a:r>
            <a:r>
              <a:rPr lang="en-US" sz="1600" dirty="0"/>
              <a:t> of the website.</a:t>
            </a:r>
          </a:p>
          <a:p>
            <a:r>
              <a:rPr lang="en-US" sz="1600" b="1" dirty="0"/>
              <a:t>Annual Tracking:</a:t>
            </a:r>
            <a:r>
              <a:rPr lang="en-US" sz="1600" dirty="0"/>
              <a:t> The data is tracked by year, showcasing consistent growth and providing a clear timeline for performance analysis.</a:t>
            </a:r>
          </a:p>
          <a:p>
            <a:endParaRPr lang="en-US" sz="1600" dirty="0" smtClean="0"/>
          </a:p>
        </p:txBody>
      </p:sp>
      <p:sp>
        <p:nvSpPr>
          <p:cNvPr id="7" name="TextBox 6"/>
          <p:cNvSpPr txBox="1"/>
          <p:nvPr/>
        </p:nvSpPr>
        <p:spPr>
          <a:xfrm>
            <a:off x="228600" y="4038600"/>
            <a:ext cx="3886200" cy="2308324"/>
          </a:xfrm>
          <a:prstGeom prst="rect">
            <a:avLst/>
          </a:prstGeom>
          <a:noFill/>
        </p:spPr>
        <p:txBody>
          <a:bodyPr wrap="square" rtlCol="0">
            <a:spAutoFit/>
          </a:bodyPr>
          <a:lstStyle/>
          <a:p>
            <a:r>
              <a:rPr lang="en-US" sz="1600" b="1" dirty="0"/>
              <a:t>Trend Analysis:</a:t>
            </a:r>
            <a:r>
              <a:rPr lang="en-US" sz="1600" dirty="0"/>
              <a:t> The graph tracks the number of unique visits to the website from </a:t>
            </a:r>
            <a:r>
              <a:rPr lang="en-US" sz="1600" b="1" dirty="0"/>
              <a:t>2015 to 2017</a:t>
            </a:r>
            <a:r>
              <a:rPr lang="en-US" sz="1600" dirty="0"/>
              <a:t>, providing insights into user growth over time.</a:t>
            </a:r>
          </a:p>
          <a:p>
            <a:r>
              <a:rPr lang="en-US" sz="1600" b="1" dirty="0" smtClean="0"/>
              <a:t>Performance </a:t>
            </a:r>
            <a:r>
              <a:rPr lang="en-US" sz="1600" b="1" dirty="0"/>
              <a:t>Over Years:</a:t>
            </a:r>
            <a:r>
              <a:rPr lang="en-US" sz="1600" dirty="0"/>
              <a:t> By analyzing the data annually, it helps identify growth patterns, peak periods, or potential declines in unique traffic.</a:t>
            </a:r>
          </a:p>
          <a:p>
            <a:endParaRPr lang="en-US" sz="1600" dirty="0"/>
          </a:p>
        </p:txBody>
      </p:sp>
    </p:spTree>
    <p:extLst>
      <p:ext uri="{BB962C8B-B14F-4D97-AF65-F5344CB8AC3E}">
        <p14:creationId xmlns:p14="http://schemas.microsoft.com/office/powerpoint/2010/main" val="288382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640" y="457200"/>
            <a:ext cx="570280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2128" y="3026664"/>
            <a:ext cx="8763000" cy="2554545"/>
          </a:xfrm>
          <a:prstGeom prst="rect">
            <a:avLst/>
          </a:prstGeom>
          <a:noFill/>
        </p:spPr>
        <p:txBody>
          <a:bodyPr wrap="square" rtlCol="0">
            <a:spAutoFit/>
          </a:bodyPr>
          <a:lstStyle/>
          <a:p>
            <a:r>
              <a:rPr lang="en-US" sz="1600" b="1" dirty="0" smtClean="0"/>
              <a:t>         Above bar plot compare the First time visitor and Returning visitor over the time</a:t>
            </a:r>
          </a:p>
          <a:p>
            <a:endParaRPr lang="en-US" sz="1600" b="1" dirty="0"/>
          </a:p>
          <a:p>
            <a:r>
              <a:rPr lang="en-US" sz="1600" b="1" dirty="0" smtClean="0"/>
              <a:t>First-time </a:t>
            </a:r>
            <a:r>
              <a:rPr lang="en-US" sz="1600" b="1" dirty="0"/>
              <a:t>visits consistently outnumber returning visits</a:t>
            </a:r>
            <a:r>
              <a:rPr lang="en-US" sz="1600" dirty="0"/>
              <a:t>, indicating a strong reliance on new user acquisition</a:t>
            </a:r>
            <a:r>
              <a:rPr lang="en-US" sz="1600" dirty="0" smtClean="0"/>
              <a:t>.</a:t>
            </a:r>
          </a:p>
          <a:p>
            <a:endParaRPr lang="en-US" sz="1600" dirty="0"/>
          </a:p>
          <a:p>
            <a:r>
              <a:rPr lang="en-US" sz="1600" b="1" dirty="0"/>
              <a:t>First-time visits fluctuated more significantly over the years</a:t>
            </a:r>
            <a:r>
              <a:rPr lang="en-US" sz="1600" dirty="0"/>
              <a:t> compared to the relatively stable trend of returning visits</a:t>
            </a:r>
            <a:r>
              <a:rPr lang="en-US" sz="1600" dirty="0" smtClean="0"/>
              <a:t>.</a:t>
            </a:r>
          </a:p>
          <a:p>
            <a:endParaRPr lang="en-US" sz="1600" dirty="0"/>
          </a:p>
          <a:p>
            <a:r>
              <a:rPr lang="en-US" sz="1600" b="1" dirty="0"/>
              <a:t>Both first-time and returning visits appear to have decreased in 2020</a:t>
            </a:r>
            <a:r>
              <a:rPr lang="en-US" sz="1600" dirty="0"/>
              <a:t>, suggesting a potential impact from external factors or changes in strategy.</a:t>
            </a:r>
          </a:p>
        </p:txBody>
      </p:sp>
    </p:spTree>
    <p:extLst>
      <p:ext uri="{BB962C8B-B14F-4D97-AF65-F5344CB8AC3E}">
        <p14:creationId xmlns:p14="http://schemas.microsoft.com/office/powerpoint/2010/main" val="3648781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304799"/>
            <a:ext cx="4533900" cy="315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00600" y="280416"/>
            <a:ext cx="4191000" cy="3293209"/>
          </a:xfrm>
          <a:prstGeom prst="rect">
            <a:avLst/>
          </a:prstGeom>
          <a:noFill/>
        </p:spPr>
        <p:txBody>
          <a:bodyPr wrap="square" rtlCol="0">
            <a:spAutoFit/>
          </a:bodyPr>
          <a:lstStyle/>
          <a:p>
            <a:r>
              <a:rPr lang="en-US" sz="1600" dirty="0"/>
              <a:t>Website traffic peaks on Wednesday and is lowest on Saturday. </a:t>
            </a:r>
            <a:endParaRPr lang="en-US" sz="1600" dirty="0" smtClean="0"/>
          </a:p>
          <a:p>
            <a:endParaRPr lang="en-US" sz="1600" dirty="0" smtClean="0"/>
          </a:p>
          <a:p>
            <a:r>
              <a:rPr lang="en-US" sz="1600" dirty="0" smtClean="0"/>
              <a:t>There's </a:t>
            </a:r>
            <a:r>
              <a:rPr lang="en-US" sz="1600" dirty="0"/>
              <a:t>a clear trend of increasing traffic from Sunday through Wednesday. </a:t>
            </a:r>
            <a:endParaRPr lang="en-US" sz="1600" dirty="0" smtClean="0"/>
          </a:p>
          <a:p>
            <a:endParaRPr lang="en-US" sz="1600" dirty="0" smtClean="0"/>
          </a:p>
          <a:p>
            <a:r>
              <a:rPr lang="en-US" sz="1600" dirty="0" smtClean="0"/>
              <a:t>The </a:t>
            </a:r>
            <a:r>
              <a:rPr lang="en-US" sz="1600" dirty="0"/>
              <a:t>data suggests a strong weekday bias in website usage</a:t>
            </a:r>
            <a:r>
              <a:rPr lang="en-US" sz="1600" dirty="0" smtClean="0"/>
              <a:t>.</a:t>
            </a:r>
          </a:p>
          <a:p>
            <a:endParaRPr lang="en-US" sz="1600" dirty="0" smtClean="0"/>
          </a:p>
          <a:p>
            <a:r>
              <a:rPr lang="en-US" sz="1600" dirty="0" smtClean="0"/>
              <a:t>This </a:t>
            </a:r>
            <a:r>
              <a:rPr lang="en-US" sz="1600" dirty="0"/>
              <a:t>could involve running special weekend promotions, scheduling engaging social media posts, or offering exclusive content to weekend visitors.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956304"/>
            <a:ext cx="4230404" cy="274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3486248"/>
            <a:ext cx="4343400" cy="3046988"/>
          </a:xfrm>
          <a:prstGeom prst="rect">
            <a:avLst/>
          </a:prstGeom>
          <a:noFill/>
        </p:spPr>
        <p:txBody>
          <a:bodyPr wrap="square" rtlCol="0">
            <a:spAutoFit/>
          </a:bodyPr>
          <a:lstStyle/>
          <a:p>
            <a:r>
              <a:rPr lang="en-US" sz="1600" dirty="0"/>
              <a:t>The chart clearly illustrates a period of significant growth in website traffic from 2014 to 2016</a:t>
            </a:r>
            <a:r>
              <a:rPr lang="en-US" sz="1600" dirty="0" smtClean="0"/>
              <a:t>.</a:t>
            </a:r>
          </a:p>
          <a:p>
            <a:endParaRPr lang="en-US" sz="1600" dirty="0" smtClean="0"/>
          </a:p>
          <a:p>
            <a:r>
              <a:rPr lang="en-US" sz="1600" dirty="0"/>
              <a:t>After the rapid growth phase, the website traffic appears to plateau from 2016 to 2019, with minimal change. Then, in 2020, there is a sharp decline in unique visits</a:t>
            </a:r>
            <a:r>
              <a:rPr lang="en-US" sz="1600" dirty="0" smtClean="0"/>
              <a:t>.</a:t>
            </a:r>
          </a:p>
          <a:p>
            <a:endParaRPr lang="en-US" sz="1600" dirty="0" smtClean="0"/>
          </a:p>
          <a:p>
            <a:r>
              <a:rPr lang="en-US" sz="1600" dirty="0"/>
              <a:t>Possible factors to consider include changes in search engine algorithms, shifts in user behavior, technical issues with the website, or changes in marketing strategies.</a:t>
            </a:r>
          </a:p>
        </p:txBody>
      </p:sp>
    </p:spTree>
    <p:extLst>
      <p:ext uri="{BB962C8B-B14F-4D97-AF65-F5344CB8AC3E}">
        <p14:creationId xmlns:p14="http://schemas.microsoft.com/office/powerpoint/2010/main" val="1021312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0400"/>
            <a:ext cx="7315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78297"/>
            <a:ext cx="8305800" cy="2554545"/>
          </a:xfrm>
          <a:prstGeom prst="rect">
            <a:avLst/>
          </a:prstGeom>
          <a:noFill/>
        </p:spPr>
        <p:txBody>
          <a:bodyPr wrap="square" rtlCol="0">
            <a:spAutoFit/>
          </a:bodyPr>
          <a:lstStyle/>
          <a:p>
            <a:r>
              <a:rPr lang="en-US" sz="1600" b="1" dirty="0"/>
              <a:t>Strong Positive Correlation:</a:t>
            </a:r>
            <a:r>
              <a:rPr lang="en-US" sz="1600" dirty="0"/>
              <a:t> The upward trend of the data points indicates a strong positive relationship between returning visitors and page loads. This suggests that returning visitors are a significant driver of page views. The more returning visitors a website has, the more page loads it is likely to experience</a:t>
            </a:r>
            <a:r>
              <a:rPr lang="en-US" sz="1600" dirty="0" smtClean="0"/>
              <a:t>.</a:t>
            </a:r>
          </a:p>
          <a:p>
            <a:endParaRPr lang="en-US" sz="1600" dirty="0"/>
          </a:p>
          <a:p>
            <a:r>
              <a:rPr lang="en-US" sz="1600" b="1" dirty="0"/>
              <a:t>Engagement of Returning Visitors:</a:t>
            </a:r>
            <a:r>
              <a:rPr lang="en-US" sz="1600" dirty="0"/>
              <a:t> The fact that page loads increase with returning visitors suggests that these visitors are engaging with the website more deeply, browsing multiple pages during their sessions. This highlights the importance of retaining visitors, as they contribute significantly to website traffic and engagement.</a:t>
            </a:r>
          </a:p>
          <a:p>
            <a:endParaRPr lang="en-US" sz="1600" dirty="0"/>
          </a:p>
        </p:txBody>
      </p:sp>
    </p:spTree>
    <p:extLst>
      <p:ext uri="{BB962C8B-B14F-4D97-AF65-F5344CB8AC3E}">
        <p14:creationId xmlns:p14="http://schemas.microsoft.com/office/powerpoint/2010/main" val="4066036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
            <a:ext cx="6477000" cy="31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0688" y="3413050"/>
            <a:ext cx="8915400" cy="3539430"/>
          </a:xfrm>
          <a:prstGeom prst="rect">
            <a:avLst/>
          </a:prstGeom>
          <a:noFill/>
        </p:spPr>
        <p:txBody>
          <a:bodyPr wrap="square" rtlCol="0">
            <a:spAutoFit/>
          </a:bodyPr>
          <a:lstStyle/>
          <a:p>
            <a:r>
              <a:rPr lang="en-US" sz="1600" b="1" dirty="0"/>
              <a:t>Page Loads and Unique Visits Follow Similar Patterns:</a:t>
            </a:r>
            <a:r>
              <a:rPr lang="en-US" sz="1600" dirty="0"/>
              <a:t> The blue (Page Loads) and green (Unique Visits) lines closely mirror each other, showing similar peaks and valleys throughout the time period. This indicates a strong correlation – as expected, more unique visits generally lead to more page loads. The magnitude of page loads is consistently higher than unique </a:t>
            </a:r>
            <a:r>
              <a:rPr lang="en-US" sz="1600" dirty="0" smtClean="0"/>
              <a:t>visits</a:t>
            </a:r>
          </a:p>
          <a:p>
            <a:endParaRPr lang="en-US" sz="1600" dirty="0"/>
          </a:p>
          <a:p>
            <a:r>
              <a:rPr lang="en-US" sz="1600" dirty="0" smtClean="0"/>
              <a:t> </a:t>
            </a:r>
            <a:r>
              <a:rPr lang="en-US" sz="1600" b="1" dirty="0" smtClean="0"/>
              <a:t>Returning </a:t>
            </a:r>
            <a:r>
              <a:rPr lang="en-US" sz="1600" b="1" dirty="0"/>
              <a:t>Visits are Significantly Lower but More Stable:</a:t>
            </a:r>
            <a:r>
              <a:rPr lang="en-US" sz="1600" dirty="0"/>
              <a:t> The orange (Returning Visits) line sits at the bottom of the chart, showing a much lower count compared to the other two </a:t>
            </a:r>
            <a:r>
              <a:rPr lang="en-US" sz="1600" dirty="0" smtClean="0"/>
              <a:t>metrics. </a:t>
            </a:r>
            <a:r>
              <a:rPr lang="en-US" sz="1600" dirty="0"/>
              <a:t>This suggests a consistent base of returning users who regularly engage with the website</a:t>
            </a:r>
            <a:r>
              <a:rPr lang="en-US" sz="1600" dirty="0" smtClean="0"/>
              <a:t>.</a:t>
            </a:r>
          </a:p>
          <a:p>
            <a:endParaRPr lang="en-US" sz="1600" dirty="0"/>
          </a:p>
          <a:p>
            <a:r>
              <a:rPr lang="en-US" sz="1600" b="1" dirty="0"/>
              <a:t>Potential for Deeper Dive into Fluctuations:</a:t>
            </a:r>
            <a:r>
              <a:rPr lang="en-US" sz="1600" dirty="0"/>
              <a:t> The chart shows noticeable fluctuations in all three metrics, especially for page loads and unique visits. These fluctuations could be due to various factors, such as:</a:t>
            </a:r>
          </a:p>
          <a:p>
            <a:r>
              <a:rPr lang="en-US" sz="1600" b="1" dirty="0"/>
              <a:t>Seasonality:</a:t>
            </a:r>
            <a:r>
              <a:rPr lang="en-US" sz="1600" dirty="0"/>
              <a:t> Website traffic might fluctuate with seasons or specific times of the year.</a:t>
            </a:r>
          </a:p>
          <a:p>
            <a:r>
              <a:rPr lang="en-US" sz="1600" b="1" dirty="0"/>
              <a:t>Marketing Campaigns:</a:t>
            </a:r>
            <a:r>
              <a:rPr lang="en-US" sz="1600" dirty="0"/>
              <a:t> Marketing efforts can drive temporary spikes in traffic.</a:t>
            </a:r>
          </a:p>
          <a:p>
            <a:endParaRPr lang="en-US" sz="1600" dirty="0"/>
          </a:p>
        </p:txBody>
      </p:sp>
    </p:spTree>
    <p:extLst>
      <p:ext uri="{BB962C8B-B14F-4D97-AF65-F5344CB8AC3E}">
        <p14:creationId xmlns:p14="http://schemas.microsoft.com/office/powerpoint/2010/main" val="3142542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72072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3505200"/>
            <a:ext cx="8534400" cy="3293209"/>
          </a:xfrm>
          <a:prstGeom prst="rect">
            <a:avLst/>
          </a:prstGeom>
          <a:noFill/>
        </p:spPr>
        <p:txBody>
          <a:bodyPr wrap="square" rtlCol="0">
            <a:spAutoFit/>
          </a:bodyPr>
          <a:lstStyle/>
          <a:p>
            <a:r>
              <a:rPr lang="en-US" sz="1600" b="1" dirty="0"/>
              <a:t>Weekend vs. Weekday Traffic:</a:t>
            </a:r>
            <a:r>
              <a:rPr lang="en-US" sz="1600" dirty="0"/>
              <a:t> The most striking observation is the clear difference in unique visits between weekends (Saturday and Sunday) and weekdays. Weekends have significantly lower median unique visits (the line inside the box) and a smaller overall range (box height). Weekdays, from Monday to Friday, show higher median visits and greater variability</a:t>
            </a:r>
            <a:r>
              <a:rPr lang="en-US" sz="1600" dirty="0" smtClean="0"/>
              <a:t>.</a:t>
            </a:r>
          </a:p>
          <a:p>
            <a:endParaRPr lang="en-US" sz="1600" dirty="0"/>
          </a:p>
          <a:p>
            <a:r>
              <a:rPr lang="en-US" sz="1600" b="1" dirty="0"/>
              <a:t>Wednesday Peak:</a:t>
            </a:r>
            <a:r>
              <a:rPr lang="en-US" sz="1600" dirty="0"/>
              <a:t> While weekdays are generally higher, Wednesday stands out with the highest median unique visits. This suggests Wednesday might be a peak day for website activity</a:t>
            </a:r>
            <a:r>
              <a:rPr lang="en-US" sz="1600" dirty="0" smtClean="0"/>
              <a:t>.</a:t>
            </a:r>
          </a:p>
          <a:p>
            <a:endParaRPr lang="en-US" sz="1600" dirty="0"/>
          </a:p>
          <a:p>
            <a:r>
              <a:rPr lang="en-US" sz="1600" b="1" dirty="0"/>
              <a:t>Variability and Outliers:</a:t>
            </a:r>
            <a:r>
              <a:rPr lang="en-US" sz="1600" dirty="0"/>
              <a:t> The box plots reveal the variability in unique visits for each day. Some days, like Thursday and Saturday, show more variability (taller boxes and longer whiskers), indicating less consistent traffic patterns. The presence of outliers (circles outside the whiskers) suggests occasional unusual spikes or drops in traffic for those days.</a:t>
            </a:r>
          </a:p>
          <a:p>
            <a:endParaRPr lang="en-US" sz="1600" dirty="0"/>
          </a:p>
        </p:txBody>
      </p:sp>
    </p:spTree>
    <p:extLst>
      <p:ext uri="{BB962C8B-B14F-4D97-AF65-F5344CB8AC3E}">
        <p14:creationId xmlns:p14="http://schemas.microsoft.com/office/powerpoint/2010/main" val="4835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1263</Words>
  <Application>Microsoft Office PowerPoint</Application>
  <PresentationFormat>On-screen Show (4:3)</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25</cp:revision>
  <dcterms:created xsi:type="dcterms:W3CDTF">2025-02-05T14:21:29Z</dcterms:created>
  <dcterms:modified xsi:type="dcterms:W3CDTF">2025-02-05T19:07:16Z</dcterms:modified>
</cp:coreProperties>
</file>