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83" r:id="rId6"/>
    <p:sldId id="282" r:id="rId7"/>
    <p:sldId id="267" r:id="rId8"/>
    <p:sldId id="268" r:id="rId9"/>
    <p:sldId id="269" r:id="rId10"/>
    <p:sldId id="259" r:id="rId11"/>
    <p:sldId id="284" r:id="rId12"/>
    <p:sldId id="285" r:id="rId13"/>
    <p:sldId id="286" r:id="rId14"/>
    <p:sldId id="280" r:id="rId15"/>
    <p:sldId id="288" r:id="rId16"/>
    <p:sldId id="28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EC502A7-CD63-4331-86BB-AE4A297C93CD}"/>
    <pc:docChg chg="addSld modSld sldOrd">
      <pc:chgData name="" userId="" providerId="" clId="Web-{3EC502A7-CD63-4331-86BB-AE4A297C93CD}" dt="2019-03-20T15:14:22.605" v="846" actId="20577"/>
      <pc:docMkLst>
        <pc:docMk/>
      </pc:docMkLst>
      <pc:sldChg chg="modSp">
        <pc:chgData name="" userId="" providerId="" clId="Web-{3EC502A7-CD63-4331-86BB-AE4A297C93CD}" dt="2019-03-20T13:32:49.297" v="14" actId="20577"/>
        <pc:sldMkLst>
          <pc:docMk/>
          <pc:sldMk cId="412652752" sldId="257"/>
        </pc:sldMkLst>
        <pc:spChg chg="mod">
          <ac:chgData name="" userId="" providerId="" clId="Web-{3EC502A7-CD63-4331-86BB-AE4A297C93CD}" dt="2019-03-20T13:32:49.297" v="14" actId="20577"/>
          <ac:spMkLst>
            <pc:docMk/>
            <pc:sldMk cId="412652752" sldId="257"/>
            <ac:spMk id="3" creationId="{00000000-0000-0000-0000-000000000000}"/>
          </ac:spMkLst>
        </pc:spChg>
      </pc:sldChg>
      <pc:sldChg chg="modSp">
        <pc:chgData name="" userId="" providerId="" clId="Web-{3EC502A7-CD63-4331-86BB-AE4A297C93CD}" dt="2019-03-20T13:34:29.093" v="34" actId="20577"/>
        <pc:sldMkLst>
          <pc:docMk/>
          <pc:sldMk cId="3439636545" sldId="258"/>
        </pc:sldMkLst>
        <pc:spChg chg="mod">
          <ac:chgData name="" userId="" providerId="" clId="Web-{3EC502A7-CD63-4331-86BB-AE4A297C93CD}" dt="2019-03-20T13:34:29.093" v="34" actId="20577"/>
          <ac:spMkLst>
            <pc:docMk/>
            <pc:sldMk cId="3439636545" sldId="258"/>
            <ac:spMk id="3" creationId="{00000000-0000-0000-0000-000000000000}"/>
          </ac:spMkLst>
        </pc:spChg>
      </pc:sldChg>
      <pc:sldChg chg="modSp addAnim delAnim modAnim">
        <pc:chgData name="" userId="" providerId="" clId="Web-{3EC502A7-CD63-4331-86BB-AE4A297C93CD}" dt="2019-03-20T14:29:32.200" v="451" actId="20577"/>
        <pc:sldMkLst>
          <pc:docMk/>
          <pc:sldMk cId="1224168811" sldId="259"/>
        </pc:sldMkLst>
        <pc:spChg chg="mod">
          <ac:chgData name="" userId="" providerId="" clId="Web-{3EC502A7-CD63-4331-86BB-AE4A297C93CD}" dt="2019-03-20T14:29:32.200" v="451" actId="20577"/>
          <ac:spMkLst>
            <pc:docMk/>
            <pc:sldMk cId="1224168811" sldId="259"/>
            <ac:spMk id="3" creationId="{00000000-0000-0000-0000-000000000000}"/>
          </ac:spMkLst>
        </pc:spChg>
      </pc:sldChg>
      <pc:sldChg chg="ord">
        <pc:chgData name="" userId="" providerId="" clId="Web-{3EC502A7-CD63-4331-86BB-AE4A297C93CD}" dt="2019-03-20T14:34:37.137" v="579"/>
        <pc:sldMkLst>
          <pc:docMk/>
          <pc:sldMk cId="3716501559" sldId="262"/>
        </pc:sldMkLst>
      </pc:sldChg>
      <pc:sldChg chg="modSp">
        <pc:chgData name="" userId="" providerId="" clId="Web-{3EC502A7-CD63-4331-86BB-AE4A297C93CD}" dt="2019-03-20T13:35:07.468" v="46" actId="20577"/>
        <pc:sldMkLst>
          <pc:docMk/>
          <pc:sldMk cId="3528622898" sldId="267"/>
        </pc:sldMkLst>
        <pc:spChg chg="mod">
          <ac:chgData name="" userId="" providerId="" clId="Web-{3EC502A7-CD63-4331-86BB-AE4A297C93CD}" dt="2019-03-20T13:35:07.468" v="46" actId="20577"/>
          <ac:spMkLst>
            <pc:docMk/>
            <pc:sldMk cId="3528622898" sldId="267"/>
            <ac:spMk id="3" creationId="{00000000-0000-0000-0000-000000000000}"/>
          </ac:spMkLst>
        </pc:spChg>
      </pc:sldChg>
      <pc:sldChg chg="modSp ord">
        <pc:chgData name="" userId="" providerId="" clId="Web-{3EC502A7-CD63-4331-86BB-AE4A297C93CD}" dt="2019-03-20T15:14:22.605" v="845" actId="20577"/>
        <pc:sldMkLst>
          <pc:docMk/>
          <pc:sldMk cId="1870185021" sldId="280"/>
        </pc:sldMkLst>
        <pc:spChg chg="mod">
          <ac:chgData name="" userId="" providerId="" clId="Web-{3EC502A7-CD63-4331-86BB-AE4A297C93CD}" dt="2019-03-20T15:03:55.652" v="624" actId="20577"/>
          <ac:spMkLst>
            <pc:docMk/>
            <pc:sldMk cId="1870185021" sldId="280"/>
            <ac:spMk id="2" creationId="{00000000-0000-0000-0000-000000000000}"/>
          </ac:spMkLst>
        </pc:spChg>
        <pc:spChg chg="mod">
          <ac:chgData name="" userId="" providerId="" clId="Web-{3EC502A7-CD63-4331-86BB-AE4A297C93CD}" dt="2019-03-20T15:14:22.605" v="845" actId="20577"/>
          <ac:spMkLst>
            <pc:docMk/>
            <pc:sldMk cId="1870185021" sldId="280"/>
            <ac:spMk id="3" creationId="{00000000-0000-0000-0000-000000000000}"/>
          </ac:spMkLst>
        </pc:spChg>
      </pc:sldChg>
      <pc:sldChg chg="modSp new">
        <pc:chgData name="" userId="" providerId="" clId="Web-{3EC502A7-CD63-4331-86BB-AE4A297C93CD}" dt="2019-03-20T13:59:25.662" v="332" actId="20577"/>
        <pc:sldMkLst>
          <pc:docMk/>
          <pc:sldMk cId="529744146" sldId="281"/>
        </pc:sldMkLst>
        <pc:spChg chg="mod">
          <ac:chgData name="" userId="" providerId="" clId="Web-{3EC502A7-CD63-4331-86BB-AE4A297C93CD}" dt="2019-03-20T13:36:08.015" v="79" actId="20577"/>
          <ac:spMkLst>
            <pc:docMk/>
            <pc:sldMk cId="529744146" sldId="281"/>
            <ac:spMk id="2" creationId="{C4A510BA-4968-4F4A-AD4A-07F051747365}"/>
          </ac:spMkLst>
        </pc:spChg>
        <pc:spChg chg="mod">
          <ac:chgData name="" userId="" providerId="" clId="Web-{3EC502A7-CD63-4331-86BB-AE4A297C93CD}" dt="2019-03-20T13:59:25.662" v="332" actId="20577"/>
          <ac:spMkLst>
            <pc:docMk/>
            <pc:sldMk cId="529744146" sldId="281"/>
            <ac:spMk id="3" creationId="{5F04E017-9693-4F5F-B37D-54FBCBF1C3CE}"/>
          </ac:spMkLst>
        </pc:spChg>
      </pc:sldChg>
      <pc:sldChg chg="addSp delSp modSp new">
        <pc:chgData name="" userId="" providerId="" clId="Web-{3EC502A7-CD63-4331-86BB-AE4A297C93CD}" dt="2019-03-20T14:00:45.178" v="344" actId="20577"/>
        <pc:sldMkLst>
          <pc:docMk/>
          <pc:sldMk cId="2134326750" sldId="282"/>
        </pc:sldMkLst>
        <pc:spChg chg="mod">
          <ac:chgData name="" userId="" providerId="" clId="Web-{3EC502A7-CD63-4331-86BB-AE4A297C93CD}" dt="2019-03-20T13:59:31.147" v="335" actId="14100"/>
          <ac:spMkLst>
            <pc:docMk/>
            <pc:sldMk cId="2134326750" sldId="282"/>
            <ac:spMk id="2" creationId="{5944A023-0B3E-4967-90C0-553166AD6E5E}"/>
          </ac:spMkLst>
        </pc:spChg>
        <pc:spChg chg="mod">
          <ac:chgData name="" userId="" providerId="" clId="Web-{3EC502A7-CD63-4331-86BB-AE4A297C93CD}" dt="2019-03-20T14:00:45.178" v="344" actId="20577"/>
          <ac:spMkLst>
            <pc:docMk/>
            <pc:sldMk cId="2134326750" sldId="282"/>
            <ac:spMk id="3" creationId="{A1CF016F-DB1B-44B7-9C26-28CD762558A8}"/>
          </ac:spMkLst>
        </pc:spChg>
        <pc:spChg chg="add del mod">
          <ac:chgData name="" userId="" providerId="" clId="Web-{3EC502A7-CD63-4331-86BB-AE4A297C93CD}" dt="2019-03-20T13:56:30.850" v="256"/>
          <ac:spMkLst>
            <pc:docMk/>
            <pc:sldMk cId="2134326750" sldId="282"/>
            <ac:spMk id="4" creationId="{2F74E087-5FD8-4F73-8706-B5EC7303E5D1}"/>
          </ac:spMkLst>
        </pc:spChg>
      </pc:sldChg>
      <pc:sldChg chg="modSp new ord">
        <pc:chgData name="" userId="" providerId="" clId="Web-{3EC502A7-CD63-4331-86BB-AE4A297C93CD}" dt="2019-03-20T14:04:04.240" v="419" actId="20577"/>
        <pc:sldMkLst>
          <pc:docMk/>
          <pc:sldMk cId="2953799099" sldId="283"/>
        </pc:sldMkLst>
        <pc:spChg chg="mod">
          <ac:chgData name="" userId="" providerId="" clId="Web-{3EC502A7-CD63-4331-86BB-AE4A297C93CD}" dt="2019-03-20T14:03:41.053" v="398" actId="20577"/>
          <ac:spMkLst>
            <pc:docMk/>
            <pc:sldMk cId="2953799099" sldId="283"/>
            <ac:spMk id="2" creationId="{9A8179DC-D532-4080-8852-8EA3DA81A0FD}"/>
          </ac:spMkLst>
        </pc:spChg>
        <pc:spChg chg="mod">
          <ac:chgData name="" userId="" providerId="" clId="Web-{3EC502A7-CD63-4331-86BB-AE4A297C93CD}" dt="2019-03-20T14:04:04.240" v="419" actId="20577"/>
          <ac:spMkLst>
            <pc:docMk/>
            <pc:sldMk cId="2953799099" sldId="283"/>
            <ac:spMk id="3" creationId="{F613BCF5-5CC2-4792-B9E0-FCC6A02E0D17}"/>
          </ac:spMkLst>
        </pc:spChg>
      </pc:sldChg>
      <pc:sldChg chg="modSp new ord">
        <pc:chgData name="" userId="" providerId="" clId="Web-{3EC502A7-CD63-4331-86BB-AE4A297C93CD}" dt="2019-03-20T14:33:37.122" v="574" actId="20577"/>
        <pc:sldMkLst>
          <pc:docMk/>
          <pc:sldMk cId="2806830910" sldId="284"/>
        </pc:sldMkLst>
        <pc:spChg chg="mod">
          <ac:chgData name="" userId="" providerId="" clId="Web-{3EC502A7-CD63-4331-86BB-AE4A297C93CD}" dt="2019-03-20T14:33:37.122" v="574" actId="20577"/>
          <ac:spMkLst>
            <pc:docMk/>
            <pc:sldMk cId="2806830910" sldId="284"/>
            <ac:spMk id="2" creationId="{C9AA1D15-8592-47AC-885F-1B207CE12337}"/>
          </ac:spMkLst>
        </pc:spChg>
        <pc:spChg chg="mod">
          <ac:chgData name="" userId="" providerId="" clId="Web-{3EC502A7-CD63-4331-86BB-AE4A297C93CD}" dt="2019-03-20T14:33:02.653" v="538" actId="20577"/>
          <ac:spMkLst>
            <pc:docMk/>
            <pc:sldMk cId="2806830910" sldId="284"/>
            <ac:spMk id="3" creationId="{5908299D-D1CE-42AC-9FE5-B70FCC295B45}"/>
          </ac:spMkLst>
        </pc:spChg>
      </pc:sldChg>
      <pc:sldChg chg="addSp delSp modSp new">
        <pc:chgData name="" userId="" providerId="" clId="Web-{3EC502A7-CD63-4331-86BB-AE4A297C93CD}" dt="2019-03-20T14:41:09.184" v="600" actId="1076"/>
        <pc:sldMkLst>
          <pc:docMk/>
          <pc:sldMk cId="1604766379" sldId="285"/>
        </pc:sldMkLst>
        <pc:spChg chg="del">
          <ac:chgData name="" userId="" providerId="" clId="Web-{3EC502A7-CD63-4331-86BB-AE4A297C93CD}" dt="2019-03-20T14:36:22.340" v="584"/>
          <ac:spMkLst>
            <pc:docMk/>
            <pc:sldMk cId="1604766379" sldId="285"/>
            <ac:spMk id="2" creationId="{4F3FA637-DECC-485A-A0E6-5F4FA70957B7}"/>
          </ac:spMkLst>
        </pc:spChg>
        <pc:spChg chg="del">
          <ac:chgData name="" userId="" providerId="" clId="Web-{3EC502A7-CD63-4331-86BB-AE4A297C93CD}" dt="2019-03-20T14:36:24.012" v="585"/>
          <ac:spMkLst>
            <pc:docMk/>
            <pc:sldMk cId="1604766379" sldId="285"/>
            <ac:spMk id="3" creationId="{07E968BE-B814-464B-ACFC-599C320ADA61}"/>
          </ac:spMkLst>
        </pc:spChg>
        <pc:picChg chg="add del mod">
          <ac:chgData name="" userId="" providerId="" clId="Web-{3EC502A7-CD63-4331-86BB-AE4A297C93CD}" dt="2019-03-20T14:36:14.247" v="582"/>
          <ac:picMkLst>
            <pc:docMk/>
            <pc:sldMk cId="1604766379" sldId="285"/>
            <ac:picMk id="4" creationId="{927F1001-5EC9-46B1-B429-820D795D6EC8}"/>
          </ac:picMkLst>
        </pc:picChg>
        <pc:picChg chg="add mod modCrop">
          <ac:chgData name="" userId="" providerId="" clId="Web-{3EC502A7-CD63-4331-86BB-AE4A297C93CD}" dt="2019-03-20T14:39:50.403" v="597"/>
          <ac:picMkLst>
            <pc:docMk/>
            <pc:sldMk cId="1604766379" sldId="285"/>
            <ac:picMk id="6" creationId="{77BE2128-CC73-476B-9798-CFA0BCE8E389}"/>
          </ac:picMkLst>
        </pc:picChg>
        <pc:picChg chg="add mod modCrop">
          <ac:chgData name="" userId="" providerId="" clId="Web-{3EC502A7-CD63-4331-86BB-AE4A297C93CD}" dt="2019-03-20T14:41:09.184" v="600" actId="1076"/>
          <ac:picMkLst>
            <pc:docMk/>
            <pc:sldMk cId="1604766379" sldId="285"/>
            <ac:picMk id="8" creationId="{381C925D-5FB4-4B04-8D9E-2365F7483DCD}"/>
          </ac:picMkLst>
        </pc:picChg>
      </pc:sldChg>
      <pc:sldChg chg="addSp delSp modSp new">
        <pc:chgData name="" userId="" providerId="" clId="Web-{3EC502A7-CD63-4331-86BB-AE4A297C93CD}" dt="2019-03-20T14:45:49.731" v="610" actId="1076"/>
        <pc:sldMkLst>
          <pc:docMk/>
          <pc:sldMk cId="2502516014" sldId="286"/>
        </pc:sldMkLst>
        <pc:spChg chg="del">
          <ac:chgData name="" userId="" providerId="" clId="Web-{3EC502A7-CD63-4331-86BB-AE4A297C93CD}" dt="2019-03-20T14:45:41.215" v="605"/>
          <ac:spMkLst>
            <pc:docMk/>
            <pc:sldMk cId="2502516014" sldId="286"/>
            <ac:spMk id="2" creationId="{13C0445F-05A9-4A0F-8311-C70F8354CEFA}"/>
          </ac:spMkLst>
        </pc:spChg>
        <pc:spChg chg="del">
          <ac:chgData name="" userId="" providerId="" clId="Web-{3EC502A7-CD63-4331-86BB-AE4A297C93CD}" dt="2019-03-20T14:45:43.168" v="606"/>
          <ac:spMkLst>
            <pc:docMk/>
            <pc:sldMk cId="2502516014" sldId="286"/>
            <ac:spMk id="3" creationId="{1D2CED11-DF64-4A93-98DB-6CAD327BBCA0}"/>
          </ac:spMkLst>
        </pc:spChg>
        <pc:picChg chg="add mod">
          <ac:chgData name="" userId="" providerId="" clId="Web-{3EC502A7-CD63-4331-86BB-AE4A297C93CD}" dt="2019-03-20T14:45:49.731" v="610" actId="1076"/>
          <ac:picMkLst>
            <pc:docMk/>
            <pc:sldMk cId="2502516014" sldId="286"/>
            <ac:picMk id="4" creationId="{52AB175E-83D3-41CD-82BE-79FF80B7A8C2}"/>
          </ac:picMkLst>
        </pc:picChg>
      </pc:sldChg>
      <pc:sldChg chg="new ord">
        <pc:chgData name="" userId="" providerId="" clId="Web-{3EC502A7-CD63-4331-86BB-AE4A297C93CD}" dt="2019-03-20T14:52:49.496" v="612"/>
        <pc:sldMkLst>
          <pc:docMk/>
          <pc:sldMk cId="2639907918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935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710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96630"/>
            <a:ext cx="10972800" cy="337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A3B4-CBE1-43BB-9AF9-525747268C7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E0B6-30A6-4CEC-96C0-EC2FD04E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tsandsciences.sc.edu/geog/hvri/sovi%C2%AE-0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raries.uc.edu/gmp-research-labs/r" TargetMode="External"/><Relationship Id="rId2" Type="http://schemas.openxmlformats.org/officeDocument/2006/relationships/hyperlink" Target="https://geocompr.robinlovelace.n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-blogger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Johansen/DataDay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ftp.ussg.iu.edu/CRA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ohansen/DataDay2019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3/16-years-of-r-history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10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Mapping Social Vulnerability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Day 2019</a:t>
            </a:r>
          </a:p>
          <a:p>
            <a:r>
              <a:rPr lang="en-US" dirty="0"/>
              <a:t>Mark Chalmers, Engineering Librarian </a:t>
            </a:r>
          </a:p>
          <a:p>
            <a:r>
              <a:rPr lang="en-US" dirty="0"/>
              <a:t>Richard Johansen, Data Visualization Specialist</a:t>
            </a:r>
          </a:p>
        </p:txBody>
      </p:sp>
    </p:spTree>
    <p:extLst>
      <p:ext uri="{BB962C8B-B14F-4D97-AF65-F5344CB8AC3E}">
        <p14:creationId xmlns:p14="http://schemas.microsoft.com/office/powerpoint/2010/main" val="9632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48310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+mn-lt"/>
              </a:rPr>
              <a:t>Social Vulnerability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6565" indent="-456565"/>
            <a:r>
              <a:rPr lang="en-US" sz="4250" dirty="0">
                <a:cs typeface="Times New Roman"/>
              </a:rPr>
              <a:t>Generally defined, vulnerability is the potential for loss due to hazards ranging from loss of property, natural resources, or human life. </a:t>
            </a:r>
            <a:endParaRPr lang="en-US"/>
          </a:p>
          <a:p>
            <a:pPr marL="456565" indent="-456565"/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dirty="0">
                <a:cs typeface="Times New Roman"/>
              </a:rPr>
              <a:t>Social vulnerability represents those social, economic, demographic, and housing characteristics that influence a community’s ability to prepare for, respond to, cope with, recover from, and adapt to environmental hazards. </a:t>
            </a:r>
          </a:p>
          <a:p>
            <a:pPr marL="456565" indent="-456565"/>
            <a:endParaRPr lang="en-US" sz="4250" dirty="0">
              <a:cs typeface="Times New Roman"/>
            </a:endParaRPr>
          </a:p>
          <a:p>
            <a:pPr marL="456565" indent="-456565"/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1200" dirty="0">
                <a:hlinkClick r:id="rId2"/>
              </a:rPr>
              <a:t>http://artsandsciences.sc.edu/geog/hvri/sovi%C2%AE-0</a:t>
            </a:r>
            <a:r>
              <a:rPr lang="en-US" sz="1200" dirty="0"/>
              <a:t>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41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1D15-8592-47AC-885F-1B207CE1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850" dirty="0">
                <a:cs typeface="Arial"/>
              </a:rPr>
              <a:t>Population Characteristics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99D-D1CE-42AC-9FE5-B70FCC29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456565" indent="-456565"/>
            <a:r>
              <a:rPr lang="en-US" sz="4250" b="1" dirty="0">
                <a:cs typeface="Times New Roman"/>
              </a:rPr>
              <a:t>Socioeconomic Status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Gender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Race and ethnicity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Age</a:t>
            </a:r>
            <a:endParaRPr lang="en-US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Employment loss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Residential property</a:t>
            </a:r>
            <a:endParaRPr lang="en-US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Renters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Occupation</a:t>
            </a:r>
            <a:r>
              <a:rPr lang="en-US" sz="4250" dirty="0">
                <a:cs typeface="Times New Roman"/>
              </a:rPr>
              <a:t> </a:t>
            </a:r>
            <a:endParaRPr lang="en-US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Family structure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Education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b="1" dirty="0">
                <a:cs typeface="Times New Roman"/>
              </a:rPr>
              <a:t>Medical Services and Access</a:t>
            </a:r>
            <a:r>
              <a:rPr lang="en-US" sz="4250" dirty="0">
                <a:cs typeface="Times New Roman"/>
              </a:rPr>
              <a:t> </a:t>
            </a:r>
          </a:p>
          <a:p>
            <a:pPr marL="456565" indent="-456565"/>
            <a:r>
              <a:rPr lang="en-US" sz="4250" b="1" dirty="0">
                <a:cs typeface="Times New Roman"/>
              </a:rPr>
              <a:t>Social dependence</a:t>
            </a:r>
            <a:r>
              <a:rPr lang="en-US" sz="4250" dirty="0">
                <a:cs typeface="Times New Roman"/>
              </a:rPr>
              <a:t> </a:t>
            </a:r>
          </a:p>
          <a:p>
            <a:pPr marL="456565" indent="-456565"/>
            <a:r>
              <a:rPr lang="en-US" sz="4250" b="1" dirty="0">
                <a:cs typeface="Times New Roman"/>
              </a:rPr>
              <a:t>Special-needs population</a:t>
            </a:r>
            <a:r>
              <a:rPr lang="en-US" sz="4250" dirty="0"/>
              <a:t/>
            </a:r>
            <a:br>
              <a:rPr lang="en-US" sz="4250" dirty="0"/>
            </a:br>
            <a:endParaRPr lang="en-US" sz="4250">
              <a:cs typeface="Times New Roman"/>
            </a:endParaRPr>
          </a:p>
          <a:p>
            <a:pPr marL="456565" indent="-456565"/>
            <a:endParaRPr lang="en-US" sz="425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BE2128-CC73-476B-9798-CFA0BCE8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" b="39330"/>
          <a:stretch/>
        </p:blipFill>
        <p:spPr>
          <a:xfrm>
            <a:off x="43543" y="-1077"/>
            <a:ext cx="6468543" cy="4162071"/>
          </a:xfrm>
          <a:prstGeom prst="rect">
            <a:avLst/>
          </a:prstGeom>
        </p:spPr>
      </p:pic>
      <p:pic>
        <p:nvPicPr>
          <p:cNvPr id="8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1C925D-5FB4-4B04-8D9E-2365F748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5" r="186"/>
          <a:stretch/>
        </p:blipFill>
        <p:spPr>
          <a:xfrm>
            <a:off x="6454019" y="482732"/>
            <a:ext cx="6468543" cy="27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2AB175E-83D3-41CD-82BE-79FF80B7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95208"/>
            <a:ext cx="8500532" cy="64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1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13805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sz="5850" dirty="0">
                <a:latin typeface="+mn-lt"/>
              </a:rPr>
              <a:t>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6565" indent="-456565"/>
            <a:r>
              <a:rPr lang="en-US" sz="2600" dirty="0">
                <a:cs typeface="Times New Roman"/>
              </a:rPr>
              <a:t>Part I: Data </a:t>
            </a:r>
            <a:r>
              <a:rPr lang="en-US" sz="2600" dirty="0" smtClean="0">
                <a:cs typeface="Times New Roman"/>
              </a:rPr>
              <a:t>Acquisition</a:t>
            </a:r>
            <a:endParaRPr lang="en-US" sz="2600" dirty="0">
              <a:cs typeface="Times New Roman"/>
            </a:endParaRPr>
          </a:p>
          <a:p>
            <a:pPr marL="989965" lvl="1" indent="-380365"/>
            <a:r>
              <a:rPr lang="en-US" sz="2600" dirty="0">
                <a:cs typeface="Times New Roman"/>
              </a:rPr>
              <a:t>Web scraping </a:t>
            </a:r>
          </a:p>
          <a:p>
            <a:pPr marL="989965" lvl="1" indent="-380365"/>
            <a:r>
              <a:rPr lang="en-US" sz="2600" dirty="0">
                <a:cs typeface="Times New Roman"/>
              </a:rPr>
              <a:t>Data cleaning</a:t>
            </a:r>
          </a:p>
          <a:p>
            <a:pPr marL="989965" lvl="1" indent="-380365"/>
            <a:endParaRPr lang="en-US" sz="2600" dirty="0">
              <a:cs typeface="Times New Roman"/>
            </a:endParaRPr>
          </a:p>
          <a:p>
            <a:pPr marL="456565" indent="-456565"/>
            <a:r>
              <a:rPr lang="en-US" sz="2600" dirty="0">
                <a:cs typeface="Times New Roman"/>
              </a:rPr>
              <a:t>Part II: Mapping in R</a:t>
            </a:r>
          </a:p>
          <a:p>
            <a:pPr marL="989965" lvl="1" indent="-380365"/>
            <a:r>
              <a:rPr lang="en-US" sz="2600" dirty="0">
                <a:cs typeface="Times New Roman"/>
              </a:rPr>
              <a:t>Combining tabular data with spatial data</a:t>
            </a:r>
          </a:p>
          <a:p>
            <a:pPr marL="989965" lvl="1" indent="-380365"/>
            <a:r>
              <a:rPr lang="en-US" sz="2600" dirty="0" err="1">
                <a:cs typeface="Times New Roman"/>
              </a:rPr>
              <a:t>Subsetting</a:t>
            </a:r>
            <a:r>
              <a:rPr lang="en-US" sz="2600" dirty="0">
                <a:cs typeface="Times New Roman"/>
              </a:rPr>
              <a:t> the data</a:t>
            </a:r>
          </a:p>
          <a:p>
            <a:pPr marL="989965" lvl="1" indent="-380365"/>
            <a:r>
              <a:rPr lang="en-US" sz="2600" dirty="0">
                <a:cs typeface="Times New Roman"/>
              </a:rPr>
              <a:t>Mapping with </a:t>
            </a:r>
            <a:r>
              <a:rPr lang="en-US" sz="2600" dirty="0" err="1">
                <a:cs typeface="Times New Roman"/>
              </a:rPr>
              <a:t>tmap</a:t>
            </a:r>
            <a:r>
              <a:rPr lang="en-US" sz="2600" dirty="0">
                <a:cs typeface="Times New Roman"/>
              </a:rPr>
              <a:t> in R</a:t>
            </a:r>
          </a:p>
          <a:p>
            <a:pPr marL="989965" lvl="1" indent="-380365"/>
            <a:endParaRPr lang="en-US" sz="37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8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8558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Want to continue learning R?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Academic Courses: </a:t>
            </a:r>
            <a:endParaRPr lang="en-US" sz="2600" b="1" dirty="0" smtClean="0"/>
          </a:p>
          <a:p>
            <a:pPr lvl="1"/>
            <a:r>
              <a:rPr lang="en-US" sz="2200" dirty="0" smtClean="0"/>
              <a:t>CS 2005C – Introduction to Programming for Informatics with Python and R</a:t>
            </a:r>
          </a:p>
          <a:p>
            <a:pPr lvl="1"/>
            <a:r>
              <a:rPr lang="en-US" sz="2200" dirty="0" smtClean="0"/>
              <a:t>BE </a:t>
            </a:r>
            <a:r>
              <a:rPr lang="en-US" sz="2200" dirty="0" smtClean="0"/>
              <a:t>8083 – Data Analysis with R and SAS</a:t>
            </a:r>
          </a:p>
          <a:p>
            <a:pPr lvl="1"/>
            <a:r>
              <a:rPr lang="it-IT" sz="2200" dirty="0"/>
              <a:t>BANA 5143 </a:t>
            </a:r>
            <a:r>
              <a:rPr lang="it-IT" sz="2200" dirty="0" smtClean="0"/>
              <a:t>– Statistical Computing</a:t>
            </a:r>
          </a:p>
          <a:p>
            <a:pPr lvl="1"/>
            <a:r>
              <a:rPr lang="it-IT" sz="2200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sz="2600" b="1" dirty="0" smtClean="0"/>
              <a:t>Lynda</a:t>
            </a:r>
            <a:r>
              <a:rPr lang="it-IT" sz="2600" dirty="0" smtClean="0"/>
              <a:t> (Many free courses):</a:t>
            </a:r>
          </a:p>
          <a:p>
            <a:pPr lvl="1"/>
            <a:r>
              <a:rPr lang="it-IT" sz="2200" dirty="0" smtClean="0"/>
              <a:t>Learning R</a:t>
            </a:r>
          </a:p>
          <a:p>
            <a:pPr lvl="1"/>
            <a:r>
              <a:rPr lang="it-IT" sz="2200" dirty="0" smtClean="0"/>
              <a:t>Data Wrangling with R</a:t>
            </a:r>
          </a:p>
          <a:p>
            <a:pPr lvl="1"/>
            <a:r>
              <a:rPr lang="it-IT" sz="2200" dirty="0" smtClean="0"/>
              <a:t>R Statistics Essential Training</a:t>
            </a:r>
          </a:p>
          <a:p>
            <a:pPr marL="0" indent="0">
              <a:buNone/>
            </a:pPr>
            <a:r>
              <a:rPr lang="it-IT" sz="2600" b="1" dirty="0" smtClean="0"/>
              <a:t>Library Workshops:</a:t>
            </a:r>
          </a:p>
          <a:p>
            <a:pPr lvl="1"/>
            <a:r>
              <a:rPr lang="it-IT" sz="2200" dirty="0">
                <a:hlinkClick r:id="rId2"/>
              </a:rPr>
              <a:t>https://</a:t>
            </a:r>
            <a:r>
              <a:rPr lang="it-IT" sz="2200" dirty="0" smtClean="0">
                <a:hlinkClick r:id="rId2"/>
              </a:rPr>
              <a:t>webapps2.uc.edu/ce/facdev/Workshops</a:t>
            </a:r>
            <a:r>
              <a:rPr lang="it-IT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57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6833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Online </a:t>
            </a:r>
            <a:r>
              <a:rPr lang="en-US" dirty="0" smtClean="0">
                <a:latin typeface="+mn-lt"/>
              </a:rPr>
              <a:t>Resources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Geocomputation</a:t>
            </a:r>
            <a:r>
              <a:rPr lang="en-US" sz="2200" dirty="0" smtClean="0"/>
              <a:t> </a:t>
            </a:r>
            <a:r>
              <a:rPr lang="en-US" sz="2200" dirty="0"/>
              <a:t>in </a:t>
            </a:r>
            <a:r>
              <a:rPr lang="en-US" sz="2200" dirty="0" smtClean="0"/>
              <a:t>R (Free online)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https://geocompr.robinlovelace.net/</a:t>
            </a:r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Additional Online resources</a:t>
            </a:r>
          </a:p>
          <a:p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guides.libraries.uc.edu/gmp-research-labs/r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Google</a:t>
            </a:r>
          </a:p>
          <a:p>
            <a:pPr lvl="1"/>
            <a:r>
              <a:rPr lang="en-US" sz="1666" dirty="0" smtClean="0"/>
              <a:t>www.stackoverflow.com  </a:t>
            </a:r>
            <a:endParaRPr lang="en-US" sz="1666" dirty="0" smtClean="0"/>
          </a:p>
          <a:p>
            <a:pPr lvl="1"/>
            <a:r>
              <a:rPr lang="en-US" sz="1666" dirty="0" smtClean="0">
                <a:hlinkClick r:id="rId4"/>
              </a:rPr>
              <a:t>www.r-bloggers.com</a:t>
            </a:r>
            <a:endParaRPr lang="en-US" sz="1666" dirty="0" smtClean="0"/>
          </a:p>
          <a:p>
            <a:r>
              <a:rPr lang="en-US" sz="2200" dirty="0" smtClean="0"/>
              <a:t>Twitter</a:t>
            </a:r>
            <a:r>
              <a:rPr lang="en-US" sz="2200" dirty="0" smtClean="0"/>
              <a:t>: #</a:t>
            </a:r>
            <a:r>
              <a:rPr lang="en-US" sz="2200" dirty="0" err="1" smtClean="0"/>
              <a:t>rstats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YouTube.com</a:t>
            </a:r>
          </a:p>
        </p:txBody>
      </p:sp>
    </p:spTree>
    <p:extLst>
      <p:ext uri="{BB962C8B-B14F-4D97-AF65-F5344CB8AC3E}">
        <p14:creationId xmlns:p14="http://schemas.microsoft.com/office/powerpoint/2010/main" val="328871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674" y="224288"/>
            <a:ext cx="10515601" cy="605268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Us</a:t>
            </a: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Email: </a:t>
            </a:r>
            <a:r>
              <a:rPr lang="en-US" sz="2600" dirty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Web: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  <a:hlinkClick r:id="rId3"/>
              </a:rPr>
              <a:t>https://libraries.uc.edu/digital-scholarship/data-services.html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600" b="1" dirty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Visit: </a:t>
            </a:r>
            <a:r>
              <a:rPr lang="en-US" sz="2600" dirty="0">
                <a:solidFill>
                  <a:schemeClr val="tx1"/>
                </a:solidFill>
              </a:rPr>
              <a:t>240 Braunstein Hall (Geology-Math-Physics Library)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Consultations</a:t>
            </a:r>
            <a:r>
              <a:rPr lang="en-US" sz="2600" dirty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endParaRPr lang="en-US" sz="2600" b="1" dirty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Twitter: @</a:t>
            </a:r>
            <a:r>
              <a:rPr lang="en-US" sz="2600" b="1" dirty="0" err="1">
                <a:solidFill>
                  <a:schemeClr val="tx1"/>
                </a:solidFill>
              </a:rPr>
              <a:t>DataVizJohansen</a:t>
            </a:r>
            <a:endParaRPr lang="en-US" sz="2600" b="1" dirty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GitHub: </a:t>
            </a:r>
            <a:r>
              <a:rPr lang="en-US" sz="26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2600" b="1" dirty="0">
                <a:solidFill>
                  <a:schemeClr val="tx1"/>
                </a:solidFill>
                <a:hlinkClick r:id="rId4"/>
              </a:rPr>
              <a:t>github.com/RAJohansen/DataDay2019</a:t>
            </a:r>
            <a:r>
              <a:rPr lang="en-US" sz="2600" b="1" dirty="0">
                <a:solidFill>
                  <a:schemeClr val="tx1"/>
                </a:solidFill>
              </a:rPr>
              <a:t>   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9746"/>
            <a:ext cx="10972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Workshop 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4250" dirty="0"/>
              <a:t>Why use R?</a:t>
            </a:r>
            <a:endParaRPr lang="en-US" dirty="0"/>
          </a:p>
          <a:p>
            <a:pPr marL="456565" indent="-456565"/>
            <a:r>
              <a:rPr lang="en-US" sz="4250" dirty="0"/>
              <a:t>What is Social Vulnerability?</a:t>
            </a:r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dirty="0"/>
              <a:t>Creating Maps in R</a:t>
            </a:r>
            <a:endParaRPr lang="en-US" sz="4250" dirty="0">
              <a:cs typeface="Times New Roman"/>
            </a:endParaRPr>
          </a:p>
          <a:p>
            <a:r>
              <a:rPr lang="en-US" dirty="0"/>
              <a:t>Mapping Social Vulnerability</a:t>
            </a:r>
          </a:p>
        </p:txBody>
      </p:sp>
    </p:spTree>
    <p:extLst>
      <p:ext uri="{BB962C8B-B14F-4D97-AF65-F5344CB8AC3E}">
        <p14:creationId xmlns:p14="http://schemas.microsoft.com/office/powerpoint/2010/main" val="4126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62" y="248310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+mn-lt"/>
              </a:rPr>
              <a:t>Workshop 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installed</a:t>
            </a:r>
          </a:p>
          <a:p>
            <a:endParaRPr lang="en-US" dirty="0"/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Explore R and R studio environment</a:t>
            </a:r>
          </a:p>
          <a:p>
            <a:pPr lvl="1"/>
            <a:r>
              <a:rPr lang="en-US" dirty="0"/>
              <a:t>Basic functions of R</a:t>
            </a:r>
          </a:p>
          <a:p>
            <a:pPr lvl="1"/>
            <a:r>
              <a:rPr lang="en-US" dirty="0"/>
              <a:t>Understand S.V. Index</a:t>
            </a:r>
          </a:p>
          <a:p>
            <a:pPr marL="989965" lvl="1" indent="-380365"/>
            <a:r>
              <a:rPr lang="en-US" sz="3700" dirty="0"/>
              <a:t>Web scrap PDF data</a:t>
            </a:r>
            <a:endParaRPr lang="en-US" sz="3700" dirty="0">
              <a:cs typeface="Times New Roman"/>
            </a:endParaRPr>
          </a:p>
          <a:p>
            <a:pPr marL="989965" lvl="1" indent="-380365"/>
            <a:r>
              <a:rPr lang="en-US" sz="3700" dirty="0"/>
              <a:t>Create interactive maps using R</a:t>
            </a:r>
            <a:endParaRPr lang="en-US" sz="3700" dirty="0">
              <a:cs typeface="Times New Roman"/>
            </a:endParaRPr>
          </a:p>
          <a:p>
            <a:pPr marL="989965" lvl="1" indent="-380365"/>
            <a:r>
              <a:rPr lang="en-US" sz="3700" dirty="0"/>
              <a:t>Analyze results</a:t>
            </a:r>
            <a:endParaRPr lang="en-US" sz="3700" dirty="0"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Caveat </a:t>
            </a:r>
          </a:p>
          <a:p>
            <a:pPr lvl="1"/>
            <a:r>
              <a:rPr lang="en-US" dirty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2" y="1650265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2" y="4011290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4396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10BA-4968-4F4A-AD4A-07F05174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850" dirty="0">
                <a:cs typeface="Arial"/>
              </a:rPr>
              <a:t>Setting Up the R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E017-9693-4F5F-B37D-54FBCBF1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6565" indent="-456565"/>
            <a:r>
              <a:rPr lang="en-US" sz="4250" dirty="0">
                <a:cs typeface="Times New Roman"/>
              </a:rPr>
              <a:t>Installing R</a:t>
            </a:r>
          </a:p>
          <a:p>
            <a:pPr marL="989965" lvl="1" indent="-380365"/>
            <a:r>
              <a:rPr lang="en-US" sz="3700" dirty="0">
                <a:cs typeface="Times New Roman"/>
                <a:hlinkClick r:id="rId2"/>
              </a:rPr>
              <a:t>https://ftp.ussg.iu.edu/CRAN/</a:t>
            </a:r>
            <a:endParaRPr lang="en-US" sz="3700">
              <a:cs typeface="Times New Roman"/>
              <a:hlinkClick r:id="rId2"/>
            </a:endParaRPr>
          </a:p>
          <a:p>
            <a:pPr marL="456565" indent="-456565"/>
            <a:endParaRPr lang="en-US" sz="4250" dirty="0">
              <a:cs typeface="Times New Roman"/>
            </a:endParaRPr>
          </a:p>
          <a:p>
            <a:pPr marL="456565" indent="-456565"/>
            <a:r>
              <a:rPr lang="en-US" sz="4250" dirty="0">
                <a:cs typeface="Times New Roman"/>
              </a:rPr>
              <a:t>Installing RStudio</a:t>
            </a:r>
            <a:endParaRPr lang="en-US">
              <a:cs typeface="Times New Roman"/>
            </a:endParaRPr>
          </a:p>
          <a:p>
            <a:pPr marL="989965" lvl="1" indent="-380365"/>
            <a:r>
              <a:rPr lang="en-US" sz="3700" dirty="0">
                <a:cs typeface="Times New Roman"/>
                <a:hlinkClick r:id="rId3"/>
              </a:rPr>
              <a:t>https://www.rstudio.com/products/rstudio/download/</a:t>
            </a:r>
            <a:r>
              <a:rPr lang="en-US" sz="3700" dirty="0">
                <a:cs typeface="Times New Roman"/>
              </a:rPr>
              <a:t> </a:t>
            </a:r>
          </a:p>
          <a:p>
            <a:pPr marL="1523365" lvl="2" indent="-304165"/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74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79DC-D532-4080-8852-8EA3DA81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850" dirty="0">
                <a:cs typeface="Arial"/>
              </a:rPr>
              <a:t>Accessing Data from 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3BCF5-5CC2-4792-B9E0-FCC6A02E0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6565" indent="-456565"/>
            <a:r>
              <a:rPr lang="en-US" sz="4250" dirty="0">
                <a:cs typeface="Times New Roman"/>
                <a:hlinkClick r:id="rId2"/>
              </a:rPr>
              <a:t>https://github.com/RAJohansen/DataDay2019</a:t>
            </a:r>
            <a:endParaRPr lang="en-US"/>
          </a:p>
          <a:p>
            <a:pPr marL="456565" indent="-456565"/>
            <a:endParaRPr lang="en-US" sz="425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379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A023-0B3E-4967-90C0-553166AD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63558"/>
            <a:ext cx="11360800" cy="993409"/>
          </a:xfrm>
        </p:spPr>
        <p:txBody>
          <a:bodyPr>
            <a:noAutofit/>
          </a:bodyPr>
          <a:lstStyle/>
          <a:p>
            <a:r>
              <a:rPr lang="en-US" sz="5850" dirty="0">
                <a:cs typeface="Arial"/>
              </a:rPr>
              <a:t>Setting Up the R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016F-DB1B-44B7-9C26-28CD76255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6565" indent="-456565"/>
            <a:r>
              <a:rPr lang="en-US" sz="4250" dirty="0">
                <a:cs typeface="Times New Roman"/>
              </a:rPr>
              <a:t>What are R packages?</a:t>
            </a:r>
          </a:p>
          <a:p>
            <a:pPr marL="456565" indent="-456565"/>
            <a:r>
              <a:rPr lang="en-US" sz="4250" dirty="0">
                <a:cs typeface="Times New Roman"/>
              </a:rPr>
              <a:t>Installing R packages</a:t>
            </a:r>
          </a:p>
          <a:p>
            <a:pPr marL="989965" lvl="1" indent="-380365"/>
            <a:r>
              <a:rPr lang="en-US" sz="4250" dirty="0" err="1">
                <a:cs typeface="Times New Roman"/>
              </a:rPr>
              <a:t>install.packages</a:t>
            </a:r>
            <a:r>
              <a:rPr lang="en-US" sz="4250" dirty="0">
                <a:cs typeface="Times New Roman"/>
              </a:rPr>
              <a:t>("</a:t>
            </a:r>
            <a:r>
              <a:rPr lang="en-US" sz="4250" dirty="0" err="1">
                <a:cs typeface="Times New Roman"/>
              </a:rPr>
              <a:t>package_name</a:t>
            </a:r>
            <a:r>
              <a:rPr lang="en-US" sz="4250" dirty="0">
                <a:cs typeface="Times New Roman"/>
              </a:rPr>
              <a:t>")</a:t>
            </a:r>
          </a:p>
          <a:p>
            <a:pPr marL="1523365" lvl="2" indent="-304165"/>
            <a:r>
              <a:rPr lang="en-US" sz="4250" dirty="0" err="1">
                <a:cs typeface="Times New Roman"/>
              </a:rPr>
              <a:t>tidyverse</a:t>
            </a:r>
          </a:p>
          <a:p>
            <a:pPr marL="1523365" lvl="2" indent="-304165"/>
            <a:r>
              <a:rPr lang="en-US" sz="4250" dirty="0" err="1">
                <a:cs typeface="Times New Roman"/>
              </a:rPr>
              <a:t>tmap</a:t>
            </a:r>
          </a:p>
          <a:p>
            <a:pPr marL="1523365" lvl="2" indent="-304165"/>
            <a:r>
              <a:rPr lang="en-US" sz="4250" dirty="0" err="1">
                <a:cs typeface="Times New Roman"/>
              </a:rPr>
              <a:t>tigris</a:t>
            </a:r>
          </a:p>
          <a:p>
            <a:pPr marL="1523365" lvl="2" indent="-304165"/>
            <a:r>
              <a:rPr lang="en-US" sz="4250" dirty="0" err="1">
                <a:cs typeface="Times New Roman"/>
              </a:rPr>
              <a:t>dplyr</a:t>
            </a:r>
          </a:p>
          <a:p>
            <a:pPr marL="1523365" lvl="2" indent="-304165"/>
            <a:r>
              <a:rPr lang="en-US" sz="4250" dirty="0" err="1">
                <a:cs typeface="Times New Roman"/>
              </a:rPr>
              <a:t>tabulizer</a:t>
            </a:r>
          </a:p>
          <a:p>
            <a:pPr marL="456565" indent="-456565"/>
            <a:endParaRPr lang="en-US" sz="425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32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26" y="282816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 is a programming language specifically designed for statistical analysis and graphics</a:t>
            </a:r>
          </a:p>
          <a:p>
            <a:endParaRPr lang="en-US" dirty="0"/>
          </a:p>
          <a:p>
            <a:r>
              <a:rPr lang="en-US" dirty="0"/>
              <a:t>R is free &amp; open-source used in many academic and industry disciplines</a:t>
            </a:r>
          </a:p>
          <a:p>
            <a:endParaRPr lang="en-US" dirty="0"/>
          </a:p>
          <a:p>
            <a:pPr marL="456565" indent="-456565"/>
            <a:r>
              <a:rPr lang="en-US" sz="4250" dirty="0"/>
              <a:t>R Studio is the interactive user interface compatible with R</a:t>
            </a:r>
            <a:endParaRPr lang="en-US" sz="4250" dirty="0">
              <a:cs typeface="Times New Roman"/>
            </a:endParaRPr>
          </a:p>
          <a:p>
            <a:endParaRPr lang="en-US" dirty="0"/>
          </a:p>
          <a:p>
            <a:r>
              <a:rPr lang="en-US" dirty="0"/>
              <a:t>R and R Studio can be downloaded here: </a:t>
            </a:r>
          </a:p>
          <a:p>
            <a:pPr lvl="1"/>
            <a:r>
              <a:rPr lang="en-US" dirty="0">
                <a:hlinkClick r:id="rId2"/>
              </a:rPr>
              <a:t>http://cran.r-project.org/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https://www.rstudio.com/products/RStudio/#Desktop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59" y="1356967"/>
            <a:ext cx="2942967" cy="2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48310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+mn-lt"/>
              </a:rPr>
              <a:t>Why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1600" y="13828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Cons:</a:t>
            </a:r>
          </a:p>
          <a:p>
            <a:pPr lvl="1"/>
            <a:r>
              <a:rPr lang="en-US" dirty="0"/>
              <a:t>Steep Learning Curve</a:t>
            </a:r>
          </a:p>
          <a:p>
            <a:pPr lvl="2"/>
            <a:r>
              <a:rPr lang="en-US" dirty="0"/>
              <a:t>Requires a significant time investment especially starting with little to no coding experience</a:t>
            </a:r>
          </a:p>
          <a:p>
            <a:pPr lvl="1"/>
            <a:r>
              <a:rPr lang="en-US" dirty="0"/>
              <a:t>Limited “Point &amp; Click” </a:t>
            </a:r>
          </a:p>
          <a:p>
            <a:pPr lvl="2"/>
            <a:r>
              <a:rPr lang="en-US" dirty="0"/>
              <a:t>R Commander or Radiant?</a:t>
            </a:r>
          </a:p>
          <a:p>
            <a:pPr lvl="1"/>
            <a:r>
              <a:rPr lang="en-US" dirty="0"/>
              <a:t>Open-Source</a:t>
            </a:r>
          </a:p>
          <a:p>
            <a:pPr lvl="2"/>
            <a:r>
              <a:rPr lang="en-US" dirty="0"/>
              <a:t>Rely on creators to follow coding etiquette</a:t>
            </a:r>
          </a:p>
          <a:p>
            <a:pPr lvl="2"/>
            <a:r>
              <a:rPr lang="en-US" dirty="0"/>
              <a:t>Version control and instability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600" y="13828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Reproducibility</a:t>
            </a:r>
          </a:p>
          <a:p>
            <a:pPr lvl="2"/>
            <a:r>
              <a:rPr lang="en-US" dirty="0"/>
              <a:t>Explicit documentation of steps</a:t>
            </a:r>
          </a:p>
          <a:p>
            <a:pPr lvl="1"/>
            <a:r>
              <a:rPr lang="en-US" dirty="0"/>
              <a:t>Versatile </a:t>
            </a:r>
          </a:p>
          <a:p>
            <a:pPr lvl="2"/>
            <a:r>
              <a:rPr lang="en-US" dirty="0"/>
              <a:t>Run on any operating system</a:t>
            </a:r>
          </a:p>
          <a:p>
            <a:pPr lvl="2"/>
            <a:r>
              <a:rPr lang="en-US" dirty="0"/>
              <a:t>Integrates with other software, languages, and data extensions</a:t>
            </a:r>
          </a:p>
          <a:p>
            <a:pPr lvl="3"/>
            <a:r>
              <a:rPr lang="en-US" dirty="0"/>
              <a:t>Python, Java, SAS, SPSS, Excel</a:t>
            </a:r>
          </a:p>
          <a:p>
            <a:pPr lvl="1"/>
            <a:r>
              <a:rPr lang="en-US" dirty="0"/>
              <a:t>Free and Open-Source w/ large active community</a:t>
            </a:r>
          </a:p>
          <a:p>
            <a:pPr lvl="2"/>
            <a:r>
              <a:rPr lang="en-US" dirty="0"/>
              <a:t>10K+ packages CRAN, Twitter, GitHub, etc.</a:t>
            </a:r>
          </a:p>
          <a:p>
            <a:pPr lvl="1"/>
            <a:r>
              <a:rPr lang="en-US" dirty="0"/>
              <a:t>Comprehensive</a:t>
            </a:r>
          </a:p>
          <a:p>
            <a:pPr lvl="2"/>
            <a:r>
              <a:rPr lang="en-US" dirty="0"/>
              <a:t>Eliminates the need for multiple software</a:t>
            </a:r>
          </a:p>
          <a:p>
            <a:pPr lvl="3"/>
            <a:r>
              <a:rPr lang="en-US" dirty="0"/>
              <a:t>GIS, Excel, ENVI, etc.</a:t>
            </a:r>
          </a:p>
          <a:p>
            <a:pPr lvl="1"/>
            <a:r>
              <a:rPr lang="en-US" dirty="0"/>
              <a:t>Computationally Robust</a:t>
            </a:r>
          </a:p>
          <a:p>
            <a:pPr lvl="2"/>
            <a:r>
              <a:rPr lang="en-US" dirty="0"/>
              <a:t>Fast and allows for high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14283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8366" r="-10858"/>
          <a:stretch/>
        </p:blipFill>
        <p:spPr>
          <a:xfrm>
            <a:off x="5022097" y="1042579"/>
            <a:ext cx="6754303" cy="39109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>
            <a:normAutofit/>
          </a:bodyPr>
          <a:lstStyle/>
          <a:p>
            <a:r>
              <a:rPr lang="en-US" sz="2000" dirty="0"/>
              <a:t>Increasing in Popularity (especially in academia) </a:t>
            </a:r>
          </a:p>
          <a:p>
            <a:endParaRPr lang="en-US" sz="2000" dirty="0"/>
          </a:p>
          <a:p>
            <a:r>
              <a:rPr lang="en-US" sz="2000" dirty="0"/>
              <a:t>User contributions significantly increased over the last decade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4768779"/>
            <a:ext cx="3876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http://blog.revolutionanalytics.com/2016/03/16-years-of-r-history.html</a:t>
            </a:r>
            <a:r>
              <a:rPr lang="en-US" sz="800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600" y="248310"/>
            <a:ext cx="11360800" cy="763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+mn-lt"/>
              </a:rPr>
              <a:t>Why R?</a:t>
            </a:r>
          </a:p>
        </p:txBody>
      </p:sp>
    </p:spTree>
    <p:extLst>
      <p:ext uri="{BB962C8B-B14F-4D97-AF65-F5344CB8AC3E}">
        <p14:creationId xmlns:p14="http://schemas.microsoft.com/office/powerpoint/2010/main" val="7250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_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_Body" id="{C70CC16B-08A9-4FF1-9059-69E229174A93}" vid="{CA54A454-B434-47D9-A0FE-69423915FA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UC_Body</Template>
  <TotalTime>87</TotalTime>
  <Words>587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UC_Body</vt:lpstr>
      <vt:lpstr>Mapping Social Vulnerability  Using R</vt:lpstr>
      <vt:lpstr>Workshop Agenda </vt:lpstr>
      <vt:lpstr>Workshop Expectations</vt:lpstr>
      <vt:lpstr>Setting Up the R Environment</vt:lpstr>
      <vt:lpstr>Accessing Data from GitHub</vt:lpstr>
      <vt:lpstr>Setting Up the R Environment</vt:lpstr>
      <vt:lpstr>What is R?</vt:lpstr>
      <vt:lpstr>Why R?</vt:lpstr>
      <vt:lpstr>Why R?</vt:lpstr>
      <vt:lpstr>Social Vulnerability</vt:lpstr>
      <vt:lpstr>Population Characteristics</vt:lpstr>
      <vt:lpstr>PowerPoint Presentation</vt:lpstr>
      <vt:lpstr>PowerPoint Presentation</vt:lpstr>
      <vt:lpstr>Hands-On</vt:lpstr>
      <vt:lpstr>Want to continue learning R?</vt:lpstr>
      <vt:lpstr>Online 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Social Vulnerability  Using R</dc:title>
  <dc:creator>Johansen, Richard (johansra)</dc:creator>
  <cp:lastModifiedBy>Johansen, Richard (johansra)</cp:lastModifiedBy>
  <cp:revision>141</cp:revision>
  <dcterms:created xsi:type="dcterms:W3CDTF">2019-03-13T13:13:59Z</dcterms:created>
  <dcterms:modified xsi:type="dcterms:W3CDTF">2019-03-29T14:32:13Z</dcterms:modified>
</cp:coreProperties>
</file>