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2" r:id="rId2"/>
  </p:sldMasterIdLst>
  <p:notesMasterIdLst>
    <p:notesMasterId r:id="rId30"/>
  </p:notesMasterIdLst>
  <p:sldIdLst>
    <p:sldId id="283" r:id="rId3"/>
    <p:sldId id="289" r:id="rId4"/>
    <p:sldId id="345" r:id="rId5"/>
    <p:sldId id="343" r:id="rId6"/>
    <p:sldId id="344" r:id="rId7"/>
    <p:sldId id="329" r:id="rId8"/>
    <p:sldId id="330" r:id="rId9"/>
    <p:sldId id="331" r:id="rId10"/>
    <p:sldId id="332" r:id="rId11"/>
    <p:sldId id="337" r:id="rId12"/>
    <p:sldId id="334" r:id="rId13"/>
    <p:sldId id="333" r:id="rId14"/>
    <p:sldId id="335" r:id="rId15"/>
    <p:sldId id="336" r:id="rId16"/>
    <p:sldId id="341" r:id="rId17"/>
    <p:sldId id="338" r:id="rId18"/>
    <p:sldId id="353" r:id="rId19"/>
    <p:sldId id="339" r:id="rId20"/>
    <p:sldId id="342" r:id="rId21"/>
    <p:sldId id="340" r:id="rId22"/>
    <p:sldId id="346" r:id="rId23"/>
    <p:sldId id="348" r:id="rId24"/>
    <p:sldId id="349" r:id="rId25"/>
    <p:sldId id="350" r:id="rId26"/>
    <p:sldId id="347" r:id="rId27"/>
    <p:sldId id="351" r:id="rId28"/>
    <p:sldId id="32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0B4E8-A216-4834-BA1C-6A7DAFED737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2C099-95BC-4386-B5DD-08F8B07EB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3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Alison</a:t>
            </a:r>
          </a:p>
        </p:txBody>
      </p:sp>
    </p:spTree>
    <p:extLst>
      <p:ext uri="{BB962C8B-B14F-4D97-AF65-F5344CB8AC3E}">
        <p14:creationId xmlns:p14="http://schemas.microsoft.com/office/powerpoint/2010/main" val="243217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7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0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5715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1640" y="2130426"/>
            <a:ext cx="845076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4764" y="3886200"/>
            <a:ext cx="695944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0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15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4406901"/>
            <a:ext cx="81280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2906713"/>
            <a:ext cx="81280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1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1" y="639328"/>
            <a:ext cx="8127999" cy="8555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4400" y="1600201"/>
            <a:ext cx="38873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4197" y="1600201"/>
            <a:ext cx="400820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64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399" y="639328"/>
            <a:ext cx="8128000" cy="8555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399" y="1535113"/>
            <a:ext cx="37374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54399" y="2174875"/>
            <a:ext cx="37374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1370" y="1535113"/>
            <a:ext cx="40810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01370" y="2174875"/>
            <a:ext cx="40810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29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5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76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96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83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01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4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3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0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1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9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5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3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2A757-42F3-4527-9C1E-C8A1E1019F3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9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7774" y="639328"/>
            <a:ext cx="8614625" cy="85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7774" y="1964891"/>
            <a:ext cx="8614625" cy="3387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urvivestatistics.com/variabl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xcelcharts.com/classification-chart-type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/books?id=NRyGnjeNKJIC&amp;pg=PA9&amp;lpg=PA9&amp;dq=the+grammar+of+graphics+guide&amp;source=bl&amp;ots=XZV1eXA6Fn&amp;sig=5AWLO75GICzd2fBDNNjDjKnrJFU&amp;hl=en&amp;sa=X&amp;ved=0ahUKEwjVi-zInfTRAhUM5yYKHeguD8UQ6AEIQjAG#v=onepage&amp;q&amp;f=fal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vita.had.co.nz/papers/layered-grammar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1640" y="1688842"/>
            <a:ext cx="8450760" cy="19116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Data Visualization with R </a:t>
            </a:r>
            <a:r>
              <a:rPr lang="en-US" smtClean="0"/>
              <a:t>using ggplot2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Richard Johansen</a:t>
            </a:r>
          </a:p>
        </p:txBody>
      </p:sp>
    </p:spTree>
    <p:extLst>
      <p:ext uri="{BB962C8B-B14F-4D97-AF65-F5344CB8AC3E}">
        <p14:creationId xmlns:p14="http://schemas.microsoft.com/office/powerpoint/2010/main" val="11998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82" y="365760"/>
            <a:ext cx="10834736" cy="60444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10754" y="6386277"/>
            <a:ext cx="2602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3"/>
              </a:rPr>
              <a:t>http://survivestatistics.com/variables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37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Set Classification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  </a:t>
            </a:r>
          </a:p>
          <a:p>
            <a:pPr lvl="1"/>
            <a:r>
              <a:rPr lang="en-US" dirty="0" smtClean="0"/>
              <a:t>Data Matrix</a:t>
            </a:r>
          </a:p>
          <a:p>
            <a:pPr lvl="1"/>
            <a:r>
              <a:rPr lang="en-US" dirty="0" smtClean="0"/>
              <a:t>Document Data</a:t>
            </a:r>
          </a:p>
          <a:p>
            <a:pPr lvl="1"/>
            <a:r>
              <a:rPr lang="en-US" dirty="0" smtClean="0"/>
              <a:t>Transaction Data</a:t>
            </a:r>
          </a:p>
          <a:p>
            <a:r>
              <a:rPr lang="en-US" dirty="0" smtClean="0"/>
              <a:t>Graph  </a:t>
            </a:r>
          </a:p>
          <a:p>
            <a:pPr lvl="1"/>
            <a:r>
              <a:rPr lang="en-US" dirty="0" smtClean="0"/>
              <a:t>World Wide Web</a:t>
            </a:r>
          </a:p>
          <a:p>
            <a:pPr lvl="1"/>
            <a:r>
              <a:rPr lang="en-US" dirty="0" smtClean="0"/>
              <a:t>Molecular Structures</a:t>
            </a:r>
          </a:p>
          <a:p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Spatial Data</a:t>
            </a:r>
          </a:p>
          <a:p>
            <a:pPr lvl="1"/>
            <a:r>
              <a:rPr lang="en-US" dirty="0" smtClean="0"/>
              <a:t>Temporal Data</a:t>
            </a:r>
          </a:p>
          <a:p>
            <a:pPr lvl="1"/>
            <a:r>
              <a:rPr lang="en-US" dirty="0" smtClean="0"/>
              <a:t>Sequential Data</a:t>
            </a:r>
          </a:p>
        </p:txBody>
      </p:sp>
    </p:spTree>
    <p:extLst>
      <p:ext uri="{BB962C8B-B14F-4D97-AF65-F5344CB8AC3E}">
        <p14:creationId xmlns:p14="http://schemas.microsoft.com/office/powerpoint/2010/main" val="82505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Record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086800" cy="4555200"/>
          </a:xfrm>
        </p:spPr>
        <p:txBody>
          <a:bodyPr/>
          <a:lstStyle/>
          <a:p>
            <a:r>
              <a:rPr lang="en-US" dirty="0" smtClean="0"/>
              <a:t>Data that consist of a collection of records, each which consists of a fixed set of attributes (Tables)</a:t>
            </a:r>
          </a:p>
          <a:p>
            <a:pPr lvl="1"/>
            <a:r>
              <a:rPr lang="en-US" dirty="0" smtClean="0"/>
              <a:t>Data Matrix – Entirely continuous numerical data</a:t>
            </a:r>
          </a:p>
          <a:p>
            <a:pPr lvl="2"/>
            <a:r>
              <a:rPr lang="en-US" dirty="0" smtClean="0"/>
              <a:t>Can be plotted in multi-dimensional space (each dimension is an attribute)</a:t>
            </a:r>
          </a:p>
          <a:p>
            <a:pPr lvl="1"/>
            <a:r>
              <a:rPr lang="en-US" dirty="0" smtClean="0"/>
              <a:t>Document Data – Each object is a “term” vector (count) </a:t>
            </a:r>
          </a:p>
          <a:p>
            <a:pPr lvl="1"/>
            <a:r>
              <a:rPr lang="en-US" dirty="0" smtClean="0"/>
              <a:t>Transaction Data – Each record is a set of items (transactions)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189" y="3193502"/>
            <a:ext cx="3904211" cy="1508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9738"/>
          <a:stretch/>
        </p:blipFill>
        <p:spPr>
          <a:xfrm>
            <a:off x="7246733" y="1536633"/>
            <a:ext cx="4529667" cy="1397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8350" y="4961245"/>
            <a:ext cx="3448050" cy="172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46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086800" cy="4555200"/>
          </a:xfrm>
        </p:spPr>
        <p:txBody>
          <a:bodyPr/>
          <a:lstStyle/>
          <a:p>
            <a:r>
              <a:rPr lang="en-US" dirty="0"/>
              <a:t>World Wide </a:t>
            </a:r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Nodes, Edges, Direction, Weight</a:t>
            </a:r>
          </a:p>
          <a:p>
            <a:pPr lvl="1"/>
            <a:endParaRPr lang="en-US" dirty="0"/>
          </a:p>
          <a:p>
            <a:r>
              <a:rPr lang="en-US" dirty="0"/>
              <a:t>Molecular Structures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495" y="1240588"/>
            <a:ext cx="3464757" cy="277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5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Ordered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086800" cy="4555200"/>
          </a:xfrm>
        </p:spPr>
        <p:txBody>
          <a:bodyPr/>
          <a:lstStyle/>
          <a:p>
            <a:r>
              <a:rPr lang="en-US" dirty="0" smtClean="0"/>
              <a:t>Spatial and Temporal </a:t>
            </a:r>
            <a:r>
              <a:rPr lang="en-US" dirty="0"/>
              <a:t>Data</a:t>
            </a:r>
          </a:p>
          <a:p>
            <a:pPr lvl="1"/>
            <a:r>
              <a:rPr lang="en-US" dirty="0" smtClean="0"/>
              <a:t>Global Temperature</a:t>
            </a:r>
          </a:p>
          <a:p>
            <a:r>
              <a:rPr lang="en-US" dirty="0" smtClean="0"/>
              <a:t>Sequential Data</a:t>
            </a:r>
          </a:p>
          <a:p>
            <a:pPr lvl="1"/>
            <a:r>
              <a:rPr lang="en-US" dirty="0" smtClean="0"/>
              <a:t>Genetic Sequence </a:t>
            </a:r>
          </a:p>
          <a:p>
            <a:pPr lvl="2"/>
            <a:r>
              <a:rPr lang="en-US" dirty="0" smtClean="0"/>
              <a:t>GAGAAGGCCTTCCC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This is a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985" y="1356967"/>
            <a:ext cx="5450415" cy="306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325985" y="4402437"/>
            <a:ext cx="5450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https://www.albert.io/learn/ngss-earth-space-sciences/hsess36-anthropogenic-impact-on-systems/analyzing-human-contributions-to-carbon-dioxide-levels-and-ocean-acidification/global-temperature-and-carbon-dioxide-levels?page=1</a:t>
            </a:r>
          </a:p>
        </p:txBody>
      </p:sp>
    </p:spTree>
    <p:extLst>
      <p:ext uri="{BB962C8B-B14F-4D97-AF65-F5344CB8AC3E}">
        <p14:creationId xmlns:p14="http://schemas.microsoft.com/office/powerpoint/2010/main" val="3205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Quality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Issues with Data Quality:</a:t>
            </a:r>
          </a:p>
          <a:p>
            <a:pPr lvl="1"/>
            <a:r>
              <a:rPr lang="en-US" dirty="0" smtClean="0"/>
              <a:t>Noise and Outliers</a:t>
            </a:r>
          </a:p>
          <a:p>
            <a:pPr lvl="1"/>
            <a:r>
              <a:rPr lang="en-US" dirty="0" smtClean="0"/>
              <a:t>Missing Values</a:t>
            </a:r>
          </a:p>
          <a:p>
            <a:pPr lvl="1"/>
            <a:r>
              <a:rPr lang="en-US" dirty="0" smtClean="0"/>
              <a:t>Duplicate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47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Boolean:</a:t>
            </a:r>
          </a:p>
          <a:p>
            <a:pPr lvl="1"/>
            <a:r>
              <a:rPr lang="en-US" dirty="0" smtClean="0"/>
              <a:t> True (T) or False (F)</a:t>
            </a:r>
          </a:p>
          <a:p>
            <a:r>
              <a:rPr lang="en-US" dirty="0" smtClean="0"/>
              <a:t>Char:</a:t>
            </a:r>
          </a:p>
          <a:p>
            <a:pPr lvl="1"/>
            <a:r>
              <a:rPr lang="en-US" dirty="0" smtClean="0"/>
              <a:t>Characters and Strings – “A”, “Beta”, “There are different data types!”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Integers – (1, 2, 100)</a:t>
            </a:r>
          </a:p>
          <a:p>
            <a:r>
              <a:rPr lang="en-US" dirty="0" smtClean="0"/>
              <a:t>Float/Double:</a:t>
            </a:r>
          </a:p>
          <a:p>
            <a:pPr lvl="1"/>
            <a:r>
              <a:rPr lang="en-US" dirty="0" smtClean="0"/>
              <a:t> Decimal – (0.1, 0.2, 0.1352)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Visualizations </a:t>
            </a:r>
            <a:endParaRPr lang="en-US" b="1" dirty="0"/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The Scenario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Plotting in ggplot2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6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Four Basic Chart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2734924" cy="455520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dirty="0" smtClean="0"/>
              <a:t>Comparison 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Composition</a:t>
            </a:r>
          </a:p>
          <a:p>
            <a:pPr>
              <a:lnSpc>
                <a:spcPct val="125000"/>
              </a:lnSpc>
            </a:pPr>
            <a:r>
              <a:rPr lang="en-US" dirty="0"/>
              <a:t>Distribution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Relationship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822"/>
          <a:stretch/>
        </p:blipFill>
        <p:spPr>
          <a:xfrm>
            <a:off x="3965170" y="1534337"/>
            <a:ext cx="8027323" cy="42972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16139" y="6008917"/>
            <a:ext cx="3375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excelcharts.com/classification-chart-types/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503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94" t="8507" b="3751"/>
          <a:stretch/>
        </p:blipFill>
        <p:spPr>
          <a:xfrm>
            <a:off x="1837112" y="109055"/>
            <a:ext cx="9110751" cy="662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Visualizations 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The Scenario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Plotting in ggplot2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67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Visualizations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Dimensional Data</a:t>
            </a:r>
            <a:endParaRPr lang="en-US" dirty="0" smtClean="0"/>
          </a:p>
          <a:p>
            <a:pPr lvl="1"/>
            <a:r>
              <a:rPr lang="en-US" dirty="0" smtClean="0"/>
              <a:t>Length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/>
              <a:t>Dimensional Data</a:t>
            </a:r>
            <a:endParaRPr lang="en-US" dirty="0" smtClean="0"/>
          </a:p>
          <a:p>
            <a:pPr lvl="1"/>
            <a:r>
              <a:rPr lang="en-US" dirty="0" smtClean="0"/>
              <a:t>Position</a:t>
            </a:r>
          </a:p>
          <a:p>
            <a:pPr lvl="1"/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+ Dimensional Data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Color Hue/Saturation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Shape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66" y="3453925"/>
            <a:ext cx="1774114" cy="17821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969" y="3355127"/>
            <a:ext cx="1710214" cy="17821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366" y="1356967"/>
            <a:ext cx="1687218" cy="1917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b="7346"/>
          <a:stretch/>
        </p:blipFill>
        <p:spPr>
          <a:xfrm>
            <a:off x="8299222" y="1401509"/>
            <a:ext cx="1827961" cy="17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The Scenario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Visualizations 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31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Titanic Data 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use the </a:t>
            </a:r>
            <a:r>
              <a:rPr lang="en-US" dirty="0" err="1" smtClean="0"/>
              <a:t>Kaggle</a:t>
            </a:r>
            <a:r>
              <a:rPr lang="en-US" dirty="0" smtClean="0"/>
              <a:t> Competition’s Titanic Machine Learning from Disaster Dataset</a:t>
            </a:r>
          </a:p>
          <a:p>
            <a:pPr lvl="1"/>
            <a:r>
              <a:rPr lang="en-US" dirty="0" smtClean="0"/>
              <a:t>Everyone is familiar with the Titanic</a:t>
            </a:r>
          </a:p>
          <a:p>
            <a:pPr lvl="1"/>
            <a:r>
              <a:rPr lang="en-US" dirty="0" smtClean="0"/>
              <a:t>The data set is a good representation of real world data</a:t>
            </a:r>
          </a:p>
          <a:p>
            <a:endParaRPr lang="en-US" dirty="0" smtClean="0"/>
          </a:p>
          <a:p>
            <a:r>
              <a:rPr lang="en-US" dirty="0" smtClean="0"/>
              <a:t>Following the teaching model from Dave Langer’s presentation on Data Science Dojo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39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Titanic Data Dictionary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1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Variables: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Survival – Survival (yes=1, no=0)</a:t>
            </a:r>
          </a:p>
          <a:p>
            <a:pPr>
              <a:spcAft>
                <a:spcPts val="600"/>
              </a:spcAft>
            </a:pPr>
            <a:r>
              <a:rPr lang="en-US" dirty="0" err="1" smtClean="0"/>
              <a:t>Pclass</a:t>
            </a:r>
            <a:r>
              <a:rPr lang="en-US" dirty="0" smtClean="0"/>
              <a:t> – Ticket Class (1</a:t>
            </a:r>
            <a:r>
              <a:rPr lang="en-US" baseline="30000" dirty="0" smtClean="0"/>
              <a:t>st</a:t>
            </a:r>
            <a:r>
              <a:rPr lang="en-US" dirty="0" smtClean="0"/>
              <a:t> class, 2</a:t>
            </a:r>
            <a:r>
              <a:rPr lang="en-US" baseline="30000" dirty="0" smtClean="0"/>
              <a:t>nd</a:t>
            </a:r>
            <a:r>
              <a:rPr lang="en-US" dirty="0" smtClean="0"/>
              <a:t> class)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Sex – Gender (Male or Female)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Age – Passenger age </a:t>
            </a:r>
          </a:p>
          <a:p>
            <a:pPr>
              <a:spcAft>
                <a:spcPts val="600"/>
              </a:spcAft>
            </a:pPr>
            <a:r>
              <a:rPr lang="en-US" dirty="0" err="1" smtClean="0"/>
              <a:t>Sibsp</a:t>
            </a:r>
            <a:r>
              <a:rPr lang="en-US" dirty="0" smtClean="0"/>
              <a:t> – # of Siblings/Spouse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Parch – # </a:t>
            </a:r>
            <a:r>
              <a:rPr lang="en-US" dirty="0"/>
              <a:t>of P</a:t>
            </a:r>
            <a:r>
              <a:rPr lang="en-US" dirty="0" smtClean="0"/>
              <a:t>arents/Children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Ticket – Ticket Number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Fare – Passenger Fare 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Cabin – Cabin Number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Embarked – Port of Embarkation</a:t>
            </a:r>
          </a:p>
        </p:txBody>
      </p:sp>
    </p:spTree>
    <p:extLst>
      <p:ext uri="{BB962C8B-B14F-4D97-AF65-F5344CB8AC3E}">
        <p14:creationId xmlns:p14="http://schemas.microsoft.com/office/powerpoint/2010/main" val="1936201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Job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are hired as a consultant and have been tasked with analyzing the titanic data set.</a:t>
            </a:r>
          </a:p>
          <a:p>
            <a:endParaRPr lang="en-US" dirty="0" smtClean="0"/>
          </a:p>
          <a:p>
            <a:r>
              <a:rPr lang="en-US" dirty="0" smtClean="0"/>
              <a:t>Your goal is to explore patterns and trends to explain what influenced the survival rate of the passengers on the Titanic.</a:t>
            </a:r>
          </a:p>
        </p:txBody>
      </p:sp>
    </p:spTree>
    <p:extLst>
      <p:ext uri="{BB962C8B-B14F-4D97-AF65-F5344CB8AC3E}">
        <p14:creationId xmlns:p14="http://schemas.microsoft.com/office/powerpoint/2010/main" val="234048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/>
              <a:t>Grammar of Graphics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5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ct val="61111"/>
              <a:buNone/>
            </a:pPr>
            <a:r>
              <a:rPr lang="en" dirty="0"/>
              <a:t>Originated by </a:t>
            </a:r>
            <a:r>
              <a:rPr lang="en" u="sng" dirty="0">
                <a:hlinkClick r:id="rId3"/>
              </a:rPr>
              <a:t>Leland Wilkinson</a:t>
            </a:r>
            <a:r>
              <a:rPr lang="en" dirty="0"/>
              <a:t>, simplified by </a:t>
            </a:r>
            <a:r>
              <a:rPr lang="en" u="sng" dirty="0">
                <a:hlinkClick r:id="rId4"/>
              </a:rPr>
              <a:t>Hadley Wickham</a:t>
            </a:r>
            <a:r>
              <a:rPr lang="en" dirty="0"/>
              <a:t> and others. 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endParaRPr lang="en" dirty="0" smtClean="0"/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Data </a:t>
            </a:r>
            <a:r>
              <a:rPr lang="en" dirty="0" smtClean="0"/>
              <a:t>– The raw materials of your visualization 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Layers – What you actually see on the plot (plots,lines,etc.)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Scales – Maps the data to grpahical output</a:t>
            </a:r>
            <a:r>
              <a:rPr lang="en" dirty="0" smtClean="0"/>
              <a:t> 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Coordinates – The visualization’s perspective (normally a grid)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Faceting – Provides details into the data (analoguous to pivot tables)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Themes – Control the details of the display (color scheme, fonts)</a:t>
            </a:r>
            <a:endParaRPr lang="en-US" sz="1000" u="sng" dirty="0" smtClean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 smtClean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 smtClean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 smtClean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r>
              <a:rPr lang="en-US" sz="1000" u="sng" dirty="0" smtClean="0"/>
              <a:t>http</a:t>
            </a:r>
            <a:r>
              <a:rPr lang="en-US" sz="1000" u="sng" dirty="0"/>
              <a:t>://vita.had.co.nz/papers/layered-grammar.pdf</a:t>
            </a:r>
            <a:endParaRPr lang="en" sz="1000" u="sng" dirty="0">
              <a:hlinkClick r:id="rId4"/>
            </a:endParaRPr>
          </a:p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875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Basics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Data – The raw materials of your visualization </a:t>
            </a:r>
            <a:endParaRPr lang="en" dirty="0" smtClean="0"/>
          </a:p>
          <a:p>
            <a:endParaRPr lang="en" dirty="0"/>
          </a:p>
          <a:p>
            <a:r>
              <a:rPr lang="en-US" dirty="0" smtClean="0"/>
              <a:t>Aesthetics – The mapping of your data to the visualization </a:t>
            </a:r>
          </a:p>
          <a:p>
            <a:pPr lvl="1"/>
            <a:r>
              <a:rPr lang="en-US" dirty="0" smtClean="0"/>
              <a:t>X-axis is age</a:t>
            </a:r>
          </a:p>
          <a:p>
            <a:pPr lvl="1"/>
            <a:r>
              <a:rPr lang="en-US" dirty="0" smtClean="0"/>
              <a:t>Y-axis is survival</a:t>
            </a:r>
          </a:p>
          <a:p>
            <a:endParaRPr lang="en-US" dirty="0" smtClean="0"/>
          </a:p>
          <a:p>
            <a:r>
              <a:rPr lang="en-US" dirty="0" smtClean="0"/>
              <a:t>Layers – Any visualization requires at least one layer and in ggplot2 these are typically the </a:t>
            </a:r>
            <a:r>
              <a:rPr lang="en-US" dirty="0" err="1" smtClean="0"/>
              <a:t>geoms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Example a </a:t>
            </a:r>
            <a:r>
              <a:rPr lang="en-US" dirty="0" err="1" smtClean="0"/>
              <a:t>barchart</a:t>
            </a:r>
            <a:r>
              <a:rPr lang="en-US" dirty="0" smtClean="0"/>
              <a:t> is </a:t>
            </a:r>
            <a:r>
              <a:rPr lang="en-US" dirty="0" err="1" smtClean="0"/>
              <a:t>geom_bar</a:t>
            </a:r>
            <a:r>
              <a:rPr lang="en-US" dirty="0" smtClean="0"/>
              <a:t>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72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5510" y="2227809"/>
            <a:ext cx="8450760" cy="1297827"/>
          </a:xfrm>
        </p:spPr>
        <p:txBody>
          <a:bodyPr>
            <a:noAutofit/>
          </a:bodyPr>
          <a:lstStyle/>
          <a:p>
            <a:r>
              <a:rPr lang="en-US" sz="4800" dirty="0" smtClean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664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Visualizations 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The Scenario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Plotting in ggplot2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68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You have some basic coding experience or familiarity with a coding environment</a:t>
            </a:r>
          </a:p>
          <a:p>
            <a:pPr lvl="1"/>
            <a:r>
              <a:rPr lang="en-US" dirty="0" smtClean="0"/>
              <a:t>You have some general data visualization knowledge (i.e. What is a scatter plot)</a:t>
            </a:r>
          </a:p>
          <a:p>
            <a:endParaRPr lang="en-US" dirty="0"/>
          </a:p>
          <a:p>
            <a:r>
              <a:rPr lang="en-US" dirty="0" smtClean="0"/>
              <a:t>Prerequisites:</a:t>
            </a:r>
          </a:p>
          <a:p>
            <a:pPr lvl="1"/>
            <a:r>
              <a:rPr lang="en-US" dirty="0" smtClean="0"/>
              <a:t>R and R studio Installed</a:t>
            </a:r>
          </a:p>
          <a:p>
            <a:pPr lvl="1"/>
            <a:r>
              <a:rPr lang="en-US" dirty="0" smtClean="0"/>
              <a:t>Install the ggplot2 package</a:t>
            </a:r>
          </a:p>
          <a:p>
            <a:endParaRPr lang="en-US" dirty="0"/>
          </a:p>
          <a:p>
            <a:r>
              <a:rPr lang="en-US" dirty="0" smtClean="0"/>
              <a:t>Caveat </a:t>
            </a:r>
          </a:p>
          <a:p>
            <a:pPr lvl="1"/>
            <a:r>
              <a:rPr lang="en-US" dirty="0" smtClean="0"/>
              <a:t>This is only a simple introduction to data visualization with ggplot2 and we cannot cover everything but we will cover many of the common aspects you will use most of the time.</a:t>
            </a:r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Help you (re)produce print-quality graphics in seconds</a:t>
            </a:r>
          </a:p>
        </p:txBody>
      </p:sp>
    </p:spTree>
    <p:extLst>
      <p:ext uri="{BB962C8B-B14F-4D97-AF65-F5344CB8AC3E}">
        <p14:creationId xmlns:p14="http://schemas.microsoft.com/office/powerpoint/2010/main" val="377575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Visualizations 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The Scenario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Plotting in ggplot2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1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Data?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080902" cy="4555200"/>
          </a:xfrm>
        </p:spPr>
        <p:txBody>
          <a:bodyPr>
            <a:normAutofit/>
          </a:bodyPr>
          <a:lstStyle/>
          <a:p>
            <a:r>
              <a:rPr lang="en-US" dirty="0" smtClean="0"/>
              <a:t>Data is a collection of </a:t>
            </a:r>
            <a:r>
              <a:rPr lang="en-US" b="1" dirty="0" smtClean="0"/>
              <a:t>objects</a:t>
            </a:r>
            <a:r>
              <a:rPr lang="en-US" dirty="0" smtClean="0"/>
              <a:t> defined by </a:t>
            </a:r>
            <a:r>
              <a:rPr lang="en-US" b="1" dirty="0" smtClean="0"/>
              <a:t>attributes</a:t>
            </a:r>
          </a:p>
          <a:p>
            <a:endParaRPr lang="en-US" b="1" dirty="0"/>
          </a:p>
          <a:p>
            <a:r>
              <a:rPr lang="en-US" dirty="0" smtClean="0"/>
              <a:t>An attribute is a property or characteristic of an object</a:t>
            </a:r>
          </a:p>
          <a:p>
            <a:pPr lvl="1"/>
            <a:r>
              <a:rPr lang="en-US" dirty="0" smtClean="0"/>
              <a:t>Examples: eye color of  a person, temperature, etc.</a:t>
            </a:r>
          </a:p>
          <a:p>
            <a:pPr lvl="1"/>
            <a:r>
              <a:rPr lang="en-US" dirty="0" smtClean="0"/>
              <a:t>Synonyms: variables, fields, characteristics, features, columns, etc.</a:t>
            </a:r>
          </a:p>
          <a:p>
            <a:pPr lvl="1"/>
            <a:endParaRPr lang="en-US" dirty="0"/>
          </a:p>
          <a:p>
            <a:r>
              <a:rPr lang="en-US" dirty="0" smtClean="0"/>
              <a:t>A collection of attributes describe an object</a:t>
            </a:r>
          </a:p>
          <a:p>
            <a:pPr lvl="1"/>
            <a:r>
              <a:rPr lang="en-US" dirty="0" smtClean="0"/>
              <a:t>Synonyms: records, points, cases, samples, instances, rows, etc.</a:t>
            </a:r>
          </a:p>
        </p:txBody>
      </p:sp>
    </p:spTree>
    <p:extLst>
      <p:ext uri="{BB962C8B-B14F-4D97-AF65-F5344CB8AC3E}">
        <p14:creationId xmlns:p14="http://schemas.microsoft.com/office/powerpoint/2010/main" val="369080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Attribute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attribute has a set of values objects draw from.</a:t>
            </a:r>
          </a:p>
          <a:p>
            <a:endParaRPr lang="en-US" dirty="0"/>
          </a:p>
          <a:p>
            <a:r>
              <a:rPr lang="en-US" dirty="0" smtClean="0"/>
              <a:t>The same attribute can be mapped to different attribute values</a:t>
            </a:r>
          </a:p>
          <a:p>
            <a:pPr lvl="1"/>
            <a:r>
              <a:rPr lang="en-US" dirty="0" smtClean="0"/>
              <a:t>Example: height can be measured in meters or feet</a:t>
            </a:r>
          </a:p>
          <a:p>
            <a:endParaRPr lang="en-US" dirty="0"/>
          </a:p>
          <a:p>
            <a:r>
              <a:rPr lang="en-US" dirty="0" smtClean="0"/>
              <a:t>Different attributes can be mapped to the same set of values</a:t>
            </a:r>
          </a:p>
          <a:p>
            <a:pPr lvl="1"/>
            <a:r>
              <a:rPr lang="en-US" dirty="0" smtClean="0"/>
              <a:t>Example: Attribute values for ID and age are both integers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8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Attribute Classification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Discrete Attribute – has a infinite or countably infinite set of values</a:t>
            </a:r>
          </a:p>
          <a:p>
            <a:pPr lvl="1"/>
            <a:r>
              <a:rPr lang="en-US" dirty="0" smtClean="0"/>
              <a:t>Examples: zip codes, number of words,</a:t>
            </a:r>
          </a:p>
          <a:p>
            <a:pPr lvl="1"/>
            <a:r>
              <a:rPr lang="en-US" dirty="0" smtClean="0"/>
              <a:t>Typically represented as integers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Continuous Attribute -  has real numbers as attribute values</a:t>
            </a:r>
          </a:p>
          <a:p>
            <a:pPr lvl="1"/>
            <a:r>
              <a:rPr lang="en-US" dirty="0" smtClean="0"/>
              <a:t>Example: temperature, height, weight</a:t>
            </a:r>
          </a:p>
          <a:p>
            <a:pPr lvl="1"/>
            <a:r>
              <a:rPr lang="en-US" dirty="0"/>
              <a:t>Typically represented as </a:t>
            </a:r>
            <a:r>
              <a:rPr lang="en-US" dirty="0" smtClean="0"/>
              <a:t>floating point (decimal)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1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Attribute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Categorical </a:t>
            </a:r>
          </a:p>
          <a:p>
            <a:pPr lvl="1"/>
            <a:r>
              <a:rPr lang="en-US" dirty="0" smtClean="0"/>
              <a:t>Nominal - </a:t>
            </a:r>
            <a:r>
              <a:rPr lang="en-US" dirty="0"/>
              <a:t>Data that can be counted, but not aggregated or </a:t>
            </a:r>
            <a:r>
              <a:rPr lang="en-US" dirty="0" smtClean="0"/>
              <a:t>ordered</a:t>
            </a:r>
            <a:endParaRPr lang="en-US" b="1" dirty="0" smtClean="0"/>
          </a:p>
          <a:p>
            <a:pPr lvl="2"/>
            <a:r>
              <a:rPr lang="en-US" dirty="0" smtClean="0"/>
              <a:t>Examples: Eye Color, Zip Code, Music Genre</a:t>
            </a:r>
          </a:p>
          <a:p>
            <a:pPr lvl="1"/>
            <a:r>
              <a:rPr lang="en-US" dirty="0" smtClean="0"/>
              <a:t>Ordinal - </a:t>
            </a:r>
            <a:r>
              <a:rPr lang="en-US" dirty="0"/>
              <a:t>Data that can be counted and ordered, but not aggregated.</a:t>
            </a:r>
          </a:p>
          <a:p>
            <a:pPr lvl="2"/>
            <a:r>
              <a:rPr lang="en-US" dirty="0" smtClean="0"/>
              <a:t>Examples: Grades, Clothing Size, Positions (in a race)</a:t>
            </a:r>
            <a:endParaRPr lang="en-US" dirty="0"/>
          </a:p>
          <a:p>
            <a:r>
              <a:rPr lang="en-US" dirty="0" smtClean="0"/>
              <a:t>Numerical</a:t>
            </a:r>
          </a:p>
          <a:p>
            <a:pPr lvl="1"/>
            <a:r>
              <a:rPr lang="en-US" dirty="0" smtClean="0"/>
              <a:t>Interval (metrics) - The difference in values are constant and meaningful</a:t>
            </a:r>
          </a:p>
          <a:p>
            <a:pPr lvl="2"/>
            <a:r>
              <a:rPr lang="en-US" dirty="0" smtClean="0"/>
              <a:t>Examples: The </a:t>
            </a:r>
            <a:r>
              <a:rPr lang="en-US" dirty="0"/>
              <a:t>difference between a temperature of </a:t>
            </a:r>
            <a:r>
              <a:rPr lang="en-US" dirty="0" smtClean="0"/>
              <a:t>100°F and 90°F </a:t>
            </a:r>
            <a:r>
              <a:rPr lang="en-US" dirty="0"/>
              <a:t>is the same difference as between </a:t>
            </a:r>
            <a:r>
              <a:rPr lang="en-US" dirty="0" smtClean="0"/>
              <a:t>90°F and 80°F.</a:t>
            </a:r>
          </a:p>
          <a:p>
            <a:pPr lvl="1"/>
            <a:r>
              <a:rPr lang="en-US" dirty="0" smtClean="0"/>
              <a:t>Ratio -  An interval scale with an absolute zero </a:t>
            </a:r>
          </a:p>
          <a:p>
            <a:pPr lvl="2"/>
            <a:r>
              <a:rPr lang="en-US" dirty="0" smtClean="0"/>
              <a:t>Examples: Income, Height,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3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</TotalTime>
  <Words>943</Words>
  <Application>Microsoft Office PowerPoint</Application>
  <PresentationFormat>Widescreen</PresentationFormat>
  <Paragraphs>198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Roboto</vt:lpstr>
      <vt:lpstr>Times New Roman</vt:lpstr>
      <vt:lpstr>Office Theme</vt:lpstr>
      <vt:lpstr>1_Office Theme</vt:lpstr>
      <vt:lpstr>Introduction to  Data Visualization with R using ggplot2 </vt:lpstr>
      <vt:lpstr>Workshop Agenda</vt:lpstr>
      <vt:lpstr>Workshop Agenda</vt:lpstr>
      <vt:lpstr>Expectations</vt:lpstr>
      <vt:lpstr>Workshop Agenda</vt:lpstr>
      <vt:lpstr>What is Data?</vt:lpstr>
      <vt:lpstr>Attribute Values</vt:lpstr>
      <vt:lpstr>Attribute Classification</vt:lpstr>
      <vt:lpstr>Important Attribute Classes</vt:lpstr>
      <vt:lpstr>PowerPoint Presentation</vt:lpstr>
      <vt:lpstr>Data Set Classification</vt:lpstr>
      <vt:lpstr>Record Data</vt:lpstr>
      <vt:lpstr>Graph Data</vt:lpstr>
      <vt:lpstr>Ordered Data</vt:lpstr>
      <vt:lpstr>Data Quality</vt:lpstr>
      <vt:lpstr>Primitive Data Types</vt:lpstr>
      <vt:lpstr>Workshop Agenda</vt:lpstr>
      <vt:lpstr>Four Basic Chart Types</vt:lpstr>
      <vt:lpstr>PowerPoint Presentation</vt:lpstr>
      <vt:lpstr>Enhancing Visualizations</vt:lpstr>
      <vt:lpstr>Workshop Agenda</vt:lpstr>
      <vt:lpstr>Titanic Data Set</vt:lpstr>
      <vt:lpstr>Titanic Data Dictionary</vt:lpstr>
      <vt:lpstr>Your Job</vt:lpstr>
      <vt:lpstr>Grammar of Graphics</vt:lpstr>
      <vt:lpstr>The Basics </vt:lpstr>
      <vt:lpstr>Questions?</vt:lpstr>
    </vt:vector>
  </TitlesOfParts>
  <Company>Universit of Cincinnati Libraries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Data Visualization</dc:title>
  <dc:creator>Johansen, Richard (johansra)</dc:creator>
  <cp:lastModifiedBy>Johansen, Richard (johansra)</cp:lastModifiedBy>
  <cp:revision>186</cp:revision>
  <dcterms:created xsi:type="dcterms:W3CDTF">2018-05-16T17:41:19Z</dcterms:created>
  <dcterms:modified xsi:type="dcterms:W3CDTF">2018-06-08T18:47:24Z</dcterms:modified>
</cp:coreProperties>
</file>