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  <p:sldMasterId id="2147483692" r:id="rId2"/>
  </p:sldMasterIdLst>
  <p:notesMasterIdLst>
    <p:notesMasterId r:id="rId25"/>
  </p:notesMasterIdLst>
  <p:sldIdLst>
    <p:sldId id="283" r:id="rId3"/>
    <p:sldId id="289" r:id="rId4"/>
    <p:sldId id="345" r:id="rId5"/>
    <p:sldId id="343" r:id="rId6"/>
    <p:sldId id="354" r:id="rId7"/>
    <p:sldId id="360" r:id="rId8"/>
    <p:sldId id="355" r:id="rId9"/>
    <p:sldId id="356" r:id="rId10"/>
    <p:sldId id="344" r:id="rId11"/>
    <p:sldId id="329" r:id="rId12"/>
    <p:sldId id="331" r:id="rId13"/>
    <p:sldId id="332" r:id="rId14"/>
    <p:sldId id="337" r:id="rId15"/>
    <p:sldId id="338" r:id="rId16"/>
    <p:sldId id="353" r:id="rId17"/>
    <p:sldId id="340" r:id="rId18"/>
    <p:sldId id="339" r:id="rId19"/>
    <p:sldId id="347" r:id="rId20"/>
    <p:sldId id="351" r:id="rId21"/>
    <p:sldId id="359" r:id="rId22"/>
    <p:sldId id="361" r:id="rId23"/>
    <p:sldId id="35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8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0B4E8-A216-4834-BA1C-6A7DAFED7374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2C099-95BC-4386-B5DD-08F8B07EB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39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Alison</a:t>
            </a:r>
          </a:p>
        </p:txBody>
      </p:sp>
    </p:spTree>
    <p:extLst>
      <p:ext uri="{BB962C8B-B14F-4D97-AF65-F5344CB8AC3E}">
        <p14:creationId xmlns:p14="http://schemas.microsoft.com/office/powerpoint/2010/main" val="2432178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267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7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10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657152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1640" y="2130426"/>
            <a:ext cx="845076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4764" y="3886200"/>
            <a:ext cx="695944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053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315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4400" y="4406901"/>
            <a:ext cx="81280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4400" y="2906713"/>
            <a:ext cx="81280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312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4401" y="639328"/>
            <a:ext cx="8127999" cy="85553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54400" y="1600201"/>
            <a:ext cx="388733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74197" y="1600201"/>
            <a:ext cx="400820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648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4399" y="639328"/>
            <a:ext cx="8128000" cy="8555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4399" y="1535113"/>
            <a:ext cx="373744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54399" y="2174875"/>
            <a:ext cx="373744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1370" y="1535113"/>
            <a:ext cx="40810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01370" y="2174875"/>
            <a:ext cx="40810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9296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14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853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8768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1969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834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7011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38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49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32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607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13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99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59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A757-42F3-4527-9C1E-C8A1E1019F33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030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2A757-42F3-4527-9C1E-C8A1E1019F33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B42D4-A8EE-470A-8A98-A5C7D8B99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97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7774" y="639328"/>
            <a:ext cx="8614625" cy="85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7774" y="1964891"/>
            <a:ext cx="8614625" cy="3387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60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urvivestatistics.com/variables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extremepresentation.typepad.com/files/choosing-a-good-chart-09.pdf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s.google.com/books?id=NRyGnjeNKJIC&amp;pg=PA9&amp;lpg=PA9&amp;dq=the+grammar+of+graphics+guide&amp;source=bl&amp;ots=XZV1eXA6Fn&amp;sig=5AWLO75GICzd2fBDNNjDjKnrJFU&amp;hl=en&amp;sa=X&amp;ved=0ahUKEwjVi-zInfTRAhUM5yYKHeguD8UQ6AEIQjAG#v=onepage&amp;q&amp;f=fals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vita.had.co.nz/papers/layered-grammar.pdf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ebapps2.uc.edu/ce/facdev/Workshops" TargetMode="Externa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ckoverflow.com/" TargetMode="External"/><Relationship Id="rId2" Type="http://schemas.openxmlformats.org/officeDocument/2006/relationships/hyperlink" Target="http://www.youtube.com/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r-bloggers.com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libraries.uc.edu/digital-scholarship/data-services.html" TargetMode="External"/><Relationship Id="rId2" Type="http://schemas.openxmlformats.org/officeDocument/2006/relationships/hyperlink" Target="mailto:AskData@uc.edu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products/RStudio/#Desktop" TargetMode="External"/><Relationship Id="rId2" Type="http://schemas.openxmlformats.org/officeDocument/2006/relationships/hyperlink" Target="http://cran.r-project.org/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blog.revolutionanalytics.com/2016/03/16-years-of-r-history.html" TargetMode="External"/><Relationship Id="rId4" Type="http://schemas.openxmlformats.org/officeDocument/2006/relationships/hyperlink" Target="http://blog.revolutionanalytics.com/2014/01/in-data-scientist-survey-r-is-the-most-used-tool-other-than-databases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90772" y="1588551"/>
            <a:ext cx="5487427" cy="191161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 </a:t>
            </a:r>
            <a:r>
              <a:rPr lang="en-US" dirty="0" smtClean="0"/>
              <a:t>to R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4762" y="4563533"/>
            <a:ext cx="6959449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Richard Johansen</a:t>
            </a:r>
          </a:p>
          <a:p>
            <a:r>
              <a:rPr lang="en-US" dirty="0" smtClean="0"/>
              <a:t>September 12</a:t>
            </a:r>
            <a:r>
              <a:rPr lang="en-US" baseline="30000" dirty="0" smtClean="0"/>
              <a:t>th</a:t>
            </a:r>
            <a:r>
              <a:rPr lang="en-US" dirty="0" smtClean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119987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Data?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11080902" cy="4555200"/>
          </a:xfrm>
        </p:spPr>
        <p:txBody>
          <a:bodyPr>
            <a:normAutofit/>
          </a:bodyPr>
          <a:lstStyle/>
          <a:p>
            <a:r>
              <a:rPr lang="en-US" dirty="0" smtClean="0"/>
              <a:t>Data is a collection of </a:t>
            </a:r>
            <a:r>
              <a:rPr lang="en-US" b="1" dirty="0" smtClean="0"/>
              <a:t>objects</a:t>
            </a:r>
            <a:r>
              <a:rPr lang="en-US" dirty="0" smtClean="0"/>
              <a:t> defined by </a:t>
            </a:r>
            <a:r>
              <a:rPr lang="en-US" b="1" dirty="0" smtClean="0"/>
              <a:t>attributes</a:t>
            </a:r>
          </a:p>
          <a:p>
            <a:endParaRPr lang="en-US" b="1" dirty="0"/>
          </a:p>
          <a:p>
            <a:r>
              <a:rPr lang="en-US" dirty="0" smtClean="0"/>
              <a:t>An </a:t>
            </a:r>
            <a:r>
              <a:rPr lang="en-US" b="1" dirty="0" smtClean="0"/>
              <a:t>attribute</a:t>
            </a:r>
            <a:r>
              <a:rPr lang="en-US" dirty="0" smtClean="0"/>
              <a:t> is a property or characteristic of an object</a:t>
            </a:r>
          </a:p>
          <a:p>
            <a:pPr lvl="1"/>
            <a:r>
              <a:rPr lang="en-US" dirty="0" smtClean="0"/>
              <a:t>Examples: eye color of  a person, temperature, etc.</a:t>
            </a:r>
          </a:p>
          <a:p>
            <a:pPr lvl="1"/>
            <a:r>
              <a:rPr lang="en-US" dirty="0" smtClean="0"/>
              <a:t>Synonyms: </a:t>
            </a:r>
            <a:r>
              <a:rPr lang="en-US" b="1" i="1" dirty="0" smtClean="0"/>
              <a:t>Columns</a:t>
            </a:r>
            <a:r>
              <a:rPr lang="en-US" b="1" dirty="0" smtClean="0"/>
              <a:t>,</a:t>
            </a:r>
            <a:r>
              <a:rPr lang="en-US" dirty="0" smtClean="0"/>
              <a:t> variables, fields, characteristics, features, etc.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An </a:t>
            </a:r>
            <a:r>
              <a:rPr lang="en-US" b="1" dirty="0" smtClean="0"/>
              <a:t>object</a:t>
            </a:r>
            <a:r>
              <a:rPr lang="en-US" dirty="0" smtClean="0"/>
              <a:t> is the phenomena being described or evaluated</a:t>
            </a:r>
          </a:p>
          <a:p>
            <a:pPr lvl="1"/>
            <a:r>
              <a:rPr lang="en-US" dirty="0" smtClean="0"/>
              <a:t>Examples</a:t>
            </a:r>
            <a:r>
              <a:rPr lang="en-US" dirty="0"/>
              <a:t>: </a:t>
            </a:r>
            <a:r>
              <a:rPr lang="en-US" dirty="0" smtClean="0"/>
              <a:t>Bob/Sarah, house, substance, etc</a:t>
            </a:r>
            <a:r>
              <a:rPr lang="en-US" dirty="0"/>
              <a:t>.</a:t>
            </a:r>
            <a:endParaRPr lang="en-US" dirty="0" smtClean="0"/>
          </a:p>
          <a:p>
            <a:pPr lvl="1"/>
            <a:r>
              <a:rPr lang="en-US" dirty="0" smtClean="0"/>
              <a:t>Synonyms: </a:t>
            </a:r>
            <a:r>
              <a:rPr lang="en-US" b="1" i="1" dirty="0" smtClean="0"/>
              <a:t>Rows</a:t>
            </a:r>
            <a:r>
              <a:rPr lang="en-US" dirty="0" smtClean="0"/>
              <a:t>, records, points, cases, samples, instances, etc.</a:t>
            </a:r>
          </a:p>
        </p:txBody>
      </p:sp>
    </p:spTree>
    <p:extLst>
      <p:ext uri="{BB962C8B-B14F-4D97-AF65-F5344CB8AC3E}">
        <p14:creationId xmlns:p14="http://schemas.microsoft.com/office/powerpoint/2010/main" val="3690802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Attribute Classification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6899600" cy="4555200"/>
          </a:xfrm>
        </p:spPr>
        <p:txBody>
          <a:bodyPr/>
          <a:lstStyle/>
          <a:p>
            <a:r>
              <a:rPr lang="en-US" dirty="0" smtClean="0"/>
              <a:t>Discrete Attribute – has a countable set of values</a:t>
            </a:r>
          </a:p>
          <a:p>
            <a:pPr lvl="1"/>
            <a:r>
              <a:rPr lang="en-US" dirty="0" smtClean="0"/>
              <a:t>Examples: zip codes, number of words,</a:t>
            </a:r>
          </a:p>
          <a:p>
            <a:pPr lvl="1"/>
            <a:r>
              <a:rPr lang="en-US" dirty="0" smtClean="0"/>
              <a:t>Typically represented as </a:t>
            </a:r>
            <a:r>
              <a:rPr lang="en-US" b="1" dirty="0" smtClean="0"/>
              <a:t>integers</a:t>
            </a:r>
            <a:endParaRPr lang="en-US" b="1" dirty="0"/>
          </a:p>
          <a:p>
            <a:endParaRPr lang="en-US" dirty="0" smtClean="0"/>
          </a:p>
          <a:p>
            <a:r>
              <a:rPr lang="en-US" dirty="0" smtClean="0"/>
              <a:t>Continuous Attribute - has an infinite set of numbers and potential divisions</a:t>
            </a:r>
          </a:p>
          <a:p>
            <a:pPr lvl="1"/>
            <a:r>
              <a:rPr lang="en-US" dirty="0" smtClean="0"/>
              <a:t>Example: temperature, height, weight</a:t>
            </a:r>
          </a:p>
          <a:p>
            <a:pPr lvl="1"/>
            <a:r>
              <a:rPr lang="en-US" dirty="0"/>
              <a:t>Typically represented as </a:t>
            </a:r>
            <a:r>
              <a:rPr lang="en-US" dirty="0" smtClean="0"/>
              <a:t>floating point (</a:t>
            </a:r>
            <a:r>
              <a:rPr lang="en-US" b="1" dirty="0" smtClean="0"/>
              <a:t>decimal</a:t>
            </a:r>
            <a:r>
              <a:rPr lang="en-US" dirty="0" smtClean="0"/>
              <a:t>)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1026" name="Picture 2" descr="https://qph.fs.quoracdn.net/main-qimg-7badb966d5ff6063ddb515737011ed1b-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133" y="967500"/>
            <a:ext cx="3936267" cy="4630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840133" y="5597793"/>
            <a:ext cx="357293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https://qph.fs.quoracdn.net/main-qimg-7badb966d5ff6063ddb515737011ed1b-c</a:t>
            </a:r>
          </a:p>
        </p:txBody>
      </p:sp>
    </p:spTree>
    <p:extLst>
      <p:ext uri="{BB962C8B-B14F-4D97-AF65-F5344CB8AC3E}">
        <p14:creationId xmlns:p14="http://schemas.microsoft.com/office/powerpoint/2010/main" val="2916818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Important Attribute Classes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Categorical </a:t>
            </a:r>
          </a:p>
          <a:p>
            <a:pPr lvl="1"/>
            <a:r>
              <a:rPr lang="en-US" dirty="0" smtClean="0"/>
              <a:t>Nominal - </a:t>
            </a:r>
            <a:r>
              <a:rPr lang="en-US" dirty="0"/>
              <a:t>Data that can be counted, but not aggregated or </a:t>
            </a:r>
            <a:r>
              <a:rPr lang="en-US" dirty="0" smtClean="0"/>
              <a:t>ordered</a:t>
            </a:r>
            <a:endParaRPr lang="en-US" b="1" dirty="0" smtClean="0"/>
          </a:p>
          <a:p>
            <a:pPr lvl="2"/>
            <a:r>
              <a:rPr lang="en-US" dirty="0" smtClean="0"/>
              <a:t>Examples: Eye Color, Zip Code, Music Genre</a:t>
            </a:r>
          </a:p>
          <a:p>
            <a:pPr lvl="1"/>
            <a:r>
              <a:rPr lang="en-US" dirty="0" smtClean="0"/>
              <a:t>Ordinal - </a:t>
            </a:r>
            <a:r>
              <a:rPr lang="en-US" dirty="0"/>
              <a:t>Data that can be counted and ordered, but not aggregated.</a:t>
            </a:r>
          </a:p>
          <a:p>
            <a:pPr lvl="2"/>
            <a:r>
              <a:rPr lang="en-US" dirty="0" smtClean="0"/>
              <a:t>Examples: Grades, Clothing Size, Positions (in a race)</a:t>
            </a:r>
            <a:endParaRPr lang="en-US" dirty="0"/>
          </a:p>
          <a:p>
            <a:r>
              <a:rPr lang="en-US" dirty="0" smtClean="0"/>
              <a:t>Numerical</a:t>
            </a:r>
          </a:p>
          <a:p>
            <a:pPr lvl="1"/>
            <a:r>
              <a:rPr lang="en-US" dirty="0" smtClean="0"/>
              <a:t>Interval (metrics) - The difference in values are constant and meaningful</a:t>
            </a:r>
          </a:p>
          <a:p>
            <a:pPr lvl="2"/>
            <a:r>
              <a:rPr lang="en-US" dirty="0" smtClean="0"/>
              <a:t>Examples: The </a:t>
            </a:r>
            <a:r>
              <a:rPr lang="en-US" dirty="0"/>
              <a:t>difference between a temperature of </a:t>
            </a:r>
            <a:r>
              <a:rPr lang="en-US" dirty="0" smtClean="0"/>
              <a:t>100°F and 90°F </a:t>
            </a:r>
            <a:r>
              <a:rPr lang="en-US" dirty="0"/>
              <a:t>is the same difference as between </a:t>
            </a:r>
            <a:r>
              <a:rPr lang="en-US" dirty="0" smtClean="0"/>
              <a:t>90°F and 80°F.</a:t>
            </a:r>
          </a:p>
          <a:p>
            <a:pPr lvl="1"/>
            <a:r>
              <a:rPr lang="en-US" dirty="0" smtClean="0"/>
              <a:t>Ratio -  An interval scale with an absolute zero </a:t>
            </a:r>
          </a:p>
          <a:p>
            <a:pPr lvl="2"/>
            <a:r>
              <a:rPr lang="en-US" dirty="0" smtClean="0"/>
              <a:t>Examples: Income, Height, Weight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838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782" y="365760"/>
            <a:ext cx="10834736" cy="604440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910754" y="6386277"/>
            <a:ext cx="2602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hlinkClick r:id="rId3"/>
              </a:rPr>
              <a:t>http://survivestatistics.com/variables</a:t>
            </a:r>
            <a:r>
              <a:rPr lang="en-US" sz="1200" dirty="0" smtClean="0">
                <a:hlinkClick r:id="rId3"/>
              </a:rPr>
              <a:t>/</a:t>
            </a:r>
            <a:r>
              <a:rPr lang="en-US" sz="1200" dirty="0" smtClean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5374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00" y="593367"/>
            <a:ext cx="11360800" cy="117504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Primitive Data Types </a:t>
            </a:r>
            <a:br>
              <a:rPr lang="en-US" dirty="0" smtClean="0"/>
            </a:br>
            <a:r>
              <a:rPr lang="en-US" dirty="0" smtClean="0"/>
              <a:t>(Computer Language Data Types)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00" y="2001327"/>
            <a:ext cx="11360800" cy="4090505"/>
          </a:xfrm>
        </p:spPr>
        <p:txBody>
          <a:bodyPr/>
          <a:lstStyle/>
          <a:p>
            <a:r>
              <a:rPr lang="en-US" dirty="0" smtClean="0"/>
              <a:t>Boolean:</a:t>
            </a:r>
          </a:p>
          <a:p>
            <a:pPr lvl="1"/>
            <a:r>
              <a:rPr lang="en-US" dirty="0" smtClean="0"/>
              <a:t> True (T) or False (F)</a:t>
            </a:r>
          </a:p>
          <a:p>
            <a:r>
              <a:rPr lang="en-US" dirty="0" smtClean="0"/>
              <a:t>Char:</a:t>
            </a:r>
          </a:p>
          <a:p>
            <a:pPr lvl="1"/>
            <a:r>
              <a:rPr lang="en-US" dirty="0" smtClean="0"/>
              <a:t>Characters and Strings – “A”, “Beta”, “There are different data types!”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Integers – (1, 2, 100)</a:t>
            </a:r>
          </a:p>
          <a:p>
            <a:r>
              <a:rPr lang="en-US" dirty="0" smtClean="0"/>
              <a:t>Float/Double:</a:t>
            </a:r>
          </a:p>
          <a:p>
            <a:pPr lvl="1"/>
            <a:r>
              <a:rPr lang="en-US" dirty="0" smtClean="0"/>
              <a:t> Decimal – (0.1, 0.2, 0.1352)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29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Workshop 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3360"/>
              </a:lnSpc>
              <a:buNone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Workshop Expectations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What is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R?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Understanding Data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/>
              <a:t>Data Visualizations in R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Work in R Studio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36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Enhancing Visualizations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 Dimensional Data</a:t>
            </a:r>
            <a:endParaRPr lang="en-US" dirty="0" smtClean="0"/>
          </a:p>
          <a:p>
            <a:pPr lvl="1"/>
            <a:r>
              <a:rPr lang="en-US" dirty="0" smtClean="0"/>
              <a:t>Length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2 </a:t>
            </a:r>
            <a:r>
              <a:rPr lang="en-US" dirty="0"/>
              <a:t>Dimensional Data</a:t>
            </a:r>
            <a:endParaRPr lang="en-US" dirty="0" smtClean="0"/>
          </a:p>
          <a:p>
            <a:pPr lvl="1"/>
            <a:r>
              <a:rPr lang="en-US" dirty="0" smtClean="0"/>
              <a:t>Position</a:t>
            </a:r>
          </a:p>
          <a:p>
            <a:pPr lvl="1"/>
            <a:endParaRPr lang="en-US" dirty="0" smtClean="0"/>
          </a:p>
          <a:p>
            <a:r>
              <a:rPr lang="en-US" dirty="0"/>
              <a:t>2</a:t>
            </a:r>
            <a:r>
              <a:rPr lang="en-US" dirty="0" smtClean="0"/>
              <a:t>+ Dimensional Data</a:t>
            </a:r>
          </a:p>
          <a:p>
            <a:pPr lvl="1"/>
            <a:r>
              <a:rPr lang="en-US" dirty="0" smtClean="0"/>
              <a:t>Position</a:t>
            </a:r>
          </a:p>
          <a:p>
            <a:pPr lvl="1"/>
            <a:r>
              <a:rPr lang="en-US" dirty="0" smtClean="0"/>
              <a:t>Color Hue/Saturation</a:t>
            </a:r>
          </a:p>
          <a:p>
            <a:pPr lvl="1"/>
            <a:r>
              <a:rPr lang="en-US" dirty="0" smtClean="0"/>
              <a:t>Size</a:t>
            </a:r>
          </a:p>
          <a:p>
            <a:pPr lvl="1"/>
            <a:r>
              <a:rPr lang="en-US" dirty="0" smtClean="0"/>
              <a:t>Shape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366" y="3453925"/>
            <a:ext cx="1774114" cy="17821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6969" y="3355127"/>
            <a:ext cx="1710214" cy="17821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366" y="1356967"/>
            <a:ext cx="1687218" cy="19172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b="7346"/>
          <a:stretch/>
        </p:blipFill>
        <p:spPr>
          <a:xfrm>
            <a:off x="8299222" y="1401509"/>
            <a:ext cx="1827961" cy="177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11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00" y="1"/>
            <a:ext cx="11360800" cy="78500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Four Basic Chart Types</a:t>
            </a:r>
            <a:endParaRPr lang="en-US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2"/>
          <a:srcRect l="6594" t="8507" b="3751"/>
          <a:stretch/>
        </p:blipFill>
        <p:spPr>
          <a:xfrm>
            <a:off x="1872572" y="716452"/>
            <a:ext cx="8446855" cy="614154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837425" y="6611779"/>
            <a:ext cx="425857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hlinkClick r:id="rId3"/>
              </a:rPr>
              <a:t>http://</a:t>
            </a:r>
            <a:r>
              <a:rPr lang="en-US" sz="1000" dirty="0" smtClean="0">
                <a:hlinkClick r:id="rId3"/>
              </a:rPr>
              <a:t>extremepresentation.typepad.com/files/choosing-a-good-chart-09.pdf</a:t>
            </a:r>
            <a:r>
              <a:rPr lang="en-US" sz="1000" dirty="0" smtClean="0"/>
              <a:t>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5033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r>
              <a:rPr lang="en" dirty="0"/>
              <a:t>Grammar of Graphics</a:t>
            </a:r>
          </a:p>
        </p:txBody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0856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ct val="61111"/>
              <a:buNone/>
            </a:pPr>
            <a:r>
              <a:rPr lang="en" dirty="0"/>
              <a:t>Originated by </a:t>
            </a:r>
            <a:r>
              <a:rPr lang="en" u="sng" dirty="0">
                <a:hlinkClick r:id="rId3"/>
              </a:rPr>
              <a:t>Leland Wilkinson</a:t>
            </a:r>
            <a:r>
              <a:rPr lang="en" dirty="0"/>
              <a:t>, simplified by </a:t>
            </a:r>
            <a:r>
              <a:rPr lang="en" u="sng" dirty="0">
                <a:hlinkClick r:id="rId4"/>
              </a:rPr>
              <a:t>Hadley Wickham</a:t>
            </a:r>
            <a:r>
              <a:rPr lang="en" dirty="0"/>
              <a:t> and others. </a:t>
            </a:r>
          </a:p>
          <a:p>
            <a:pPr marL="609585" indent="-304792">
              <a:buClr>
                <a:schemeClr val="dk2"/>
              </a:buClr>
              <a:buFont typeface="Roboto"/>
              <a:buChar char="●"/>
            </a:pPr>
            <a:endParaRPr lang="en" dirty="0" smtClean="0"/>
          </a:p>
          <a:p>
            <a:pPr marL="609585" indent="-304792">
              <a:buClr>
                <a:schemeClr val="dk2"/>
              </a:buClr>
              <a:buFont typeface="Roboto"/>
              <a:buChar char="●"/>
            </a:pPr>
            <a:r>
              <a:rPr lang="en" dirty="0" smtClean="0"/>
              <a:t>Data – The raw materials of your visualization </a:t>
            </a:r>
          </a:p>
          <a:p>
            <a:pPr marL="609585" indent="-304792">
              <a:buClr>
                <a:schemeClr val="dk2"/>
              </a:buClr>
              <a:buFont typeface="Roboto"/>
              <a:buChar char="●"/>
            </a:pPr>
            <a:r>
              <a:rPr lang="en" dirty="0" smtClean="0"/>
              <a:t>Layers – What you actually see on the plot (plots,lines,etc.)</a:t>
            </a:r>
          </a:p>
          <a:p>
            <a:pPr marL="609585" indent="-304792">
              <a:buClr>
                <a:schemeClr val="dk2"/>
              </a:buClr>
              <a:buFont typeface="Roboto"/>
              <a:buChar char="●"/>
            </a:pPr>
            <a:r>
              <a:rPr lang="en" dirty="0" smtClean="0"/>
              <a:t>Scales – Maps the data to grpahical output </a:t>
            </a:r>
          </a:p>
          <a:p>
            <a:pPr marL="609585" indent="-304792">
              <a:buClr>
                <a:schemeClr val="dk2"/>
              </a:buClr>
              <a:buFont typeface="Roboto"/>
              <a:buChar char="●"/>
            </a:pPr>
            <a:r>
              <a:rPr lang="en" dirty="0" smtClean="0"/>
              <a:t>Coordinates – The visualization’s perspective (normally a grid)</a:t>
            </a:r>
          </a:p>
          <a:p>
            <a:pPr marL="609585" indent="-304792">
              <a:buClr>
                <a:schemeClr val="dk2"/>
              </a:buClr>
              <a:buFont typeface="Roboto"/>
              <a:buChar char="●"/>
            </a:pPr>
            <a:r>
              <a:rPr lang="en" dirty="0" smtClean="0"/>
              <a:t>Faceting – Provides details into the data (analoguous to pivot tables)</a:t>
            </a:r>
          </a:p>
          <a:p>
            <a:pPr marL="609585" indent="-304792">
              <a:buClr>
                <a:schemeClr val="dk2"/>
              </a:buClr>
              <a:buFont typeface="Roboto"/>
              <a:buChar char="●"/>
            </a:pPr>
            <a:r>
              <a:rPr lang="en" dirty="0" smtClean="0"/>
              <a:t>Themes – Control the details of the display (color scheme, fonts)</a:t>
            </a:r>
            <a:endParaRPr lang="en-US" sz="1000" u="sng" dirty="0" smtClean="0"/>
          </a:p>
          <a:p>
            <a:pPr algn="r">
              <a:buClr>
                <a:schemeClr val="dk1"/>
              </a:buClr>
              <a:buSzPct val="61111"/>
              <a:buNone/>
            </a:pPr>
            <a:endParaRPr lang="en-US" sz="1000" u="sng" dirty="0"/>
          </a:p>
          <a:p>
            <a:pPr algn="r">
              <a:buClr>
                <a:schemeClr val="dk1"/>
              </a:buClr>
              <a:buSzPct val="61111"/>
              <a:buNone/>
            </a:pPr>
            <a:endParaRPr lang="en-US" sz="1000" u="sng" dirty="0" smtClean="0"/>
          </a:p>
          <a:p>
            <a:pPr algn="r">
              <a:buClr>
                <a:schemeClr val="dk1"/>
              </a:buClr>
              <a:buSzPct val="61111"/>
              <a:buNone/>
            </a:pPr>
            <a:endParaRPr lang="en-US" sz="1000" u="sng" dirty="0"/>
          </a:p>
          <a:p>
            <a:pPr algn="r">
              <a:buClr>
                <a:schemeClr val="dk1"/>
              </a:buClr>
              <a:buSzPct val="61111"/>
              <a:buNone/>
            </a:pPr>
            <a:endParaRPr lang="en-US" sz="1000" u="sng" dirty="0" smtClean="0"/>
          </a:p>
          <a:p>
            <a:pPr algn="r">
              <a:buClr>
                <a:schemeClr val="dk1"/>
              </a:buClr>
              <a:buSzPct val="61111"/>
              <a:buNone/>
            </a:pPr>
            <a:endParaRPr lang="en-US" sz="1000" u="sng" dirty="0"/>
          </a:p>
          <a:p>
            <a:pPr algn="r">
              <a:buClr>
                <a:schemeClr val="dk1"/>
              </a:buClr>
              <a:buSzPct val="61111"/>
              <a:buNone/>
            </a:pPr>
            <a:endParaRPr lang="en-US" sz="1000" u="sng" dirty="0" smtClean="0"/>
          </a:p>
          <a:p>
            <a:pPr algn="r">
              <a:buClr>
                <a:schemeClr val="dk1"/>
              </a:buClr>
              <a:buSzPct val="61111"/>
              <a:buNone/>
            </a:pPr>
            <a:endParaRPr lang="en-US" sz="1000" u="sng" dirty="0"/>
          </a:p>
          <a:p>
            <a:pPr algn="r">
              <a:buClr>
                <a:schemeClr val="dk1"/>
              </a:buClr>
              <a:buSzPct val="61111"/>
              <a:buNone/>
            </a:pPr>
            <a:endParaRPr lang="en-US" sz="1000" u="sng" dirty="0"/>
          </a:p>
          <a:p>
            <a:pPr algn="r">
              <a:buClr>
                <a:schemeClr val="dk1"/>
              </a:buClr>
              <a:buSzPct val="61111"/>
              <a:buNone/>
            </a:pPr>
            <a:endParaRPr lang="en-US" sz="1000" u="sng" dirty="0"/>
          </a:p>
          <a:p>
            <a:pPr algn="r">
              <a:buClr>
                <a:schemeClr val="dk1"/>
              </a:buClr>
              <a:buSzPct val="61111"/>
              <a:buNone/>
            </a:pPr>
            <a:endParaRPr lang="en-US" sz="1000" u="sng" dirty="0"/>
          </a:p>
          <a:p>
            <a:pPr algn="r">
              <a:buClr>
                <a:schemeClr val="dk1"/>
              </a:buClr>
              <a:buSzPct val="61111"/>
              <a:buNone/>
            </a:pPr>
            <a:endParaRPr lang="en-US" sz="1000" u="sng" dirty="0"/>
          </a:p>
          <a:p>
            <a:pPr algn="r">
              <a:buClr>
                <a:schemeClr val="dk1"/>
              </a:buClr>
              <a:buSzPct val="61111"/>
              <a:buNone/>
            </a:pPr>
            <a:r>
              <a:rPr lang="en-US" sz="1000" u="sng" dirty="0" smtClean="0"/>
              <a:t>http</a:t>
            </a:r>
            <a:r>
              <a:rPr lang="en-US" sz="1000" u="sng" dirty="0"/>
              <a:t>://vita.had.co.nz/papers/layered-grammar.pdf</a:t>
            </a:r>
            <a:endParaRPr lang="en" sz="1000" u="sng" dirty="0">
              <a:hlinkClick r:id="rId4"/>
            </a:endParaRPr>
          </a:p>
          <a:p>
            <a:pPr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875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Basics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dirty="0"/>
              <a:t>Data – The raw materials of your visualization </a:t>
            </a:r>
            <a:endParaRPr lang="en" dirty="0" smtClean="0"/>
          </a:p>
          <a:p>
            <a:endParaRPr lang="en" dirty="0"/>
          </a:p>
          <a:p>
            <a:r>
              <a:rPr lang="en-US" dirty="0" smtClean="0"/>
              <a:t>Aesthetics – The mapping of your data to the visualization </a:t>
            </a:r>
          </a:p>
          <a:p>
            <a:pPr lvl="1"/>
            <a:r>
              <a:rPr lang="en-US" dirty="0" smtClean="0"/>
              <a:t>X-axis is age</a:t>
            </a:r>
          </a:p>
          <a:p>
            <a:pPr lvl="1"/>
            <a:r>
              <a:rPr lang="en-US" dirty="0" smtClean="0"/>
              <a:t>Y-axis is survival</a:t>
            </a:r>
          </a:p>
          <a:p>
            <a:endParaRPr lang="en-US" dirty="0" smtClean="0"/>
          </a:p>
          <a:p>
            <a:r>
              <a:rPr lang="en-US" dirty="0" smtClean="0"/>
              <a:t>Layers – Any visualization requires at least one layer and in ggplot2 these are typically the </a:t>
            </a:r>
            <a:r>
              <a:rPr lang="en-US" dirty="0" err="1" smtClean="0"/>
              <a:t>geoms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Example a </a:t>
            </a:r>
            <a:r>
              <a:rPr lang="en-US" dirty="0" err="1" smtClean="0"/>
              <a:t>barchart</a:t>
            </a:r>
            <a:r>
              <a:rPr lang="en-US" dirty="0" smtClean="0"/>
              <a:t> is </a:t>
            </a:r>
            <a:r>
              <a:rPr lang="en-US" dirty="0" err="1" smtClean="0"/>
              <a:t>geom_bar</a:t>
            </a:r>
            <a:r>
              <a:rPr lang="en-US" dirty="0" smtClean="0"/>
              <a:t>()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872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Workshop 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3360"/>
              </a:lnSpc>
              <a:buNone/>
            </a:pPr>
            <a:r>
              <a:rPr lang="en-US" b="1" dirty="0" smtClean="0"/>
              <a:t>Workshop Expectations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 smtClean="0"/>
              <a:t>Why R?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 smtClean="0"/>
              <a:t>Understanding Data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/>
              <a:t>Data Visualizations </a:t>
            </a:r>
            <a:r>
              <a:rPr lang="en-US" b="1" dirty="0" smtClean="0"/>
              <a:t>in R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 smtClean="0"/>
              <a:t>Work in R Studio</a:t>
            </a:r>
            <a:endParaRPr lang="en-US" b="1" dirty="0"/>
          </a:p>
          <a:p>
            <a:pPr marL="0" indent="0">
              <a:lnSpc>
                <a:spcPts val="3360"/>
              </a:lnSpc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39677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Want to continue learning R?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Academic Courses: </a:t>
            </a:r>
          </a:p>
          <a:p>
            <a:pPr lvl="1"/>
            <a:r>
              <a:rPr lang="en-US" dirty="0" smtClean="0"/>
              <a:t>CS 2005C – Introduction to Programming for Informatics with Python and R</a:t>
            </a:r>
          </a:p>
          <a:p>
            <a:pPr lvl="1"/>
            <a:r>
              <a:rPr lang="en-US" dirty="0" smtClean="0"/>
              <a:t>BE 8083 – Data Analysis with R and SAS</a:t>
            </a:r>
          </a:p>
          <a:p>
            <a:pPr lvl="1"/>
            <a:r>
              <a:rPr lang="it-IT" dirty="0"/>
              <a:t>BANA 5143 </a:t>
            </a:r>
            <a:r>
              <a:rPr lang="it-IT" dirty="0" smtClean="0"/>
              <a:t>– Statistical Computing</a:t>
            </a:r>
          </a:p>
          <a:p>
            <a:pPr lvl="1"/>
            <a:r>
              <a:rPr lang="it-IT" dirty="0" smtClean="0"/>
              <a:t>PH 7011 – Statistical Computation and Software</a:t>
            </a:r>
          </a:p>
          <a:p>
            <a:pPr marL="0" indent="0">
              <a:buNone/>
            </a:pPr>
            <a:r>
              <a:rPr lang="it-IT" b="1" dirty="0" smtClean="0"/>
              <a:t>Lynda</a:t>
            </a:r>
            <a:r>
              <a:rPr lang="it-IT" dirty="0" smtClean="0"/>
              <a:t> (Many free courses):</a:t>
            </a:r>
          </a:p>
          <a:p>
            <a:pPr lvl="1"/>
            <a:r>
              <a:rPr lang="it-IT" dirty="0" smtClean="0"/>
              <a:t>Learning R</a:t>
            </a:r>
          </a:p>
          <a:p>
            <a:pPr lvl="1"/>
            <a:r>
              <a:rPr lang="it-IT" dirty="0" smtClean="0"/>
              <a:t>Data Wrangling with R</a:t>
            </a:r>
          </a:p>
          <a:p>
            <a:pPr lvl="1"/>
            <a:r>
              <a:rPr lang="it-IT" dirty="0" smtClean="0"/>
              <a:t>R Statistics Essential Training</a:t>
            </a:r>
          </a:p>
          <a:p>
            <a:pPr marL="0" indent="0">
              <a:buNone/>
            </a:pPr>
            <a:r>
              <a:rPr lang="it-IT" b="1" dirty="0" smtClean="0"/>
              <a:t>Library Workshops:</a:t>
            </a:r>
          </a:p>
          <a:p>
            <a:pPr lvl="1"/>
            <a:r>
              <a:rPr lang="it-IT" dirty="0">
                <a:hlinkClick r:id="rId2"/>
              </a:rPr>
              <a:t>https://</a:t>
            </a:r>
            <a:r>
              <a:rPr lang="it-IT" dirty="0" smtClean="0">
                <a:hlinkClick r:id="rId2"/>
              </a:rPr>
              <a:t>webapps2.uc.edu/ce/facdev/Workshops</a:t>
            </a:r>
            <a:r>
              <a:rPr lang="it-IT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632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Online Help/Resources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Google!</a:t>
            </a:r>
          </a:p>
          <a:p>
            <a:endParaRPr lang="en-US" dirty="0"/>
          </a:p>
          <a:p>
            <a:r>
              <a:rPr lang="en-US" dirty="0" smtClean="0">
                <a:hlinkClick r:id="rId2"/>
              </a:rPr>
              <a:t>www.YouTube.com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>
                <a:hlinkClick r:id="rId3"/>
              </a:rPr>
              <a:t>www.stackoverflow.com</a:t>
            </a:r>
            <a:r>
              <a:rPr lang="en-US" dirty="0" smtClean="0"/>
              <a:t>  </a:t>
            </a:r>
          </a:p>
          <a:p>
            <a:endParaRPr lang="en-US" dirty="0"/>
          </a:p>
          <a:p>
            <a:r>
              <a:rPr lang="en-US" dirty="0" smtClean="0">
                <a:hlinkClick r:id="rId4"/>
              </a:rPr>
              <a:t>www.r-bloggers.com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Twitter: #</a:t>
            </a:r>
            <a:r>
              <a:rPr lang="en-US" dirty="0" err="1" smtClean="0"/>
              <a:t>rstats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5625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09108" y="647700"/>
            <a:ext cx="8358967" cy="5629275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Contact </a:t>
            </a:r>
            <a:r>
              <a:rPr lang="en-US" sz="2800" b="1" dirty="0" smtClean="0">
                <a:solidFill>
                  <a:schemeClr val="tx1"/>
                </a:solidFill>
              </a:rPr>
              <a:t>Research &amp; Data Services West</a:t>
            </a:r>
            <a:endParaRPr lang="en-US" sz="2800" b="1" dirty="0">
              <a:solidFill>
                <a:schemeClr val="tx1"/>
              </a:solidFill>
            </a:endParaRPr>
          </a:p>
          <a:p>
            <a:pPr algn="l"/>
            <a:endParaRPr lang="en-US" sz="2800" b="1" dirty="0" smtClean="0">
              <a:solidFill>
                <a:schemeClr val="tx1"/>
              </a:solidFill>
            </a:endParaRPr>
          </a:p>
          <a:p>
            <a:pPr algn="l"/>
            <a:r>
              <a:rPr lang="en-US" sz="2800" b="1" dirty="0" smtClean="0">
                <a:solidFill>
                  <a:schemeClr val="tx1"/>
                </a:solidFill>
              </a:rPr>
              <a:t>Email</a:t>
            </a:r>
            <a:r>
              <a:rPr lang="en-US" sz="2800" b="1" dirty="0">
                <a:solidFill>
                  <a:schemeClr val="tx1"/>
                </a:solidFill>
              </a:rPr>
              <a:t>: </a:t>
            </a:r>
            <a:r>
              <a:rPr lang="en-US" sz="2800" dirty="0" smtClean="0">
                <a:solidFill>
                  <a:schemeClr val="tx1"/>
                </a:solidFill>
                <a:hlinkClick r:id="rId2"/>
              </a:rPr>
              <a:t>AskData@uc.edu</a:t>
            </a:r>
            <a:endParaRPr lang="en-US" sz="2800" dirty="0">
              <a:solidFill>
                <a:schemeClr val="tx1"/>
              </a:solidFill>
            </a:endParaRPr>
          </a:p>
          <a:p>
            <a:pPr algn="l"/>
            <a:r>
              <a:rPr lang="en-US" sz="2800" b="1" dirty="0" smtClean="0">
                <a:solidFill>
                  <a:schemeClr val="tx1"/>
                </a:solidFill>
              </a:rPr>
              <a:t>Web</a:t>
            </a:r>
            <a:r>
              <a:rPr lang="en-US" sz="2800" b="1" dirty="0">
                <a:solidFill>
                  <a:schemeClr val="tx1"/>
                </a:solidFill>
              </a:rPr>
              <a:t>: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  <a:hlinkClick r:id="rId3"/>
              </a:rPr>
              <a:t>https://</a:t>
            </a:r>
            <a:r>
              <a:rPr lang="en-US" sz="2800" dirty="0" smtClean="0">
                <a:solidFill>
                  <a:schemeClr val="tx1"/>
                </a:solidFill>
                <a:hlinkClick r:id="rId3"/>
              </a:rPr>
              <a:t>libraries.uc.edu/digital-scholarship/data-services.html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endParaRPr lang="en-US" sz="2800" dirty="0">
              <a:solidFill>
                <a:schemeClr val="tx1"/>
              </a:solidFill>
            </a:endParaRPr>
          </a:p>
          <a:p>
            <a:pPr algn="l"/>
            <a:r>
              <a:rPr lang="en-US" sz="2800" b="1" dirty="0" smtClean="0">
                <a:solidFill>
                  <a:schemeClr val="tx1"/>
                </a:solidFill>
              </a:rPr>
              <a:t>Visit: </a:t>
            </a:r>
            <a:r>
              <a:rPr lang="en-US" sz="2800" dirty="0" smtClean="0">
                <a:solidFill>
                  <a:schemeClr val="tx1"/>
                </a:solidFill>
              </a:rPr>
              <a:t>240 </a:t>
            </a:r>
            <a:r>
              <a:rPr lang="en-US" sz="2800" dirty="0" err="1">
                <a:solidFill>
                  <a:schemeClr val="tx1"/>
                </a:solidFill>
              </a:rPr>
              <a:t>Braunstein</a:t>
            </a:r>
            <a:r>
              <a:rPr lang="en-US" sz="2800" dirty="0">
                <a:solidFill>
                  <a:schemeClr val="tx1"/>
                </a:solidFill>
              </a:rPr>
              <a:t> Hall (Geology-Math-Physics </a:t>
            </a:r>
            <a:r>
              <a:rPr lang="en-US" sz="2800" dirty="0" smtClean="0">
                <a:solidFill>
                  <a:schemeClr val="tx1"/>
                </a:solidFill>
              </a:rPr>
              <a:t>Library)</a:t>
            </a:r>
          </a:p>
          <a:p>
            <a:pPr algn="l"/>
            <a:r>
              <a:rPr lang="en-US" sz="2800" b="1" dirty="0" smtClean="0">
                <a:solidFill>
                  <a:schemeClr val="tx1"/>
                </a:solidFill>
              </a:rPr>
              <a:t>Consultations</a:t>
            </a:r>
            <a:r>
              <a:rPr lang="en-US" sz="2800" dirty="0" smtClean="0">
                <a:solidFill>
                  <a:schemeClr val="tx1"/>
                </a:solidFill>
              </a:rPr>
              <a:t>: walk-ins during open consultation hours or appointment by email</a:t>
            </a:r>
          </a:p>
          <a:p>
            <a:pPr algn="l"/>
            <a:r>
              <a:rPr lang="en-US" sz="2800" b="1" dirty="0" smtClean="0">
                <a:solidFill>
                  <a:schemeClr val="tx1"/>
                </a:solidFill>
              </a:rPr>
              <a:t>Twitter</a:t>
            </a:r>
            <a:r>
              <a:rPr lang="en-US" sz="2800" b="1" dirty="0">
                <a:solidFill>
                  <a:schemeClr val="tx1"/>
                </a:solidFill>
              </a:rPr>
              <a:t>: @</a:t>
            </a:r>
            <a:r>
              <a:rPr lang="en-US" sz="2800" b="1" dirty="0" err="1">
                <a:solidFill>
                  <a:schemeClr val="tx1"/>
                </a:solidFill>
              </a:rPr>
              <a:t>DataVizJohansen</a:t>
            </a:r>
            <a:endParaRPr lang="en-US" sz="2800" b="1" dirty="0">
              <a:solidFill>
                <a:schemeClr val="tx1"/>
              </a:solidFill>
            </a:endParaRPr>
          </a:p>
          <a:p>
            <a:pPr algn="l"/>
            <a:endParaRPr lang="en-US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79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Workshop 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3360"/>
              </a:lnSpc>
              <a:buNone/>
            </a:pPr>
            <a:r>
              <a:rPr lang="en-US" b="1" dirty="0"/>
              <a:t>Workshop Expectations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What is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R?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Understanding Data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Data Visualizations in R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Work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in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R Studio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68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Expectations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Prerequisites:</a:t>
            </a:r>
          </a:p>
          <a:p>
            <a:pPr lvl="1"/>
            <a:r>
              <a:rPr lang="en-US" dirty="0"/>
              <a:t>R and R studio </a:t>
            </a:r>
            <a:r>
              <a:rPr lang="en-US" dirty="0" smtClean="0"/>
              <a:t>installed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Goal: </a:t>
            </a:r>
          </a:p>
          <a:p>
            <a:pPr lvl="1"/>
            <a:r>
              <a:rPr lang="en-US" dirty="0" smtClean="0"/>
              <a:t>Explore R and R studio environment</a:t>
            </a:r>
          </a:p>
          <a:p>
            <a:pPr lvl="1"/>
            <a:r>
              <a:rPr lang="en-US" dirty="0" smtClean="0"/>
              <a:t>Basic functions of R</a:t>
            </a:r>
          </a:p>
          <a:p>
            <a:pPr lvl="1"/>
            <a:r>
              <a:rPr lang="en-US" dirty="0" smtClean="0"/>
              <a:t>Import data </a:t>
            </a:r>
            <a:endParaRPr lang="en-US" dirty="0"/>
          </a:p>
          <a:p>
            <a:pPr lvl="1"/>
            <a:r>
              <a:rPr lang="en-US" dirty="0" smtClean="0"/>
              <a:t>Download packages</a:t>
            </a:r>
          </a:p>
          <a:p>
            <a:pPr lvl="1"/>
            <a:r>
              <a:rPr lang="en-US" dirty="0" smtClean="0"/>
              <a:t>Simple modeling</a:t>
            </a:r>
          </a:p>
          <a:p>
            <a:pPr lvl="1"/>
            <a:r>
              <a:rPr lang="en-US" dirty="0" smtClean="0"/>
              <a:t>Visualize data</a:t>
            </a:r>
          </a:p>
          <a:p>
            <a:pPr lvl="1"/>
            <a:r>
              <a:rPr lang="en-US" dirty="0" smtClean="0"/>
              <a:t>Export data and visualization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Caveat </a:t>
            </a:r>
          </a:p>
          <a:p>
            <a:pPr lvl="1"/>
            <a:r>
              <a:rPr lang="en-US" dirty="0" smtClean="0"/>
              <a:t>This is only an introduction to the R and R studio environment. Learning a new programming language, like a spoken language, takes years of practice. So we cannot cover everything but we will highlight many common features that most of you will use most of the time.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0933" y="1356967"/>
            <a:ext cx="3885467" cy="258560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890933" y="3819458"/>
            <a:ext cx="388546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https://www.visumcx.com/single-post/2017/03/02/The-Value-Of-Setting-Customer-Expectations</a:t>
            </a:r>
          </a:p>
        </p:txBody>
      </p:sp>
    </p:spTree>
    <p:extLst>
      <p:ext uri="{BB962C8B-B14F-4D97-AF65-F5344CB8AC3E}">
        <p14:creationId xmlns:p14="http://schemas.microsoft.com/office/powerpoint/2010/main" val="3775752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Workshop 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3360"/>
              </a:lnSpc>
              <a:buNone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Workshop Expectations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 smtClean="0"/>
              <a:t>What is </a:t>
            </a:r>
            <a:r>
              <a:rPr lang="en-US" b="1" dirty="0" smtClean="0"/>
              <a:t>R?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Understanding Data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Data Visualizations in R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Work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in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R Studio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11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R?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7729333" cy="4555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 is a programming language specifically designed for statistical analysis and graphics</a:t>
            </a:r>
          </a:p>
          <a:p>
            <a:endParaRPr lang="en-US" dirty="0" smtClean="0"/>
          </a:p>
          <a:p>
            <a:r>
              <a:rPr lang="en-US" dirty="0" smtClean="0"/>
              <a:t>R is free &amp; open-source used in many academic and industry disciplines</a:t>
            </a:r>
          </a:p>
          <a:p>
            <a:endParaRPr lang="en-US" dirty="0"/>
          </a:p>
          <a:p>
            <a:r>
              <a:rPr lang="en-US" dirty="0" smtClean="0"/>
              <a:t>R Studio is the Interactive User Interface compatible with R</a:t>
            </a:r>
          </a:p>
          <a:p>
            <a:endParaRPr lang="en-US" dirty="0"/>
          </a:p>
          <a:p>
            <a:r>
              <a:rPr lang="en-US" dirty="0" smtClean="0"/>
              <a:t>R and R Studio can be downloaded here: 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cran.r-project.org/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://www.rstudio.com/products/RStudio/#</a:t>
            </a:r>
            <a:r>
              <a:rPr lang="en-US" dirty="0" smtClean="0">
                <a:hlinkClick r:id="rId3"/>
              </a:rPr>
              <a:t>Desktop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933" y="1356967"/>
            <a:ext cx="3502087" cy="271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532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R?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11360800" cy="5217850"/>
          </a:xfrm>
        </p:spPr>
        <p:txBody>
          <a:bodyPr numCol="2"/>
          <a:lstStyle/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Reproducibility</a:t>
            </a:r>
          </a:p>
          <a:p>
            <a:pPr lvl="2"/>
            <a:r>
              <a:rPr lang="en-US" dirty="0" smtClean="0"/>
              <a:t>Explicit documentation of steps</a:t>
            </a:r>
          </a:p>
          <a:p>
            <a:pPr lvl="1"/>
            <a:r>
              <a:rPr lang="en-US" dirty="0" smtClean="0"/>
              <a:t>Versatile </a:t>
            </a:r>
          </a:p>
          <a:p>
            <a:pPr lvl="2"/>
            <a:r>
              <a:rPr lang="en-US" dirty="0" smtClean="0"/>
              <a:t>Run on any operating system</a:t>
            </a:r>
          </a:p>
          <a:p>
            <a:pPr lvl="2"/>
            <a:r>
              <a:rPr lang="en-US" dirty="0" smtClean="0"/>
              <a:t>Integrates with other software, languages, and data extensions</a:t>
            </a:r>
          </a:p>
          <a:p>
            <a:pPr lvl="3"/>
            <a:r>
              <a:rPr lang="en-US" dirty="0" smtClean="0"/>
              <a:t>Python, Java, SAS, SPSS, Excel</a:t>
            </a:r>
          </a:p>
          <a:p>
            <a:pPr lvl="1"/>
            <a:r>
              <a:rPr lang="en-US" dirty="0" smtClean="0"/>
              <a:t>Free and </a:t>
            </a:r>
            <a:r>
              <a:rPr lang="en-US" dirty="0" smtClean="0"/>
              <a:t>Open-Source w/ large active </a:t>
            </a:r>
            <a:r>
              <a:rPr lang="en-US" dirty="0" smtClean="0"/>
              <a:t>community</a:t>
            </a:r>
          </a:p>
          <a:p>
            <a:pPr lvl="2"/>
            <a:r>
              <a:rPr lang="en-US" dirty="0" smtClean="0"/>
              <a:t>10K+ packages CRAN, Twitter, GitHub, etc.</a:t>
            </a:r>
          </a:p>
          <a:p>
            <a:pPr lvl="1"/>
            <a:r>
              <a:rPr lang="en-US" dirty="0" smtClean="0"/>
              <a:t>Comprehensive</a:t>
            </a:r>
          </a:p>
          <a:p>
            <a:pPr lvl="2"/>
            <a:r>
              <a:rPr lang="en-US" dirty="0" smtClean="0"/>
              <a:t>Eliminates the need for multiple software</a:t>
            </a:r>
          </a:p>
          <a:p>
            <a:pPr lvl="3"/>
            <a:r>
              <a:rPr lang="en-US" dirty="0" smtClean="0"/>
              <a:t>GIS, Excel, ENVI, etc.</a:t>
            </a:r>
          </a:p>
          <a:p>
            <a:pPr lvl="1"/>
            <a:r>
              <a:rPr lang="en-US" dirty="0" smtClean="0"/>
              <a:t>Computationally Robust</a:t>
            </a:r>
          </a:p>
          <a:p>
            <a:pPr lvl="2"/>
            <a:r>
              <a:rPr lang="en-US" dirty="0" smtClean="0"/>
              <a:t>Fast and allows for high level analysis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Steep Learning Curve</a:t>
            </a:r>
          </a:p>
          <a:p>
            <a:pPr lvl="2"/>
            <a:r>
              <a:rPr lang="en-US" dirty="0" smtClean="0"/>
              <a:t>Requires a significant time investment especially starting with little to no coding experience</a:t>
            </a:r>
          </a:p>
          <a:p>
            <a:pPr lvl="1"/>
            <a:r>
              <a:rPr lang="en-US" dirty="0" smtClean="0"/>
              <a:t>Limited “Point &amp; Click” </a:t>
            </a:r>
          </a:p>
          <a:p>
            <a:pPr lvl="2"/>
            <a:r>
              <a:rPr lang="en-US" dirty="0" smtClean="0"/>
              <a:t>R Commander or Radiant?</a:t>
            </a:r>
          </a:p>
          <a:p>
            <a:pPr lvl="1"/>
            <a:r>
              <a:rPr lang="en-US" dirty="0" smtClean="0"/>
              <a:t>Open-Source</a:t>
            </a:r>
          </a:p>
          <a:p>
            <a:pPr lvl="2"/>
            <a:r>
              <a:rPr lang="en-US" dirty="0" smtClean="0"/>
              <a:t>Rely on creators to follow coding etiquette</a:t>
            </a:r>
          </a:p>
          <a:p>
            <a:pPr lvl="2"/>
            <a:r>
              <a:rPr lang="en-US" dirty="0" smtClean="0"/>
              <a:t>Version control and instability 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9004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225" y="975168"/>
            <a:ext cx="7343775" cy="40682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R</a:t>
            </a:r>
            <a:r>
              <a:rPr lang="en-US" dirty="0" smtClean="0"/>
              <a:t>?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-18366" r="-10858"/>
          <a:stretch/>
        </p:blipFill>
        <p:spPr>
          <a:xfrm>
            <a:off x="4804913" y="975167"/>
            <a:ext cx="7323827" cy="424074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4751623" cy="4555200"/>
          </a:xfrm>
        </p:spPr>
        <p:txBody>
          <a:bodyPr/>
          <a:lstStyle/>
          <a:p>
            <a:r>
              <a:rPr lang="en-US" dirty="0" smtClean="0"/>
              <a:t>Increasing in Popularity (especially in academia) </a:t>
            </a:r>
          </a:p>
          <a:p>
            <a:endParaRPr lang="en-US" dirty="0"/>
          </a:p>
          <a:p>
            <a:r>
              <a:rPr lang="en-US" dirty="0" smtClean="0"/>
              <a:t>User contributions significantly increased over the last decade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543550" y="5215916"/>
            <a:ext cx="649955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hlinkClick r:id="rId4"/>
              </a:rPr>
              <a:t>http://</a:t>
            </a:r>
            <a:r>
              <a:rPr lang="en-US" sz="1000" dirty="0" smtClean="0">
                <a:hlinkClick r:id="rId4"/>
              </a:rPr>
              <a:t>blog.revolutionanalytics.com/2014/01/in-data-scientist-survey-r-is-the-most-used-tool-other-than-databases.html</a:t>
            </a:r>
            <a:endParaRPr lang="en-US" sz="1000" dirty="0" smtClean="0"/>
          </a:p>
          <a:p>
            <a:endParaRPr lang="en-US" sz="1000" dirty="0"/>
          </a:p>
          <a:p>
            <a:r>
              <a:rPr lang="en-US" sz="1000" dirty="0">
                <a:hlinkClick r:id="rId5"/>
              </a:rPr>
              <a:t>http://</a:t>
            </a:r>
            <a:r>
              <a:rPr lang="en-US" sz="1000" dirty="0" smtClean="0">
                <a:hlinkClick r:id="rId5"/>
              </a:rPr>
              <a:t>blog.revolutionanalytics.com/2016/03/16-years-of-r-history.html</a:t>
            </a:r>
            <a:r>
              <a:rPr lang="en-US" sz="1000" dirty="0" smtClean="0"/>
              <a:t>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95020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Workshop 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3360"/>
              </a:lnSpc>
              <a:buNone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Workshop Expectations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What is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R?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 smtClean="0"/>
              <a:t>Understanding Data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Data Visualizations in R</a:t>
            </a:r>
          </a:p>
          <a:p>
            <a:pPr marL="0" indent="0">
              <a:lnSpc>
                <a:spcPts val="3360"/>
              </a:lnSpc>
              <a:buNone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Work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in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R Studio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01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1599</TotalTime>
  <Words>962</Words>
  <Application>Microsoft Office PowerPoint</Application>
  <PresentationFormat>Widescreen</PresentationFormat>
  <Paragraphs>205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Roboto</vt:lpstr>
      <vt:lpstr>Times New Roman</vt:lpstr>
      <vt:lpstr>Office Theme</vt:lpstr>
      <vt:lpstr>1_Office Theme</vt:lpstr>
      <vt:lpstr>Introduction to R  </vt:lpstr>
      <vt:lpstr>Workshop Agenda</vt:lpstr>
      <vt:lpstr>Workshop Agenda</vt:lpstr>
      <vt:lpstr>Expectations</vt:lpstr>
      <vt:lpstr>Workshop Agenda</vt:lpstr>
      <vt:lpstr>What is R?</vt:lpstr>
      <vt:lpstr>Why R?</vt:lpstr>
      <vt:lpstr>Why R? </vt:lpstr>
      <vt:lpstr>Workshop Agenda</vt:lpstr>
      <vt:lpstr>What is Data?</vt:lpstr>
      <vt:lpstr>Attribute Classification</vt:lpstr>
      <vt:lpstr>Important Attribute Classes</vt:lpstr>
      <vt:lpstr>PowerPoint Presentation</vt:lpstr>
      <vt:lpstr>Primitive Data Types  (Computer Language Data Types)</vt:lpstr>
      <vt:lpstr>Workshop Agenda</vt:lpstr>
      <vt:lpstr>Enhancing Visualizations</vt:lpstr>
      <vt:lpstr>Four Basic Chart Types</vt:lpstr>
      <vt:lpstr>Grammar of Graphics</vt:lpstr>
      <vt:lpstr>The Basics </vt:lpstr>
      <vt:lpstr>Want to continue learning R?</vt:lpstr>
      <vt:lpstr>Online Help/Resources</vt:lpstr>
      <vt:lpstr>PowerPoint Presentation</vt:lpstr>
    </vt:vector>
  </TitlesOfParts>
  <Company>Universit of Cincinnati Libraries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Data Visualization</dc:title>
  <dc:creator>Johansen, Richard (johansra)</dc:creator>
  <cp:lastModifiedBy>Johansen, Richard (johansra)</cp:lastModifiedBy>
  <cp:revision>208</cp:revision>
  <dcterms:created xsi:type="dcterms:W3CDTF">2018-05-16T17:41:19Z</dcterms:created>
  <dcterms:modified xsi:type="dcterms:W3CDTF">2018-08-29T14:33:55Z</dcterms:modified>
</cp:coreProperties>
</file>