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2" r:id="rId2"/>
  </p:sldMasterIdLst>
  <p:notesMasterIdLst>
    <p:notesMasterId r:id="rId26"/>
  </p:notesMasterIdLst>
  <p:sldIdLst>
    <p:sldId id="283" r:id="rId3"/>
    <p:sldId id="289" r:id="rId4"/>
    <p:sldId id="345" r:id="rId5"/>
    <p:sldId id="343" r:id="rId6"/>
    <p:sldId id="354" r:id="rId7"/>
    <p:sldId id="360" r:id="rId8"/>
    <p:sldId id="355" r:id="rId9"/>
    <p:sldId id="356" r:id="rId10"/>
    <p:sldId id="344" r:id="rId11"/>
    <p:sldId id="329" r:id="rId12"/>
    <p:sldId id="331" r:id="rId13"/>
    <p:sldId id="332" r:id="rId14"/>
    <p:sldId id="337" r:id="rId15"/>
    <p:sldId id="338" r:id="rId16"/>
    <p:sldId id="353" r:id="rId17"/>
    <p:sldId id="340" r:id="rId18"/>
    <p:sldId id="339" r:id="rId19"/>
    <p:sldId id="347" r:id="rId20"/>
    <p:sldId id="351" r:id="rId21"/>
    <p:sldId id="359" r:id="rId22"/>
    <p:sldId id="361" r:id="rId23"/>
    <p:sldId id="362" r:id="rId24"/>
    <p:sldId id="3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3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B4E8-A216-4834-BA1C-6A7DAFED73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C099-95BC-4386-B5DD-08F8B07EB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Alison</a:t>
            </a:r>
          </a:p>
        </p:txBody>
      </p:sp>
    </p:spTree>
    <p:extLst>
      <p:ext uri="{BB962C8B-B14F-4D97-AF65-F5344CB8AC3E}">
        <p14:creationId xmlns:p14="http://schemas.microsoft.com/office/powerpoint/2010/main" val="24321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71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2130426"/>
            <a:ext cx="845076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4" y="3886200"/>
            <a:ext cx="69594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406901"/>
            <a:ext cx="81280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2906713"/>
            <a:ext cx="81280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1" y="639328"/>
            <a:ext cx="8127999" cy="8555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00" y="1600201"/>
            <a:ext cx="388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4197" y="1600201"/>
            <a:ext cx="40082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9" y="639328"/>
            <a:ext cx="8128000" cy="8555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399" y="1535113"/>
            <a:ext cx="3737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4399" y="2174875"/>
            <a:ext cx="37374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1370" y="1535113"/>
            <a:ext cx="40810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1370" y="2174875"/>
            <a:ext cx="4081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9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3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1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A757-42F3-4527-9C1E-C8A1E1019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774" y="639328"/>
            <a:ext cx="8614625" cy="85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774" y="1964891"/>
            <a:ext cx="8614625" cy="33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urvivestatistics.com/variable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xtremepresentation.typepad.com/files/choosing-a-good-chart-09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/books?id=NRyGnjeNKJIC&amp;pg=PA9&amp;lpg=PA9&amp;dq=the+grammar+of+graphics+guide&amp;source=bl&amp;ots=XZV1eXA6Fn&amp;sig=5AWLO75GICzd2fBDNNjDjKnrJFU&amp;hl=en&amp;sa=X&amp;ved=0ahUKEwjVi-zInfTRAhUM5yYKHeguD8UQ6AEIQjAG#v=onepage&amp;q&amp;f=fal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vita.had.co.nz/papers/layered-grammar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2.uc.edu/ce/facdev/Workshops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r-bloggers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uc.edu/digital-scholarship/data-services.html" TargetMode="External"/><Relationship Id="rId2" Type="http://schemas.openxmlformats.org/officeDocument/2006/relationships/hyperlink" Target="mailto:AskData@uc.edu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#Desktop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log.revolutionanalytics.com/2016/03/16-years-of-r-history.html" TargetMode="External"/><Relationship Id="rId4" Type="http://schemas.openxmlformats.org/officeDocument/2006/relationships/hyperlink" Target="http://blog.revolutionanalytics.com/2014/01/in-data-scientist-survey-r-is-the-most-used-tool-other-than-database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7535" y="189781"/>
            <a:ext cx="5487427" cy="2846717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61" y="1315883"/>
            <a:ext cx="4172372" cy="418666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3188" y="5709931"/>
            <a:ext cx="7016119" cy="10437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Twitter</a:t>
            </a:r>
            <a:r>
              <a:rPr lang="en-US" sz="2800" dirty="0">
                <a:solidFill>
                  <a:schemeClr val="tx1"/>
                </a:solidFill>
              </a:rPr>
              <a:t>: @</a:t>
            </a:r>
            <a:r>
              <a:rPr lang="en-US" sz="2800" dirty="0" err="1" smtClean="0">
                <a:solidFill>
                  <a:schemeClr val="tx1"/>
                </a:solidFill>
              </a:rPr>
              <a:t>DataVizJohansen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GitHub: https://</a:t>
            </a:r>
            <a:r>
              <a:rPr lang="en-US" sz="2800" dirty="0" smtClean="0">
                <a:solidFill>
                  <a:schemeClr val="tx1"/>
                </a:solidFill>
              </a:rPr>
              <a:t>github.com/RAJohansen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080902" cy="4555200"/>
          </a:xfrm>
        </p:spPr>
        <p:txBody>
          <a:bodyPr>
            <a:normAutofit/>
          </a:bodyPr>
          <a:lstStyle/>
          <a:p>
            <a:r>
              <a:rPr lang="en-US" dirty="0" smtClean="0"/>
              <a:t>Data is a collection of </a:t>
            </a:r>
            <a:r>
              <a:rPr lang="en-US" b="1" dirty="0" smtClean="0"/>
              <a:t>objects</a:t>
            </a:r>
            <a:r>
              <a:rPr lang="en-US" dirty="0" smtClean="0"/>
              <a:t> defined by </a:t>
            </a:r>
            <a:r>
              <a:rPr lang="en-US" b="1" dirty="0" smtClean="0"/>
              <a:t>attributes</a:t>
            </a:r>
          </a:p>
          <a:p>
            <a:endParaRPr lang="en-US" b="1" dirty="0"/>
          </a:p>
          <a:p>
            <a:r>
              <a:rPr lang="en-US" dirty="0" smtClean="0"/>
              <a:t>An </a:t>
            </a:r>
            <a:r>
              <a:rPr lang="en-US" b="1" dirty="0" smtClean="0"/>
              <a:t>attribute</a:t>
            </a:r>
            <a:r>
              <a:rPr lang="en-US" dirty="0" smtClean="0"/>
              <a:t> is a property or characteristic of an object</a:t>
            </a:r>
          </a:p>
          <a:p>
            <a:pPr lvl="1"/>
            <a:r>
              <a:rPr lang="en-US" dirty="0" smtClean="0"/>
              <a:t>Examples: eye color of  a person, temperature, etc.</a:t>
            </a:r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Columns</a:t>
            </a:r>
            <a:r>
              <a:rPr lang="en-US" b="1" dirty="0" smtClean="0"/>
              <a:t>,</a:t>
            </a:r>
            <a:r>
              <a:rPr lang="en-US" dirty="0" smtClean="0"/>
              <a:t> variables, fields, characteristics, features, 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the phenomena being described or evaluated</a:t>
            </a:r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smtClean="0"/>
              <a:t>Bob/Sarah, house, substance,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Rows</a:t>
            </a:r>
            <a:r>
              <a:rPr lang="en-US" dirty="0" smtClean="0"/>
              <a:t>, observations, </a:t>
            </a:r>
            <a:r>
              <a:rPr lang="en-US" dirty="0" smtClean="0"/>
              <a:t>points, cases, samples, instances, etc.</a:t>
            </a:r>
          </a:p>
        </p:txBody>
      </p:sp>
    </p:spTree>
    <p:extLst>
      <p:ext uri="{BB962C8B-B14F-4D97-AF65-F5344CB8AC3E}">
        <p14:creationId xmlns:p14="http://schemas.microsoft.com/office/powerpoint/2010/main" val="369080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 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899600" cy="4555200"/>
          </a:xfrm>
        </p:spPr>
        <p:txBody>
          <a:bodyPr/>
          <a:lstStyle/>
          <a:p>
            <a:r>
              <a:rPr lang="en-US" dirty="0" smtClean="0"/>
              <a:t>Discrete Attribute – has a countable set of values</a:t>
            </a:r>
          </a:p>
          <a:p>
            <a:pPr lvl="1"/>
            <a:r>
              <a:rPr lang="en-US" dirty="0" smtClean="0"/>
              <a:t>Examples: zip codes, number of words,</a:t>
            </a:r>
          </a:p>
          <a:p>
            <a:pPr lvl="1"/>
            <a:r>
              <a:rPr lang="en-US" dirty="0" smtClean="0"/>
              <a:t>Typically represented as </a:t>
            </a:r>
            <a:r>
              <a:rPr lang="en-US" b="1" dirty="0" smtClean="0"/>
              <a:t>integers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Continuous Attribute - has an infinite set of numbers and potential divisions</a:t>
            </a:r>
          </a:p>
          <a:p>
            <a:pPr lvl="1"/>
            <a:r>
              <a:rPr lang="en-US" dirty="0" smtClean="0"/>
              <a:t>Example: temperature, height, weight</a:t>
            </a:r>
          </a:p>
          <a:p>
            <a:pPr lvl="1"/>
            <a:r>
              <a:rPr lang="en-US" dirty="0"/>
              <a:t>Typically represented as </a:t>
            </a:r>
            <a:r>
              <a:rPr lang="en-US" dirty="0" smtClean="0"/>
              <a:t>floating point (</a:t>
            </a:r>
            <a:r>
              <a:rPr lang="en-US" b="1" dirty="0" smtClean="0"/>
              <a:t>decimal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s://qph.fs.quoracdn.net/main-qimg-7badb966d5ff6063ddb515737011ed1b-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50"/>
          <a:stretch/>
        </p:blipFill>
        <p:spPr bwMode="auto">
          <a:xfrm>
            <a:off x="7840133" y="3254105"/>
            <a:ext cx="3936267" cy="217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40133" y="5597793"/>
            <a:ext cx="35729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https://qph.fs.quoracdn.net/main-qimg-7badb966d5ff6063ddb515737011ed1b-c</a:t>
            </a:r>
          </a:p>
        </p:txBody>
      </p:sp>
      <p:pic>
        <p:nvPicPr>
          <p:cNvPr id="6" name="Picture 2" descr="https://qph.fs.quoracdn.net/main-qimg-7badb966d5ff6063ddb515737011ed1b-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11"/>
          <a:stretch/>
        </p:blipFill>
        <p:spPr bwMode="auto">
          <a:xfrm>
            <a:off x="7658464" y="565938"/>
            <a:ext cx="3936267" cy="25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1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Attribute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</a:t>
            </a:r>
          </a:p>
          <a:p>
            <a:pPr lvl="1"/>
            <a:r>
              <a:rPr lang="en-US" dirty="0" smtClean="0"/>
              <a:t>Nominal - </a:t>
            </a:r>
            <a:r>
              <a:rPr lang="en-US" dirty="0"/>
              <a:t>Data that can be counted, but not aggregated or </a:t>
            </a:r>
            <a:r>
              <a:rPr lang="en-US" dirty="0" smtClean="0"/>
              <a:t>ordered</a:t>
            </a:r>
            <a:endParaRPr lang="en-US" b="1" dirty="0" smtClean="0"/>
          </a:p>
          <a:p>
            <a:pPr lvl="2"/>
            <a:r>
              <a:rPr lang="en-US" dirty="0" smtClean="0"/>
              <a:t>Examples: Eye Color, Zip Code, Music Genre</a:t>
            </a:r>
          </a:p>
          <a:p>
            <a:pPr lvl="1"/>
            <a:r>
              <a:rPr lang="en-US" dirty="0" smtClean="0"/>
              <a:t>Ordinal - </a:t>
            </a:r>
            <a:r>
              <a:rPr lang="en-US" dirty="0"/>
              <a:t>Data that can be counted and ordered, but not aggregated.</a:t>
            </a:r>
          </a:p>
          <a:p>
            <a:pPr lvl="2"/>
            <a:r>
              <a:rPr lang="en-US" dirty="0" smtClean="0"/>
              <a:t>Examples: Grades, Clothing Size, Positions (in a race)</a:t>
            </a:r>
            <a:endParaRPr lang="en-US" dirty="0"/>
          </a:p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Interval (metrics) - The difference in values are constant and meaningful</a:t>
            </a:r>
          </a:p>
          <a:p>
            <a:pPr lvl="2"/>
            <a:r>
              <a:rPr lang="en-US" dirty="0" smtClean="0"/>
              <a:t>Examples: The </a:t>
            </a:r>
            <a:r>
              <a:rPr lang="en-US" dirty="0"/>
              <a:t>difference between a temperature of </a:t>
            </a:r>
            <a:r>
              <a:rPr lang="en-US" dirty="0" smtClean="0"/>
              <a:t>100°F and 90°F </a:t>
            </a:r>
            <a:r>
              <a:rPr lang="en-US" dirty="0"/>
              <a:t>is the same difference as between </a:t>
            </a:r>
            <a:r>
              <a:rPr lang="en-US" dirty="0" smtClean="0"/>
              <a:t>90°F and 80°F.</a:t>
            </a:r>
          </a:p>
          <a:p>
            <a:pPr lvl="1"/>
            <a:r>
              <a:rPr lang="en-US" dirty="0" smtClean="0"/>
              <a:t>Ratio -  An interval scale with an absolute zero </a:t>
            </a:r>
          </a:p>
          <a:p>
            <a:pPr lvl="2"/>
            <a:r>
              <a:rPr lang="en-US" dirty="0" smtClean="0"/>
              <a:t>Examples: Income, Height,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2" y="365760"/>
            <a:ext cx="10834736" cy="60444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0754" y="6386277"/>
            <a:ext cx="2602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http://survivestatistics.com/variables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1175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Primitive Data Types </a:t>
            </a:r>
            <a:br>
              <a:rPr lang="en-US" dirty="0" smtClean="0"/>
            </a:br>
            <a:r>
              <a:rPr lang="en-US" dirty="0" smtClean="0"/>
              <a:t>(Computer Language Data Types)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2001327"/>
            <a:ext cx="11360800" cy="4090505"/>
          </a:xfrm>
        </p:spPr>
        <p:txBody>
          <a:bodyPr/>
          <a:lstStyle/>
          <a:p>
            <a:r>
              <a:rPr lang="en-US" dirty="0" smtClean="0"/>
              <a:t>Boolean:</a:t>
            </a:r>
          </a:p>
          <a:p>
            <a:pPr lvl="1"/>
            <a:r>
              <a:rPr lang="en-US" dirty="0" smtClean="0"/>
              <a:t> True (T) or False (F)</a:t>
            </a:r>
          </a:p>
          <a:p>
            <a:r>
              <a:rPr lang="en-US" dirty="0" smtClean="0"/>
              <a:t>Char:</a:t>
            </a:r>
          </a:p>
          <a:p>
            <a:pPr lvl="1"/>
            <a:r>
              <a:rPr lang="en-US" dirty="0" smtClean="0"/>
              <a:t>Characters and Strings – “A”, “Beta”, “There are different data types!”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Integers – (1, 2, 100)</a:t>
            </a:r>
          </a:p>
          <a:p>
            <a:r>
              <a:rPr lang="en-US" dirty="0" smtClean="0"/>
              <a:t>Float/Double:</a:t>
            </a:r>
          </a:p>
          <a:p>
            <a:pPr lvl="1"/>
            <a:r>
              <a:rPr lang="en-US" dirty="0" smtClean="0"/>
              <a:t> Decimal – (0.1, 0.2, 0.1352)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in 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Visualizations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Dimensional Data</a:t>
            </a:r>
            <a:endParaRPr lang="en-US" dirty="0" smtClean="0"/>
          </a:p>
          <a:p>
            <a:pPr lvl="1"/>
            <a:r>
              <a:rPr lang="en-US" dirty="0" smtClean="0"/>
              <a:t>Length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Dimensional Data</a:t>
            </a:r>
            <a:endParaRPr lang="en-US" dirty="0" smtClean="0"/>
          </a:p>
          <a:p>
            <a:pPr lvl="1"/>
            <a:r>
              <a:rPr lang="en-US" dirty="0" smtClean="0"/>
              <a:t>Position</a:t>
            </a:r>
          </a:p>
          <a:p>
            <a:pPr lvl="1"/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+ Dimensional Data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Color Hue/Saturation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6" y="3453925"/>
            <a:ext cx="1774114" cy="1782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69" y="3355127"/>
            <a:ext cx="1710214" cy="1782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6" y="1356967"/>
            <a:ext cx="1687218" cy="1917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7346"/>
          <a:stretch/>
        </p:blipFill>
        <p:spPr>
          <a:xfrm>
            <a:off x="8299222" y="1401509"/>
            <a:ext cx="1827961" cy="17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1"/>
            <a:ext cx="11360800" cy="7850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Basic Chart Types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6594" t="8507" b="3751"/>
          <a:stretch/>
        </p:blipFill>
        <p:spPr>
          <a:xfrm>
            <a:off x="1872572" y="716452"/>
            <a:ext cx="8446855" cy="61415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7425" y="6611779"/>
            <a:ext cx="42585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extremepresentation.typepad.com/files/choosing-a-good-chart-09.pdf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03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/>
              <a:t>Grammar of Graphics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5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Originated by </a:t>
            </a:r>
            <a:r>
              <a:rPr lang="en" u="sng" dirty="0">
                <a:hlinkClick r:id="rId3"/>
              </a:rPr>
              <a:t>Leland Wilkinson</a:t>
            </a:r>
            <a:r>
              <a:rPr lang="en" dirty="0"/>
              <a:t>, simplified by </a:t>
            </a:r>
            <a:r>
              <a:rPr lang="en" u="sng" dirty="0">
                <a:hlinkClick r:id="rId4"/>
              </a:rPr>
              <a:t>Hadley Wickham</a:t>
            </a:r>
            <a:r>
              <a:rPr lang="en" dirty="0"/>
              <a:t> and others.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endParaRPr lang="en" dirty="0" smtClean="0"/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Data – The raw materials of your visualization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Layers – What you actually see on the plot (plots,lines,etc.)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Scales – Maps the data to grpahical output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Coordinates – The visualization’s perspective (normally a grid)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Faceting – Provides details into the data (analoguous to pivot tables)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Themes – Control the details of the display (color scheme, fonts)</a:t>
            </a: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r>
              <a:rPr lang="en-US" sz="1000" u="sng" dirty="0" smtClean="0"/>
              <a:t>http</a:t>
            </a:r>
            <a:r>
              <a:rPr lang="en-US" sz="1000" u="sng" dirty="0"/>
              <a:t>://vita.had.co.nz/papers/layered-grammar.pdf</a:t>
            </a:r>
            <a:endParaRPr lang="en" sz="1000" u="sng" dirty="0">
              <a:hlinkClick r:id="rId4"/>
            </a:endParaRP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7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Basics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Data – The raw materials of your visualization </a:t>
            </a:r>
            <a:endParaRPr lang="en" dirty="0" smtClean="0"/>
          </a:p>
          <a:p>
            <a:endParaRPr lang="en" dirty="0"/>
          </a:p>
          <a:p>
            <a:r>
              <a:rPr lang="en-US" dirty="0" smtClean="0"/>
              <a:t>Aesthetics – The mapping of your data to the visualization </a:t>
            </a:r>
          </a:p>
          <a:p>
            <a:pPr lvl="1"/>
            <a:r>
              <a:rPr lang="en-US" dirty="0" smtClean="0"/>
              <a:t>X-axis is age</a:t>
            </a:r>
          </a:p>
          <a:p>
            <a:pPr lvl="1"/>
            <a:r>
              <a:rPr lang="en-US" dirty="0" smtClean="0"/>
              <a:t>Y-axis is survival</a:t>
            </a:r>
          </a:p>
          <a:p>
            <a:endParaRPr lang="en-US" dirty="0" smtClean="0"/>
          </a:p>
          <a:p>
            <a:r>
              <a:rPr lang="en-US" dirty="0" smtClean="0"/>
              <a:t>Layers – Any visualization requires at least one layer and in ggplot2 these are typically the </a:t>
            </a:r>
            <a:r>
              <a:rPr lang="en-US" dirty="0" err="1" smtClean="0"/>
              <a:t>geoms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Example a </a:t>
            </a:r>
            <a:r>
              <a:rPr lang="en-US" dirty="0" err="1" smtClean="0"/>
              <a:t>barchart</a:t>
            </a:r>
            <a:r>
              <a:rPr lang="en-US" dirty="0" smtClean="0"/>
              <a:t> is </a:t>
            </a:r>
            <a:r>
              <a:rPr lang="en-US" dirty="0" err="1" smtClean="0"/>
              <a:t>geom_bar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7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Why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Visualizations </a:t>
            </a:r>
            <a:r>
              <a:rPr lang="en-US" b="1" dirty="0" smtClean="0"/>
              <a:t>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 in R Studio</a:t>
            </a:r>
            <a:endParaRPr lang="en-US" b="1" dirty="0"/>
          </a:p>
          <a:p>
            <a:pPr marL="0" indent="0">
              <a:lnSpc>
                <a:spcPts val="3360"/>
              </a:lnSpc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967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to continue learning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Academic Courses: </a:t>
            </a:r>
          </a:p>
          <a:p>
            <a:pPr lvl="1"/>
            <a:r>
              <a:rPr lang="en-US" dirty="0" smtClean="0"/>
              <a:t>CS 2005C – Introduction to Programming for Informatics with Python and R</a:t>
            </a:r>
          </a:p>
          <a:p>
            <a:pPr lvl="1"/>
            <a:r>
              <a:rPr lang="en-US" dirty="0" smtClean="0"/>
              <a:t>BE 8083 – Data Analysis with R and SAS</a:t>
            </a:r>
          </a:p>
          <a:p>
            <a:pPr lvl="1"/>
            <a:r>
              <a:rPr lang="it-IT" dirty="0"/>
              <a:t>BANA 5143 </a:t>
            </a:r>
            <a:r>
              <a:rPr lang="it-IT" dirty="0" smtClean="0"/>
              <a:t>– Statistical Computing</a:t>
            </a:r>
          </a:p>
          <a:p>
            <a:pPr lvl="1"/>
            <a:r>
              <a:rPr lang="it-IT" dirty="0" smtClean="0"/>
              <a:t>PH 7011 – Statistical Computation and Software</a:t>
            </a:r>
          </a:p>
          <a:p>
            <a:pPr marL="0" indent="0">
              <a:buNone/>
            </a:pPr>
            <a:r>
              <a:rPr lang="it-IT" b="1" dirty="0" smtClean="0"/>
              <a:t>Lynda</a:t>
            </a:r>
            <a:r>
              <a:rPr lang="it-IT" dirty="0" smtClean="0"/>
              <a:t> (Many free courses):</a:t>
            </a:r>
          </a:p>
          <a:p>
            <a:pPr lvl="1"/>
            <a:r>
              <a:rPr lang="it-IT" dirty="0" smtClean="0"/>
              <a:t>Learning R</a:t>
            </a:r>
          </a:p>
          <a:p>
            <a:pPr lvl="1"/>
            <a:r>
              <a:rPr lang="it-IT" dirty="0" smtClean="0"/>
              <a:t>Data Wrangling with R</a:t>
            </a:r>
          </a:p>
          <a:p>
            <a:pPr lvl="1"/>
            <a:r>
              <a:rPr lang="it-IT" dirty="0" smtClean="0"/>
              <a:t>R Statistics Essential Training</a:t>
            </a:r>
          </a:p>
          <a:p>
            <a:pPr marL="0" indent="0">
              <a:buNone/>
            </a:pPr>
            <a:r>
              <a:rPr lang="it-IT" b="1" dirty="0" smtClean="0"/>
              <a:t>Library Workshops:</a:t>
            </a:r>
          </a:p>
          <a:p>
            <a:pPr lvl="1"/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webapps2.uc.edu/ce/facdev/Workshops</a:t>
            </a:r>
            <a:r>
              <a:rPr lang="it-IT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3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Online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Google!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www.YouTube.com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www.stackoverflow.com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www.r-bloggers.com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Twitter: #</a:t>
            </a:r>
            <a:r>
              <a:rPr lang="en-US" dirty="0" err="1" smtClean="0"/>
              <a:t>rstats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62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UC R User Group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Expected initial meeting </a:t>
            </a:r>
            <a:r>
              <a:rPr lang="en-US" b="1" dirty="0" smtClean="0"/>
              <a:t>January 2019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main goal is to create a community of R users from all levels of experience and variety of academic interests: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Events &amp; Workshops</a:t>
            </a:r>
          </a:p>
          <a:p>
            <a:pPr lvl="1"/>
            <a:r>
              <a:rPr lang="en-US" dirty="0" smtClean="0"/>
              <a:t>Monthly challenges (prizes!)</a:t>
            </a:r>
          </a:p>
          <a:p>
            <a:pPr lvl="1"/>
            <a:r>
              <a:rPr lang="en-US" dirty="0" smtClean="0"/>
              <a:t>Research Collaborations</a:t>
            </a:r>
          </a:p>
          <a:p>
            <a:pPr lvl="1"/>
            <a:r>
              <a:rPr lang="en-US" dirty="0" smtClean="0"/>
              <a:t>Hack-a-thons</a:t>
            </a:r>
          </a:p>
          <a:p>
            <a:pPr lvl="1"/>
            <a:r>
              <a:rPr lang="en-US" dirty="0" smtClean="0"/>
              <a:t>Coffee &amp; Donuts! </a:t>
            </a:r>
          </a:p>
          <a:p>
            <a:endParaRPr lang="en-US" dirty="0"/>
          </a:p>
          <a:p>
            <a:r>
              <a:rPr lang="en-US" dirty="0" smtClean="0"/>
              <a:t>Email signup form is in the back of the room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77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108" y="647700"/>
            <a:ext cx="8358967" cy="56292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Contact </a:t>
            </a:r>
            <a:r>
              <a:rPr lang="en-US" sz="2800" b="1" dirty="0" smtClean="0">
                <a:solidFill>
                  <a:schemeClr val="tx1"/>
                </a:solidFill>
              </a:rPr>
              <a:t>Research &amp; Data Services West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Email</a:t>
            </a:r>
            <a:r>
              <a:rPr lang="en-US" sz="2800" b="1" dirty="0"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/>
                </a:solidFill>
                <a:hlinkClick r:id="rId2"/>
              </a:rPr>
              <a:t>AskData@uc.edu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Web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chemeClr val="tx1"/>
                </a:solidFill>
                <a:hlinkClick r:id="rId3"/>
              </a:rPr>
              <a:t>libraries.uc.edu/digital-scholarship/data-services.html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Visit: </a:t>
            </a:r>
            <a:r>
              <a:rPr lang="en-US" sz="2800" dirty="0" smtClean="0">
                <a:solidFill>
                  <a:schemeClr val="tx1"/>
                </a:solidFill>
              </a:rPr>
              <a:t>240 </a:t>
            </a:r>
            <a:r>
              <a:rPr lang="en-US" sz="2800" dirty="0" err="1">
                <a:solidFill>
                  <a:schemeClr val="tx1"/>
                </a:solidFill>
              </a:rPr>
              <a:t>Braunstein</a:t>
            </a:r>
            <a:r>
              <a:rPr lang="en-US" sz="2800" dirty="0">
                <a:solidFill>
                  <a:schemeClr val="tx1"/>
                </a:solidFill>
              </a:rPr>
              <a:t> Hall (Geology-Math-Physics </a:t>
            </a:r>
            <a:r>
              <a:rPr lang="en-US" sz="2800" dirty="0" smtClean="0">
                <a:solidFill>
                  <a:schemeClr val="tx1"/>
                </a:solidFill>
              </a:rPr>
              <a:t>Library)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Consultations</a:t>
            </a:r>
            <a:r>
              <a:rPr lang="en-US" sz="2800" dirty="0" smtClean="0">
                <a:solidFill>
                  <a:schemeClr val="tx1"/>
                </a:solidFill>
              </a:rPr>
              <a:t>: walk-ins during open consultation hours or appointment by email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Twitter</a:t>
            </a:r>
            <a:r>
              <a:rPr lang="en-US" sz="2800" b="1" dirty="0">
                <a:solidFill>
                  <a:schemeClr val="tx1"/>
                </a:solidFill>
              </a:rPr>
              <a:t>: @</a:t>
            </a:r>
            <a:r>
              <a:rPr lang="en-US" sz="2800" b="1" dirty="0" err="1" smtClean="0">
                <a:solidFill>
                  <a:schemeClr val="tx1"/>
                </a:solidFill>
              </a:rPr>
              <a:t>DataVizJohansen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GitHub</a:t>
            </a:r>
            <a:r>
              <a:rPr lang="en-US" sz="2800" b="1" dirty="0">
                <a:solidFill>
                  <a:schemeClr val="tx1"/>
                </a:solidFill>
              </a:rPr>
              <a:t>: https://github.com/RAJohansen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R and R studio </a:t>
            </a:r>
            <a:r>
              <a:rPr lang="en-US" dirty="0" smtClean="0"/>
              <a:t>installed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Explore R and R studio environment</a:t>
            </a:r>
          </a:p>
          <a:p>
            <a:pPr lvl="1"/>
            <a:r>
              <a:rPr lang="en-US" dirty="0" smtClean="0"/>
              <a:t>Basic functions of R</a:t>
            </a:r>
          </a:p>
          <a:p>
            <a:pPr lvl="1"/>
            <a:r>
              <a:rPr lang="en-US" dirty="0" smtClean="0"/>
              <a:t>Import data </a:t>
            </a:r>
            <a:endParaRPr lang="en-US" dirty="0"/>
          </a:p>
          <a:p>
            <a:pPr lvl="1"/>
            <a:r>
              <a:rPr lang="en-US" dirty="0" smtClean="0"/>
              <a:t>Download packages</a:t>
            </a:r>
          </a:p>
          <a:p>
            <a:pPr lvl="1"/>
            <a:r>
              <a:rPr lang="en-US" dirty="0" smtClean="0"/>
              <a:t>Simple modeling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Export data and visualization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Caveat </a:t>
            </a:r>
          </a:p>
          <a:p>
            <a:pPr lvl="1"/>
            <a:r>
              <a:rPr lang="en-US" dirty="0" smtClean="0"/>
              <a:t>This is only an introduction to the R and R studio environment. Learning a new programming language, like a spoken language, takes years of practice. So we cannot cover everything but we will highlight many common features that most of you will use most of the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33" y="1356967"/>
            <a:ext cx="3885467" cy="2585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90933" y="3819458"/>
            <a:ext cx="388546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https://www.visumcx.com/single-post/2017/03/02/The-Value-Of-Setting-Customer-Expectations</a:t>
            </a:r>
          </a:p>
        </p:txBody>
      </p:sp>
    </p:spTree>
    <p:extLst>
      <p:ext uri="{BB962C8B-B14F-4D97-AF65-F5344CB8AC3E}">
        <p14:creationId xmlns:p14="http://schemas.microsoft.com/office/powerpoint/2010/main" val="377575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333" cy="4555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 is a programming language specifically designed for statistical analysis and graphics</a:t>
            </a:r>
          </a:p>
          <a:p>
            <a:endParaRPr lang="en-US" dirty="0" smtClean="0"/>
          </a:p>
          <a:p>
            <a:r>
              <a:rPr lang="en-US" dirty="0" smtClean="0"/>
              <a:t>R is free &amp; open-source used in many academic and industry disciplines</a:t>
            </a:r>
          </a:p>
          <a:p>
            <a:endParaRPr lang="en-US" dirty="0"/>
          </a:p>
          <a:p>
            <a:r>
              <a:rPr lang="en-US" dirty="0" smtClean="0"/>
              <a:t>R Studio is the Interactive User Interface compatible with R</a:t>
            </a:r>
          </a:p>
          <a:p>
            <a:endParaRPr lang="en-US" dirty="0"/>
          </a:p>
          <a:p>
            <a:r>
              <a:rPr lang="en-US" dirty="0" smtClean="0"/>
              <a:t>R and R Studio can be downloaded here: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cran.r-project.org/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://www.rstudio.com/products/RStudio/#</a:t>
            </a:r>
            <a:r>
              <a:rPr lang="en-US" dirty="0" smtClean="0">
                <a:hlinkClick r:id="rId3"/>
              </a:rPr>
              <a:t>Desktop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33" y="1356967"/>
            <a:ext cx="3502087" cy="271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5217850"/>
          </a:xfrm>
        </p:spPr>
        <p:txBody>
          <a:bodyPr numCol="2"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2"/>
            <a:r>
              <a:rPr lang="en-US" dirty="0" smtClean="0"/>
              <a:t>Explicit documentation of steps</a:t>
            </a:r>
          </a:p>
          <a:p>
            <a:pPr lvl="1"/>
            <a:r>
              <a:rPr lang="en-US" dirty="0" smtClean="0"/>
              <a:t>Versatile </a:t>
            </a:r>
          </a:p>
          <a:p>
            <a:pPr lvl="2"/>
            <a:r>
              <a:rPr lang="en-US" dirty="0" smtClean="0"/>
              <a:t>Run on any operating system</a:t>
            </a:r>
          </a:p>
          <a:p>
            <a:pPr lvl="2"/>
            <a:r>
              <a:rPr lang="en-US" dirty="0" smtClean="0"/>
              <a:t>Integrates with other software, languages, and data extensions</a:t>
            </a:r>
          </a:p>
          <a:p>
            <a:pPr lvl="3"/>
            <a:r>
              <a:rPr lang="en-US" dirty="0" smtClean="0"/>
              <a:t>Python, Java, SAS, SPSS, Excel</a:t>
            </a:r>
          </a:p>
          <a:p>
            <a:pPr lvl="1"/>
            <a:r>
              <a:rPr lang="en-US" dirty="0" smtClean="0"/>
              <a:t>Free and Open-Source w/ large active community</a:t>
            </a:r>
          </a:p>
          <a:p>
            <a:pPr lvl="2"/>
            <a:r>
              <a:rPr lang="en-US" dirty="0" smtClean="0"/>
              <a:t>10K+ packages CRAN, Twitter, GitHub, etc.</a:t>
            </a:r>
          </a:p>
          <a:p>
            <a:pPr lvl="1"/>
            <a:r>
              <a:rPr lang="en-US" dirty="0" smtClean="0"/>
              <a:t>Comprehensive</a:t>
            </a:r>
          </a:p>
          <a:p>
            <a:pPr lvl="2"/>
            <a:r>
              <a:rPr lang="en-US" dirty="0" smtClean="0"/>
              <a:t>Eliminates the need for multiple software</a:t>
            </a:r>
          </a:p>
          <a:p>
            <a:pPr lvl="3"/>
            <a:r>
              <a:rPr lang="en-US" dirty="0" smtClean="0"/>
              <a:t>GIS, Excel, ENVI, etc.</a:t>
            </a:r>
          </a:p>
          <a:p>
            <a:pPr lvl="1"/>
            <a:r>
              <a:rPr lang="en-US" dirty="0" smtClean="0"/>
              <a:t>Computationally Robust</a:t>
            </a:r>
          </a:p>
          <a:p>
            <a:pPr lvl="2"/>
            <a:r>
              <a:rPr lang="en-US" dirty="0" smtClean="0"/>
              <a:t>Fast and allows for high level analysis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Requires a significant time investment especially starting with little to no coding experience</a:t>
            </a:r>
          </a:p>
          <a:p>
            <a:pPr lvl="1"/>
            <a:r>
              <a:rPr lang="en-US" dirty="0" smtClean="0"/>
              <a:t>Limited “Point &amp; Click” </a:t>
            </a:r>
          </a:p>
          <a:p>
            <a:pPr lvl="2"/>
            <a:r>
              <a:rPr lang="en-US" dirty="0" smtClean="0"/>
              <a:t>R Commander or Radiant?</a:t>
            </a:r>
          </a:p>
          <a:p>
            <a:pPr lvl="1"/>
            <a:r>
              <a:rPr lang="en-US" dirty="0" smtClean="0"/>
              <a:t>Open-Source</a:t>
            </a:r>
          </a:p>
          <a:p>
            <a:pPr lvl="2"/>
            <a:r>
              <a:rPr lang="en-US" dirty="0" smtClean="0"/>
              <a:t>Rely on creators to follow coding etiquette</a:t>
            </a:r>
          </a:p>
          <a:p>
            <a:pPr lvl="2"/>
            <a:r>
              <a:rPr lang="en-US" dirty="0" smtClean="0"/>
              <a:t>Version control and instability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0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975168"/>
            <a:ext cx="7343775" cy="4068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R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18366" r="-10858"/>
          <a:stretch/>
        </p:blipFill>
        <p:spPr>
          <a:xfrm>
            <a:off x="4804913" y="975167"/>
            <a:ext cx="7323827" cy="42407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751623" cy="4555200"/>
          </a:xfrm>
        </p:spPr>
        <p:txBody>
          <a:bodyPr/>
          <a:lstStyle/>
          <a:p>
            <a:r>
              <a:rPr lang="en-US" dirty="0" smtClean="0"/>
              <a:t>Increasing in Popularity (especially in academia) </a:t>
            </a:r>
          </a:p>
          <a:p>
            <a:endParaRPr lang="en-US" dirty="0"/>
          </a:p>
          <a:p>
            <a:r>
              <a:rPr lang="en-US" dirty="0" smtClean="0"/>
              <a:t>User contributions significantly increased over the last decade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3550" y="5215916"/>
            <a:ext cx="64995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http://</a:t>
            </a:r>
            <a:r>
              <a:rPr lang="en-US" sz="1000" dirty="0" smtClean="0">
                <a:hlinkClick r:id="rId4"/>
              </a:rPr>
              <a:t>blog.revolutionanalytics.com/2014/01/in-data-scientist-survey-r-is-the-most-used-tool-other-than-databases.html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>
                <a:hlinkClick r:id="rId5"/>
              </a:rPr>
              <a:t>http://</a:t>
            </a:r>
            <a:r>
              <a:rPr lang="en-US" sz="1000" dirty="0" smtClean="0">
                <a:hlinkClick r:id="rId5"/>
              </a:rPr>
              <a:t>blog.revolutionanalytics.com/2016/03/16-years-of-r-history.html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50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</TotalTime>
  <Words>1030</Words>
  <Application>Microsoft Office PowerPoint</Application>
  <PresentationFormat>Widescreen</PresentationFormat>
  <Paragraphs>218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Times New Roman</vt:lpstr>
      <vt:lpstr>Office Theme</vt:lpstr>
      <vt:lpstr>1_Office Theme</vt:lpstr>
      <vt:lpstr>Introduction to R    </vt:lpstr>
      <vt:lpstr>Workshop Agenda</vt:lpstr>
      <vt:lpstr>Workshop Agenda</vt:lpstr>
      <vt:lpstr>Expectations</vt:lpstr>
      <vt:lpstr>Workshop Agenda</vt:lpstr>
      <vt:lpstr>What is R?</vt:lpstr>
      <vt:lpstr>Why R?</vt:lpstr>
      <vt:lpstr>Why R? </vt:lpstr>
      <vt:lpstr>Workshop Agenda</vt:lpstr>
      <vt:lpstr>What is Data?</vt:lpstr>
      <vt:lpstr>Attribute Classification</vt:lpstr>
      <vt:lpstr>Important Attribute Classes</vt:lpstr>
      <vt:lpstr>PowerPoint Presentation</vt:lpstr>
      <vt:lpstr>Primitive Data Types  (Computer Language Data Types)</vt:lpstr>
      <vt:lpstr>Workshop Agenda</vt:lpstr>
      <vt:lpstr>Enhancing Visualizations</vt:lpstr>
      <vt:lpstr>Four Basic Chart Types</vt:lpstr>
      <vt:lpstr>Grammar of Graphics</vt:lpstr>
      <vt:lpstr>The Basics </vt:lpstr>
      <vt:lpstr>Want to continue learning R?</vt:lpstr>
      <vt:lpstr>Additional Online Resources</vt:lpstr>
      <vt:lpstr>UC R User Group</vt:lpstr>
      <vt:lpstr>PowerPoint Presentation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Johansen, Richard (johansra)</dc:creator>
  <cp:lastModifiedBy>Johansen, Richard (johansra)</cp:lastModifiedBy>
  <cp:revision>212</cp:revision>
  <dcterms:created xsi:type="dcterms:W3CDTF">2018-05-16T17:41:19Z</dcterms:created>
  <dcterms:modified xsi:type="dcterms:W3CDTF">2018-11-07T13:49:30Z</dcterms:modified>
</cp:coreProperties>
</file>