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22"/>
  </p:notesMasterIdLst>
  <p:sldIdLst>
    <p:sldId id="283" r:id="rId3"/>
    <p:sldId id="289" r:id="rId4"/>
    <p:sldId id="345" r:id="rId5"/>
    <p:sldId id="343" r:id="rId6"/>
    <p:sldId id="354" r:id="rId7"/>
    <p:sldId id="360" r:id="rId8"/>
    <p:sldId id="355" r:id="rId9"/>
    <p:sldId id="356" r:id="rId10"/>
    <p:sldId id="344" r:id="rId11"/>
    <p:sldId id="329" r:id="rId12"/>
    <p:sldId id="332" r:id="rId13"/>
    <p:sldId id="337" r:id="rId14"/>
    <p:sldId id="338" r:id="rId15"/>
    <p:sldId id="353" r:id="rId16"/>
    <p:sldId id="340" r:id="rId17"/>
    <p:sldId id="339" r:id="rId18"/>
    <p:sldId id="359" r:id="rId19"/>
    <p:sldId id="361" r:id="rId20"/>
    <p:sldId id="3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files/choosing-a-good-chart-09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s://guides.libraries.uc.edu/gmp-research-labs/r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://www.r-bloggers.com/" TargetMode="External"/><Relationship Id="rId4" Type="http://schemas.openxmlformats.org/officeDocument/2006/relationships/hyperlink" Target="http://www.stackoverflow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RAJohansen/UCL_Workshop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#Desktop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log.revolutionanalytics.com/2016/03/16-years-of-r-history.html" TargetMode="External"/><Relationship Id="rId4" Type="http://schemas.openxmlformats.org/officeDocument/2006/relationships/hyperlink" Target="http://blog.revolutionanalytics.com/2014/01/in-data-scientist-survey-r-is-the-most-used-tool-other-than-databas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7535" y="189781"/>
            <a:ext cx="5487427" cy="2846717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61" y="1315883"/>
            <a:ext cx="4172372" cy="41866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3188" y="5709931"/>
            <a:ext cx="7016119" cy="10437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Twitter</a:t>
            </a:r>
            <a:r>
              <a:rPr lang="en-US" sz="2800" dirty="0">
                <a:solidFill>
                  <a:schemeClr val="tx1"/>
                </a:solidFill>
              </a:rPr>
              <a:t>: @</a:t>
            </a:r>
            <a:r>
              <a:rPr lang="en-US" sz="2800" dirty="0" err="1" smtClean="0">
                <a:solidFill>
                  <a:schemeClr val="tx1"/>
                </a:solidFill>
              </a:rPr>
              <a:t>DataVizJohansen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GitHub: https://</a:t>
            </a:r>
            <a:r>
              <a:rPr lang="en-US" sz="2800" dirty="0" smtClean="0">
                <a:solidFill>
                  <a:schemeClr val="tx1"/>
                </a:solidFill>
              </a:rPr>
              <a:t>github.com/RAJohansen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Columns</a:t>
            </a:r>
            <a:r>
              <a:rPr lang="en-US" b="1" dirty="0" smtClean="0"/>
              <a:t>,</a:t>
            </a:r>
            <a:r>
              <a:rPr lang="en-US" dirty="0" smtClean="0"/>
              <a:t> variables, fields, characteristics, features,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the phenomena being described or evaluated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Bob/Sarah, house, substance,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Rows</a:t>
            </a:r>
            <a:r>
              <a:rPr lang="en-US" dirty="0" smtClean="0"/>
              <a:t>, observations, points, cases, samples, instances,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175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Primitive Data Types </a:t>
            </a:r>
            <a:br>
              <a:rPr lang="en-US" dirty="0" smtClean="0"/>
            </a:br>
            <a:r>
              <a:rPr lang="en-US" dirty="0" smtClean="0"/>
              <a:t>(Computer Language Data Types)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2001327"/>
            <a:ext cx="11360800" cy="4090505"/>
          </a:xfrm>
        </p:spPr>
        <p:txBody>
          <a:bodyPr/>
          <a:lstStyle/>
          <a:p>
            <a:r>
              <a:rPr lang="en-US" dirty="0" smtClean="0"/>
              <a:t>Boolean:</a:t>
            </a:r>
          </a:p>
          <a:p>
            <a:pPr lvl="1"/>
            <a:r>
              <a:rPr lang="en-US" dirty="0" smtClean="0"/>
              <a:t> True (T) or False (F)</a:t>
            </a:r>
          </a:p>
          <a:p>
            <a:r>
              <a:rPr lang="en-US" dirty="0" smtClean="0"/>
              <a:t>Char:</a:t>
            </a:r>
          </a:p>
          <a:p>
            <a:pPr lvl="1"/>
            <a:r>
              <a:rPr lang="en-US" dirty="0" smtClean="0"/>
              <a:t>Characters and Strings – “A”, “Beta”, “There are different data types!”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Integers – (1, 2, 100)</a:t>
            </a:r>
          </a:p>
          <a:p>
            <a:r>
              <a:rPr lang="en-US" dirty="0" smtClean="0"/>
              <a:t>Float/Double:</a:t>
            </a:r>
          </a:p>
          <a:p>
            <a:pPr lvl="1"/>
            <a:r>
              <a:rPr lang="en-US" dirty="0" smtClean="0"/>
              <a:t> Decimal – (0.1, 0.2, 0.1352)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in 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"/>
            <a:ext cx="11360800" cy="785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6594" t="8507" b="3751"/>
          <a:stretch/>
        </p:blipFill>
        <p:spPr>
          <a:xfrm>
            <a:off x="1872572" y="716452"/>
            <a:ext cx="8446855" cy="6141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7425" y="6611779"/>
            <a:ext cx="42585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extremepresentation.typepad.com/files/choosing-a-good-chart-09.pdf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continue learning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Academic Courses: </a:t>
            </a:r>
          </a:p>
          <a:p>
            <a:pPr lvl="1"/>
            <a:r>
              <a:rPr lang="en-US" dirty="0" smtClean="0"/>
              <a:t>CS 2005C – Introduction to Programming for Informatics with Python and R</a:t>
            </a:r>
          </a:p>
          <a:p>
            <a:pPr lvl="1"/>
            <a:r>
              <a:rPr lang="en-US" dirty="0" smtClean="0"/>
              <a:t>BE 8083 – Data Analysis with R and SAS</a:t>
            </a:r>
          </a:p>
          <a:p>
            <a:pPr lvl="1"/>
            <a:r>
              <a:rPr lang="it-IT" dirty="0"/>
              <a:t>BANA 5143 </a:t>
            </a:r>
            <a:r>
              <a:rPr lang="it-IT" dirty="0" smtClean="0"/>
              <a:t>– Statistical Computing</a:t>
            </a:r>
          </a:p>
          <a:p>
            <a:pPr lvl="1"/>
            <a:r>
              <a:rPr lang="it-IT" dirty="0" smtClean="0"/>
              <a:t>PH 7011 – Statistical Computation and Software</a:t>
            </a:r>
          </a:p>
          <a:p>
            <a:pPr marL="0" indent="0">
              <a:buNone/>
            </a:pPr>
            <a:r>
              <a:rPr lang="it-IT" b="1" dirty="0" smtClean="0"/>
              <a:t>Lynda</a:t>
            </a:r>
            <a:r>
              <a:rPr lang="it-IT" dirty="0" smtClean="0"/>
              <a:t> (Many free courses):</a:t>
            </a:r>
          </a:p>
          <a:p>
            <a:pPr lvl="1"/>
            <a:r>
              <a:rPr lang="it-IT" dirty="0" smtClean="0"/>
              <a:t>Learning R</a:t>
            </a:r>
          </a:p>
          <a:p>
            <a:pPr lvl="1"/>
            <a:r>
              <a:rPr lang="it-IT" dirty="0" smtClean="0"/>
              <a:t>Data Wrangling with R</a:t>
            </a:r>
          </a:p>
          <a:p>
            <a:pPr lvl="1"/>
            <a:r>
              <a:rPr lang="it-IT" dirty="0" smtClean="0"/>
              <a:t>R Statistics Essential Training</a:t>
            </a:r>
          </a:p>
          <a:p>
            <a:pPr marL="0" indent="0">
              <a:buNone/>
            </a:pPr>
            <a:r>
              <a:rPr lang="it-IT" b="1" dirty="0" smtClean="0"/>
              <a:t>Library Workshops:</a:t>
            </a:r>
          </a:p>
          <a:p>
            <a:pPr lvl="1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webapps2.uc.edu/ce/facdev/Workshops</a:t>
            </a:r>
            <a:r>
              <a:rPr lang="it-I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Online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guides.libraries.uc.edu/gmp-research-labs/r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www.YouTube.com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www.stackoverflow.com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www.r-bloggers.com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Twitter: #</a:t>
            </a:r>
            <a:r>
              <a:rPr lang="en-US" dirty="0" err="1" smtClean="0"/>
              <a:t>rstats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Goog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87" y="2373762"/>
            <a:ext cx="1423804" cy="48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6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108" y="647700"/>
            <a:ext cx="8358967" cy="56292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</a:t>
            </a:r>
            <a:r>
              <a:rPr lang="en-US" sz="2800" b="1" dirty="0" smtClean="0">
                <a:solidFill>
                  <a:schemeClr val="tx1"/>
                </a:solidFill>
              </a:rPr>
              <a:t>Research &amp; Data </a:t>
            </a:r>
            <a:r>
              <a:rPr lang="en-US" sz="2800" b="1" dirty="0" smtClean="0">
                <a:solidFill>
                  <a:schemeClr val="tx1"/>
                </a:solidFill>
              </a:rPr>
              <a:t>Services</a:t>
            </a: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Email</a:t>
            </a:r>
            <a:r>
              <a:rPr lang="en-US" sz="2600" b="1" dirty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600" dirty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Web</a:t>
            </a:r>
            <a:r>
              <a:rPr lang="en-US" sz="2600" b="1" dirty="0">
                <a:solidFill>
                  <a:schemeClr val="tx1"/>
                </a:solidFill>
              </a:rPr>
              <a:t>: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600" dirty="0" smtClean="0">
                <a:solidFill>
                  <a:schemeClr val="tx1"/>
                </a:solidFill>
                <a:hlinkClick r:id="rId3"/>
              </a:rPr>
              <a:t>libraries.uc.edu/digital-scholarship/data-services.html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 algn="l"/>
            <a:endParaRPr lang="en-US" sz="2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Visit: </a:t>
            </a:r>
            <a:r>
              <a:rPr lang="en-US" sz="2600" dirty="0" smtClean="0">
                <a:solidFill>
                  <a:schemeClr val="tx1"/>
                </a:solidFill>
              </a:rPr>
              <a:t>240 </a:t>
            </a:r>
            <a:r>
              <a:rPr lang="en-US" sz="2600" dirty="0">
                <a:solidFill>
                  <a:schemeClr val="tx1"/>
                </a:solidFill>
              </a:rPr>
              <a:t>Braunstein Hall (Geology-Math-Physics </a:t>
            </a:r>
            <a:r>
              <a:rPr lang="en-US" sz="2600" dirty="0" smtClean="0">
                <a:solidFill>
                  <a:schemeClr val="tx1"/>
                </a:solidFill>
              </a:rPr>
              <a:t>Library)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Consultations</a:t>
            </a:r>
            <a:r>
              <a:rPr lang="en-US" sz="2600" dirty="0" smtClean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endParaRPr lang="en-US" sz="2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Twitter</a:t>
            </a:r>
            <a:r>
              <a:rPr lang="en-US" sz="2600" b="1" dirty="0">
                <a:solidFill>
                  <a:schemeClr val="tx1"/>
                </a:solidFill>
              </a:rPr>
              <a:t>: @</a:t>
            </a:r>
            <a:r>
              <a:rPr lang="en-US" sz="2600" b="1" dirty="0" err="1" smtClean="0">
                <a:solidFill>
                  <a:schemeClr val="tx1"/>
                </a:solidFill>
              </a:rPr>
              <a:t>DataVizJohansen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err="1" smtClean="0">
                <a:solidFill>
                  <a:schemeClr val="tx1"/>
                </a:solidFill>
              </a:rPr>
              <a:t>GitHub:</a:t>
            </a:r>
            <a:r>
              <a:rPr lang="en-US" sz="2600" dirty="0" err="1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n-US" sz="2600" dirty="0" smtClean="0">
                <a:solidFill>
                  <a:schemeClr val="tx1"/>
                </a:solidFill>
                <a:hlinkClick r:id="rId4"/>
              </a:rPr>
              <a:t>://</a:t>
            </a:r>
            <a:r>
              <a:rPr lang="en-US" sz="2600" b="1" dirty="0" smtClean="0">
                <a:solidFill>
                  <a:schemeClr val="tx1"/>
                </a:solidFill>
                <a:hlinkClick r:id="rId4"/>
              </a:rPr>
              <a:t>github.com/RAJohansen/UCL_Workshops</a:t>
            </a:r>
            <a:r>
              <a:rPr lang="en-US" sz="2600" b="1" dirty="0" smtClean="0">
                <a:solidFill>
                  <a:schemeClr val="tx1"/>
                </a:solidFill>
              </a:rPr>
              <a:t>  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Why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</a:t>
            </a:r>
            <a:r>
              <a:rPr lang="en-US" b="1" dirty="0" smtClean="0"/>
              <a:t>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 in R Studio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R and R studio </a:t>
            </a:r>
            <a:r>
              <a:rPr lang="en-US" dirty="0" smtClean="0"/>
              <a:t>installed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Explore R and R studio environment</a:t>
            </a:r>
          </a:p>
          <a:p>
            <a:pPr lvl="1"/>
            <a:r>
              <a:rPr lang="en-US" dirty="0" smtClean="0"/>
              <a:t>Basic functions of R</a:t>
            </a:r>
          </a:p>
          <a:p>
            <a:pPr lvl="1"/>
            <a:r>
              <a:rPr lang="en-US" dirty="0" smtClean="0"/>
              <a:t>Importing </a:t>
            </a:r>
            <a:r>
              <a:rPr lang="en-US" dirty="0"/>
              <a:t>&amp; </a:t>
            </a:r>
            <a:r>
              <a:rPr lang="en-US" dirty="0" smtClean="0"/>
              <a:t>exporting data</a:t>
            </a:r>
            <a:endParaRPr lang="en-US" dirty="0"/>
          </a:p>
          <a:p>
            <a:pPr lvl="1"/>
            <a:r>
              <a:rPr lang="en-US" dirty="0" smtClean="0"/>
              <a:t>Installing packages</a:t>
            </a:r>
          </a:p>
          <a:p>
            <a:pPr lvl="1"/>
            <a:r>
              <a:rPr lang="en-US" dirty="0" smtClean="0"/>
              <a:t>Data visualizing</a:t>
            </a:r>
            <a:endParaRPr lang="en-US" dirty="0"/>
          </a:p>
          <a:p>
            <a:pPr lvl="1"/>
            <a:r>
              <a:rPr lang="en-US" dirty="0" smtClean="0"/>
              <a:t>Basic data analyses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Caveat </a:t>
            </a:r>
          </a:p>
          <a:p>
            <a:pPr lvl="1"/>
            <a:r>
              <a:rPr lang="en-US" dirty="0" smtClean="0"/>
              <a:t>This is only an introduction to the R and R studio environment. Learning a new programming language, like a spoken language, takes years of practice. So we cannot cover everything but we will highlight many common features that most of you will use most of the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33" y="1356967"/>
            <a:ext cx="3885467" cy="2585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90933" y="3819458"/>
            <a:ext cx="38854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https://www.visumcx.com/single-post/2017/03/02/The-Value-Of-Setting-Customer-Expectations</a:t>
            </a:r>
          </a:p>
        </p:txBody>
      </p:sp>
    </p:spTree>
    <p:extLst>
      <p:ext uri="{BB962C8B-B14F-4D97-AF65-F5344CB8AC3E}">
        <p14:creationId xmlns:p14="http://schemas.microsoft.com/office/powerpoint/2010/main" val="37757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333" cy="4555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is a programming language specifically designed for statistical analysis and graphics</a:t>
            </a:r>
          </a:p>
          <a:p>
            <a:endParaRPr lang="en-US" dirty="0" smtClean="0"/>
          </a:p>
          <a:p>
            <a:r>
              <a:rPr lang="en-US" dirty="0" smtClean="0"/>
              <a:t>R is free &amp; open-source used in many academic and industry disciplines</a:t>
            </a:r>
          </a:p>
          <a:p>
            <a:endParaRPr lang="en-US" dirty="0"/>
          </a:p>
          <a:p>
            <a:r>
              <a:rPr lang="en-US" dirty="0" smtClean="0"/>
              <a:t>R Studio is the Interactive User Interface compatible with R</a:t>
            </a:r>
          </a:p>
          <a:p>
            <a:endParaRPr lang="en-US" dirty="0"/>
          </a:p>
          <a:p>
            <a:r>
              <a:rPr lang="en-US" dirty="0" smtClean="0"/>
              <a:t>R and R Studio can be downloaded here: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cran.r-project.org/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://www.rstudio.com/products/RStudio/#</a:t>
            </a:r>
            <a:r>
              <a:rPr lang="en-US" dirty="0" smtClean="0">
                <a:hlinkClick r:id="rId3"/>
              </a:rPr>
              <a:t>Desktop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33" y="1356967"/>
            <a:ext cx="3502087" cy="27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17850"/>
          </a:xfrm>
        </p:spPr>
        <p:txBody>
          <a:bodyPr numCol="2"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2"/>
            <a:r>
              <a:rPr lang="en-US" dirty="0" smtClean="0"/>
              <a:t>Explicit documentation of steps</a:t>
            </a:r>
          </a:p>
          <a:p>
            <a:pPr lvl="1"/>
            <a:r>
              <a:rPr lang="en-US" dirty="0" smtClean="0"/>
              <a:t>Versatile </a:t>
            </a:r>
          </a:p>
          <a:p>
            <a:pPr lvl="2"/>
            <a:r>
              <a:rPr lang="en-US" dirty="0" smtClean="0"/>
              <a:t>Run on any operating system</a:t>
            </a:r>
          </a:p>
          <a:p>
            <a:pPr lvl="2"/>
            <a:r>
              <a:rPr lang="en-US" dirty="0" smtClean="0"/>
              <a:t>Integrates with other software, languages, and data extensions</a:t>
            </a:r>
          </a:p>
          <a:p>
            <a:pPr lvl="3"/>
            <a:r>
              <a:rPr lang="en-US" dirty="0" smtClean="0"/>
              <a:t>Python, Java, SAS, SPSS, Excel</a:t>
            </a:r>
          </a:p>
          <a:p>
            <a:pPr lvl="1"/>
            <a:r>
              <a:rPr lang="en-US" dirty="0" smtClean="0"/>
              <a:t>Free and Open-Source w/ large active community</a:t>
            </a:r>
          </a:p>
          <a:p>
            <a:pPr lvl="2"/>
            <a:r>
              <a:rPr lang="en-US" dirty="0" smtClean="0"/>
              <a:t>10K+ packages CRAN, Twitter, GitHub, etc.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2"/>
            <a:r>
              <a:rPr lang="en-US" dirty="0" smtClean="0"/>
              <a:t>Eliminates the need for multiple software</a:t>
            </a:r>
          </a:p>
          <a:p>
            <a:pPr lvl="3"/>
            <a:r>
              <a:rPr lang="en-US" dirty="0" smtClean="0"/>
              <a:t>GIS, Excel, ENVI, etc.</a:t>
            </a:r>
          </a:p>
          <a:p>
            <a:pPr lvl="1"/>
            <a:r>
              <a:rPr lang="en-US" dirty="0" smtClean="0"/>
              <a:t>Computationally Robust</a:t>
            </a:r>
          </a:p>
          <a:p>
            <a:pPr lvl="2"/>
            <a:r>
              <a:rPr lang="en-US" dirty="0" smtClean="0"/>
              <a:t>Fast and allows for high level analysis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Requires a significant time investment especially starting with little to no coding experience</a:t>
            </a:r>
          </a:p>
          <a:p>
            <a:pPr lvl="1"/>
            <a:r>
              <a:rPr lang="en-US" dirty="0" smtClean="0"/>
              <a:t>Limited “Point &amp; Click” </a:t>
            </a:r>
          </a:p>
          <a:p>
            <a:pPr lvl="2"/>
            <a:r>
              <a:rPr lang="en-US" dirty="0" smtClean="0"/>
              <a:t>R Commander or Radiant?</a:t>
            </a:r>
          </a:p>
          <a:p>
            <a:pPr lvl="1"/>
            <a:r>
              <a:rPr lang="en-US" dirty="0" smtClean="0"/>
              <a:t>Open-Source</a:t>
            </a:r>
          </a:p>
          <a:p>
            <a:pPr lvl="2"/>
            <a:r>
              <a:rPr lang="en-US" dirty="0" smtClean="0"/>
              <a:t>Rely on creators to follow coding etiquette</a:t>
            </a:r>
          </a:p>
          <a:p>
            <a:pPr lvl="2"/>
            <a:r>
              <a:rPr lang="en-US" dirty="0" smtClean="0"/>
              <a:t>Version control and instability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975168"/>
            <a:ext cx="7343775" cy="4068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8366" r="-10858"/>
          <a:stretch/>
        </p:blipFill>
        <p:spPr>
          <a:xfrm>
            <a:off x="4804913" y="975167"/>
            <a:ext cx="7323827" cy="42407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751623" cy="4555200"/>
          </a:xfrm>
        </p:spPr>
        <p:txBody>
          <a:bodyPr/>
          <a:lstStyle/>
          <a:p>
            <a:r>
              <a:rPr lang="en-US" dirty="0" smtClean="0"/>
              <a:t>Increasing in Popularity (especially in academia) </a:t>
            </a:r>
          </a:p>
          <a:p>
            <a:endParaRPr lang="en-US" dirty="0"/>
          </a:p>
          <a:p>
            <a:r>
              <a:rPr lang="en-US" dirty="0" smtClean="0"/>
              <a:t>User contributions significantly increased over the last decade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3550" y="5215916"/>
            <a:ext cx="64995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blog.revolutionanalytics.com/2014/01/in-data-scientist-survey-r-is-the-most-used-tool-other-than-databases.html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blog.revolutionanalytics.com/2016/03/16-years-of-r-history.html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50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782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1_Office Theme</vt:lpstr>
      <vt:lpstr>Introduction to R    </vt:lpstr>
      <vt:lpstr>Workshop Agenda</vt:lpstr>
      <vt:lpstr>Workshop Agenda</vt:lpstr>
      <vt:lpstr>Expectations</vt:lpstr>
      <vt:lpstr>Workshop Agenda</vt:lpstr>
      <vt:lpstr>What is R?</vt:lpstr>
      <vt:lpstr>Why R?</vt:lpstr>
      <vt:lpstr>Why R? </vt:lpstr>
      <vt:lpstr>Workshop Agenda</vt:lpstr>
      <vt:lpstr>What is Data?</vt:lpstr>
      <vt:lpstr>Important Attribute Classes</vt:lpstr>
      <vt:lpstr>PowerPoint Presentation</vt:lpstr>
      <vt:lpstr>Primitive Data Types  (Computer Language Data Types)</vt:lpstr>
      <vt:lpstr>Workshop Agenda</vt:lpstr>
      <vt:lpstr>Enhancing Visualizations</vt:lpstr>
      <vt:lpstr>Four Basic Chart Types</vt:lpstr>
      <vt:lpstr>Want to continue learning R?</vt:lpstr>
      <vt:lpstr>Additional Online Resources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215</cp:revision>
  <dcterms:created xsi:type="dcterms:W3CDTF">2018-05-16T17:41:19Z</dcterms:created>
  <dcterms:modified xsi:type="dcterms:W3CDTF">2019-03-13T13:35:20Z</dcterms:modified>
</cp:coreProperties>
</file>