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3"/>
  </p:notesMasterIdLst>
  <p:sldIdLst>
    <p:sldId id="283" r:id="rId3"/>
    <p:sldId id="289" r:id="rId4"/>
    <p:sldId id="345" r:id="rId5"/>
    <p:sldId id="343" r:id="rId6"/>
    <p:sldId id="354" r:id="rId7"/>
    <p:sldId id="355" r:id="rId8"/>
    <p:sldId id="356" r:id="rId9"/>
    <p:sldId id="344" r:id="rId10"/>
    <p:sldId id="329" r:id="rId11"/>
    <p:sldId id="331" r:id="rId12"/>
    <p:sldId id="332" r:id="rId13"/>
    <p:sldId id="337" r:id="rId14"/>
    <p:sldId id="338" r:id="rId15"/>
    <p:sldId id="353" r:id="rId16"/>
    <p:sldId id="340" r:id="rId17"/>
    <p:sldId id="339" r:id="rId18"/>
    <p:sldId id="347" r:id="rId19"/>
    <p:sldId id="351" r:id="rId20"/>
    <p:sldId id="359" r:id="rId21"/>
    <p:sldId id="3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</a:t>
            </a:r>
          </a:p>
        </p:txBody>
      </p:sp>
    </p:spTree>
    <p:extLst>
      <p:ext uri="{BB962C8B-B14F-4D97-AF65-F5344CB8AC3E}">
        <p14:creationId xmlns:p14="http://schemas.microsoft.com/office/powerpoint/2010/main" val="24321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NRyGnjeNKJIC&amp;pg=PA9&amp;lpg=PA9&amp;dq=the+grammar+of+graphics+guide&amp;source=bl&amp;ots=XZV1eXA6Fn&amp;sig=5AWLO75GICzd2fBDNNjDjKnrJFU&amp;hl=en&amp;sa=X&amp;ved=0ahUKEwjVi-zInfTRAhUM5yYKHeguD8UQ6AEIQjAG#v=onepage&amp;q&amp;f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vita.had.co.nz/papers/layered-grammar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log.revolutionanalytics.com/2016/03/16-years-of-r-history.html" TargetMode="External"/><Relationship Id="rId4" Type="http://schemas.openxmlformats.org/officeDocument/2006/relationships/hyperlink" Target="http://blog.revolutionanalytics.com/2014/01/in-data-scientist-survey-r-is-the-most-used-tool-other-than-database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1688842"/>
            <a:ext cx="8450760" cy="191161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/>
              <a:t>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Johansen</a:t>
            </a:r>
          </a:p>
          <a:p>
            <a:r>
              <a:rPr lang="en-US" dirty="0" smtClean="0"/>
              <a:t>September 12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Discrete Attribute – has </a:t>
            </a:r>
            <a:r>
              <a:rPr lang="en-US" dirty="0" smtClean="0"/>
              <a:t>a countable set </a:t>
            </a:r>
            <a:r>
              <a:rPr lang="en-US" dirty="0" smtClean="0"/>
              <a:t>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</a:t>
            </a:r>
            <a:r>
              <a:rPr lang="en-US" b="1" dirty="0" smtClean="0"/>
              <a:t>integers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Continuous Attribute - </a:t>
            </a:r>
            <a:r>
              <a:rPr lang="en-US" dirty="0" smtClean="0"/>
              <a:t>has </a:t>
            </a:r>
            <a:r>
              <a:rPr lang="en-US" dirty="0" smtClean="0"/>
              <a:t>an infinite set of</a:t>
            </a:r>
            <a:r>
              <a:rPr lang="en-US" dirty="0" smtClean="0"/>
              <a:t> numbers and potential divisions</a:t>
            </a:r>
          </a:p>
          <a:p>
            <a:pPr lvl="1"/>
            <a:r>
              <a:rPr lang="en-US" dirty="0" smtClean="0"/>
              <a:t>Example</a:t>
            </a:r>
            <a:r>
              <a:rPr lang="en-US" dirty="0" smtClean="0"/>
              <a:t>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</a:t>
            </a:r>
            <a:r>
              <a:rPr lang="en-US" b="1" dirty="0" smtClean="0"/>
              <a:t>decimal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75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</a:t>
            </a:r>
            <a:r>
              <a:rPr lang="en-US" dirty="0" smtClean="0"/>
              <a:t>Types </a:t>
            </a:r>
            <a:br>
              <a:rPr lang="en-US" dirty="0" smtClean="0"/>
            </a:br>
            <a:r>
              <a:rPr lang="en-US" dirty="0" smtClean="0"/>
              <a:t>(Computer Language Data Types)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01327"/>
            <a:ext cx="11360800" cy="4090505"/>
          </a:xfrm>
        </p:spPr>
        <p:txBody>
          <a:bodyPr/>
          <a:lstStyle/>
          <a:p>
            <a:r>
              <a:rPr lang="en-US" dirty="0" smtClean="0"/>
              <a:t>Boolean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Why R?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Grammar of Graphics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Originated by </a:t>
            </a:r>
            <a:r>
              <a:rPr lang="en" u="sng" dirty="0">
                <a:hlinkClick r:id="rId3"/>
              </a:rPr>
              <a:t>Leland Wilkinson</a:t>
            </a:r>
            <a:r>
              <a:rPr lang="en" dirty="0"/>
              <a:t>, simplified by </a:t>
            </a:r>
            <a:r>
              <a:rPr lang="en" u="sng" dirty="0">
                <a:hlinkClick r:id="rId4"/>
              </a:rPr>
              <a:t>Hadley Wickham</a:t>
            </a:r>
            <a:r>
              <a:rPr lang="en" dirty="0"/>
              <a:t> and others.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endParaRPr lang="en" dirty="0" smtClean="0"/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Data – The raw materials of your visualization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Layers – What you actually see on the plot (plots,lines,etc.)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Scales – Maps the data to grpahical output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Coordinates – The visualization’s perspective (normally a grid)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Faceting – Provides details into the data (analoguous to pivot tables)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Themes – Control the details of the display (color scheme, fonts)</a:t>
            </a: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r>
              <a:rPr lang="en-US" sz="1000" u="sng" dirty="0" smtClean="0"/>
              <a:t>http</a:t>
            </a:r>
            <a:r>
              <a:rPr lang="en-US" sz="1000" u="sng" dirty="0"/>
              <a:t>://vita.had.co.nz/papers/layered-grammar.pdf</a:t>
            </a:r>
            <a:endParaRPr lang="en" sz="1000" u="sng" dirty="0">
              <a:hlinkClick r:id="rId4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7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Data – The raw materials of your visualization </a:t>
            </a:r>
            <a:endParaRPr lang="en" dirty="0" smtClean="0"/>
          </a:p>
          <a:p>
            <a:endParaRPr lang="en" dirty="0"/>
          </a:p>
          <a:p>
            <a:r>
              <a:rPr lang="en-US" dirty="0" smtClean="0"/>
              <a:t>Aesthetics – The mapping of your data to the visualization </a:t>
            </a:r>
          </a:p>
          <a:p>
            <a:pPr lvl="1"/>
            <a:r>
              <a:rPr lang="en-US" dirty="0" smtClean="0"/>
              <a:t>X-axis is age</a:t>
            </a:r>
          </a:p>
          <a:p>
            <a:pPr lvl="1"/>
            <a:r>
              <a:rPr lang="en-US" dirty="0" smtClean="0"/>
              <a:t>Y-axis is survival</a:t>
            </a:r>
          </a:p>
          <a:p>
            <a:endParaRPr lang="en-US" dirty="0" smtClean="0"/>
          </a:p>
          <a:p>
            <a:r>
              <a:rPr lang="en-US" dirty="0" smtClean="0"/>
              <a:t>Layers – Any visualization requires at least one layer and in ggplot2 these are typically the </a:t>
            </a:r>
            <a:r>
              <a:rPr lang="en-US" dirty="0" err="1" smtClean="0"/>
              <a:t>geoms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a </a:t>
            </a:r>
            <a:r>
              <a:rPr lang="en-US" dirty="0" err="1" smtClean="0"/>
              <a:t>barchart</a:t>
            </a:r>
            <a:r>
              <a:rPr lang="en-US" dirty="0" smtClean="0"/>
              <a:t> is </a:t>
            </a:r>
            <a:r>
              <a:rPr lang="en-US" dirty="0" err="1" smtClean="0"/>
              <a:t>geom_bar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(Many free 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</a:t>
            </a:r>
            <a:r>
              <a:rPr lang="en-US" b="1" dirty="0" smtClean="0"/>
              <a:t>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</a:t>
            </a:r>
            <a:r>
              <a:rPr lang="en-US" b="1" dirty="0" smtClean="0"/>
              <a:t>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R Studio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 West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Email</a:t>
            </a:r>
            <a:r>
              <a:rPr lang="en-US" sz="2800" b="1" dirty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Web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Visit: </a:t>
            </a:r>
            <a:r>
              <a:rPr lang="en-US" sz="2800" dirty="0" smtClean="0">
                <a:solidFill>
                  <a:schemeClr val="tx1"/>
                </a:solidFill>
              </a:rPr>
              <a:t>240 </a:t>
            </a:r>
            <a:r>
              <a:rPr lang="en-US" sz="2800" dirty="0" err="1">
                <a:solidFill>
                  <a:schemeClr val="tx1"/>
                </a:solidFill>
              </a:rPr>
              <a:t>Braunstein</a:t>
            </a:r>
            <a:r>
              <a:rPr lang="en-US" sz="2800" dirty="0">
                <a:solidFill>
                  <a:schemeClr val="tx1"/>
                </a:solidFill>
              </a:rPr>
              <a:t> Hall (Geology-Math-Physics </a:t>
            </a:r>
            <a:r>
              <a:rPr lang="en-US" sz="28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Consultations</a:t>
            </a:r>
            <a:r>
              <a:rPr lang="en-US" sz="28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Twitter</a:t>
            </a:r>
            <a:r>
              <a:rPr lang="en-US" sz="2800" b="1" dirty="0">
                <a:solidFill>
                  <a:schemeClr val="tx1"/>
                </a:solidFill>
              </a:rPr>
              <a:t>: @</a:t>
            </a:r>
            <a:r>
              <a:rPr lang="en-US" sz="2800" b="1" dirty="0" err="1">
                <a:solidFill>
                  <a:schemeClr val="tx1"/>
                </a:solidFill>
              </a:rPr>
              <a:t>DataVizJohansen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</a:t>
            </a:r>
            <a:r>
              <a:rPr lang="en-US" dirty="0" smtClean="0"/>
              <a:t>installed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Explore R and R studio environment</a:t>
            </a:r>
          </a:p>
          <a:p>
            <a:pPr lvl="1"/>
            <a:r>
              <a:rPr lang="en-US" dirty="0" smtClean="0"/>
              <a:t>Basic functions of R</a:t>
            </a:r>
          </a:p>
          <a:p>
            <a:pPr lvl="1"/>
            <a:r>
              <a:rPr lang="en-US" dirty="0" smtClean="0"/>
              <a:t>Import data </a:t>
            </a:r>
            <a:endParaRPr lang="en-US" dirty="0"/>
          </a:p>
          <a:p>
            <a:pPr lvl="1"/>
            <a:r>
              <a:rPr lang="en-US" dirty="0" smtClean="0"/>
              <a:t>Download packages</a:t>
            </a:r>
          </a:p>
          <a:p>
            <a:pPr lvl="1"/>
            <a:r>
              <a:rPr lang="en-US" dirty="0" smtClean="0"/>
              <a:t>Simple modeling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Export data and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Open-Source </a:t>
            </a:r>
          </a:p>
          <a:p>
            <a:pPr lvl="1"/>
            <a:r>
              <a:rPr lang="en-US" dirty="0" smtClean="0"/>
              <a:t>Large very active community</a:t>
            </a:r>
          </a:p>
          <a:p>
            <a:pPr lvl="2"/>
            <a:r>
              <a:rPr lang="en-US" dirty="0" smtClean="0"/>
              <a:t>10K+ </a:t>
            </a:r>
            <a:r>
              <a:rPr lang="en-US" dirty="0" smtClean="0"/>
              <a:t>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975168"/>
            <a:ext cx="7343775" cy="406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8366" r="-10858"/>
          <a:stretch/>
        </p:blipFill>
        <p:spPr>
          <a:xfrm>
            <a:off x="4804913" y="975167"/>
            <a:ext cx="7323827" cy="42407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/>
          <a:lstStyle/>
          <a:p>
            <a:r>
              <a:rPr lang="en-US" dirty="0" smtClean="0"/>
              <a:t>Increasing in Popularity (especially in academia) </a:t>
            </a:r>
          </a:p>
          <a:p>
            <a:endParaRPr lang="en-US" dirty="0"/>
          </a:p>
          <a:p>
            <a:r>
              <a:rPr lang="en-US" dirty="0" smtClean="0"/>
              <a:t>User contributions significantly increased over the last decade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3550" y="5215916"/>
            <a:ext cx="6499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blog.revolutionanalytics.com/2014/01/in-data-scientist-survey-r-is-the-most-used-tool-other-than-databases.html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blog.revolutionanalytics.com/2016/03/16-years-of-r-history.html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5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records,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880</Words>
  <Application>Microsoft Office PowerPoint</Application>
  <PresentationFormat>Widescreen</PresentationFormat>
  <Paragraphs>183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Times New Roman</vt:lpstr>
      <vt:lpstr>Office Theme</vt:lpstr>
      <vt:lpstr>1_Office Theme</vt:lpstr>
      <vt:lpstr>Introduction to R </vt:lpstr>
      <vt:lpstr>Workshop Agenda</vt:lpstr>
      <vt:lpstr>Workshop Agenda</vt:lpstr>
      <vt:lpstr>Expectations</vt:lpstr>
      <vt:lpstr>Workshop Agenda</vt:lpstr>
      <vt:lpstr>Why R?</vt:lpstr>
      <vt:lpstr>Why R? </vt:lpstr>
      <vt:lpstr>Workshop Agenda</vt:lpstr>
      <vt:lpstr>What is Data?</vt:lpstr>
      <vt:lpstr>Attribute Classification</vt:lpstr>
      <vt:lpstr>Important Attribute Classes</vt:lpstr>
      <vt:lpstr>PowerPoint Presentation</vt:lpstr>
      <vt:lpstr>Primitive Data Types  (Computer Language Data Types)</vt:lpstr>
      <vt:lpstr>Workshop Agenda</vt:lpstr>
      <vt:lpstr>Enhancing Visualizations</vt:lpstr>
      <vt:lpstr>Four Basic Chart Types</vt:lpstr>
      <vt:lpstr>Grammar of Graphics</vt:lpstr>
      <vt:lpstr>The Basics </vt:lpstr>
      <vt:lpstr>Additional Resources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203</cp:revision>
  <dcterms:created xsi:type="dcterms:W3CDTF">2018-05-16T17:41:19Z</dcterms:created>
  <dcterms:modified xsi:type="dcterms:W3CDTF">2018-08-27T13:36:48Z</dcterms:modified>
</cp:coreProperties>
</file>