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00" r:id="rId2"/>
  </p:sldMasterIdLst>
  <p:sldIdLst>
    <p:sldId id="256" r:id="rId3"/>
    <p:sldId id="266" r:id="rId4"/>
    <p:sldId id="262" r:id="rId5"/>
    <p:sldId id="263" r:id="rId6"/>
    <p:sldId id="264" r:id="rId7"/>
    <p:sldId id="265" r:id="rId8"/>
    <p:sldId id="257" r:id="rId9"/>
    <p:sldId id="258" r:id="rId10"/>
    <p:sldId id="259" r:id="rId11"/>
    <p:sldId id="270" r:id="rId12"/>
    <p:sldId id="27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6537-183C-4DF9-A8B5-979E4EF4FA4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04CF-B514-4C43-BDC9-38B1FBDF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6537-183C-4DF9-A8B5-979E4EF4FA4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04CF-B514-4C43-BDC9-38B1FBDF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6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6537-183C-4DF9-A8B5-979E4EF4FA4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04CF-B514-4C43-BDC9-38B1FBDF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73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1924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1640" y="2130426"/>
            <a:ext cx="84507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4764" y="3886200"/>
            <a:ext cx="695944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74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14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4406901"/>
            <a:ext cx="81280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2906713"/>
            <a:ext cx="81280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3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1" y="639328"/>
            <a:ext cx="8127999" cy="855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4400" y="1600201"/>
            <a:ext cx="38873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4197" y="1600201"/>
            <a:ext cx="400820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55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399" y="639328"/>
            <a:ext cx="8128000" cy="8555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399" y="1535113"/>
            <a:ext cx="37374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54399" y="2174875"/>
            <a:ext cx="37374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1370" y="1535113"/>
            <a:ext cx="40810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01370" y="2174875"/>
            <a:ext cx="40810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303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46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6537-183C-4DF9-A8B5-979E4EF4FA4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04CF-B514-4C43-BDC9-38B1FBDF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94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578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08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14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254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137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6537-183C-4DF9-A8B5-979E4EF4FA4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04CF-B514-4C43-BDC9-38B1FBDF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0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6537-183C-4DF9-A8B5-979E4EF4FA4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04CF-B514-4C43-BDC9-38B1FBDF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9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6537-183C-4DF9-A8B5-979E4EF4FA4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04CF-B514-4C43-BDC9-38B1FBDF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2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6537-183C-4DF9-A8B5-979E4EF4FA4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04CF-B514-4C43-BDC9-38B1FBDF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4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6537-183C-4DF9-A8B5-979E4EF4FA4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04CF-B514-4C43-BDC9-38B1FBDF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4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6537-183C-4DF9-A8B5-979E4EF4FA4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04CF-B514-4C43-BDC9-38B1FBDF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7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6537-183C-4DF9-A8B5-979E4EF4FA4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04CF-B514-4C43-BDC9-38B1FBDF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4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A6537-183C-4DF9-A8B5-979E4EF4FA4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A04CF-B514-4C43-BDC9-38B1FBDF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4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7774" y="639328"/>
            <a:ext cx="8614625" cy="85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7774" y="1964891"/>
            <a:ext cx="8614625" cy="3387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5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pps2.uc.edu/ce/facdev/Workshops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ies.uc.edu/digital-scholarship/data-services.html" TargetMode="External"/><Relationship Id="rId2" Type="http://schemas.openxmlformats.org/officeDocument/2006/relationships/hyperlink" Target="mailto:askdata@UC.EDU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hyperlink" Target="https://github.com/RAJohansen/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lab.files.wordpress.com/2013/11/ml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tic.securityintelligence.com/uploads/2017/01/improve-threat-classification-accuracy-with-supervised-machine-learning.jpg" TargetMode="Externa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range.biolab.si/toolbox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583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Data Analysis and Machine Learning for Beginners and Non-Programmers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87371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Richard </a:t>
            </a:r>
            <a:r>
              <a:rPr lang="en-US" dirty="0" smtClean="0"/>
              <a:t>Johansen</a:t>
            </a:r>
          </a:p>
          <a:p>
            <a:r>
              <a:rPr lang="en-US" dirty="0" smtClean="0"/>
              <a:t>10/10/2018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7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Want to continue </a:t>
            </a:r>
            <a:r>
              <a:rPr lang="en-US" dirty="0" smtClean="0"/>
              <a:t>learning?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 dirty="0" smtClean="0"/>
              <a:t>Lynda.com:</a:t>
            </a:r>
            <a:r>
              <a:rPr lang="it-IT" dirty="0" smtClean="0"/>
              <a:t> (Free from UC):</a:t>
            </a:r>
          </a:p>
          <a:p>
            <a:pPr lvl="1"/>
            <a:r>
              <a:rPr lang="en-US" dirty="0"/>
              <a:t>The Essential Elements of Predictive Analytics and Data </a:t>
            </a:r>
            <a:r>
              <a:rPr lang="en-US" dirty="0" smtClean="0"/>
              <a:t>Mining</a:t>
            </a:r>
          </a:p>
          <a:p>
            <a:pPr lvl="1"/>
            <a:r>
              <a:rPr lang="en-US" dirty="0" smtClean="0"/>
              <a:t>Lots of Machine Learning for “X”, “Y”, “Z”</a:t>
            </a:r>
            <a:endParaRPr lang="en-US" dirty="0"/>
          </a:p>
          <a:p>
            <a:pPr marL="0" indent="0">
              <a:buNone/>
            </a:pPr>
            <a:r>
              <a:rPr lang="it-IT" b="1" dirty="0" smtClean="0"/>
              <a:t>Library </a:t>
            </a:r>
            <a:r>
              <a:rPr lang="it-IT" b="1" dirty="0" smtClean="0"/>
              <a:t>Workshops:</a:t>
            </a:r>
          </a:p>
          <a:p>
            <a:pPr lvl="1"/>
            <a:r>
              <a:rPr lang="it-IT" dirty="0">
                <a:hlinkClick r:id="rId2"/>
              </a:rPr>
              <a:t>https://</a:t>
            </a:r>
            <a:r>
              <a:rPr lang="it-IT" dirty="0" smtClean="0">
                <a:hlinkClick r:id="rId2"/>
              </a:rPr>
              <a:t>webapps2.uc.edu/ce/facdev/Workshops</a:t>
            </a:r>
            <a:r>
              <a:rPr lang="it-IT" dirty="0" smtClean="0"/>
              <a:t> </a:t>
            </a:r>
          </a:p>
          <a:p>
            <a:pPr lvl="1"/>
            <a:endParaRPr lang="it-IT" dirty="0"/>
          </a:p>
          <a:p>
            <a:pPr marL="0" indent="0">
              <a:buNone/>
            </a:pPr>
            <a:r>
              <a:rPr lang="it-IT" b="1" dirty="0" smtClean="0"/>
              <a:t>UC </a:t>
            </a:r>
            <a:r>
              <a:rPr lang="it-IT" b="1" dirty="0" smtClean="0"/>
              <a:t>Courses: </a:t>
            </a:r>
            <a:endParaRPr lang="it-IT" b="1" dirty="0" smtClean="0"/>
          </a:p>
          <a:p>
            <a:r>
              <a:rPr lang="en-US" sz="2400" dirty="0" smtClean="0"/>
              <a:t>BANA </a:t>
            </a:r>
            <a:r>
              <a:rPr lang="en-US" sz="2400" dirty="0"/>
              <a:t>4080 - Data Mining and Analysis </a:t>
            </a:r>
            <a:endParaRPr lang="it-IT" sz="2400" b="1" dirty="0" smtClean="0"/>
          </a:p>
          <a:p>
            <a:r>
              <a:rPr lang="en-US" sz="2400" dirty="0"/>
              <a:t>CS 4033 - Artificial Intelligence: Principles and Applications </a:t>
            </a:r>
            <a:endParaRPr lang="it-IT" sz="2400" b="1" dirty="0" smtClean="0"/>
          </a:p>
          <a:p>
            <a:r>
              <a:rPr lang="en-US" sz="2400" dirty="0"/>
              <a:t>CS </a:t>
            </a:r>
            <a:r>
              <a:rPr lang="en-US" sz="2400" dirty="0" smtClean="0"/>
              <a:t>5137/</a:t>
            </a:r>
            <a:r>
              <a:rPr lang="en-US" sz="2400" dirty="0"/>
              <a:t>6037</a:t>
            </a:r>
            <a:r>
              <a:rPr lang="en-US" sz="2400" dirty="0" smtClean="0"/>
              <a:t> </a:t>
            </a:r>
            <a:r>
              <a:rPr lang="en-US" sz="2400" dirty="0"/>
              <a:t>- Machine </a:t>
            </a:r>
            <a:r>
              <a:rPr lang="en-US" sz="2400" dirty="0" smtClean="0"/>
              <a:t>Learning</a:t>
            </a:r>
            <a:r>
              <a:rPr lang="en-US" sz="2400" dirty="0"/>
              <a:t>  </a:t>
            </a:r>
            <a:endParaRPr lang="en-US" sz="2400" dirty="0" smtClean="0"/>
          </a:p>
          <a:p>
            <a:r>
              <a:rPr lang="en-US" sz="2400" dirty="0"/>
              <a:t>GEOG </a:t>
            </a:r>
            <a:r>
              <a:rPr lang="en-US" sz="2400" dirty="0" smtClean="0"/>
              <a:t>5198C/6098C</a:t>
            </a:r>
            <a:r>
              <a:rPr lang="en-US" sz="2400" dirty="0"/>
              <a:t> </a:t>
            </a:r>
            <a:r>
              <a:rPr lang="en-US" sz="2400" dirty="0" smtClean="0"/>
              <a:t> </a:t>
            </a:r>
            <a:r>
              <a:rPr lang="en-US" sz="2400" dirty="0"/>
              <a:t>- Practical Data Mining and Visualization </a:t>
            </a:r>
            <a:endParaRPr lang="en-US" sz="2400" dirty="0" smtClean="0"/>
          </a:p>
          <a:p>
            <a:r>
              <a:rPr lang="en-US" sz="2400" dirty="0"/>
              <a:t>IS 4030 - Business Intelligence </a:t>
            </a:r>
            <a:endParaRPr lang="en-US" sz="2400" dirty="0" smtClean="0"/>
          </a:p>
          <a:p>
            <a:r>
              <a:rPr lang="en-US" sz="2400" dirty="0"/>
              <a:t>IT </a:t>
            </a:r>
            <a:r>
              <a:rPr lang="en-US" sz="2400" dirty="0" smtClean="0"/>
              <a:t>4015C </a:t>
            </a:r>
            <a:r>
              <a:rPr lang="en-US" sz="2400" dirty="0"/>
              <a:t>- Applied Business </a:t>
            </a:r>
            <a:r>
              <a:rPr lang="en-US" sz="2400" dirty="0" smtClean="0"/>
              <a:t>Intelligence</a:t>
            </a:r>
          </a:p>
          <a:p>
            <a:pPr marL="0" indent="0">
              <a:buNone/>
            </a:pPr>
            <a:endParaRPr lang="en-US" sz="2400" b="1" i="1" dirty="0" smtClean="0"/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it-IT" sz="3300" b="1" dirty="0" smtClean="0"/>
              <a:t>And </a:t>
            </a:r>
            <a:r>
              <a:rPr lang="it-IT" sz="3300" b="1" dirty="0"/>
              <a:t>of course....</a:t>
            </a:r>
            <a:r>
              <a:rPr lang="it-IT" sz="3300" b="1" dirty="0" smtClean="0"/>
              <a:t>Google</a:t>
            </a:r>
            <a:r>
              <a:rPr lang="it-IT" sz="3300" dirty="0" smtClean="0"/>
              <a:t>/</a:t>
            </a:r>
            <a:r>
              <a:rPr lang="it-IT" sz="3300" b="1" dirty="0" smtClean="0"/>
              <a:t>YouTube</a:t>
            </a:r>
            <a:endParaRPr lang="it-IT" sz="3300" b="1" dirty="0"/>
          </a:p>
        </p:txBody>
      </p:sp>
    </p:spTree>
    <p:extLst>
      <p:ext uri="{BB962C8B-B14F-4D97-AF65-F5344CB8AC3E}">
        <p14:creationId xmlns:p14="http://schemas.microsoft.com/office/powerpoint/2010/main" val="138881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194D8BE0-4B62-084C-978E-51EA0E896C62}"/>
              </a:ext>
            </a:extLst>
          </p:cNvPr>
          <p:cNvSpPr txBox="1"/>
          <p:nvPr/>
        </p:nvSpPr>
        <p:spPr>
          <a:xfrm>
            <a:off x="3882137" y="0"/>
            <a:ext cx="8301508" cy="150810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4000" b="1" dirty="0">
                <a:latin typeface="+mn-lt"/>
              </a:rPr>
              <a:t>How to Contact Us:</a:t>
            </a:r>
          </a:p>
          <a:p>
            <a:pPr lvl="2"/>
            <a:endParaRPr lang="en-US" sz="2600" dirty="0">
              <a:latin typeface="+mn-lt"/>
            </a:endParaRPr>
          </a:p>
          <a:p>
            <a:pPr lvl="1"/>
            <a:endParaRPr lang="en-US" sz="2600" dirty="0">
              <a:latin typeface="+mn-lt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FD2D2C2C-8B0A-6542-8A85-E56776C896BA}"/>
              </a:ext>
            </a:extLst>
          </p:cNvPr>
          <p:cNvSpPr txBox="1"/>
          <p:nvPr/>
        </p:nvSpPr>
        <p:spPr>
          <a:xfrm>
            <a:off x="3140259" y="4879665"/>
            <a:ext cx="8813065" cy="160043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dirty="0">
                <a:latin typeface="+mn-lt"/>
              </a:rPr>
              <a:t>Email: </a:t>
            </a:r>
            <a:r>
              <a:rPr lang="en-US" sz="2400" dirty="0">
                <a:latin typeface="+mn-lt"/>
                <a:hlinkClick r:id="rId2"/>
              </a:rPr>
              <a:t>AskData@uc.edu</a:t>
            </a:r>
            <a:endParaRPr lang="en-US" sz="2400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Web: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hlinkClick r:id="rId3"/>
              </a:rPr>
              <a:t>https://libraries.uc.edu/digital-scholarship/data-services.html</a:t>
            </a:r>
            <a:endParaRPr lang="en-US" sz="2400" dirty="0">
              <a:latin typeface="+mn-lt"/>
              <a:cs typeface="Calibri"/>
              <a:hlinkClick r:id="rId3"/>
            </a:endParaRPr>
          </a:p>
          <a:p>
            <a:r>
              <a:rPr lang="en-US" sz="2400" b="1" dirty="0">
                <a:latin typeface="+mn-lt"/>
              </a:rPr>
              <a:t>Visit: </a:t>
            </a:r>
            <a:r>
              <a:rPr lang="en-US" sz="2400" dirty="0">
                <a:latin typeface="+mn-lt"/>
              </a:rPr>
              <a:t>240 Braunstein Hall (Geology-Math-Physics Library</a:t>
            </a:r>
            <a:r>
              <a:rPr lang="en-US" altLang="zh-CN" sz="2400" dirty="0">
                <a:latin typeface="+mn-lt"/>
              </a:rPr>
              <a:t>)</a:t>
            </a:r>
            <a:endParaRPr lang="en-US" sz="2600" dirty="0">
              <a:latin typeface="+mn-lt"/>
            </a:endParaRPr>
          </a:p>
          <a:p>
            <a:pPr lvl="1"/>
            <a:endParaRPr lang="en-US" sz="26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E1A450-1CCF-0A42-8522-74C614CA3E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81" r="6597"/>
          <a:stretch/>
        </p:blipFill>
        <p:spPr>
          <a:xfrm>
            <a:off x="3621320" y="792876"/>
            <a:ext cx="2053087" cy="20073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F0F3C6-5B45-7549-9193-0C680C049A3A}"/>
              </a:ext>
            </a:extLst>
          </p:cNvPr>
          <p:cNvSpPr/>
          <p:nvPr/>
        </p:nvSpPr>
        <p:spPr>
          <a:xfrm>
            <a:off x="3140259" y="2926170"/>
            <a:ext cx="4731939" cy="1200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  <a:latin typeface="+mn-lt"/>
                <a:cs typeface="Calibri"/>
              </a:rPr>
              <a:t>Viz Lab Manager: </a:t>
            </a:r>
          </a:p>
          <a:p>
            <a:r>
              <a:rPr lang="en-US" dirty="0">
                <a:latin typeface="+mn-lt"/>
                <a:cs typeface="Calibri"/>
              </a:rPr>
              <a:t>Richard Johansen, Data Visualization </a:t>
            </a:r>
            <a:r>
              <a:rPr lang="en-US" dirty="0" smtClean="0">
                <a:latin typeface="+mn-lt"/>
                <a:cs typeface="Calibri"/>
              </a:rPr>
              <a:t>Specialist</a:t>
            </a:r>
          </a:p>
          <a:p>
            <a:r>
              <a:rPr lang="en-US" b="1" dirty="0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https://github.com/RAJohansen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b="1" dirty="0"/>
              <a:t>Twitter: @</a:t>
            </a:r>
            <a:r>
              <a:rPr lang="en-US" b="1" dirty="0" err="1" smtClean="0"/>
              <a:t>DataVizJohansen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89D77A-66B5-234E-B643-EF60A770E2F3}"/>
              </a:ext>
            </a:extLst>
          </p:cNvPr>
          <p:cNvSpPr/>
          <p:nvPr/>
        </p:nvSpPr>
        <p:spPr>
          <a:xfrm>
            <a:off x="8026032" y="2891554"/>
            <a:ext cx="4158640" cy="64633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  <a:latin typeface="+mn-lt"/>
                <a:cs typeface="Calibri"/>
              </a:rPr>
              <a:t>Data &amp; GIS Collab Manager:</a:t>
            </a:r>
            <a:r>
              <a:rPr lang="en-US" dirty="0">
                <a:latin typeface="+mn-lt"/>
                <a:cs typeface="Calibri"/>
              </a:rPr>
              <a:t> </a:t>
            </a:r>
            <a:r>
              <a:rPr lang="en-US" b="1" dirty="0">
                <a:latin typeface="+mn-lt"/>
                <a:cs typeface="Calibri"/>
              </a:rPr>
              <a:t> </a:t>
            </a:r>
          </a:p>
          <a:p>
            <a:r>
              <a:rPr lang="en-US" dirty="0">
                <a:latin typeface="+mn-lt"/>
                <a:cs typeface="Calibri"/>
              </a:rPr>
              <a:t>Amy Koshoffer,  Science Informationist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B6D272-BDA1-D145-9258-F23CAF92EC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6908" y="797256"/>
            <a:ext cx="2017414" cy="201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0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5510" y="2227809"/>
            <a:ext cx="8450760" cy="1297827"/>
          </a:xfrm>
        </p:spPr>
        <p:txBody>
          <a:bodyPr>
            <a:noAutofit/>
          </a:bodyPr>
          <a:lstStyle/>
          <a:p>
            <a:r>
              <a:rPr lang="en-US" sz="4800" dirty="0" smtClean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0233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You have some basic </a:t>
            </a:r>
            <a:r>
              <a:rPr lang="en-US" dirty="0" smtClean="0"/>
              <a:t>computer and mathematical skills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 smtClean="0"/>
              <a:t>also have some general </a:t>
            </a:r>
            <a:r>
              <a:rPr lang="en-US" dirty="0" smtClean="0"/>
              <a:t>data </a:t>
            </a:r>
            <a:r>
              <a:rPr lang="en-US" dirty="0" smtClean="0"/>
              <a:t>&amp; data visualization </a:t>
            </a:r>
            <a:r>
              <a:rPr lang="en-US" dirty="0" smtClean="0"/>
              <a:t>knowledge </a:t>
            </a:r>
            <a:endParaRPr lang="en-US" dirty="0" smtClean="0"/>
          </a:p>
          <a:p>
            <a:pPr lvl="2"/>
            <a:r>
              <a:rPr lang="en-US" dirty="0" smtClean="0"/>
              <a:t>You know what a scatter plot is…</a:t>
            </a:r>
          </a:p>
          <a:p>
            <a:pPr lvl="2"/>
            <a:r>
              <a:rPr lang="en-US" dirty="0" smtClean="0"/>
              <a:t>You know the difference between numerical and categorical data…</a:t>
            </a:r>
          </a:p>
          <a:p>
            <a:pPr lvl="2"/>
            <a:endParaRPr lang="en-US" dirty="0"/>
          </a:p>
          <a:p>
            <a:r>
              <a:rPr lang="en-US" dirty="0" smtClean="0"/>
              <a:t>Prerequisites:</a:t>
            </a:r>
          </a:p>
          <a:p>
            <a:pPr lvl="1"/>
            <a:r>
              <a:rPr lang="en-US" dirty="0" smtClean="0"/>
              <a:t>Orange </a:t>
            </a:r>
            <a:r>
              <a:rPr lang="en-US" dirty="0" smtClean="0"/>
              <a:t>is already i</a:t>
            </a:r>
            <a:r>
              <a:rPr lang="en-US" dirty="0" smtClean="0"/>
              <a:t>nstalled on your personal device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Caveat</a:t>
            </a:r>
            <a:endParaRPr lang="en-US" dirty="0" smtClean="0"/>
          </a:p>
          <a:p>
            <a:pPr lvl="1"/>
            <a:r>
              <a:rPr lang="en-US" dirty="0" smtClean="0"/>
              <a:t>This is </a:t>
            </a:r>
            <a:r>
              <a:rPr lang="en-US" dirty="0" smtClean="0"/>
              <a:t>simple </a:t>
            </a:r>
            <a:r>
              <a:rPr lang="en-US" dirty="0" smtClean="0"/>
              <a:t>introduction to an extremely complex and emerging field. We </a:t>
            </a:r>
            <a:r>
              <a:rPr lang="en-US" dirty="0" smtClean="0"/>
              <a:t>cannot </a:t>
            </a:r>
            <a:r>
              <a:rPr lang="en-US" dirty="0" smtClean="0"/>
              <a:t>and will cover everything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Goal</a:t>
            </a:r>
            <a:endParaRPr lang="en-US" dirty="0" smtClean="0"/>
          </a:p>
          <a:p>
            <a:pPr lvl="1"/>
            <a:r>
              <a:rPr lang="en-US" dirty="0" smtClean="0"/>
              <a:t>The aim of this workshop is to expose you to the Orange environment and common machine learning techniques through a few hands-on exercises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346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is the application of</a:t>
            </a:r>
            <a:r>
              <a:rPr lang="en-US" dirty="0"/>
              <a:t> </a:t>
            </a:r>
            <a:r>
              <a:rPr lang="en-US" b="1" dirty="0"/>
              <a:t>statistical learning</a:t>
            </a:r>
            <a:r>
              <a:rPr lang="en-US" dirty="0"/>
              <a:t> techniques to automatically identify patterns in data.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techniques can be used to make highly accurate predictions.</a:t>
            </a:r>
            <a:endParaRPr lang="en-US" dirty="0"/>
          </a:p>
        </p:txBody>
      </p:sp>
      <p:pic>
        <p:nvPicPr>
          <p:cNvPr id="2050" name="Picture 2" descr="Learning Machine Learning Online | The Data Science La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30"/>
          <a:stretch/>
        </p:blipFill>
        <p:spPr bwMode="auto">
          <a:xfrm>
            <a:off x="2129886" y="3282568"/>
            <a:ext cx="2455794" cy="27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611779"/>
            <a:ext cx="3340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datasciencelab.files.wordpress.com/2013/11/ml.png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pic>
        <p:nvPicPr>
          <p:cNvPr id="2052" name="Picture 4" descr="https://static.securityintelligence.com/uploads/2017/01/improve-threat-classification-accuracy-with-supervised-machine-learn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602" y="3283964"/>
            <a:ext cx="4433677" cy="274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311900"/>
            <a:ext cx="4490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5"/>
              </a:rPr>
              <a:t>https://</a:t>
            </a:r>
            <a:r>
              <a:rPr lang="en-US" sz="1000" dirty="0" smtClean="0">
                <a:hlinkClick r:id="rId5"/>
              </a:rPr>
              <a:t>static.securityintelligence.com/uploads/2017/01/improve-threat-classification-accuracy-with-supervised-machine-learning.jpg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0288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The method “learns” </a:t>
            </a:r>
            <a:r>
              <a:rPr lang="en-US" dirty="0"/>
              <a:t>from </a:t>
            </a:r>
            <a:r>
              <a:rPr lang="en-US" dirty="0" smtClean="0"/>
              <a:t>user-provided data (tabular data sets, images, etc.)</a:t>
            </a:r>
          </a:p>
          <a:p>
            <a:pPr lvl="2"/>
            <a:r>
              <a:rPr lang="en-US" b="1" dirty="0" smtClean="0"/>
              <a:t>Classification</a:t>
            </a:r>
            <a:r>
              <a:rPr lang="en-US" dirty="0" smtClean="0"/>
              <a:t>: The output variable is categorical (i.e. land-use class, )</a:t>
            </a:r>
          </a:p>
          <a:p>
            <a:pPr lvl="2"/>
            <a:r>
              <a:rPr lang="en-US" b="1" dirty="0" smtClean="0"/>
              <a:t>Regression</a:t>
            </a:r>
            <a:r>
              <a:rPr lang="en-US" dirty="0"/>
              <a:t>: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output variable is a </a:t>
            </a:r>
            <a:r>
              <a:rPr lang="en-US" dirty="0" smtClean="0"/>
              <a:t>numerical value (i.e. plant height, body weight)</a:t>
            </a:r>
          </a:p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The method discovers and evaluates the relationship/groupings by itself.</a:t>
            </a:r>
          </a:p>
          <a:p>
            <a:pPr lvl="2"/>
            <a:r>
              <a:rPr lang="en-US" b="1" dirty="0"/>
              <a:t>Association</a:t>
            </a:r>
            <a:r>
              <a:rPr lang="en-US" dirty="0"/>
              <a:t>: </a:t>
            </a:r>
            <a:r>
              <a:rPr lang="en-US" dirty="0" smtClean="0"/>
              <a:t>Used when </a:t>
            </a:r>
            <a:r>
              <a:rPr lang="en-US" dirty="0"/>
              <a:t>you want to discover </a:t>
            </a:r>
            <a:r>
              <a:rPr lang="en-US" dirty="0" smtClean="0"/>
              <a:t>general rules about your data </a:t>
            </a:r>
          </a:p>
          <a:p>
            <a:pPr lvl="3"/>
            <a:r>
              <a:rPr lang="en-US" dirty="0" smtClean="0"/>
              <a:t>People </a:t>
            </a:r>
            <a:r>
              <a:rPr lang="en-US" dirty="0"/>
              <a:t>that </a:t>
            </a:r>
            <a:r>
              <a:rPr lang="en-US" dirty="0" smtClean="0"/>
              <a:t>do “X” are likely to do “Y”</a:t>
            </a:r>
            <a:endParaRPr lang="en-US" dirty="0"/>
          </a:p>
          <a:p>
            <a:pPr lvl="2"/>
            <a:r>
              <a:rPr lang="en-US" b="1" dirty="0"/>
              <a:t>Clustering</a:t>
            </a:r>
            <a:r>
              <a:rPr lang="en-US" dirty="0"/>
              <a:t>: </a:t>
            </a:r>
            <a:r>
              <a:rPr lang="en-US" dirty="0" smtClean="0"/>
              <a:t>Used when you want to group data into statistically homogenous clusters</a:t>
            </a:r>
          </a:p>
          <a:p>
            <a:pPr lvl="3"/>
            <a:r>
              <a:rPr lang="en-US" dirty="0" smtClean="0"/>
              <a:t>Users defines “Cluster A” has comprised of older-suburban home-owners</a:t>
            </a:r>
          </a:p>
          <a:p>
            <a:pPr lvl="3"/>
            <a:r>
              <a:rPr lang="en-US" dirty="0"/>
              <a:t>Users defines “Cluster </a:t>
            </a:r>
            <a:r>
              <a:rPr lang="en-US" dirty="0" smtClean="0"/>
              <a:t>B” has comprised of younger urban renters</a:t>
            </a:r>
            <a:endParaRPr lang="en-US" dirty="0"/>
          </a:p>
          <a:p>
            <a:r>
              <a:rPr lang="en-US" dirty="0" smtClean="0"/>
              <a:t>Reinforcement Learning</a:t>
            </a:r>
          </a:p>
          <a:p>
            <a:pPr lvl="1"/>
            <a:r>
              <a:rPr lang="en-US" dirty="0" smtClean="0"/>
              <a:t>The method improves results that change through repeated exposure of the environment (feedback loops of rewards/punishments)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6419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https://towardsdatascience.com/introduction-to-machine-learning-db7c668822c4</a:t>
            </a:r>
          </a:p>
        </p:txBody>
      </p:sp>
    </p:spTree>
    <p:extLst>
      <p:ext uri="{BB962C8B-B14F-4D97-AF65-F5344CB8AC3E}">
        <p14:creationId xmlns:p14="http://schemas.microsoft.com/office/powerpoint/2010/main" val="366214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 smtClean="0">
                <a:solidFill>
                  <a:srgbClr val="FF0000"/>
                </a:solidFill>
              </a:rPr>
              <a:t>ath</a:t>
            </a:r>
            <a:r>
              <a:rPr lang="en-US" dirty="0" smtClean="0"/>
              <a:t> 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the minimum level of mathematics that is needed for Machine Learning Engineers / Data Scientists.</a:t>
            </a:r>
          </a:p>
          <a:p>
            <a:pPr marL="457200" lvl="1" indent="0">
              <a:buNone/>
            </a:pPr>
            <a:r>
              <a:rPr lang="en-US" dirty="0"/>
              <a:t>1. </a:t>
            </a:r>
            <a:r>
              <a:rPr lang="en-US" b="1" dirty="0"/>
              <a:t>Linear Algebra</a:t>
            </a:r>
            <a:r>
              <a:rPr lang="en-US" dirty="0"/>
              <a:t> (Matrix Operations, Projections, </a:t>
            </a:r>
            <a:r>
              <a:rPr lang="en-US" dirty="0" err="1"/>
              <a:t>Factorisation</a:t>
            </a:r>
            <a:r>
              <a:rPr lang="en-US" dirty="0"/>
              <a:t>, Symmetric Matrices, </a:t>
            </a:r>
            <a:r>
              <a:rPr lang="en-US" dirty="0" err="1"/>
              <a:t>Orthogonalisation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2. </a:t>
            </a:r>
            <a:r>
              <a:rPr lang="en-US" b="1" dirty="0"/>
              <a:t>Probability Theory and Statistics </a:t>
            </a:r>
            <a:r>
              <a:rPr lang="en-US" dirty="0"/>
              <a:t>(Probability Rules &amp; Axioms, Bayes’ Theorem, Random Variables, Variance and Expectation, Conditional and Joint Distributions, Standard Distributions.)</a:t>
            </a:r>
          </a:p>
          <a:p>
            <a:pPr marL="457200" lvl="1" indent="0">
              <a:buNone/>
            </a:pPr>
            <a:r>
              <a:rPr lang="en-US" dirty="0"/>
              <a:t>3. </a:t>
            </a:r>
            <a:r>
              <a:rPr lang="en-US" b="1" dirty="0"/>
              <a:t>Calculus</a:t>
            </a:r>
            <a:r>
              <a:rPr lang="en-US" dirty="0"/>
              <a:t> (Differential and Integral Calculus, Partial Derivatives)</a:t>
            </a:r>
          </a:p>
          <a:p>
            <a:pPr marL="457200" lvl="1" indent="0">
              <a:buNone/>
            </a:pPr>
            <a:r>
              <a:rPr lang="en-US" dirty="0"/>
              <a:t>4.</a:t>
            </a:r>
            <a:r>
              <a:rPr lang="en-US" b="1" dirty="0"/>
              <a:t> Algorithms and Complex </a:t>
            </a:r>
            <a:r>
              <a:rPr lang="en-US" b="1" dirty="0" err="1"/>
              <a:t>Optimisations</a:t>
            </a:r>
            <a:r>
              <a:rPr lang="en-US" b="1" dirty="0"/>
              <a:t> </a:t>
            </a:r>
            <a:r>
              <a:rPr lang="en-US" dirty="0"/>
              <a:t>(Binary Trees, Hashing, Heap, </a:t>
            </a:r>
            <a:r>
              <a:rPr lang="en-US" dirty="0" smtClean="0"/>
              <a:t>Stack)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6419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https://towardsdatascience.com/introduction-to-machine-learning-db7c668822c4</a:t>
            </a:r>
          </a:p>
        </p:txBody>
      </p:sp>
    </p:spTree>
    <p:extLst>
      <p:ext uri="{BB962C8B-B14F-4D97-AF65-F5344CB8AC3E}">
        <p14:creationId xmlns:p14="http://schemas.microsoft.com/office/powerpoint/2010/main" val="31069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2487" cy="4782209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/>
              <a:t>Correlation</a:t>
            </a:r>
          </a:p>
          <a:p>
            <a:pPr lvl="1"/>
            <a:r>
              <a:rPr lang="en-US" sz="1800" dirty="0" smtClean="0"/>
              <a:t>The measure </a:t>
            </a:r>
            <a:r>
              <a:rPr lang="en-US" sz="1800" dirty="0"/>
              <a:t>of association between two variables </a:t>
            </a:r>
            <a:endParaRPr lang="en-US" sz="1800" dirty="0" smtClean="0"/>
          </a:p>
          <a:p>
            <a:r>
              <a:rPr lang="en-US" sz="2000" b="1" dirty="0" smtClean="0"/>
              <a:t>Regression</a:t>
            </a:r>
            <a:r>
              <a:rPr lang="en-US" sz="2400" dirty="0"/>
              <a:t> </a:t>
            </a:r>
            <a:endParaRPr lang="en-US" sz="2400" dirty="0" smtClean="0"/>
          </a:p>
          <a:p>
            <a:pPr lvl="1"/>
            <a:r>
              <a:rPr lang="en-US" sz="1800" dirty="0" smtClean="0"/>
              <a:t>Used to examine </a:t>
            </a:r>
            <a:r>
              <a:rPr lang="en-US" sz="1800" dirty="0"/>
              <a:t>the relationship between one dependent and one independent variable. </a:t>
            </a:r>
            <a:endParaRPr lang="en-US" sz="1800" dirty="0" smtClean="0"/>
          </a:p>
          <a:p>
            <a:r>
              <a:rPr lang="en-US" sz="2000" b="1" dirty="0" smtClean="0"/>
              <a:t>k-nearest neighbor (k-NN)</a:t>
            </a:r>
          </a:p>
          <a:p>
            <a:pPr lvl="1"/>
            <a:r>
              <a:rPr lang="en-US" sz="1800" dirty="0" smtClean="0"/>
              <a:t>Used in either classification or regression, to evaluate an observation using the # of NN.</a:t>
            </a:r>
          </a:p>
          <a:p>
            <a:r>
              <a:rPr lang="en-US" sz="2000" b="1" dirty="0" smtClean="0"/>
              <a:t>Decision Tree Learning</a:t>
            </a:r>
          </a:p>
          <a:p>
            <a:pPr lvl="1"/>
            <a:r>
              <a:rPr lang="en-US" sz="1800" dirty="0" smtClean="0"/>
              <a:t>Creates a flow diagram to evaluate and classify observations.</a:t>
            </a:r>
          </a:p>
          <a:p>
            <a:pPr lvl="1"/>
            <a:r>
              <a:rPr lang="en-US" sz="1800" dirty="0" smtClean="0"/>
              <a:t>Produces a nice visual workflow for human interpretation </a:t>
            </a:r>
            <a:endParaRPr lang="en-US" sz="1800" dirty="0"/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1026" name="Picture 2" descr="fishing decision tre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215" y="4126242"/>
            <a:ext cx="5201428" cy="266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-nearest neighbor initial data se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6" t="5841" r="18843" b="7098"/>
          <a:stretch/>
        </p:blipFill>
        <p:spPr bwMode="auto">
          <a:xfrm>
            <a:off x="7190419" y="365125"/>
            <a:ext cx="4349720" cy="344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288291" y="1690688"/>
            <a:ext cx="279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?</a:t>
            </a:r>
            <a:endParaRPr lang="en-US" sz="2400" b="1" dirty="0"/>
          </a:p>
        </p:txBody>
      </p:sp>
      <p:sp>
        <p:nvSpPr>
          <p:cNvPr id="6" name="Flowchart: Connector 5"/>
          <p:cNvSpPr/>
          <p:nvPr/>
        </p:nvSpPr>
        <p:spPr>
          <a:xfrm>
            <a:off x="8608961" y="1180101"/>
            <a:ext cx="1637714" cy="1570177"/>
          </a:xfrm>
          <a:prstGeom prst="flowChartConnec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8952580" y="1481562"/>
            <a:ext cx="950476" cy="879918"/>
          </a:xfrm>
          <a:prstGeom prst="flowChartConnec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44533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https://www.digitalocean.com/community/tutorials/an-introduction-to-machine-learning</a:t>
            </a:r>
          </a:p>
        </p:txBody>
      </p:sp>
    </p:spTree>
    <p:extLst>
      <p:ext uri="{BB962C8B-B14F-4D97-AF65-F5344CB8AC3E}">
        <p14:creationId xmlns:p14="http://schemas.microsoft.com/office/powerpoint/2010/main" val="50800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Orange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07000" cy="4351338"/>
          </a:xfrm>
        </p:spPr>
        <p:txBody>
          <a:bodyPr/>
          <a:lstStyle/>
          <a:p>
            <a:r>
              <a:rPr lang="en-US" dirty="0" smtClean="0"/>
              <a:t>Orange is a free and open-source data science software</a:t>
            </a:r>
          </a:p>
          <a:p>
            <a:r>
              <a:rPr lang="en-US" dirty="0" smtClean="0"/>
              <a:t>Designed with an interactive and user-friendly interface</a:t>
            </a:r>
          </a:p>
          <a:p>
            <a:r>
              <a:rPr lang="en-US" dirty="0" smtClean="0"/>
              <a:t>Contains powerful data mining and visualization widgets for data analysis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031" y="1825625"/>
            <a:ext cx="4895769" cy="318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Orange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Data management</a:t>
            </a:r>
          </a:p>
          <a:p>
            <a:r>
              <a:rPr lang="en-US" dirty="0" smtClean="0"/>
              <a:t>Visualizations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Clusters (supervised and unsupervised)</a:t>
            </a:r>
          </a:p>
          <a:p>
            <a:r>
              <a:rPr lang="en-US" dirty="0" smtClean="0"/>
              <a:t>Data Fusion</a:t>
            </a:r>
          </a:p>
          <a:p>
            <a:r>
              <a:rPr lang="en-US" dirty="0" smtClean="0"/>
              <a:t>Text Analysis</a:t>
            </a:r>
          </a:p>
          <a:p>
            <a:r>
              <a:rPr lang="en-US" dirty="0" smtClean="0"/>
              <a:t>Association </a:t>
            </a:r>
          </a:p>
          <a:p>
            <a:r>
              <a:rPr lang="en-US" dirty="0" smtClean="0"/>
              <a:t>Network Analysis</a:t>
            </a:r>
          </a:p>
          <a:p>
            <a:r>
              <a:rPr lang="en-US" dirty="0" smtClean="0"/>
              <a:t>Bioinformatics</a:t>
            </a:r>
          </a:p>
          <a:p>
            <a:r>
              <a:rPr lang="en-US" dirty="0" smtClean="0"/>
              <a:t>Teaching and Educational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3816628"/>
            <a:ext cx="3905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https://orange.biolab.si/toolbox/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49942"/>
            <a:ext cx="12192000" cy="5902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9228" t="212" r="230" b="-212"/>
          <a:stretch/>
        </p:blipFill>
        <p:spPr>
          <a:xfrm>
            <a:off x="1" y="0"/>
            <a:ext cx="12104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2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C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_Main" id="{6AE74B96-7283-480C-ACFF-E440E6457BFA}" vid="{7DE742D8-8B06-4104-B32F-2D236DBAD472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UC_Main</Template>
  <TotalTime>275</TotalTime>
  <Words>472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黑体</vt:lpstr>
      <vt:lpstr>Times New Roman</vt:lpstr>
      <vt:lpstr>UC_Main</vt:lpstr>
      <vt:lpstr>1_Office Theme</vt:lpstr>
      <vt:lpstr>Data Analysis and Machine Learning for Beginners and Non-Programmers</vt:lpstr>
      <vt:lpstr>Expectations</vt:lpstr>
      <vt:lpstr>Brief Introduction</vt:lpstr>
      <vt:lpstr>Types of Machine Learning</vt:lpstr>
      <vt:lpstr>The math behind the scenes</vt:lpstr>
      <vt:lpstr>Key Terms</vt:lpstr>
      <vt:lpstr>Getting Started With Orange</vt:lpstr>
      <vt:lpstr>Orange Widgets</vt:lpstr>
      <vt:lpstr>PowerPoint Presentation</vt:lpstr>
      <vt:lpstr>Want to continue learning?</vt:lpstr>
      <vt:lpstr>PowerPoint Presentation</vt:lpstr>
      <vt:lpstr>Questions?</vt:lpstr>
    </vt:vector>
  </TitlesOfParts>
  <Company>Universit of Cincinnati Libraries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and Visualization for Non-Programmers</dc:title>
  <dc:creator>Johansen, Richard (johansra)</dc:creator>
  <cp:lastModifiedBy>Johansen, Richard (johansra)</cp:lastModifiedBy>
  <cp:revision>29</cp:revision>
  <dcterms:created xsi:type="dcterms:W3CDTF">2018-08-06T14:11:00Z</dcterms:created>
  <dcterms:modified xsi:type="dcterms:W3CDTF">2018-10-08T19:13:36Z</dcterms:modified>
</cp:coreProperties>
</file>