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15"/>
  </p:notesMasterIdLst>
  <p:sldIdLst>
    <p:sldId id="283" r:id="rId3"/>
    <p:sldId id="289" r:id="rId4"/>
    <p:sldId id="360" r:id="rId5"/>
    <p:sldId id="355" r:id="rId6"/>
    <p:sldId id="329" r:id="rId7"/>
    <p:sldId id="331" r:id="rId8"/>
    <p:sldId id="332" r:id="rId9"/>
    <p:sldId id="337" r:id="rId10"/>
    <p:sldId id="340" r:id="rId11"/>
    <p:sldId id="339" r:id="rId12"/>
    <p:sldId id="359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AJohans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#Desktop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0772" y="1588551"/>
            <a:ext cx="5487427" cy="1911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Brief Introduction </a:t>
            </a:r>
            <a:r>
              <a:rPr lang="en-US" dirty="0" smtClean="0"/>
              <a:t>to </a:t>
            </a:r>
            <a:r>
              <a:rPr lang="en-US" dirty="0" smtClean="0"/>
              <a:t>Tableau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2" y="4563533"/>
            <a:ext cx="6959449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Richard </a:t>
            </a:r>
            <a:r>
              <a:rPr lang="en-US" dirty="0" smtClean="0"/>
              <a:t>Johansen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learning </a:t>
            </a:r>
            <a:r>
              <a:rPr lang="en-US" dirty="0" smtClean="0"/>
              <a:t>Tableau?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Academic Courses: </a:t>
            </a:r>
          </a:p>
          <a:p>
            <a:pPr lvl="1"/>
            <a:r>
              <a:rPr lang="en-US" dirty="0" smtClean="0"/>
              <a:t>CS 2005C – Introduction to Programming for Informatics with Python and R</a:t>
            </a:r>
          </a:p>
          <a:p>
            <a:pPr lvl="1"/>
            <a:r>
              <a:rPr lang="en-US" dirty="0" smtClean="0"/>
              <a:t>BE 8083 – Data Analysis with R and SAS</a:t>
            </a:r>
          </a:p>
          <a:p>
            <a:pPr lvl="1"/>
            <a:r>
              <a:rPr lang="it-IT" dirty="0"/>
              <a:t>BANA 5143 </a:t>
            </a:r>
            <a:r>
              <a:rPr lang="it-IT" dirty="0" smtClean="0"/>
              <a:t>– Statistical Computing</a:t>
            </a:r>
          </a:p>
          <a:p>
            <a:pPr lvl="1"/>
            <a:r>
              <a:rPr lang="it-IT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 smtClean="0"/>
              <a:t>Lynda</a:t>
            </a:r>
            <a:r>
              <a:rPr lang="it-IT" dirty="0" smtClean="0"/>
              <a:t> </a:t>
            </a:r>
            <a:r>
              <a:rPr lang="it-IT" dirty="0" smtClean="0"/>
              <a:t>(Free Online </a:t>
            </a:r>
            <a:r>
              <a:rPr lang="it-IT" dirty="0" smtClean="0"/>
              <a:t>courses):</a:t>
            </a:r>
          </a:p>
          <a:p>
            <a:pPr lvl="1"/>
            <a:r>
              <a:rPr lang="it-IT" dirty="0" smtClean="0"/>
              <a:t>Learning R</a:t>
            </a:r>
          </a:p>
          <a:p>
            <a:pPr lvl="1"/>
            <a:r>
              <a:rPr lang="it-IT" dirty="0" smtClean="0"/>
              <a:t>Data Wrangling with R</a:t>
            </a:r>
          </a:p>
          <a:p>
            <a:pPr lvl="1"/>
            <a:r>
              <a:rPr lang="it-IT" dirty="0" smtClean="0"/>
              <a:t>R Statistics Essential Training</a:t>
            </a:r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Services West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Email</a:t>
            </a:r>
            <a:r>
              <a:rPr lang="en-US" sz="2800" b="1" dirty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Web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GitHub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4"/>
              </a:rPr>
              <a:t>https://github.com/RAJohansen</a:t>
            </a:r>
            <a:r>
              <a:rPr lang="en-US" sz="2800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Visit</a:t>
            </a:r>
            <a:r>
              <a:rPr lang="en-US" sz="2800" b="1" dirty="0" smtClean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</a:rPr>
              <a:t>240 </a:t>
            </a:r>
            <a:r>
              <a:rPr lang="en-US" sz="2800" dirty="0" err="1">
                <a:solidFill>
                  <a:schemeClr val="tx1"/>
                </a:solidFill>
              </a:rPr>
              <a:t>Braunstein</a:t>
            </a:r>
            <a:r>
              <a:rPr lang="en-US" sz="2800" dirty="0">
                <a:solidFill>
                  <a:schemeClr val="tx1"/>
                </a:solidFill>
              </a:rPr>
              <a:t> Hall (Geology-Math-Physics </a:t>
            </a:r>
            <a:r>
              <a:rPr lang="en-US" sz="28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Consultations</a:t>
            </a:r>
            <a:r>
              <a:rPr lang="en-US" sz="28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Twitter</a:t>
            </a:r>
            <a:r>
              <a:rPr lang="en-US" sz="2800" b="1" dirty="0">
                <a:solidFill>
                  <a:schemeClr val="tx1"/>
                </a:solidFill>
              </a:rPr>
              <a:t>: @</a:t>
            </a:r>
            <a:r>
              <a:rPr lang="en-US" sz="2800" b="1" dirty="0" err="1">
                <a:solidFill>
                  <a:schemeClr val="tx1"/>
                </a:solidFill>
              </a:rPr>
              <a:t>DataVizJohansen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What is Tableau?</a:t>
            </a:r>
            <a:endParaRPr lang="en-US" b="1" dirty="0" smtClean="0"/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</a:t>
            </a:r>
            <a:r>
              <a:rPr lang="en-US" b="1" dirty="0" smtClean="0"/>
              <a:t>Visualizations</a:t>
            </a:r>
            <a:endParaRPr lang="en-US" b="1" dirty="0" smtClean="0"/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</a:t>
            </a:r>
            <a:r>
              <a:rPr lang="en-US" b="1" dirty="0" smtClean="0"/>
              <a:t>Tableau Desktop (Public)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Tableau?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455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is a programming language specifically designed for statistical analysis and graphics</a:t>
            </a:r>
          </a:p>
          <a:p>
            <a:endParaRPr lang="en-US" dirty="0" smtClean="0"/>
          </a:p>
          <a:p>
            <a:r>
              <a:rPr lang="en-US" dirty="0" smtClean="0"/>
              <a:t>R is free &amp; open-source used in many academic and industry disciplines</a:t>
            </a:r>
          </a:p>
          <a:p>
            <a:endParaRPr lang="en-US" dirty="0"/>
          </a:p>
          <a:p>
            <a:r>
              <a:rPr lang="en-US" dirty="0" smtClean="0"/>
              <a:t>R Studio is the Interactive User Interface compatible with R</a:t>
            </a:r>
          </a:p>
          <a:p>
            <a:endParaRPr lang="en-US" dirty="0"/>
          </a:p>
          <a:p>
            <a:r>
              <a:rPr lang="en-US" dirty="0" smtClean="0"/>
              <a:t>R and R Studio can be downloaded here: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://www.rstudio.com/products/RStudio/#</a:t>
            </a:r>
            <a:r>
              <a:rPr lang="en-US" dirty="0" smtClean="0">
                <a:hlinkClick r:id="rId3"/>
              </a:rPr>
              <a:t>Desktop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33" y="1356967"/>
            <a:ext cx="3502087" cy="2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Use Tableau?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2"/>
            <a:r>
              <a:rPr lang="en-US" dirty="0" smtClean="0"/>
              <a:t>Explicit documentation of steps</a:t>
            </a:r>
          </a:p>
          <a:p>
            <a:pPr lvl="1"/>
            <a:r>
              <a:rPr lang="en-US" dirty="0" smtClean="0"/>
              <a:t>Versatile </a:t>
            </a:r>
          </a:p>
          <a:p>
            <a:pPr lvl="2"/>
            <a:r>
              <a:rPr lang="en-US" dirty="0" smtClean="0"/>
              <a:t>Run on any operating system</a:t>
            </a:r>
          </a:p>
          <a:p>
            <a:pPr lvl="2"/>
            <a:r>
              <a:rPr lang="en-US" dirty="0" smtClean="0"/>
              <a:t>Integrates with other software, languages, and data extensions</a:t>
            </a:r>
          </a:p>
          <a:p>
            <a:pPr lvl="3"/>
            <a:r>
              <a:rPr lang="en-US" dirty="0" smtClean="0"/>
              <a:t>Python, Java, SAS, SPSS, Excel</a:t>
            </a:r>
          </a:p>
          <a:p>
            <a:pPr lvl="1"/>
            <a:r>
              <a:rPr lang="en-US" dirty="0" smtClean="0"/>
              <a:t>Free and Open-Source w/ large active community</a:t>
            </a:r>
          </a:p>
          <a:p>
            <a:pPr lvl="2"/>
            <a:r>
              <a:rPr lang="en-US" dirty="0" smtClean="0"/>
              <a:t>10K+ packages CRAN, Twitter, GitHub, etc.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2"/>
            <a:r>
              <a:rPr lang="en-US" dirty="0" smtClean="0"/>
              <a:t>Eliminates the need for multiple software</a:t>
            </a:r>
          </a:p>
          <a:p>
            <a:pPr lvl="3"/>
            <a:r>
              <a:rPr lang="en-US" dirty="0" smtClean="0"/>
              <a:t>GIS, Excel, ENVI, etc.</a:t>
            </a:r>
          </a:p>
          <a:p>
            <a:pPr lvl="1"/>
            <a:r>
              <a:rPr lang="en-US" dirty="0" smtClean="0"/>
              <a:t>Computationally Robust</a:t>
            </a:r>
          </a:p>
          <a:p>
            <a:pPr lvl="2"/>
            <a:r>
              <a:rPr lang="en-US" dirty="0" smtClean="0"/>
              <a:t>Fast and allows for high level analysis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Requires a significant time investment especially starting with little to no coding experience</a:t>
            </a:r>
          </a:p>
          <a:p>
            <a:pPr lvl="1"/>
            <a:r>
              <a:rPr lang="en-US" dirty="0" smtClean="0"/>
              <a:t>Limited “Point &amp; Click” </a:t>
            </a:r>
          </a:p>
          <a:p>
            <a:pPr lvl="2"/>
            <a:r>
              <a:rPr lang="en-US" dirty="0" smtClean="0"/>
              <a:t>R Commander or Radiant?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Rely on creators to follow coding etiquette</a:t>
            </a:r>
          </a:p>
          <a:p>
            <a:pPr lvl="2"/>
            <a:r>
              <a:rPr lang="en-US" dirty="0" smtClean="0"/>
              <a:t>Version control and instability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records,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99600" cy="4555200"/>
          </a:xfrm>
        </p:spPr>
        <p:txBody>
          <a:bodyPr/>
          <a:lstStyle/>
          <a:p>
            <a:r>
              <a:rPr lang="en-US" dirty="0" smtClean="0"/>
              <a:t>Discrete Attribute – has a countable set of values</a:t>
            </a:r>
          </a:p>
          <a:p>
            <a:pPr lvl="1"/>
            <a:r>
              <a:rPr lang="en-US" dirty="0" smtClean="0"/>
              <a:t>Examples: zip codes, number of words,</a:t>
            </a:r>
          </a:p>
          <a:p>
            <a:pPr lvl="1"/>
            <a:r>
              <a:rPr lang="en-US" dirty="0" smtClean="0"/>
              <a:t>Typically represented as </a:t>
            </a:r>
            <a:r>
              <a:rPr lang="en-US" b="1" dirty="0" smtClean="0"/>
              <a:t>integers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Continuous Attribute - has an infinite set of numbers and potential divisions</a:t>
            </a:r>
          </a:p>
          <a:p>
            <a:pPr lvl="1"/>
            <a:r>
              <a:rPr lang="en-US" dirty="0" smtClean="0"/>
              <a:t>Example: temperature, height, weight</a:t>
            </a:r>
          </a:p>
          <a:p>
            <a:pPr lvl="1"/>
            <a:r>
              <a:rPr lang="en-US" dirty="0"/>
              <a:t>Typically represented as </a:t>
            </a:r>
            <a:r>
              <a:rPr lang="en-US" dirty="0" smtClean="0"/>
              <a:t>floating point (</a:t>
            </a:r>
            <a:r>
              <a:rPr lang="en-US" b="1" dirty="0" smtClean="0"/>
              <a:t>decimal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s://qph.fs.quoracdn.net/main-qimg-7badb966d5ff6063ddb515737011ed1b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967500"/>
            <a:ext cx="3936267" cy="46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0133" y="5597793"/>
            <a:ext cx="3572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https://qph.fs.quoracdn.net/main-qimg-7badb966d5ff6063ddb515737011ed1b-c</a:t>
            </a:r>
          </a:p>
        </p:txBody>
      </p:sp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</TotalTime>
  <Words>581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1_Office Theme</vt:lpstr>
      <vt:lpstr>A Brief Introduction to Tableau  </vt:lpstr>
      <vt:lpstr>Workshop Agenda</vt:lpstr>
      <vt:lpstr>What is Tableau?</vt:lpstr>
      <vt:lpstr>Why Use Tableau?</vt:lpstr>
      <vt:lpstr>What is Data?</vt:lpstr>
      <vt:lpstr>Attribute Classification</vt:lpstr>
      <vt:lpstr>Important Attribute Classes</vt:lpstr>
      <vt:lpstr>PowerPoint Presentation</vt:lpstr>
      <vt:lpstr>Enhancing Visualizations</vt:lpstr>
      <vt:lpstr>Four Basic Chart Types</vt:lpstr>
      <vt:lpstr>Want to continue learning Tableau?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210</cp:revision>
  <dcterms:created xsi:type="dcterms:W3CDTF">2018-05-16T17:41:19Z</dcterms:created>
  <dcterms:modified xsi:type="dcterms:W3CDTF">2018-09-11T15:15:53Z</dcterms:modified>
</cp:coreProperties>
</file>