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5"/>
  </p:notesMasterIdLst>
  <p:sldIdLst>
    <p:sldId id="283" r:id="rId3"/>
    <p:sldId id="289" r:id="rId4"/>
    <p:sldId id="345" r:id="rId5"/>
    <p:sldId id="343" r:id="rId6"/>
    <p:sldId id="354" r:id="rId7"/>
    <p:sldId id="344" r:id="rId8"/>
    <p:sldId id="329" r:id="rId9"/>
    <p:sldId id="331" r:id="rId10"/>
    <p:sldId id="332" r:id="rId11"/>
    <p:sldId id="337" r:id="rId12"/>
    <p:sldId id="338" r:id="rId13"/>
    <p:sldId id="353" r:id="rId14"/>
    <p:sldId id="339" r:id="rId15"/>
    <p:sldId id="342" r:id="rId16"/>
    <p:sldId id="340" r:id="rId17"/>
    <p:sldId id="346" r:id="rId18"/>
    <p:sldId id="348" r:id="rId19"/>
    <p:sldId id="349" r:id="rId20"/>
    <p:sldId id="350" r:id="rId21"/>
    <p:sldId id="347" r:id="rId22"/>
    <p:sldId id="351" r:id="rId23"/>
    <p:sldId id="32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</a:t>
            </a:r>
          </a:p>
        </p:txBody>
      </p:sp>
    </p:spTree>
    <p:extLst>
      <p:ext uri="{BB962C8B-B14F-4D97-AF65-F5344CB8AC3E}">
        <p14:creationId xmlns:p14="http://schemas.microsoft.com/office/powerpoint/2010/main" val="24321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charts.com/classification-chart-typ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NRyGnjeNKJIC&amp;pg=PA9&amp;lpg=PA9&amp;dq=the+grammar+of+graphics+guide&amp;source=bl&amp;ots=XZV1eXA6Fn&amp;sig=5AWLO75GICzd2fBDNNjDjKnrJFU&amp;hl=en&amp;sa=X&amp;ved=0ahUKEwjVi-zInfTRAhUM5yYKHeguD8UQ6AEIQjAG#v=onepage&amp;q&amp;f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vita.had.co.nz/papers/layered-grammar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1688842"/>
            <a:ext cx="8450760" cy="191161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/>
              <a:t>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Johansen</a:t>
            </a:r>
          </a:p>
          <a:p>
            <a:r>
              <a:rPr lang="en-US" dirty="0" smtClean="0"/>
              <a:t>September 12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Visualizations 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Plotting in ggplot2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2734924" cy="4555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 smtClean="0"/>
              <a:t>Comparison 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Composition</a:t>
            </a:r>
          </a:p>
          <a:p>
            <a:pPr>
              <a:lnSpc>
                <a:spcPct val="125000"/>
              </a:lnSpc>
            </a:pPr>
            <a:r>
              <a:rPr lang="en-US" dirty="0"/>
              <a:t>Distribution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Relationship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822"/>
          <a:stretch/>
        </p:blipFill>
        <p:spPr>
          <a:xfrm>
            <a:off x="3965170" y="1534337"/>
            <a:ext cx="8027323" cy="42972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16139" y="6008917"/>
            <a:ext cx="3375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excelcharts.com/classification-chart-types/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94" t="8507" b="3751"/>
          <a:stretch/>
        </p:blipFill>
        <p:spPr>
          <a:xfrm>
            <a:off x="1837112" y="109055"/>
            <a:ext cx="9110751" cy="66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34063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Titanic Data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use the </a:t>
            </a:r>
            <a:r>
              <a:rPr lang="en-US" dirty="0" err="1" smtClean="0"/>
              <a:t>Kaggle</a:t>
            </a:r>
            <a:r>
              <a:rPr lang="en-US" dirty="0" smtClean="0"/>
              <a:t> Competition’s Titanic Machine Learning from Disaster Dataset</a:t>
            </a:r>
          </a:p>
          <a:p>
            <a:pPr lvl="1"/>
            <a:r>
              <a:rPr lang="en-US" dirty="0" smtClean="0"/>
              <a:t>Everyone is familiar with the Titanic</a:t>
            </a:r>
          </a:p>
          <a:p>
            <a:pPr lvl="1"/>
            <a:r>
              <a:rPr lang="en-US" dirty="0" smtClean="0"/>
              <a:t>The data set is a good representation of real world data</a:t>
            </a:r>
          </a:p>
          <a:p>
            <a:endParaRPr lang="en-US" dirty="0" smtClean="0"/>
          </a:p>
          <a:p>
            <a:r>
              <a:rPr lang="en-US" dirty="0" smtClean="0"/>
              <a:t>Following the teaching model from Dave Langer’s presentation on Data Science Dojo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3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Titanic Data Dictionary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Variables: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Survival – Survival (yes=1, no=0)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Pclass</a:t>
            </a:r>
            <a:r>
              <a:rPr lang="en-US" dirty="0" smtClean="0"/>
              <a:t> – Ticket Class (1</a:t>
            </a:r>
            <a:r>
              <a:rPr lang="en-US" baseline="30000" dirty="0" smtClean="0"/>
              <a:t>st</a:t>
            </a:r>
            <a:r>
              <a:rPr lang="en-US" dirty="0" smtClean="0"/>
              <a:t> class, 2</a:t>
            </a:r>
            <a:r>
              <a:rPr lang="en-US" baseline="30000" dirty="0" smtClean="0"/>
              <a:t>nd</a:t>
            </a:r>
            <a:r>
              <a:rPr lang="en-US" dirty="0" smtClean="0"/>
              <a:t> class)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Sex – Gender (Male or Female)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Age – Passenger age 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Sibsp</a:t>
            </a:r>
            <a:r>
              <a:rPr lang="en-US" dirty="0" smtClean="0"/>
              <a:t> – # of Siblings/Spouse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Parch – # </a:t>
            </a:r>
            <a:r>
              <a:rPr lang="en-US" dirty="0"/>
              <a:t>of P</a:t>
            </a:r>
            <a:r>
              <a:rPr lang="en-US" dirty="0" smtClean="0"/>
              <a:t>arents/Children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Ticket – Ticket Number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Fare – Passenger Fare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Cabin – Cabin Number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Embarked – Port of Embarkation</a:t>
            </a:r>
          </a:p>
        </p:txBody>
      </p:sp>
    </p:spTree>
    <p:extLst>
      <p:ext uri="{BB962C8B-B14F-4D97-AF65-F5344CB8AC3E}">
        <p14:creationId xmlns:p14="http://schemas.microsoft.com/office/powerpoint/2010/main" val="193620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Job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hired as a consultant and have been tasked with analyzing the titanic data set.</a:t>
            </a:r>
          </a:p>
          <a:p>
            <a:endParaRPr lang="en-US" dirty="0" smtClean="0"/>
          </a:p>
          <a:p>
            <a:r>
              <a:rPr lang="en-US" dirty="0" smtClean="0"/>
              <a:t>Your goal is to explore patterns and trends to explain what influenced the survival rate of the passengers on the Titanic.</a:t>
            </a:r>
          </a:p>
        </p:txBody>
      </p:sp>
    </p:spTree>
    <p:extLst>
      <p:ext uri="{BB962C8B-B14F-4D97-AF65-F5344CB8AC3E}">
        <p14:creationId xmlns:p14="http://schemas.microsoft.com/office/powerpoint/2010/main" val="2340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</a:t>
            </a:r>
            <a:r>
              <a:rPr lang="en-US" b="1" dirty="0" smtClean="0"/>
              <a:t>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  <a:endParaRPr lang="en-US" b="1" dirty="0" smtClean="0"/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Visualizations 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Plotting in ggplot2</a:t>
            </a:r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Grammar of Graphics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Originated by </a:t>
            </a:r>
            <a:r>
              <a:rPr lang="en" u="sng" dirty="0">
                <a:hlinkClick r:id="rId3"/>
              </a:rPr>
              <a:t>Leland Wilkinson</a:t>
            </a:r>
            <a:r>
              <a:rPr lang="en" dirty="0"/>
              <a:t>, simplified by </a:t>
            </a:r>
            <a:r>
              <a:rPr lang="en" u="sng" dirty="0">
                <a:hlinkClick r:id="rId4"/>
              </a:rPr>
              <a:t>Hadley Wickham</a:t>
            </a:r>
            <a:r>
              <a:rPr lang="en" dirty="0"/>
              <a:t> and others.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endParaRPr lang="en" dirty="0" smtClean="0"/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Data – The raw materials of your visualization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Layers – What you actually see on the plot (plots,lines,etc.)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Scales – Maps the data to grpahical output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Coordinates – The visualization’s perspective (normally a grid)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Faceting – Provides details into the data (analoguous to pivot tables)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Themes – Control the details of the display (color scheme, fonts)</a:t>
            </a: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r>
              <a:rPr lang="en-US" sz="1000" u="sng" dirty="0" smtClean="0"/>
              <a:t>http</a:t>
            </a:r>
            <a:r>
              <a:rPr lang="en-US" sz="1000" u="sng" dirty="0"/>
              <a:t>://vita.had.co.nz/papers/layered-grammar.pdf</a:t>
            </a:r>
            <a:endParaRPr lang="en" sz="1000" u="sng" dirty="0">
              <a:hlinkClick r:id="rId4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7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Data – The raw materials of your visualization </a:t>
            </a:r>
            <a:endParaRPr lang="en" dirty="0" smtClean="0"/>
          </a:p>
          <a:p>
            <a:endParaRPr lang="en" dirty="0"/>
          </a:p>
          <a:p>
            <a:r>
              <a:rPr lang="en-US" dirty="0" smtClean="0"/>
              <a:t>Aesthetics – The mapping of your data to the visualization </a:t>
            </a:r>
          </a:p>
          <a:p>
            <a:pPr lvl="1"/>
            <a:r>
              <a:rPr lang="en-US" dirty="0" smtClean="0"/>
              <a:t>X-axis is age</a:t>
            </a:r>
          </a:p>
          <a:p>
            <a:pPr lvl="1"/>
            <a:r>
              <a:rPr lang="en-US" dirty="0" smtClean="0"/>
              <a:t>Y-axis is survival</a:t>
            </a:r>
          </a:p>
          <a:p>
            <a:endParaRPr lang="en-US" dirty="0" smtClean="0"/>
          </a:p>
          <a:p>
            <a:r>
              <a:rPr lang="en-US" dirty="0" smtClean="0"/>
              <a:t>Layers – Any visualization requires at least one layer and in ggplot2 these are typically the </a:t>
            </a:r>
            <a:r>
              <a:rPr lang="en-US" dirty="0" err="1" smtClean="0"/>
              <a:t>geoms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a </a:t>
            </a:r>
            <a:r>
              <a:rPr lang="en-US" dirty="0" err="1" smtClean="0"/>
              <a:t>barchart</a:t>
            </a:r>
            <a:r>
              <a:rPr lang="en-US" dirty="0" smtClean="0"/>
              <a:t> is </a:t>
            </a:r>
            <a:r>
              <a:rPr lang="en-US" dirty="0" err="1" smtClean="0"/>
              <a:t>geom_bar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510" y="2227809"/>
            <a:ext cx="8450760" cy="1297827"/>
          </a:xfrm>
        </p:spPr>
        <p:txBody>
          <a:bodyPr>
            <a:no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6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</a:t>
            </a:r>
            <a:r>
              <a:rPr lang="en-US" b="1" dirty="0" smtClean="0"/>
              <a:t>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Why R?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Visualizations 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Plotting in ggplot2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</a:t>
            </a:r>
            <a:r>
              <a:rPr lang="en-US" dirty="0" smtClean="0"/>
              <a:t>installed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Explore R and R studio environment</a:t>
            </a:r>
          </a:p>
          <a:p>
            <a:pPr lvl="1"/>
            <a:r>
              <a:rPr lang="en-US" dirty="0" smtClean="0"/>
              <a:t>Basic functions of R</a:t>
            </a:r>
          </a:p>
          <a:p>
            <a:pPr lvl="1"/>
            <a:r>
              <a:rPr lang="en-US" dirty="0" smtClean="0"/>
              <a:t>Import data </a:t>
            </a:r>
            <a:endParaRPr lang="en-US" dirty="0"/>
          </a:p>
          <a:p>
            <a:pPr lvl="1"/>
            <a:r>
              <a:rPr lang="en-US" dirty="0" smtClean="0"/>
              <a:t>Download packages</a:t>
            </a:r>
          </a:p>
          <a:p>
            <a:pPr lvl="1"/>
            <a:r>
              <a:rPr lang="en-US" dirty="0" smtClean="0"/>
              <a:t>Simple modeling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Export data and visualization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  <a:endParaRPr lang="en-US" b="1" dirty="0" smtClean="0"/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Visualizations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Plotting in ggplot2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Why R?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Visualizations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 Scenario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Plotting in ggplot2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dirty="0" smtClean="0"/>
              <a:t>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</a:t>
            </a:r>
            <a:r>
              <a:rPr lang="en-US" b="1" i="1" dirty="0" smtClean="0"/>
              <a:t>olumns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variables</a:t>
            </a:r>
            <a:r>
              <a:rPr lang="en-US" dirty="0" smtClean="0"/>
              <a:t>, fields, characteristics, features</a:t>
            </a:r>
            <a:r>
              <a:rPr lang="en-US" dirty="0" smtClean="0"/>
              <a:t>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records</a:t>
            </a:r>
            <a:r>
              <a:rPr lang="en-US" dirty="0" smtClean="0"/>
              <a:t>, points, cases, samples, </a:t>
            </a:r>
            <a:r>
              <a:rPr lang="en-US" dirty="0" smtClean="0"/>
              <a:t>instances, </a:t>
            </a:r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Discrete Attribute – has a infinite or countably infinite set 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integers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Continuous Attribute -  has real numbers as attribute values</a:t>
            </a:r>
          </a:p>
          <a:p>
            <a:pPr lvl="1"/>
            <a:r>
              <a:rPr lang="en-US" dirty="0" smtClean="0"/>
              <a:t>Example: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(decimal)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790</Words>
  <Application>Microsoft Office PowerPoint</Application>
  <PresentationFormat>Widescreen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Times New Roman</vt:lpstr>
      <vt:lpstr>Office Theme</vt:lpstr>
      <vt:lpstr>1_Office Theme</vt:lpstr>
      <vt:lpstr>Introduction to R </vt:lpstr>
      <vt:lpstr>Workshop Agenda</vt:lpstr>
      <vt:lpstr>Workshop Agenda</vt:lpstr>
      <vt:lpstr>Expectations</vt:lpstr>
      <vt:lpstr>Workshop Agenda</vt:lpstr>
      <vt:lpstr>Workshop Agenda</vt:lpstr>
      <vt:lpstr>What is Data?</vt:lpstr>
      <vt:lpstr>Attribute Classification</vt:lpstr>
      <vt:lpstr>Important Attribute Classes</vt:lpstr>
      <vt:lpstr>PowerPoint Presentation</vt:lpstr>
      <vt:lpstr>Primitive Data Types</vt:lpstr>
      <vt:lpstr>Workshop Agenda</vt:lpstr>
      <vt:lpstr>Four Basic Chart Types</vt:lpstr>
      <vt:lpstr>PowerPoint Presentation</vt:lpstr>
      <vt:lpstr>Enhancing Visualizations</vt:lpstr>
      <vt:lpstr>Workshop Agenda</vt:lpstr>
      <vt:lpstr>Titanic Data Set</vt:lpstr>
      <vt:lpstr>Titanic Data Dictionary</vt:lpstr>
      <vt:lpstr>Your Job</vt:lpstr>
      <vt:lpstr>Grammar of Graphics</vt:lpstr>
      <vt:lpstr>The Basics </vt:lpstr>
      <vt:lpstr>Questions?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191</cp:revision>
  <dcterms:created xsi:type="dcterms:W3CDTF">2018-05-16T17:41:19Z</dcterms:created>
  <dcterms:modified xsi:type="dcterms:W3CDTF">2018-08-27T12:38:23Z</dcterms:modified>
</cp:coreProperties>
</file>