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2" r:id="rId2"/>
  </p:sldMasterIdLst>
  <p:notesMasterIdLst>
    <p:notesMasterId r:id="rId18"/>
  </p:notesMasterIdLst>
  <p:sldIdLst>
    <p:sldId id="283" r:id="rId3"/>
    <p:sldId id="289" r:id="rId4"/>
    <p:sldId id="360" r:id="rId5"/>
    <p:sldId id="329" r:id="rId6"/>
    <p:sldId id="331" r:id="rId7"/>
    <p:sldId id="332" r:id="rId8"/>
    <p:sldId id="337" r:id="rId9"/>
    <p:sldId id="340" r:id="rId10"/>
    <p:sldId id="339" r:id="rId11"/>
    <p:sldId id="359" r:id="rId12"/>
    <p:sldId id="362" r:id="rId13"/>
    <p:sldId id="361" r:id="rId14"/>
    <p:sldId id="365" r:id="rId15"/>
    <p:sldId id="364" r:id="rId16"/>
    <p:sldId id="3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0B4E8-A216-4834-BA1C-6A7DAFED7374}" type="datetimeFigureOut">
              <a:rPr lang="en-US" smtClean="0"/>
              <a:t>10/8/2018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2C099-95BC-4386-B5DD-08F8B07EB963}" type="slidenum">
              <a:rPr lang="en-US" smtClean="0"/>
              <a:t>‹#›</a:t>
            </a:fld>
            <a:endParaRPr lang="en-US"/>
          </a:p>
        </p:txBody>
      </p:sp>
    </p:spTree>
    <p:extLst>
      <p:ext uri="{BB962C8B-B14F-4D97-AF65-F5344CB8AC3E}">
        <p14:creationId xmlns:p14="http://schemas.microsoft.com/office/powerpoint/2010/main" val="205163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72A757-42F3-4527-9C1E-C8A1E1019F33}"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B42D4-A8EE-470A-8A98-A5C7D8B998DD}" type="slidenum">
              <a:rPr lang="en-US" smtClean="0"/>
              <a:t>‹#›</a:t>
            </a:fld>
            <a:endParaRPr lang="en-US"/>
          </a:p>
        </p:txBody>
      </p:sp>
    </p:spTree>
    <p:extLst>
      <p:ext uri="{BB962C8B-B14F-4D97-AF65-F5344CB8AC3E}">
        <p14:creationId xmlns:p14="http://schemas.microsoft.com/office/powerpoint/2010/main" val="159426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2A757-42F3-4527-9C1E-C8A1E1019F33}"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B42D4-A8EE-470A-8A98-A5C7D8B998DD}" type="slidenum">
              <a:rPr lang="en-US" smtClean="0"/>
              <a:t>‹#›</a:t>
            </a:fld>
            <a:endParaRPr lang="en-US"/>
          </a:p>
        </p:txBody>
      </p:sp>
    </p:spTree>
    <p:extLst>
      <p:ext uri="{BB962C8B-B14F-4D97-AF65-F5344CB8AC3E}">
        <p14:creationId xmlns:p14="http://schemas.microsoft.com/office/powerpoint/2010/main" val="382507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2A757-42F3-4527-9C1E-C8A1E1019F33}"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B42D4-A8EE-470A-8A98-A5C7D8B998DD}" type="slidenum">
              <a:rPr lang="en-US" smtClean="0"/>
              <a:t>‹#›</a:t>
            </a:fld>
            <a:endParaRPr lang="en-US"/>
          </a:p>
        </p:txBody>
      </p:sp>
    </p:spTree>
    <p:extLst>
      <p:ext uri="{BB962C8B-B14F-4D97-AF65-F5344CB8AC3E}">
        <p14:creationId xmlns:p14="http://schemas.microsoft.com/office/powerpoint/2010/main" val="1473410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96571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31640" y="2130426"/>
            <a:ext cx="845076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3654764" y="3886200"/>
            <a:ext cx="695944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016005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148315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54400" y="4406901"/>
            <a:ext cx="8128001"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3454400" y="2906713"/>
            <a:ext cx="81280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4050312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454401" y="639328"/>
            <a:ext cx="8127999" cy="855538"/>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454400" y="1600201"/>
            <a:ext cx="388733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574197" y="1600201"/>
            <a:ext cx="400820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84206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54399" y="639328"/>
            <a:ext cx="8128000" cy="85553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454399" y="1535113"/>
            <a:ext cx="37374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54399" y="2174875"/>
            <a:ext cx="37374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7501370" y="1535113"/>
            <a:ext cx="40810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01370" y="2174875"/>
            <a:ext cx="40810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067929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078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84985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2A757-42F3-4527-9C1E-C8A1E1019F33}"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B42D4-A8EE-470A-8A98-A5C7D8B998DD}" type="slidenum">
              <a:rPr lang="en-US" smtClean="0"/>
              <a:t>‹#›</a:t>
            </a:fld>
            <a:endParaRPr lang="en-US"/>
          </a:p>
        </p:txBody>
      </p:sp>
    </p:spTree>
    <p:extLst>
      <p:ext uri="{BB962C8B-B14F-4D97-AF65-F5344CB8AC3E}">
        <p14:creationId xmlns:p14="http://schemas.microsoft.com/office/powerpoint/2010/main" val="2654876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047196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50658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39701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2236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72A757-42F3-4527-9C1E-C8A1E1019F33}"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B42D4-A8EE-470A-8A98-A5C7D8B998DD}" type="slidenum">
              <a:rPr lang="en-US" smtClean="0"/>
              <a:t>‹#›</a:t>
            </a:fld>
            <a:endParaRPr lang="en-US"/>
          </a:p>
        </p:txBody>
      </p:sp>
    </p:spTree>
    <p:extLst>
      <p:ext uri="{BB962C8B-B14F-4D97-AF65-F5344CB8AC3E}">
        <p14:creationId xmlns:p14="http://schemas.microsoft.com/office/powerpoint/2010/main" val="81304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72A757-42F3-4527-9C1E-C8A1E1019F33}"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B42D4-A8EE-470A-8A98-A5C7D8B998DD}" type="slidenum">
              <a:rPr lang="en-US" smtClean="0"/>
              <a:t>‹#›</a:t>
            </a:fld>
            <a:endParaRPr lang="en-US"/>
          </a:p>
        </p:txBody>
      </p:sp>
    </p:spTree>
    <p:extLst>
      <p:ext uri="{BB962C8B-B14F-4D97-AF65-F5344CB8AC3E}">
        <p14:creationId xmlns:p14="http://schemas.microsoft.com/office/powerpoint/2010/main" val="52763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72A757-42F3-4527-9C1E-C8A1E1019F33}" type="datetimeFigureOut">
              <a:rPr lang="en-US" smtClean="0"/>
              <a:t>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EB42D4-A8EE-470A-8A98-A5C7D8B998DD}" type="slidenum">
              <a:rPr lang="en-US" smtClean="0"/>
              <a:t>‹#›</a:t>
            </a:fld>
            <a:endParaRPr lang="en-US"/>
          </a:p>
        </p:txBody>
      </p:sp>
    </p:spTree>
    <p:extLst>
      <p:ext uri="{BB962C8B-B14F-4D97-AF65-F5344CB8AC3E}">
        <p14:creationId xmlns:p14="http://schemas.microsoft.com/office/powerpoint/2010/main" val="276960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72A757-42F3-4527-9C1E-C8A1E1019F33}" type="datetimeFigureOut">
              <a:rPr lang="en-US" smtClean="0"/>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EB42D4-A8EE-470A-8A98-A5C7D8B998DD}" type="slidenum">
              <a:rPr lang="en-US" smtClean="0"/>
              <a:t>‹#›</a:t>
            </a:fld>
            <a:endParaRPr lang="en-US"/>
          </a:p>
        </p:txBody>
      </p:sp>
    </p:spTree>
    <p:extLst>
      <p:ext uri="{BB962C8B-B14F-4D97-AF65-F5344CB8AC3E}">
        <p14:creationId xmlns:p14="http://schemas.microsoft.com/office/powerpoint/2010/main" val="2802613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2A757-42F3-4527-9C1E-C8A1E1019F33}" type="datetimeFigureOut">
              <a:rPr lang="en-US" smtClean="0"/>
              <a:t>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EB42D4-A8EE-470A-8A98-A5C7D8B998DD}" type="slidenum">
              <a:rPr lang="en-US" smtClean="0"/>
              <a:t>‹#›</a:t>
            </a:fld>
            <a:endParaRPr lang="en-US"/>
          </a:p>
        </p:txBody>
      </p:sp>
    </p:spTree>
    <p:extLst>
      <p:ext uri="{BB962C8B-B14F-4D97-AF65-F5344CB8AC3E}">
        <p14:creationId xmlns:p14="http://schemas.microsoft.com/office/powerpoint/2010/main" val="167549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72A757-42F3-4527-9C1E-C8A1E1019F33}"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B42D4-A8EE-470A-8A98-A5C7D8B998DD}" type="slidenum">
              <a:rPr lang="en-US" smtClean="0"/>
              <a:t>‹#›</a:t>
            </a:fld>
            <a:endParaRPr lang="en-US"/>
          </a:p>
        </p:txBody>
      </p:sp>
    </p:spTree>
    <p:extLst>
      <p:ext uri="{BB962C8B-B14F-4D97-AF65-F5344CB8AC3E}">
        <p14:creationId xmlns:p14="http://schemas.microsoft.com/office/powerpoint/2010/main" val="192765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72A757-42F3-4527-9C1E-C8A1E1019F33}"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B42D4-A8EE-470A-8A98-A5C7D8B998DD}" type="slidenum">
              <a:rPr lang="en-US" smtClean="0"/>
              <a:t>‹#›</a:t>
            </a:fld>
            <a:endParaRPr lang="en-US"/>
          </a:p>
        </p:txBody>
      </p:sp>
    </p:spTree>
    <p:extLst>
      <p:ext uri="{BB962C8B-B14F-4D97-AF65-F5344CB8AC3E}">
        <p14:creationId xmlns:p14="http://schemas.microsoft.com/office/powerpoint/2010/main" val="2189030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2A757-42F3-4527-9C1E-C8A1E1019F33}" type="datetimeFigureOut">
              <a:rPr lang="en-US" smtClean="0"/>
              <a:t>10/8/2018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B42D4-A8EE-470A-8A98-A5C7D8B998DD}" type="slidenum">
              <a:rPr lang="en-US" smtClean="0"/>
              <a:t>‹#›</a:t>
            </a:fld>
            <a:endParaRPr lang="en-US"/>
          </a:p>
        </p:txBody>
      </p:sp>
    </p:spTree>
    <p:extLst>
      <p:ext uri="{BB962C8B-B14F-4D97-AF65-F5344CB8AC3E}">
        <p14:creationId xmlns:p14="http://schemas.microsoft.com/office/powerpoint/2010/main" val="57309706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7774" y="639328"/>
            <a:ext cx="8614625" cy="8555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67774" y="1964891"/>
            <a:ext cx="8614625" cy="338769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10/8/2018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73486090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hyperlink" Target="https://webapps2.uc.edu/ce/facdev/Workshops"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hyperlink" Target="mailto:AskData@uc.ed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6"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jpe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hyperlink" Target="https://libraries.uc.edu/digital-scholarship/data-services.html" TargetMode="External"/><Relationship Id="rId2" Type="http://schemas.openxmlformats.org/officeDocument/2006/relationships/hyperlink" Target="mailto:askdata@UC.EDU" TargetMode="External"/><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hyperlink" Target="https://github.com/RAJohansen/" TargetMode="Externa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urvivestatistics.com/variables/" TargetMode="External"/><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extremepresentation.typepad.com/files/choosing-a-good-chart-09.pdf" TargetMode="External"/><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0772" y="665524"/>
            <a:ext cx="5487427" cy="1911610"/>
          </a:xfrm>
        </p:spPr>
        <p:txBody>
          <a:bodyPr>
            <a:normAutofit fontScale="90000"/>
          </a:bodyPr>
          <a:lstStyle/>
          <a:p>
            <a:r>
              <a:rPr lang="en-US" dirty="0" smtClean="0"/>
              <a:t>A Brief Introduction to</a:t>
            </a:r>
            <a:br>
              <a:rPr lang="en-US" dirty="0" smtClean="0"/>
            </a:br>
            <a:endParaRPr lang="en-US" dirty="0"/>
          </a:p>
        </p:txBody>
      </p:sp>
      <p:sp>
        <p:nvSpPr>
          <p:cNvPr id="3" name="Subtitle 2"/>
          <p:cNvSpPr>
            <a:spLocks noGrp="1"/>
          </p:cNvSpPr>
          <p:nvPr>
            <p:ph type="subTitle" idx="1"/>
          </p:nvPr>
        </p:nvSpPr>
        <p:spPr>
          <a:xfrm>
            <a:off x="3654762" y="5043381"/>
            <a:ext cx="6959449" cy="1272752"/>
          </a:xfrm>
        </p:spPr>
        <p:txBody>
          <a:bodyPr>
            <a:normAutofit/>
          </a:bodyPr>
          <a:lstStyle/>
          <a:p>
            <a:r>
              <a:rPr lang="en-US" dirty="0" smtClean="0"/>
              <a:t>Richard </a:t>
            </a:r>
            <a:r>
              <a:rPr lang="en-US" dirty="0" smtClean="0"/>
              <a:t>Johansen</a:t>
            </a:r>
          </a:p>
          <a:p>
            <a:r>
              <a:rPr lang="en-US" dirty="0" smtClean="0"/>
              <a:t>October 8</a:t>
            </a:r>
            <a:r>
              <a:rPr lang="en-US" baseline="30000" dirty="0" smtClean="0"/>
              <a:t>th</a:t>
            </a:r>
            <a:r>
              <a:rPr lang="en-US" dirty="0" smtClean="0"/>
              <a:t>, 2018</a:t>
            </a:r>
            <a:endParaRPr lang="en-US" dirty="0" smtClean="0"/>
          </a:p>
        </p:txBody>
      </p:sp>
      <p:pic>
        <p:nvPicPr>
          <p:cNvPr id="4" name="Picture 3"/>
          <p:cNvPicPr>
            <a:picLocks noChangeAspect="1"/>
          </p:cNvPicPr>
          <p:nvPr/>
        </p:nvPicPr>
        <p:blipFill rotWithShape="1">
          <a:blip r:embed="rId2"/>
          <a:srcRect r="1098"/>
          <a:stretch/>
        </p:blipFill>
        <p:spPr>
          <a:xfrm>
            <a:off x="5313017" y="2053085"/>
            <a:ext cx="3642935" cy="2136371"/>
          </a:xfrm>
          <a:prstGeom prst="rect">
            <a:avLst/>
          </a:prstGeom>
        </p:spPr>
      </p:pic>
      <p:sp>
        <p:nvSpPr>
          <p:cNvPr id="5" name="Rectangle 4"/>
          <p:cNvSpPr/>
          <p:nvPr/>
        </p:nvSpPr>
        <p:spPr>
          <a:xfrm>
            <a:off x="8859534" y="6655703"/>
            <a:ext cx="3509354" cy="184666"/>
          </a:xfrm>
          <a:prstGeom prst="rect">
            <a:avLst/>
          </a:prstGeom>
        </p:spPr>
        <p:txBody>
          <a:bodyPr wrap="square">
            <a:spAutoFit/>
          </a:bodyPr>
          <a:lstStyle/>
          <a:p>
            <a:r>
              <a:rPr lang="en-US" sz="600" dirty="0">
                <a:solidFill>
                  <a:schemeClr val="bg1">
                    <a:lumMod val="75000"/>
                  </a:schemeClr>
                </a:solidFill>
                <a:latin typeface="Times New Roman" panose="02020603050405020304" pitchFamily="18" charset="0"/>
                <a:cs typeface="Times New Roman" panose="02020603050405020304" pitchFamily="18" charset="0"/>
              </a:rPr>
              <a:t>https://www.teleanalysis.com/wp-content/uploads/2017/08/Tableau-software-logo-e1502871850906.png</a:t>
            </a:r>
          </a:p>
        </p:txBody>
      </p:sp>
    </p:spTree>
    <p:extLst>
      <p:ext uri="{BB962C8B-B14F-4D97-AF65-F5344CB8AC3E}">
        <p14:creationId xmlns:p14="http://schemas.microsoft.com/office/powerpoint/2010/main" val="1199877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Want to continue learning Tableau?</a:t>
            </a:r>
            <a:endParaRPr lang="en-US" dirty="0"/>
          </a:p>
        </p:txBody>
      </p:sp>
      <p:sp>
        <p:nvSpPr>
          <p:cNvPr id="3" name="Text Placeholder 2"/>
          <p:cNvSpPr>
            <a:spLocks noGrp="1"/>
          </p:cNvSpPr>
          <p:nvPr>
            <p:ph type="body" idx="1"/>
          </p:nvPr>
        </p:nvSpPr>
        <p:spPr/>
        <p:txBody>
          <a:bodyPr>
            <a:normAutofit/>
          </a:bodyPr>
          <a:lstStyle/>
          <a:p>
            <a:pPr marL="0" indent="0">
              <a:buNone/>
            </a:pPr>
            <a:r>
              <a:rPr lang="it-IT" b="1" dirty="0" smtClean="0"/>
              <a:t>Lynda.com:</a:t>
            </a:r>
            <a:r>
              <a:rPr lang="it-IT" dirty="0" smtClean="0"/>
              <a:t> (Free from UC):</a:t>
            </a:r>
          </a:p>
          <a:p>
            <a:pPr lvl="1"/>
            <a:r>
              <a:rPr lang="it-IT" dirty="0" smtClean="0"/>
              <a:t>Tableau Essential Training</a:t>
            </a:r>
          </a:p>
          <a:p>
            <a:pPr lvl="1"/>
            <a:r>
              <a:rPr lang="it-IT" dirty="0" smtClean="0"/>
              <a:t>Tableau 10 for Data Scientist </a:t>
            </a:r>
          </a:p>
          <a:p>
            <a:pPr lvl="1"/>
            <a:r>
              <a:rPr lang="it-IT" dirty="0" smtClean="0"/>
              <a:t>Creating Interactive Dashboards in Tableau 10</a:t>
            </a:r>
          </a:p>
          <a:p>
            <a:pPr marL="0" indent="0">
              <a:buNone/>
            </a:pPr>
            <a:r>
              <a:rPr lang="it-IT" b="1" dirty="0" smtClean="0"/>
              <a:t>Library Workshops:</a:t>
            </a:r>
          </a:p>
          <a:p>
            <a:pPr lvl="1"/>
            <a:r>
              <a:rPr lang="it-IT" dirty="0">
                <a:hlinkClick r:id="rId2"/>
              </a:rPr>
              <a:t>https://</a:t>
            </a:r>
            <a:r>
              <a:rPr lang="it-IT" dirty="0" smtClean="0">
                <a:hlinkClick r:id="rId2"/>
              </a:rPr>
              <a:t>webapps2.uc.edu/ce/facdev/Workshops</a:t>
            </a:r>
            <a:r>
              <a:rPr lang="it-IT" dirty="0" smtClean="0"/>
              <a:t> </a:t>
            </a:r>
          </a:p>
          <a:p>
            <a:pPr lvl="1"/>
            <a:endParaRPr lang="it-IT" dirty="0"/>
          </a:p>
          <a:p>
            <a:pPr marL="0" indent="0">
              <a:buNone/>
            </a:pPr>
            <a:r>
              <a:rPr lang="it-IT" b="1" dirty="0" smtClean="0"/>
              <a:t>And of course....Google</a:t>
            </a:r>
            <a:r>
              <a:rPr lang="it-IT" dirty="0" smtClean="0"/>
              <a:t>/</a:t>
            </a:r>
            <a:r>
              <a:rPr lang="it-IT" b="1" dirty="0" smtClean="0"/>
              <a:t>YouTube</a:t>
            </a:r>
          </a:p>
          <a:p>
            <a:pPr marL="0" indent="0">
              <a:buNone/>
            </a:pPr>
            <a:endParaRPr lang="it-IT" b="1" dirty="0"/>
          </a:p>
          <a:p>
            <a:pPr marL="0" indent="0">
              <a:buNone/>
            </a:pPr>
            <a:r>
              <a:rPr lang="it-IT" b="1" dirty="0" smtClean="0"/>
              <a:t>UC Courses: </a:t>
            </a:r>
          </a:p>
          <a:p>
            <a:r>
              <a:rPr lang="it-IT" dirty="0" smtClean="0"/>
              <a:t>Data Analytics</a:t>
            </a:r>
          </a:p>
          <a:p>
            <a:r>
              <a:rPr lang="it-IT" dirty="0" smtClean="0"/>
              <a:t>Data Visualization</a:t>
            </a:r>
          </a:p>
        </p:txBody>
      </p:sp>
    </p:spTree>
    <p:extLst>
      <p:ext uri="{BB962C8B-B14F-4D97-AF65-F5344CB8AC3E}">
        <p14:creationId xmlns:p14="http://schemas.microsoft.com/office/powerpoint/2010/main" val="344063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EEE058-9F8A-7541-AB30-AA6F02EC9195}"/>
              </a:ext>
            </a:extLst>
          </p:cNvPr>
          <p:cNvSpPr/>
          <p:nvPr/>
        </p:nvSpPr>
        <p:spPr>
          <a:xfrm>
            <a:off x="1448330" y="-434934"/>
            <a:ext cx="9562048" cy="6691685"/>
          </a:xfrm>
          <a:prstGeom prst="rect">
            <a:avLst/>
          </a:prstGeom>
          <a:blipFill dpi="0" rotWithShape="1">
            <a:blip r:embed="rId2">
              <a:extLst>
                <a:ext uri="{BEBA8EAE-BF5A-486C-A8C5-ECC9F3942E4B}">
                  <a14:imgProps xmlns:a14="http://schemas.microsoft.com/office/drawing/2010/main">
                    <a14:imgLayer r:embed="rId3">
                      <a14:imgEffect>
                        <a14:artisticPhotocopy/>
                      </a14:imgEffect>
                    </a14:imgLayer>
                  </a14:imgProps>
                </a:ext>
              </a:extLst>
            </a:blip>
            <a:srcRect/>
            <a:stretch>
              <a:fillRect t="1" b="-40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tx1"/>
                </a:solidFill>
                <a:latin typeface="Arial Rounded MT Bold" panose="020F0704030504030204" pitchFamily="34" charset="77"/>
              </a:rPr>
              <a:t>University of Cincinnati Libraries</a:t>
            </a:r>
          </a:p>
          <a:p>
            <a:pPr algn="ctr"/>
            <a:r>
              <a:rPr lang="en-US" sz="4500" b="1" dirty="0">
                <a:solidFill>
                  <a:srgbClr val="C00000"/>
                </a:solidFill>
                <a:latin typeface="Arial Rounded MT Bold" panose="020F0704030504030204" pitchFamily="34" charset="77"/>
              </a:rPr>
              <a:t>Research &amp; Data Services</a:t>
            </a:r>
          </a:p>
          <a:p>
            <a:pPr algn="ctr"/>
            <a:endParaRPr lang="en-US" sz="4500" b="1" dirty="0">
              <a:latin typeface="Arial Rounded MT Bold" panose="020F0704030504030204" pitchFamily="34" charset="77"/>
            </a:endParaRPr>
          </a:p>
          <a:p>
            <a:pPr algn="ctr"/>
            <a:r>
              <a:rPr lang="en-US" sz="4500" b="1" dirty="0">
                <a:latin typeface="Arial Rounded MT Bold" panose="020F0704030504030204" pitchFamily="34" charset="77"/>
                <a:hlinkClick r:id="rId4"/>
              </a:rPr>
              <a:t>AskData@uc.edu</a:t>
            </a:r>
            <a:r>
              <a:rPr lang="en-US" sz="4500" b="1" dirty="0">
                <a:latin typeface="Arial Rounded MT Bold" panose="020F0704030504030204" pitchFamily="34" charset="77"/>
              </a:rPr>
              <a:t> </a:t>
            </a:r>
          </a:p>
        </p:txBody>
      </p:sp>
    </p:spTree>
    <p:extLst>
      <p:ext uri="{BB962C8B-B14F-4D97-AF65-F5344CB8AC3E}">
        <p14:creationId xmlns:p14="http://schemas.microsoft.com/office/powerpoint/2010/main" val="352152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8A1F-E202-E64F-92C4-83BE4EBAB984}"/>
              </a:ext>
            </a:extLst>
          </p:cNvPr>
          <p:cNvSpPr>
            <a:spLocks noGrp="1"/>
          </p:cNvSpPr>
          <p:nvPr>
            <p:ph type="ctrTitle"/>
          </p:nvPr>
        </p:nvSpPr>
        <p:spPr>
          <a:xfrm>
            <a:off x="249836" y="0"/>
            <a:ext cx="6885482" cy="809469"/>
          </a:xfrm>
        </p:spPr>
        <p:txBody>
          <a:bodyPr>
            <a:noAutofit/>
          </a:bodyPr>
          <a:lstStyle/>
          <a:p>
            <a:r>
              <a:rPr lang="en-US" altLang="zh-CN" sz="4000" dirty="0">
                <a:latin typeface="Arial Rounded MT Bold" panose="020F0704030504030204" pitchFamily="34" charset="77"/>
              </a:rPr>
              <a:t>Research</a:t>
            </a:r>
            <a:r>
              <a:rPr lang="zh-CN" altLang="en-US" sz="4000" dirty="0">
                <a:latin typeface="Arial Rounded MT Bold" panose="020F0704030504030204" pitchFamily="34" charset="77"/>
              </a:rPr>
              <a:t> </a:t>
            </a:r>
            <a:r>
              <a:rPr lang="en-US" altLang="zh-CN" sz="4000" dirty="0">
                <a:latin typeface="Arial Rounded MT Bold" panose="020F0704030504030204" pitchFamily="34" charset="77"/>
              </a:rPr>
              <a:t>&amp;</a:t>
            </a:r>
            <a:r>
              <a:rPr lang="zh-CN" altLang="en-US" sz="4000" dirty="0">
                <a:latin typeface="Arial Rounded MT Bold" panose="020F0704030504030204" pitchFamily="34" charset="77"/>
              </a:rPr>
              <a:t> </a:t>
            </a:r>
            <a:r>
              <a:rPr lang="en-US" altLang="zh-CN" sz="4000" dirty="0">
                <a:latin typeface="Arial Rounded MT Bold" panose="020F0704030504030204" pitchFamily="34" charset="77"/>
              </a:rPr>
              <a:t>Data</a:t>
            </a:r>
            <a:r>
              <a:rPr lang="zh-CN" altLang="en-US" sz="4000" dirty="0">
                <a:latin typeface="Arial Rounded MT Bold" panose="020F0704030504030204" pitchFamily="34" charset="77"/>
              </a:rPr>
              <a:t> </a:t>
            </a:r>
            <a:r>
              <a:rPr lang="en-US" altLang="zh-CN" sz="4000" dirty="0">
                <a:latin typeface="Arial Rounded MT Bold" panose="020F0704030504030204" pitchFamily="34" charset="77"/>
              </a:rPr>
              <a:t>Services</a:t>
            </a:r>
            <a:endParaRPr lang="en-US" sz="4000" dirty="0">
              <a:latin typeface="Arial Rounded MT Bold" panose="020F0704030504030204" pitchFamily="34" charset="77"/>
            </a:endParaRPr>
          </a:p>
        </p:txBody>
      </p:sp>
      <p:sp>
        <p:nvSpPr>
          <p:cNvPr id="5" name="TextBox 4">
            <a:extLst>
              <a:ext uri="{FF2B5EF4-FFF2-40B4-BE49-F238E27FC236}">
                <a16:creationId xmlns:a16="http://schemas.microsoft.com/office/drawing/2014/main" id="{62974293-F4B8-994E-BB25-5084C52AD457}"/>
              </a:ext>
            </a:extLst>
          </p:cNvPr>
          <p:cNvSpPr txBox="1"/>
          <p:nvPr/>
        </p:nvSpPr>
        <p:spPr>
          <a:xfrm>
            <a:off x="893837" y="809469"/>
            <a:ext cx="10354535" cy="5386090"/>
          </a:xfrm>
          <a:prstGeom prst="rect">
            <a:avLst/>
          </a:prstGeom>
          <a:noFill/>
        </p:spPr>
        <p:txBody>
          <a:bodyPr wrap="square" rtlCol="0">
            <a:spAutoFit/>
          </a:bodyPr>
          <a:lstStyle/>
          <a:p>
            <a:r>
              <a:rPr lang="en-US" sz="2200" b="1" dirty="0">
                <a:solidFill>
                  <a:srgbClr val="C00000"/>
                </a:solidFill>
              </a:rPr>
              <a:t>What is RDS?</a:t>
            </a:r>
          </a:p>
          <a:p>
            <a:r>
              <a:rPr lang="en-US" sz="2200" dirty="0"/>
              <a:t>UC Libraries’ Research and Data Services (RDS) offers support and resources to enhance the productivity of UC researchers at all levels. We provide instruction, consulting, and collaborative spaces designed to deepen research insights. On West campus, we are located in the Geology-Math-Physics Library (</a:t>
            </a:r>
            <a:r>
              <a:rPr lang="en-US" sz="2200" dirty="0" err="1"/>
              <a:t>Braunstein</a:t>
            </a:r>
            <a:r>
              <a:rPr lang="en-US" sz="2200" dirty="0"/>
              <a:t> Hall). </a:t>
            </a:r>
            <a:endParaRPr lang="en-US" sz="2200" dirty="0">
              <a:cs typeface="Calibri"/>
            </a:endParaRPr>
          </a:p>
          <a:p>
            <a:endParaRPr lang="en-US" sz="2200" b="1" dirty="0"/>
          </a:p>
          <a:p>
            <a:pPr lvl="1"/>
            <a:r>
              <a:rPr lang="en-US" sz="2200" b="1" dirty="0">
                <a:solidFill>
                  <a:srgbClr val="C00000"/>
                </a:solidFill>
              </a:rPr>
              <a:t>Who can use your services?</a:t>
            </a:r>
            <a:r>
              <a:rPr lang="en-US" sz="2200" dirty="0"/>
              <a:t/>
            </a:r>
            <a:br>
              <a:rPr lang="en-US" sz="2200" dirty="0"/>
            </a:br>
            <a:r>
              <a:rPr lang="en-US" sz="2200" dirty="0"/>
              <a:t>We provide our services to researchers in all disciplines and at all levels, including undergraduate students, graduate students, post-docs, and staff.</a:t>
            </a:r>
          </a:p>
          <a:p>
            <a:r>
              <a:rPr lang="en-US" sz="2200" dirty="0"/>
              <a:t/>
            </a:r>
            <a:br>
              <a:rPr lang="en-US" sz="2200" dirty="0"/>
            </a:br>
            <a:r>
              <a:rPr lang="en-US" sz="2200" dirty="0"/>
              <a:t>		</a:t>
            </a:r>
            <a:r>
              <a:rPr lang="en-US" sz="2200" b="1" dirty="0">
                <a:solidFill>
                  <a:srgbClr val="C00000"/>
                </a:solidFill>
              </a:rPr>
              <a:t>How can you help me?</a:t>
            </a:r>
            <a:r>
              <a:rPr lang="en-US" sz="2200" dirty="0"/>
              <a:t/>
            </a:r>
            <a:br>
              <a:rPr lang="en-US" sz="2200" dirty="0"/>
            </a:br>
            <a:r>
              <a:rPr lang="en-US" sz="2200" dirty="0"/>
              <a:t>		We provide research services that supports the entire life cycle of 			a research project from data acquisition through archival via instructional 		workshops,</a:t>
            </a:r>
            <a:r>
              <a:rPr lang="zh-CN" altLang="en-US" sz="2200" dirty="0"/>
              <a:t> </a:t>
            </a:r>
            <a:r>
              <a:rPr lang="en-US" sz="2200" dirty="0"/>
              <a:t>consultations, and research collaboration.</a:t>
            </a:r>
          </a:p>
          <a:p>
            <a:endParaRPr lang="en-US" dirty="0"/>
          </a:p>
          <a:p>
            <a:endParaRPr lang="en-US" dirty="0"/>
          </a:p>
        </p:txBody>
      </p:sp>
    </p:spTree>
    <p:extLst>
      <p:ext uri="{BB962C8B-B14F-4D97-AF65-F5344CB8AC3E}">
        <p14:creationId xmlns:p14="http://schemas.microsoft.com/office/powerpoint/2010/main" val="338020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Visualization Software</a:t>
            </a:r>
            <a:endParaRPr lang="en-US" dirty="0"/>
          </a:p>
        </p:txBody>
      </p:sp>
      <p:sp>
        <p:nvSpPr>
          <p:cNvPr id="3" name="Text Placeholder 2"/>
          <p:cNvSpPr>
            <a:spLocks noGrp="1"/>
          </p:cNvSpPr>
          <p:nvPr>
            <p:ph type="body" idx="1"/>
          </p:nvPr>
        </p:nvSpPr>
        <p:spPr>
          <a:xfrm>
            <a:off x="415600" y="1578196"/>
            <a:ext cx="6570703" cy="5071985"/>
          </a:xfrm>
        </p:spPr>
        <p:txBody>
          <a:bodyPr numCol="3">
            <a:normAutofit/>
          </a:bodyPr>
          <a:lstStyle/>
          <a:p>
            <a:pPr marL="0" indent="0">
              <a:buNone/>
            </a:pPr>
            <a:r>
              <a:rPr lang="en-US" b="1" dirty="0" smtClean="0"/>
              <a:t>Free</a:t>
            </a:r>
            <a:r>
              <a:rPr lang="en-US" dirty="0" smtClean="0"/>
              <a:t>:</a:t>
            </a:r>
          </a:p>
          <a:p>
            <a:r>
              <a:rPr lang="en-US" dirty="0" smtClean="0"/>
              <a:t>Orange </a:t>
            </a:r>
          </a:p>
          <a:p>
            <a:r>
              <a:rPr lang="en-US" dirty="0" smtClean="0"/>
              <a:t>QGIS</a:t>
            </a:r>
          </a:p>
          <a:p>
            <a:r>
              <a:rPr lang="en-US" dirty="0" smtClean="0"/>
              <a:t>R</a:t>
            </a:r>
          </a:p>
          <a:p>
            <a:r>
              <a:rPr lang="en-US" dirty="0" smtClean="0"/>
              <a:t>Python</a:t>
            </a:r>
          </a:p>
          <a:p>
            <a:r>
              <a:rPr lang="en-US" dirty="0" smtClean="0"/>
              <a:t>Tableau (public)</a:t>
            </a:r>
          </a:p>
          <a:p>
            <a:r>
              <a:rPr lang="en-US" dirty="0" smtClean="0"/>
              <a:t>Java-Script</a:t>
            </a:r>
          </a:p>
          <a:p>
            <a:pPr lvl="1"/>
            <a:r>
              <a:rPr lang="en-US" dirty="0" smtClean="0"/>
              <a:t>D3 </a:t>
            </a:r>
          </a:p>
          <a:p>
            <a:pPr lvl="1"/>
            <a:r>
              <a:rPr lang="en-US" dirty="0" smtClean="0"/>
              <a:t>Leaflet</a:t>
            </a:r>
          </a:p>
          <a:p>
            <a:pPr lvl="1"/>
            <a:r>
              <a:rPr lang="en-US" dirty="0" smtClean="0"/>
              <a:t>Chartist</a:t>
            </a:r>
          </a:p>
          <a:p>
            <a:pPr lvl="1"/>
            <a:r>
              <a:rPr lang="en-US" dirty="0" err="1" smtClean="0"/>
              <a:t>Plotly</a:t>
            </a:r>
            <a:endParaRPr lang="en-US" dirty="0" smtClean="0"/>
          </a:p>
          <a:p>
            <a:pPr marL="0" indent="0">
              <a:buNone/>
            </a:pPr>
            <a:endParaRPr lang="en-US" dirty="0" smtClean="0"/>
          </a:p>
          <a:p>
            <a:pPr marL="0" indent="0">
              <a:buNone/>
            </a:pPr>
            <a:r>
              <a:rPr lang="en-US" b="1" dirty="0" smtClean="0"/>
              <a:t>Cost:</a:t>
            </a:r>
          </a:p>
          <a:p>
            <a:r>
              <a:rPr lang="en-US" dirty="0" smtClean="0"/>
              <a:t>Excel</a:t>
            </a:r>
          </a:p>
          <a:p>
            <a:r>
              <a:rPr lang="en-US" dirty="0" smtClean="0"/>
              <a:t>Power BI (Microsoft</a:t>
            </a:r>
          </a:p>
          <a:p>
            <a:r>
              <a:rPr lang="en-US" dirty="0" smtClean="0"/>
              <a:t>Tableau (Desktop)</a:t>
            </a:r>
          </a:p>
          <a:p>
            <a:r>
              <a:rPr lang="en-US" dirty="0" smtClean="0"/>
              <a:t>SPSS</a:t>
            </a:r>
          </a:p>
          <a:p>
            <a:r>
              <a:rPr lang="en-US" dirty="0" smtClean="0"/>
              <a:t>SAS</a:t>
            </a:r>
          </a:p>
          <a:p>
            <a:r>
              <a:rPr lang="en-US" dirty="0" smtClean="0"/>
              <a:t>MATLAB</a:t>
            </a:r>
          </a:p>
          <a:p>
            <a:r>
              <a:rPr lang="en-US" dirty="0" smtClean="0"/>
              <a:t>ArcGIS</a:t>
            </a:r>
          </a:p>
          <a:p>
            <a:r>
              <a:rPr lang="en-US" dirty="0" smtClean="0"/>
              <a:t>Looker</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7521406" y="1785828"/>
            <a:ext cx="1333500" cy="277321"/>
          </a:xfrm>
          <a:prstGeom prst="rect">
            <a:avLst/>
          </a:prstGeom>
        </p:spPr>
      </p:pic>
      <p:pic>
        <p:nvPicPr>
          <p:cNvPr id="6" name="Picture 5"/>
          <p:cNvPicPr>
            <a:picLocks noChangeAspect="1"/>
          </p:cNvPicPr>
          <p:nvPr/>
        </p:nvPicPr>
        <p:blipFill>
          <a:blip r:embed="rId3"/>
          <a:stretch>
            <a:fillRect/>
          </a:stretch>
        </p:blipFill>
        <p:spPr>
          <a:xfrm>
            <a:off x="6328944" y="1717936"/>
            <a:ext cx="748290" cy="581025"/>
          </a:xfrm>
          <a:prstGeom prst="rect">
            <a:avLst/>
          </a:prstGeom>
        </p:spPr>
      </p:pic>
      <p:pic>
        <p:nvPicPr>
          <p:cNvPr id="7" name="Picture 6"/>
          <p:cNvPicPr>
            <a:picLocks noChangeAspect="1"/>
          </p:cNvPicPr>
          <p:nvPr/>
        </p:nvPicPr>
        <p:blipFill>
          <a:blip r:embed="rId4"/>
          <a:stretch>
            <a:fillRect/>
          </a:stretch>
        </p:blipFill>
        <p:spPr>
          <a:xfrm>
            <a:off x="7542206" y="2496557"/>
            <a:ext cx="1596069" cy="471478"/>
          </a:xfrm>
          <a:prstGeom prst="rect">
            <a:avLst/>
          </a:prstGeom>
        </p:spPr>
      </p:pic>
      <p:pic>
        <p:nvPicPr>
          <p:cNvPr id="8" name="Picture 7"/>
          <p:cNvPicPr>
            <a:picLocks noChangeAspect="1"/>
          </p:cNvPicPr>
          <p:nvPr/>
        </p:nvPicPr>
        <p:blipFill>
          <a:blip r:embed="rId5"/>
          <a:stretch>
            <a:fillRect/>
          </a:stretch>
        </p:blipFill>
        <p:spPr>
          <a:xfrm>
            <a:off x="9359968" y="2366074"/>
            <a:ext cx="1670271" cy="814387"/>
          </a:xfrm>
          <a:prstGeom prst="rect">
            <a:avLst/>
          </a:prstGeom>
        </p:spPr>
      </p:pic>
      <p:pic>
        <p:nvPicPr>
          <p:cNvPr id="9" name="Picture 8"/>
          <p:cNvPicPr>
            <a:picLocks noChangeAspect="1"/>
          </p:cNvPicPr>
          <p:nvPr/>
        </p:nvPicPr>
        <p:blipFill>
          <a:blip r:embed="rId6"/>
          <a:stretch>
            <a:fillRect/>
          </a:stretch>
        </p:blipFill>
        <p:spPr>
          <a:xfrm>
            <a:off x="5454318" y="2455550"/>
            <a:ext cx="1479777" cy="828675"/>
          </a:xfrm>
          <a:prstGeom prst="rect">
            <a:avLst/>
          </a:prstGeom>
        </p:spPr>
      </p:pic>
      <p:pic>
        <p:nvPicPr>
          <p:cNvPr id="10" name="Picture 9"/>
          <p:cNvPicPr>
            <a:picLocks noChangeAspect="1"/>
          </p:cNvPicPr>
          <p:nvPr/>
        </p:nvPicPr>
        <p:blipFill>
          <a:blip r:embed="rId7"/>
          <a:stretch>
            <a:fillRect/>
          </a:stretch>
        </p:blipFill>
        <p:spPr>
          <a:xfrm>
            <a:off x="7660217" y="3096811"/>
            <a:ext cx="1344811" cy="683079"/>
          </a:xfrm>
          <a:prstGeom prst="rect">
            <a:avLst/>
          </a:prstGeom>
        </p:spPr>
      </p:pic>
      <p:pic>
        <p:nvPicPr>
          <p:cNvPr id="12" name="Picture 11"/>
          <p:cNvPicPr>
            <a:picLocks noChangeAspect="1"/>
          </p:cNvPicPr>
          <p:nvPr/>
        </p:nvPicPr>
        <p:blipFill>
          <a:blip r:embed="rId8"/>
          <a:stretch>
            <a:fillRect/>
          </a:stretch>
        </p:blipFill>
        <p:spPr>
          <a:xfrm>
            <a:off x="9374752" y="3390417"/>
            <a:ext cx="1344010" cy="586725"/>
          </a:xfrm>
          <a:prstGeom prst="rect">
            <a:avLst/>
          </a:prstGeom>
        </p:spPr>
      </p:pic>
      <p:pic>
        <p:nvPicPr>
          <p:cNvPr id="13" name="Picture 12"/>
          <p:cNvPicPr>
            <a:picLocks noChangeAspect="1"/>
          </p:cNvPicPr>
          <p:nvPr/>
        </p:nvPicPr>
        <p:blipFill>
          <a:blip r:embed="rId9"/>
          <a:stretch>
            <a:fillRect/>
          </a:stretch>
        </p:blipFill>
        <p:spPr>
          <a:xfrm>
            <a:off x="9031741" y="1791926"/>
            <a:ext cx="1564629" cy="633830"/>
          </a:xfrm>
          <a:prstGeom prst="rect">
            <a:avLst/>
          </a:prstGeom>
        </p:spPr>
      </p:pic>
      <p:pic>
        <p:nvPicPr>
          <p:cNvPr id="14" name="Picture 13"/>
          <p:cNvPicPr>
            <a:picLocks noChangeAspect="1"/>
          </p:cNvPicPr>
          <p:nvPr/>
        </p:nvPicPr>
        <p:blipFill>
          <a:blip r:embed="rId10"/>
          <a:stretch>
            <a:fillRect/>
          </a:stretch>
        </p:blipFill>
        <p:spPr>
          <a:xfrm>
            <a:off x="7841377" y="3908667"/>
            <a:ext cx="2327303" cy="879912"/>
          </a:xfrm>
          <a:prstGeom prst="rect">
            <a:avLst/>
          </a:prstGeom>
        </p:spPr>
      </p:pic>
      <p:pic>
        <p:nvPicPr>
          <p:cNvPr id="15" name="Picture 14"/>
          <p:cNvPicPr>
            <a:picLocks noChangeAspect="1"/>
          </p:cNvPicPr>
          <p:nvPr/>
        </p:nvPicPr>
        <p:blipFill>
          <a:blip r:embed="rId11"/>
          <a:stretch>
            <a:fillRect/>
          </a:stretch>
        </p:blipFill>
        <p:spPr>
          <a:xfrm>
            <a:off x="6726749" y="4269756"/>
            <a:ext cx="1189706" cy="1189706"/>
          </a:xfrm>
          <a:prstGeom prst="rect">
            <a:avLst/>
          </a:prstGeom>
        </p:spPr>
      </p:pic>
      <p:pic>
        <p:nvPicPr>
          <p:cNvPr id="16" name="Picture 15"/>
          <p:cNvPicPr>
            <a:picLocks noChangeAspect="1"/>
          </p:cNvPicPr>
          <p:nvPr/>
        </p:nvPicPr>
        <p:blipFill>
          <a:blip r:embed="rId12"/>
          <a:stretch>
            <a:fillRect/>
          </a:stretch>
        </p:blipFill>
        <p:spPr>
          <a:xfrm>
            <a:off x="9467216" y="4480386"/>
            <a:ext cx="2053444" cy="540380"/>
          </a:xfrm>
          <a:prstGeom prst="rect">
            <a:avLst/>
          </a:prstGeom>
        </p:spPr>
      </p:pic>
      <p:pic>
        <p:nvPicPr>
          <p:cNvPr id="17" name="Picture 16"/>
          <p:cNvPicPr>
            <a:picLocks noChangeAspect="1"/>
          </p:cNvPicPr>
          <p:nvPr/>
        </p:nvPicPr>
        <p:blipFill>
          <a:blip r:embed="rId13"/>
          <a:stretch>
            <a:fillRect/>
          </a:stretch>
        </p:blipFill>
        <p:spPr>
          <a:xfrm>
            <a:off x="5977562" y="3477957"/>
            <a:ext cx="1280201" cy="886539"/>
          </a:xfrm>
          <a:prstGeom prst="rect">
            <a:avLst/>
          </a:prstGeom>
        </p:spPr>
      </p:pic>
      <p:pic>
        <p:nvPicPr>
          <p:cNvPr id="18" name="Picture 17"/>
          <p:cNvPicPr>
            <a:picLocks noChangeAspect="1"/>
          </p:cNvPicPr>
          <p:nvPr/>
        </p:nvPicPr>
        <p:blipFill>
          <a:blip r:embed="rId14"/>
          <a:stretch>
            <a:fillRect/>
          </a:stretch>
        </p:blipFill>
        <p:spPr>
          <a:xfrm>
            <a:off x="5830718" y="5245661"/>
            <a:ext cx="1690688" cy="724581"/>
          </a:xfrm>
          <a:prstGeom prst="rect">
            <a:avLst/>
          </a:prstGeom>
        </p:spPr>
      </p:pic>
      <p:pic>
        <p:nvPicPr>
          <p:cNvPr id="19" name="Picture 18"/>
          <p:cNvPicPr>
            <a:picLocks noChangeAspect="1"/>
          </p:cNvPicPr>
          <p:nvPr/>
        </p:nvPicPr>
        <p:blipFill>
          <a:blip r:embed="rId15"/>
          <a:stretch>
            <a:fillRect/>
          </a:stretch>
        </p:blipFill>
        <p:spPr>
          <a:xfrm>
            <a:off x="7971151" y="5133498"/>
            <a:ext cx="969113" cy="969113"/>
          </a:xfrm>
          <a:prstGeom prst="rect">
            <a:avLst/>
          </a:prstGeom>
        </p:spPr>
      </p:pic>
      <p:pic>
        <p:nvPicPr>
          <p:cNvPr id="20" name="Picture 19"/>
          <p:cNvPicPr>
            <a:picLocks noChangeAspect="1"/>
          </p:cNvPicPr>
          <p:nvPr/>
        </p:nvPicPr>
        <p:blipFill>
          <a:blip r:embed="rId16"/>
          <a:stretch>
            <a:fillRect/>
          </a:stretch>
        </p:blipFill>
        <p:spPr>
          <a:xfrm>
            <a:off x="9574426" y="5184478"/>
            <a:ext cx="1100016" cy="1223962"/>
          </a:xfrm>
          <a:prstGeom prst="rect">
            <a:avLst/>
          </a:prstGeom>
        </p:spPr>
      </p:pic>
    </p:spTree>
    <p:extLst>
      <p:ext uri="{BB962C8B-B14F-4D97-AF65-F5344CB8AC3E}">
        <p14:creationId xmlns:p14="http://schemas.microsoft.com/office/powerpoint/2010/main" val="2542118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8A1F-E202-E64F-92C4-83BE4EBAB984}"/>
              </a:ext>
            </a:extLst>
          </p:cNvPr>
          <p:cNvSpPr>
            <a:spLocks noGrp="1"/>
          </p:cNvSpPr>
          <p:nvPr>
            <p:ph type="ctrTitle"/>
          </p:nvPr>
        </p:nvSpPr>
        <p:spPr>
          <a:xfrm>
            <a:off x="344484" y="0"/>
            <a:ext cx="6885482" cy="809469"/>
          </a:xfrm>
        </p:spPr>
        <p:txBody>
          <a:bodyPr>
            <a:noAutofit/>
          </a:bodyPr>
          <a:lstStyle/>
          <a:p>
            <a:pPr algn="l"/>
            <a:r>
              <a:rPr lang="en-US" altLang="zh-CN" sz="4000" dirty="0">
                <a:latin typeface="Arial Rounded MT Bold" panose="020F0704030504030204" pitchFamily="34" charset="77"/>
              </a:rPr>
              <a:t>Projects</a:t>
            </a:r>
            <a:endParaRPr lang="en-US" sz="4000" dirty="0">
              <a:latin typeface="Arial Rounded MT Bold" panose="020F0704030504030204" pitchFamily="34" charset="77"/>
            </a:endParaRPr>
          </a:p>
        </p:txBody>
      </p:sp>
      <p:pic>
        <p:nvPicPr>
          <p:cNvPr id="8" name="Picture 7">
            <a:extLst>
              <a:ext uri="{FF2B5EF4-FFF2-40B4-BE49-F238E27FC236}">
                <a16:creationId xmlns:a16="http://schemas.microsoft.com/office/drawing/2014/main" id="{C3F5A7C7-18A9-6740-8EA2-0C5DB7A5829A}"/>
              </a:ext>
            </a:extLst>
          </p:cNvPr>
          <p:cNvPicPr>
            <a:picLocks noChangeAspect="1"/>
          </p:cNvPicPr>
          <p:nvPr/>
        </p:nvPicPr>
        <p:blipFill rotWithShape="1">
          <a:blip r:embed="rId2"/>
          <a:srcRect t="14222"/>
          <a:stretch/>
        </p:blipFill>
        <p:spPr>
          <a:xfrm>
            <a:off x="773466" y="797669"/>
            <a:ext cx="3825991" cy="1190445"/>
          </a:xfrm>
          <a:prstGeom prst="rect">
            <a:avLst/>
          </a:prstGeom>
        </p:spPr>
      </p:pic>
      <p:pic>
        <p:nvPicPr>
          <p:cNvPr id="9" name="Picture 8">
            <a:extLst>
              <a:ext uri="{FF2B5EF4-FFF2-40B4-BE49-F238E27FC236}">
                <a16:creationId xmlns:a16="http://schemas.microsoft.com/office/drawing/2014/main" id="{076DA660-78BA-7840-B1A2-B90B5F1F99E7}"/>
              </a:ext>
            </a:extLst>
          </p:cNvPr>
          <p:cNvPicPr>
            <a:picLocks noChangeAspect="1"/>
          </p:cNvPicPr>
          <p:nvPr/>
        </p:nvPicPr>
        <p:blipFill rotWithShape="1">
          <a:blip r:embed="rId3"/>
          <a:srcRect l="6654" t="4445"/>
          <a:stretch/>
        </p:blipFill>
        <p:spPr>
          <a:xfrm>
            <a:off x="707834" y="1988114"/>
            <a:ext cx="1899372" cy="1483743"/>
          </a:xfrm>
          <a:prstGeom prst="rect">
            <a:avLst/>
          </a:prstGeom>
        </p:spPr>
      </p:pic>
      <p:pic>
        <p:nvPicPr>
          <p:cNvPr id="10" name="Picture 9">
            <a:extLst>
              <a:ext uri="{FF2B5EF4-FFF2-40B4-BE49-F238E27FC236}">
                <a16:creationId xmlns:a16="http://schemas.microsoft.com/office/drawing/2014/main" id="{DA371C4D-29D9-734E-86C8-328FF92105DD}"/>
              </a:ext>
            </a:extLst>
          </p:cNvPr>
          <p:cNvPicPr>
            <a:picLocks noChangeAspect="1"/>
          </p:cNvPicPr>
          <p:nvPr/>
        </p:nvPicPr>
        <p:blipFill>
          <a:blip r:embed="rId4"/>
          <a:stretch>
            <a:fillRect/>
          </a:stretch>
        </p:blipFill>
        <p:spPr>
          <a:xfrm>
            <a:off x="4651845" y="797670"/>
            <a:ext cx="3181969" cy="1906438"/>
          </a:xfrm>
          <a:prstGeom prst="rect">
            <a:avLst/>
          </a:prstGeom>
        </p:spPr>
      </p:pic>
      <p:pic>
        <p:nvPicPr>
          <p:cNvPr id="11" name="Picture 10">
            <a:extLst>
              <a:ext uri="{FF2B5EF4-FFF2-40B4-BE49-F238E27FC236}">
                <a16:creationId xmlns:a16="http://schemas.microsoft.com/office/drawing/2014/main" id="{B799EB8D-4B3A-1946-8FA1-D60FD2A21678}"/>
              </a:ext>
            </a:extLst>
          </p:cNvPr>
          <p:cNvPicPr>
            <a:picLocks noChangeAspect="1"/>
          </p:cNvPicPr>
          <p:nvPr/>
        </p:nvPicPr>
        <p:blipFill>
          <a:blip r:embed="rId5"/>
          <a:stretch>
            <a:fillRect/>
          </a:stretch>
        </p:blipFill>
        <p:spPr>
          <a:xfrm>
            <a:off x="7833814" y="797669"/>
            <a:ext cx="3181970" cy="1906439"/>
          </a:xfrm>
          <a:prstGeom prst="rect">
            <a:avLst/>
          </a:prstGeom>
        </p:spPr>
      </p:pic>
      <p:pic>
        <p:nvPicPr>
          <p:cNvPr id="12" name="Picture 11">
            <a:extLst>
              <a:ext uri="{FF2B5EF4-FFF2-40B4-BE49-F238E27FC236}">
                <a16:creationId xmlns:a16="http://schemas.microsoft.com/office/drawing/2014/main" id="{274EE717-847E-1744-8652-3376C71155F7}"/>
              </a:ext>
            </a:extLst>
          </p:cNvPr>
          <p:cNvPicPr>
            <a:picLocks noChangeAspect="1"/>
          </p:cNvPicPr>
          <p:nvPr/>
        </p:nvPicPr>
        <p:blipFill>
          <a:blip r:embed="rId6"/>
          <a:stretch>
            <a:fillRect/>
          </a:stretch>
        </p:blipFill>
        <p:spPr>
          <a:xfrm>
            <a:off x="9200635" y="2643685"/>
            <a:ext cx="2418997" cy="3131388"/>
          </a:xfrm>
          <a:prstGeom prst="rect">
            <a:avLst/>
          </a:prstGeom>
        </p:spPr>
      </p:pic>
      <p:pic>
        <p:nvPicPr>
          <p:cNvPr id="13" name="Picture 12">
            <a:extLst>
              <a:ext uri="{FF2B5EF4-FFF2-40B4-BE49-F238E27FC236}">
                <a16:creationId xmlns:a16="http://schemas.microsoft.com/office/drawing/2014/main" id="{3447539C-9978-7F46-8F6D-940CAA80A25C}"/>
              </a:ext>
            </a:extLst>
          </p:cNvPr>
          <p:cNvPicPr>
            <a:picLocks noChangeAspect="1"/>
          </p:cNvPicPr>
          <p:nvPr/>
        </p:nvPicPr>
        <p:blipFill>
          <a:blip r:embed="rId7"/>
          <a:stretch>
            <a:fillRect/>
          </a:stretch>
        </p:blipFill>
        <p:spPr>
          <a:xfrm>
            <a:off x="2572546" y="1909793"/>
            <a:ext cx="2079299" cy="1371294"/>
          </a:xfrm>
          <a:prstGeom prst="rect">
            <a:avLst/>
          </a:prstGeom>
        </p:spPr>
      </p:pic>
      <p:pic>
        <p:nvPicPr>
          <p:cNvPr id="14" name="Picture 13">
            <a:extLst>
              <a:ext uri="{FF2B5EF4-FFF2-40B4-BE49-F238E27FC236}">
                <a16:creationId xmlns:a16="http://schemas.microsoft.com/office/drawing/2014/main" id="{E9F70E22-26F0-4C45-9D8A-6941C729C9CA}"/>
              </a:ext>
            </a:extLst>
          </p:cNvPr>
          <p:cNvPicPr>
            <a:picLocks noChangeAspect="1"/>
          </p:cNvPicPr>
          <p:nvPr/>
        </p:nvPicPr>
        <p:blipFill>
          <a:blip r:embed="rId8"/>
          <a:stretch>
            <a:fillRect/>
          </a:stretch>
        </p:blipFill>
        <p:spPr>
          <a:xfrm>
            <a:off x="977270" y="3514551"/>
            <a:ext cx="3418382" cy="1365247"/>
          </a:xfrm>
          <a:prstGeom prst="rect">
            <a:avLst/>
          </a:prstGeom>
        </p:spPr>
      </p:pic>
      <p:sp>
        <p:nvSpPr>
          <p:cNvPr id="15" name="Rectangle 14">
            <a:extLst>
              <a:ext uri="{FF2B5EF4-FFF2-40B4-BE49-F238E27FC236}">
                <a16:creationId xmlns:a16="http://schemas.microsoft.com/office/drawing/2014/main" id="{321DE902-07BA-0240-A760-9854DE83C30A}"/>
              </a:ext>
            </a:extLst>
          </p:cNvPr>
          <p:cNvSpPr/>
          <p:nvPr/>
        </p:nvSpPr>
        <p:spPr>
          <a:xfrm>
            <a:off x="1040835" y="4814770"/>
            <a:ext cx="3085381" cy="215444"/>
          </a:xfrm>
          <a:prstGeom prst="rect">
            <a:avLst/>
          </a:prstGeom>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800" dirty="0"/>
              <a:t>Source: http://data.library.virginia.edu/data-management/lifecycle/</a:t>
            </a:r>
          </a:p>
        </p:txBody>
      </p:sp>
      <p:pic>
        <p:nvPicPr>
          <p:cNvPr id="16" name="Picture 15">
            <a:extLst>
              <a:ext uri="{FF2B5EF4-FFF2-40B4-BE49-F238E27FC236}">
                <a16:creationId xmlns:a16="http://schemas.microsoft.com/office/drawing/2014/main" id="{344319C4-9900-2142-B274-F2BD3D860E81}"/>
              </a:ext>
            </a:extLst>
          </p:cNvPr>
          <p:cNvPicPr>
            <a:picLocks noChangeAspect="1"/>
          </p:cNvPicPr>
          <p:nvPr/>
        </p:nvPicPr>
        <p:blipFill>
          <a:blip r:embed="rId9"/>
          <a:stretch>
            <a:fillRect/>
          </a:stretch>
        </p:blipFill>
        <p:spPr>
          <a:xfrm>
            <a:off x="7019057" y="5775073"/>
            <a:ext cx="4600575" cy="819150"/>
          </a:xfrm>
          <a:prstGeom prst="rect">
            <a:avLst/>
          </a:prstGeom>
        </p:spPr>
      </p:pic>
      <p:pic>
        <p:nvPicPr>
          <p:cNvPr id="17" name="Picture 16">
            <a:extLst>
              <a:ext uri="{FF2B5EF4-FFF2-40B4-BE49-F238E27FC236}">
                <a16:creationId xmlns:a16="http://schemas.microsoft.com/office/drawing/2014/main" id="{E7441C21-B8BC-C84D-834A-6AF2C020A098}"/>
              </a:ext>
            </a:extLst>
          </p:cNvPr>
          <p:cNvPicPr>
            <a:picLocks noChangeAspect="1"/>
          </p:cNvPicPr>
          <p:nvPr/>
        </p:nvPicPr>
        <p:blipFill>
          <a:blip r:embed="rId10"/>
          <a:stretch>
            <a:fillRect/>
          </a:stretch>
        </p:blipFill>
        <p:spPr>
          <a:xfrm>
            <a:off x="7623196" y="2747203"/>
            <a:ext cx="1577439" cy="1574643"/>
          </a:xfrm>
          <a:prstGeom prst="rect">
            <a:avLst/>
          </a:prstGeom>
        </p:spPr>
      </p:pic>
      <p:pic>
        <p:nvPicPr>
          <p:cNvPr id="18" name="Picture 17">
            <a:extLst>
              <a:ext uri="{FF2B5EF4-FFF2-40B4-BE49-F238E27FC236}">
                <a16:creationId xmlns:a16="http://schemas.microsoft.com/office/drawing/2014/main" id="{D774A522-A78A-1446-B61B-BF34373C8B0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1430" y="4831047"/>
            <a:ext cx="1642429" cy="1787456"/>
          </a:xfrm>
          <a:prstGeom prst="rect">
            <a:avLst/>
          </a:prstGeom>
        </p:spPr>
      </p:pic>
      <p:grpSp>
        <p:nvGrpSpPr>
          <p:cNvPr id="3" name="Group 2"/>
          <p:cNvGrpSpPr/>
          <p:nvPr/>
        </p:nvGrpSpPr>
        <p:grpSpPr>
          <a:xfrm>
            <a:off x="4651845" y="2787247"/>
            <a:ext cx="4548790" cy="2976842"/>
            <a:chOff x="4651845" y="2787247"/>
            <a:chExt cx="4548790" cy="2976842"/>
          </a:xfrm>
        </p:grpSpPr>
        <p:pic>
          <p:nvPicPr>
            <p:cNvPr id="19" name="Picture 18">
              <a:extLst>
                <a:ext uri="{FF2B5EF4-FFF2-40B4-BE49-F238E27FC236}">
                  <a16:creationId xmlns:a16="http://schemas.microsoft.com/office/drawing/2014/main" id="{AD86BCCE-1D6A-BD47-B5B5-5BB0F3E7CFF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51845" y="2787247"/>
              <a:ext cx="2886147" cy="2220113"/>
            </a:xfrm>
            <a:prstGeom prst="rect">
              <a:avLst/>
            </a:prstGeom>
          </p:spPr>
        </p:pic>
        <p:pic>
          <p:nvPicPr>
            <p:cNvPr id="20" name="Picture 19">
              <a:extLst>
                <a:ext uri="{FF2B5EF4-FFF2-40B4-BE49-F238E27FC236}">
                  <a16:creationId xmlns:a16="http://schemas.microsoft.com/office/drawing/2014/main" id="{58ACF97D-DBE7-C14F-8E0F-297A786D8C9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83653" y="4357983"/>
              <a:ext cx="1916982" cy="1406106"/>
            </a:xfrm>
            <a:prstGeom prst="rect">
              <a:avLst/>
            </a:prstGeom>
          </p:spPr>
        </p:pic>
      </p:grpSp>
      <p:pic>
        <p:nvPicPr>
          <p:cNvPr id="21" name="Picture 20" descr="https://upload.wikimedia.org/wikipedia/commons/thumb/1/1b/R_logo.svg/1200px-R_logo.svg.png">
            <a:extLst>
              <a:ext uri="{FF2B5EF4-FFF2-40B4-BE49-F238E27FC236}">
                <a16:creationId xmlns:a16="http://schemas.microsoft.com/office/drawing/2014/main" id="{DC6A82BE-93DA-0E46-872D-82198ABFA62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144495" y="4968431"/>
            <a:ext cx="975927" cy="7563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https://pythonprogramming.net/static/images/finance/python-programming-language.png">
            <a:extLst>
              <a:ext uri="{FF2B5EF4-FFF2-40B4-BE49-F238E27FC236}">
                <a16:creationId xmlns:a16="http://schemas.microsoft.com/office/drawing/2014/main" id="{FFEB5020-07AA-D848-9B64-304A2E83D29A}"/>
              </a:ext>
            </a:extLst>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9823" t="10410" r="9253" b="9080"/>
          <a:stretch/>
        </p:blipFill>
        <p:spPr bwMode="auto">
          <a:xfrm>
            <a:off x="3231509" y="5048218"/>
            <a:ext cx="1144556" cy="113868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CF9C354D-2E0E-2F48-AB4B-9AF49196A8C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015887" y="5048218"/>
            <a:ext cx="1127596" cy="676557"/>
          </a:xfrm>
          <a:prstGeom prst="rect">
            <a:avLst/>
          </a:prstGeom>
        </p:spPr>
      </p:pic>
    </p:spTree>
    <p:extLst>
      <p:ext uri="{BB962C8B-B14F-4D97-AF65-F5344CB8AC3E}">
        <p14:creationId xmlns:p14="http://schemas.microsoft.com/office/powerpoint/2010/main" val="8902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194D8BE0-4B62-084C-978E-51EA0E896C62}"/>
              </a:ext>
            </a:extLst>
          </p:cNvPr>
          <p:cNvSpPr txBox="1"/>
          <p:nvPr/>
        </p:nvSpPr>
        <p:spPr>
          <a:xfrm>
            <a:off x="3882137" y="0"/>
            <a:ext cx="8301508" cy="1508105"/>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4000" b="1" dirty="0">
                <a:latin typeface="+mn-lt"/>
              </a:rPr>
              <a:t>How to Contact Us:</a:t>
            </a:r>
          </a:p>
          <a:p>
            <a:pPr lvl="2"/>
            <a:endParaRPr lang="en-US" sz="2600" dirty="0">
              <a:latin typeface="+mn-lt"/>
            </a:endParaRPr>
          </a:p>
          <a:p>
            <a:pPr lvl="1"/>
            <a:endParaRPr lang="en-US" sz="2600" dirty="0">
              <a:latin typeface="+mn-lt"/>
            </a:endParaRPr>
          </a:p>
        </p:txBody>
      </p:sp>
      <p:sp>
        <p:nvSpPr>
          <p:cNvPr id="5" name="TextBox 2">
            <a:extLst>
              <a:ext uri="{FF2B5EF4-FFF2-40B4-BE49-F238E27FC236}">
                <a16:creationId xmlns:a16="http://schemas.microsoft.com/office/drawing/2014/main" id="{FD2D2C2C-8B0A-6542-8A85-E56776C896BA}"/>
              </a:ext>
            </a:extLst>
          </p:cNvPr>
          <p:cNvSpPr txBox="1"/>
          <p:nvPr/>
        </p:nvSpPr>
        <p:spPr>
          <a:xfrm>
            <a:off x="3140259" y="4879665"/>
            <a:ext cx="8813065" cy="1600438"/>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2400" b="1" dirty="0">
                <a:latin typeface="+mn-lt"/>
              </a:rPr>
              <a:t>Email: </a:t>
            </a:r>
            <a:r>
              <a:rPr lang="en-US" sz="2400" dirty="0">
                <a:latin typeface="+mn-lt"/>
                <a:hlinkClick r:id="rId2"/>
              </a:rPr>
              <a:t>AskData@uc.edu</a:t>
            </a:r>
            <a:endParaRPr lang="en-US" sz="2400" dirty="0">
              <a:latin typeface="+mn-lt"/>
            </a:endParaRPr>
          </a:p>
          <a:p>
            <a:r>
              <a:rPr lang="en-US" sz="2400" b="1" dirty="0">
                <a:latin typeface="+mn-lt"/>
              </a:rPr>
              <a:t>Web:</a:t>
            </a:r>
            <a:r>
              <a:rPr lang="en-US" sz="2400" dirty="0">
                <a:latin typeface="+mn-lt"/>
              </a:rPr>
              <a:t> </a:t>
            </a:r>
            <a:r>
              <a:rPr lang="en-US" sz="2400" dirty="0">
                <a:latin typeface="+mn-lt"/>
                <a:hlinkClick r:id="rId3"/>
              </a:rPr>
              <a:t>https://libraries.uc.edu/digital-scholarship/data-services.html</a:t>
            </a:r>
            <a:endParaRPr lang="en-US" sz="2400" dirty="0">
              <a:latin typeface="+mn-lt"/>
              <a:cs typeface="Calibri"/>
              <a:hlinkClick r:id="rId3"/>
            </a:endParaRPr>
          </a:p>
          <a:p>
            <a:r>
              <a:rPr lang="en-US" sz="2400" b="1" dirty="0">
                <a:latin typeface="+mn-lt"/>
              </a:rPr>
              <a:t>Visit: </a:t>
            </a:r>
            <a:r>
              <a:rPr lang="en-US" sz="2400" dirty="0">
                <a:latin typeface="+mn-lt"/>
              </a:rPr>
              <a:t>240 Braunstein Hall (Geology-Math-Physics Library</a:t>
            </a:r>
            <a:r>
              <a:rPr lang="en-US" altLang="zh-CN" sz="2400" dirty="0">
                <a:latin typeface="+mn-lt"/>
              </a:rPr>
              <a:t>)</a:t>
            </a:r>
            <a:endParaRPr lang="en-US" sz="2600" dirty="0">
              <a:latin typeface="+mn-lt"/>
            </a:endParaRPr>
          </a:p>
          <a:p>
            <a:pPr lvl="1"/>
            <a:endParaRPr lang="en-US" sz="2600" dirty="0">
              <a:latin typeface="+mn-lt"/>
            </a:endParaRPr>
          </a:p>
        </p:txBody>
      </p:sp>
      <p:pic>
        <p:nvPicPr>
          <p:cNvPr id="6" name="Picture 5">
            <a:extLst>
              <a:ext uri="{FF2B5EF4-FFF2-40B4-BE49-F238E27FC236}">
                <a16:creationId xmlns:a16="http://schemas.microsoft.com/office/drawing/2014/main" id="{C1E1A450-1CCF-0A42-8522-74C614CA3E7E}"/>
              </a:ext>
            </a:extLst>
          </p:cNvPr>
          <p:cNvPicPr>
            <a:picLocks noChangeAspect="1"/>
          </p:cNvPicPr>
          <p:nvPr/>
        </p:nvPicPr>
        <p:blipFill rotWithShape="1">
          <a:blip r:embed="rId4"/>
          <a:srcRect l="6181" r="6597"/>
          <a:stretch/>
        </p:blipFill>
        <p:spPr>
          <a:xfrm>
            <a:off x="3621320" y="792876"/>
            <a:ext cx="2053087" cy="2007391"/>
          </a:xfrm>
          <a:prstGeom prst="rect">
            <a:avLst/>
          </a:prstGeom>
        </p:spPr>
      </p:pic>
      <p:sp>
        <p:nvSpPr>
          <p:cNvPr id="7" name="Rectangle 6">
            <a:extLst>
              <a:ext uri="{FF2B5EF4-FFF2-40B4-BE49-F238E27FC236}">
                <a16:creationId xmlns:a16="http://schemas.microsoft.com/office/drawing/2014/main" id="{EDF0F3C6-5B45-7549-9193-0C680C049A3A}"/>
              </a:ext>
            </a:extLst>
          </p:cNvPr>
          <p:cNvSpPr/>
          <p:nvPr/>
        </p:nvSpPr>
        <p:spPr>
          <a:xfrm>
            <a:off x="3156075" y="2918182"/>
            <a:ext cx="4731939" cy="1200329"/>
          </a:xfrm>
          <a:prstGeom prst="rect">
            <a:avLst/>
          </a:prstGeom>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b="1" dirty="0">
                <a:solidFill>
                  <a:srgbClr val="C00000"/>
                </a:solidFill>
                <a:latin typeface="+mn-lt"/>
                <a:cs typeface="Calibri"/>
              </a:rPr>
              <a:t>Viz Lab Manager: </a:t>
            </a:r>
          </a:p>
          <a:p>
            <a:r>
              <a:rPr lang="en-US" dirty="0">
                <a:latin typeface="+mn-lt"/>
                <a:cs typeface="Calibri"/>
              </a:rPr>
              <a:t>Richard Johansen, Data Visualization </a:t>
            </a:r>
            <a:r>
              <a:rPr lang="en-US" dirty="0" smtClean="0">
                <a:latin typeface="+mn-lt"/>
                <a:cs typeface="Calibri"/>
              </a:rPr>
              <a:t>Specialist</a:t>
            </a:r>
          </a:p>
          <a:p>
            <a:r>
              <a:rPr lang="en-US" b="1" dirty="0"/>
              <a:t>GitHub</a:t>
            </a:r>
            <a:r>
              <a:rPr lang="en-US" dirty="0"/>
              <a:t>: </a:t>
            </a:r>
            <a:r>
              <a:rPr lang="en-US" dirty="0">
                <a:hlinkClick r:id="rId5"/>
              </a:rPr>
              <a:t>https://github.com/RAJohansen</a:t>
            </a:r>
            <a:r>
              <a:rPr lang="en-US" dirty="0" smtClean="0">
                <a:hlinkClick r:id="rId5"/>
              </a:rPr>
              <a:t>/</a:t>
            </a:r>
            <a:endParaRPr lang="en-US" dirty="0" smtClean="0"/>
          </a:p>
          <a:p>
            <a:r>
              <a:rPr lang="en-US" b="1" dirty="0"/>
              <a:t>Twitter: @</a:t>
            </a:r>
            <a:r>
              <a:rPr lang="en-US" b="1" dirty="0" err="1" smtClean="0"/>
              <a:t>DataVizJohansen</a:t>
            </a:r>
            <a:endParaRPr lang="en-US" b="1" dirty="0"/>
          </a:p>
        </p:txBody>
      </p:sp>
      <p:sp>
        <p:nvSpPr>
          <p:cNvPr id="8" name="Rectangle 7">
            <a:extLst>
              <a:ext uri="{FF2B5EF4-FFF2-40B4-BE49-F238E27FC236}">
                <a16:creationId xmlns:a16="http://schemas.microsoft.com/office/drawing/2014/main" id="{B389D77A-66B5-234E-B643-EF60A770E2F3}"/>
              </a:ext>
            </a:extLst>
          </p:cNvPr>
          <p:cNvSpPr/>
          <p:nvPr/>
        </p:nvSpPr>
        <p:spPr>
          <a:xfrm>
            <a:off x="8026032" y="2891554"/>
            <a:ext cx="4158640" cy="646331"/>
          </a:xfrm>
          <a:prstGeom prst="rect">
            <a:avLst/>
          </a:prstGeom>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b="1" dirty="0">
                <a:solidFill>
                  <a:srgbClr val="C00000"/>
                </a:solidFill>
                <a:latin typeface="+mn-lt"/>
                <a:cs typeface="Calibri"/>
              </a:rPr>
              <a:t>Data &amp; GIS Collab Manager:</a:t>
            </a:r>
            <a:r>
              <a:rPr lang="en-US" dirty="0">
                <a:latin typeface="+mn-lt"/>
                <a:cs typeface="Calibri"/>
              </a:rPr>
              <a:t> </a:t>
            </a:r>
            <a:r>
              <a:rPr lang="en-US" b="1" dirty="0">
                <a:latin typeface="+mn-lt"/>
                <a:cs typeface="Calibri"/>
              </a:rPr>
              <a:t> </a:t>
            </a:r>
          </a:p>
          <a:p>
            <a:r>
              <a:rPr lang="en-US" dirty="0">
                <a:latin typeface="+mn-lt"/>
                <a:cs typeface="Calibri"/>
              </a:rPr>
              <a:t>Amy Koshoffer,  Science Informationist</a:t>
            </a:r>
          </a:p>
        </p:txBody>
      </p:sp>
      <p:pic>
        <p:nvPicPr>
          <p:cNvPr id="9" name="Picture 8">
            <a:extLst>
              <a:ext uri="{FF2B5EF4-FFF2-40B4-BE49-F238E27FC236}">
                <a16:creationId xmlns:a16="http://schemas.microsoft.com/office/drawing/2014/main" id="{CBB6D272-BDA1-D145-9258-F23CAF92EC59}"/>
              </a:ext>
            </a:extLst>
          </p:cNvPr>
          <p:cNvPicPr>
            <a:picLocks noChangeAspect="1"/>
          </p:cNvPicPr>
          <p:nvPr/>
        </p:nvPicPr>
        <p:blipFill>
          <a:blip r:embed="rId6"/>
          <a:stretch>
            <a:fillRect/>
          </a:stretch>
        </p:blipFill>
        <p:spPr>
          <a:xfrm>
            <a:off x="8836908" y="797256"/>
            <a:ext cx="2017414" cy="2017414"/>
          </a:xfrm>
          <a:prstGeom prst="rect">
            <a:avLst/>
          </a:prstGeom>
        </p:spPr>
      </p:pic>
    </p:spTree>
    <p:extLst>
      <p:ext uri="{BB962C8B-B14F-4D97-AF65-F5344CB8AC3E}">
        <p14:creationId xmlns:p14="http://schemas.microsoft.com/office/powerpoint/2010/main" val="1784239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Workshop Agenda</a:t>
            </a:r>
            <a:endParaRPr lang="en-US" dirty="0"/>
          </a:p>
        </p:txBody>
      </p:sp>
      <p:sp>
        <p:nvSpPr>
          <p:cNvPr id="3" name="Text Placeholder 2"/>
          <p:cNvSpPr>
            <a:spLocks noGrp="1"/>
          </p:cNvSpPr>
          <p:nvPr>
            <p:ph type="body" idx="1"/>
          </p:nvPr>
        </p:nvSpPr>
        <p:spPr/>
        <p:txBody>
          <a:bodyPr/>
          <a:lstStyle/>
          <a:p>
            <a:pPr marL="0" indent="0">
              <a:lnSpc>
                <a:spcPts val="3360"/>
              </a:lnSpc>
              <a:buNone/>
            </a:pPr>
            <a:r>
              <a:rPr lang="en-US" b="1" dirty="0" smtClean="0"/>
              <a:t>What is Tableau?</a:t>
            </a:r>
          </a:p>
          <a:p>
            <a:pPr marL="0" indent="0">
              <a:lnSpc>
                <a:spcPts val="3360"/>
              </a:lnSpc>
              <a:buNone/>
            </a:pPr>
            <a:r>
              <a:rPr lang="en-US" b="1" dirty="0" smtClean="0"/>
              <a:t>Understanding Data</a:t>
            </a:r>
          </a:p>
          <a:p>
            <a:pPr marL="0" indent="0">
              <a:lnSpc>
                <a:spcPts val="3360"/>
              </a:lnSpc>
              <a:buNone/>
            </a:pPr>
            <a:r>
              <a:rPr lang="en-US" b="1" dirty="0"/>
              <a:t>Data </a:t>
            </a:r>
            <a:r>
              <a:rPr lang="en-US" b="1" dirty="0" smtClean="0"/>
              <a:t>Visualizations</a:t>
            </a:r>
          </a:p>
          <a:p>
            <a:pPr marL="0" indent="0">
              <a:lnSpc>
                <a:spcPts val="3360"/>
              </a:lnSpc>
              <a:buNone/>
            </a:pPr>
            <a:r>
              <a:rPr lang="en-US" b="1" dirty="0" smtClean="0"/>
              <a:t>Work in Tableau Desktop (Public)</a:t>
            </a:r>
            <a:endParaRPr lang="en-US" b="1" dirty="0"/>
          </a:p>
          <a:p>
            <a:pPr marL="0" indent="0">
              <a:lnSpc>
                <a:spcPts val="3360"/>
              </a:lnSpc>
              <a:buNone/>
            </a:pPr>
            <a:endParaRPr lang="en-US" b="1" dirty="0" smtClean="0"/>
          </a:p>
        </p:txBody>
      </p:sp>
    </p:spTree>
    <p:extLst>
      <p:ext uri="{BB962C8B-B14F-4D97-AF65-F5344CB8AC3E}">
        <p14:creationId xmlns:p14="http://schemas.microsoft.com/office/powerpoint/2010/main" val="3396771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Tableau?</a:t>
            </a:r>
            <a:endParaRPr lang="en-US" dirty="0"/>
          </a:p>
        </p:txBody>
      </p:sp>
      <p:sp>
        <p:nvSpPr>
          <p:cNvPr id="3" name="Text Placeholder 2"/>
          <p:cNvSpPr>
            <a:spLocks noGrp="1"/>
          </p:cNvSpPr>
          <p:nvPr>
            <p:ph type="body" idx="1"/>
          </p:nvPr>
        </p:nvSpPr>
        <p:spPr>
          <a:xfrm>
            <a:off x="415600" y="1536633"/>
            <a:ext cx="7729333" cy="1698273"/>
          </a:xfrm>
        </p:spPr>
        <p:txBody>
          <a:bodyPr>
            <a:normAutofit lnSpcReduction="10000"/>
          </a:bodyPr>
          <a:lstStyle/>
          <a:p>
            <a:r>
              <a:rPr lang="en-US" dirty="0" smtClean="0"/>
              <a:t>Tableau is a powerful business intelligence and data visualization software.</a:t>
            </a:r>
            <a:endParaRPr lang="en-US" dirty="0"/>
          </a:p>
          <a:p>
            <a:endParaRPr lang="en-US" dirty="0" smtClean="0"/>
          </a:p>
          <a:p>
            <a:r>
              <a:rPr lang="en-US" dirty="0" smtClean="0"/>
              <a:t>“Beefed” up Microsoft Excel</a:t>
            </a:r>
          </a:p>
          <a:p>
            <a:endParaRPr lang="en-US" dirty="0"/>
          </a:p>
          <a:p>
            <a:pPr marL="0" indent="0">
              <a:buNone/>
            </a:pPr>
            <a:endParaRPr lang="en-US" dirty="0"/>
          </a:p>
        </p:txBody>
      </p:sp>
      <p:sp>
        <p:nvSpPr>
          <p:cNvPr id="7" name="Rectangle 6"/>
          <p:cNvSpPr/>
          <p:nvPr/>
        </p:nvSpPr>
        <p:spPr>
          <a:xfrm>
            <a:off x="415600" y="3414572"/>
            <a:ext cx="9763571" cy="3108543"/>
          </a:xfrm>
          <a:prstGeom prst="rect">
            <a:avLst/>
          </a:prstGeom>
        </p:spPr>
        <p:txBody>
          <a:bodyPr wrap="square" numCol="2">
            <a:spAutoFit/>
          </a:bodyPr>
          <a:lstStyle/>
          <a:p>
            <a:r>
              <a:rPr lang="en-US" sz="2800" dirty="0">
                <a:solidFill>
                  <a:srgbClr val="00B050"/>
                </a:solidFill>
              </a:rPr>
              <a:t>Pros</a:t>
            </a:r>
            <a:r>
              <a:rPr lang="en-US" sz="2800" dirty="0" smtClean="0"/>
              <a:t>:</a:t>
            </a:r>
          </a:p>
          <a:p>
            <a:pPr marL="457200" indent="-457200">
              <a:buFont typeface="Arial" panose="020B0604020202020204" pitchFamily="34" charset="0"/>
              <a:buChar char="•"/>
            </a:pPr>
            <a:r>
              <a:rPr lang="en-US" sz="2800" dirty="0" smtClean="0"/>
              <a:t>Powerful &amp; Versatile</a:t>
            </a:r>
            <a:endParaRPr lang="en-US" sz="2800" dirty="0"/>
          </a:p>
          <a:p>
            <a:pPr marL="457200" indent="-457200">
              <a:buFont typeface="Arial" panose="020B0604020202020204" pitchFamily="34" charset="0"/>
              <a:buChar char="•"/>
            </a:pPr>
            <a:r>
              <a:rPr lang="en-US" sz="2800" dirty="0" smtClean="0"/>
              <a:t>Extremely data-friendly</a:t>
            </a:r>
          </a:p>
          <a:p>
            <a:pPr marL="457200" indent="-457200">
              <a:buFont typeface="Arial" panose="020B0604020202020204" pitchFamily="34" charset="0"/>
              <a:buChar char="•"/>
            </a:pPr>
            <a:r>
              <a:rPr lang="en-US" sz="2800" dirty="0" smtClean="0"/>
              <a:t>User-friendly drag &amp; </a:t>
            </a:r>
            <a:r>
              <a:rPr lang="en-US" sz="2800" dirty="0"/>
              <a:t>c</a:t>
            </a:r>
            <a:r>
              <a:rPr lang="en-US" sz="2800" dirty="0" smtClean="0"/>
              <a:t>lick interface</a:t>
            </a:r>
          </a:p>
          <a:p>
            <a:pPr marL="457200" indent="-457200">
              <a:buFont typeface="Arial" panose="020B0604020202020204" pitchFamily="34" charset="0"/>
              <a:buChar char="•"/>
            </a:pPr>
            <a:r>
              <a:rPr lang="en-US" sz="2800" dirty="0" smtClean="0"/>
              <a:t>Excellent for data exploration and report generation</a:t>
            </a:r>
          </a:p>
          <a:p>
            <a:r>
              <a:rPr lang="en-US" sz="2800" dirty="0" smtClean="0">
                <a:solidFill>
                  <a:srgbClr val="FF0000"/>
                </a:solidFill>
              </a:rPr>
              <a:t>Cons</a:t>
            </a:r>
            <a:r>
              <a:rPr lang="en-US" sz="2800" dirty="0" smtClean="0"/>
              <a:t>: </a:t>
            </a:r>
          </a:p>
          <a:p>
            <a:pPr marL="457200" indent="-457200">
              <a:buFont typeface="Arial" panose="020B0604020202020204" pitchFamily="34" charset="0"/>
              <a:buChar char="•"/>
            </a:pPr>
            <a:r>
              <a:rPr lang="en-US" sz="2800" dirty="0" smtClean="0"/>
              <a:t>Expensive</a:t>
            </a:r>
          </a:p>
          <a:p>
            <a:pPr marL="457200" indent="-457200">
              <a:buFont typeface="Arial" panose="020B0604020202020204" pitchFamily="34" charset="0"/>
              <a:buChar char="•"/>
            </a:pPr>
            <a:r>
              <a:rPr lang="en-US" sz="2800" dirty="0" smtClean="0"/>
              <a:t>Moderate learning curve</a:t>
            </a:r>
          </a:p>
          <a:p>
            <a:pPr marL="457200" indent="-457200">
              <a:buFont typeface="Arial" panose="020B0604020202020204" pitchFamily="34" charset="0"/>
              <a:buChar char="•"/>
            </a:pPr>
            <a:r>
              <a:rPr lang="en-US" sz="2800" dirty="0" smtClean="0"/>
              <a:t>Speed (large data sets)</a:t>
            </a:r>
          </a:p>
          <a:p>
            <a:pPr marL="457200" indent="-457200">
              <a:buFont typeface="Arial" panose="020B0604020202020204" pitchFamily="34" charset="0"/>
              <a:buChar char="•"/>
            </a:pPr>
            <a:r>
              <a:rPr lang="en-US" sz="2800" dirty="0" smtClean="0"/>
              <a:t>Data Security (public version)</a:t>
            </a:r>
          </a:p>
          <a:p>
            <a:pPr marL="457200" indent="-457200">
              <a:buFont typeface="Arial" panose="020B0604020202020204" pitchFamily="34" charset="0"/>
              <a:buChar char="•"/>
            </a:pPr>
            <a:r>
              <a:rPr lang="en-US" sz="2800" dirty="0" smtClean="0"/>
              <a:t>Limited Reproducibility</a:t>
            </a:r>
            <a:endParaRPr lang="en-US" sz="2800" dirty="0"/>
          </a:p>
        </p:txBody>
      </p:sp>
    </p:spTree>
    <p:extLst>
      <p:ext uri="{BB962C8B-B14F-4D97-AF65-F5344CB8AC3E}">
        <p14:creationId xmlns:p14="http://schemas.microsoft.com/office/powerpoint/2010/main" val="252653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Data?</a:t>
            </a:r>
            <a:endParaRPr lang="en-US" dirty="0"/>
          </a:p>
        </p:txBody>
      </p:sp>
      <p:sp>
        <p:nvSpPr>
          <p:cNvPr id="3" name="Text Placeholder 2"/>
          <p:cNvSpPr>
            <a:spLocks noGrp="1"/>
          </p:cNvSpPr>
          <p:nvPr>
            <p:ph type="body" idx="1"/>
          </p:nvPr>
        </p:nvSpPr>
        <p:spPr>
          <a:xfrm>
            <a:off x="415600" y="1536633"/>
            <a:ext cx="11080902" cy="4555200"/>
          </a:xfrm>
        </p:spPr>
        <p:txBody>
          <a:bodyPr>
            <a:normAutofit/>
          </a:bodyPr>
          <a:lstStyle/>
          <a:p>
            <a:r>
              <a:rPr lang="en-US" dirty="0" smtClean="0"/>
              <a:t>Data is a collection of </a:t>
            </a:r>
            <a:r>
              <a:rPr lang="en-US" b="1" dirty="0" smtClean="0"/>
              <a:t>objects</a:t>
            </a:r>
            <a:r>
              <a:rPr lang="en-US" dirty="0" smtClean="0"/>
              <a:t> defined by </a:t>
            </a:r>
            <a:r>
              <a:rPr lang="en-US" b="1" dirty="0" smtClean="0"/>
              <a:t>attributes</a:t>
            </a:r>
          </a:p>
          <a:p>
            <a:endParaRPr lang="en-US" b="1" dirty="0"/>
          </a:p>
          <a:p>
            <a:r>
              <a:rPr lang="en-US" dirty="0" smtClean="0"/>
              <a:t>An </a:t>
            </a:r>
            <a:r>
              <a:rPr lang="en-US" b="1" dirty="0" smtClean="0"/>
              <a:t>attribute</a:t>
            </a:r>
            <a:r>
              <a:rPr lang="en-US" dirty="0" smtClean="0"/>
              <a:t> is a property or characteristic of an object</a:t>
            </a:r>
          </a:p>
          <a:p>
            <a:pPr lvl="1"/>
            <a:r>
              <a:rPr lang="en-US" dirty="0" smtClean="0"/>
              <a:t>Examples: eye color of  a person, temperature, etc.</a:t>
            </a:r>
          </a:p>
          <a:p>
            <a:pPr lvl="1"/>
            <a:r>
              <a:rPr lang="en-US" dirty="0" smtClean="0"/>
              <a:t>Synonyms: </a:t>
            </a:r>
            <a:r>
              <a:rPr lang="en-US" b="1" i="1" dirty="0" smtClean="0"/>
              <a:t>Columns</a:t>
            </a:r>
            <a:r>
              <a:rPr lang="en-US" b="1" dirty="0" smtClean="0"/>
              <a:t>,</a:t>
            </a:r>
            <a:r>
              <a:rPr lang="en-US" dirty="0" smtClean="0"/>
              <a:t> variables, fields, characteristics, features, etc.</a:t>
            </a:r>
          </a:p>
          <a:p>
            <a:pPr marL="0" indent="0">
              <a:buNone/>
            </a:pPr>
            <a:endParaRPr lang="en-US" dirty="0" smtClean="0"/>
          </a:p>
          <a:p>
            <a:r>
              <a:rPr lang="en-US" dirty="0" smtClean="0"/>
              <a:t>An </a:t>
            </a:r>
            <a:r>
              <a:rPr lang="en-US" b="1" dirty="0" smtClean="0"/>
              <a:t>object</a:t>
            </a:r>
            <a:r>
              <a:rPr lang="en-US" dirty="0" smtClean="0"/>
              <a:t> is the phenomena being described or evaluated</a:t>
            </a:r>
          </a:p>
          <a:p>
            <a:pPr lvl="1"/>
            <a:r>
              <a:rPr lang="en-US" dirty="0" smtClean="0"/>
              <a:t>Examples</a:t>
            </a:r>
            <a:r>
              <a:rPr lang="en-US" dirty="0"/>
              <a:t>: </a:t>
            </a:r>
            <a:r>
              <a:rPr lang="en-US" dirty="0" smtClean="0"/>
              <a:t>Bob/Sarah, house, substance, etc</a:t>
            </a:r>
            <a:r>
              <a:rPr lang="en-US" dirty="0"/>
              <a:t>.</a:t>
            </a:r>
            <a:endParaRPr lang="en-US" dirty="0" smtClean="0"/>
          </a:p>
          <a:p>
            <a:pPr lvl="1"/>
            <a:r>
              <a:rPr lang="en-US" dirty="0" smtClean="0"/>
              <a:t>Synonyms: </a:t>
            </a:r>
            <a:r>
              <a:rPr lang="en-US" b="1" i="1" dirty="0" smtClean="0"/>
              <a:t>Rows</a:t>
            </a:r>
            <a:r>
              <a:rPr lang="en-US" dirty="0" smtClean="0"/>
              <a:t>, records, points, cases, samples, instances, etc.</a:t>
            </a:r>
          </a:p>
        </p:txBody>
      </p:sp>
    </p:spTree>
    <p:extLst>
      <p:ext uri="{BB962C8B-B14F-4D97-AF65-F5344CB8AC3E}">
        <p14:creationId xmlns:p14="http://schemas.microsoft.com/office/powerpoint/2010/main" val="369080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 Classification</a:t>
            </a:r>
            <a:endParaRPr lang="en-US" dirty="0"/>
          </a:p>
        </p:txBody>
      </p:sp>
      <p:sp>
        <p:nvSpPr>
          <p:cNvPr id="3" name="Text Placeholder 2"/>
          <p:cNvSpPr>
            <a:spLocks noGrp="1"/>
          </p:cNvSpPr>
          <p:nvPr>
            <p:ph type="body" idx="1"/>
          </p:nvPr>
        </p:nvSpPr>
        <p:spPr>
          <a:xfrm>
            <a:off x="415600" y="1536633"/>
            <a:ext cx="6899600" cy="4555200"/>
          </a:xfrm>
        </p:spPr>
        <p:txBody>
          <a:bodyPr/>
          <a:lstStyle/>
          <a:p>
            <a:r>
              <a:rPr lang="en-US" dirty="0" smtClean="0"/>
              <a:t>Discrete Attribute – has a countable set of values</a:t>
            </a:r>
          </a:p>
          <a:p>
            <a:pPr lvl="1"/>
            <a:r>
              <a:rPr lang="en-US" dirty="0" smtClean="0"/>
              <a:t>Examples: zip codes, number of words,</a:t>
            </a:r>
          </a:p>
          <a:p>
            <a:pPr lvl="1"/>
            <a:r>
              <a:rPr lang="en-US" dirty="0" smtClean="0"/>
              <a:t>Typically represented as </a:t>
            </a:r>
            <a:r>
              <a:rPr lang="en-US" b="1" dirty="0" smtClean="0"/>
              <a:t>integers</a:t>
            </a:r>
            <a:endParaRPr lang="en-US" b="1" dirty="0"/>
          </a:p>
          <a:p>
            <a:endParaRPr lang="en-US" dirty="0" smtClean="0"/>
          </a:p>
          <a:p>
            <a:r>
              <a:rPr lang="en-US" dirty="0" smtClean="0"/>
              <a:t>Continuous Attribute - has an infinite set of numbers and potential divisions</a:t>
            </a:r>
          </a:p>
          <a:p>
            <a:pPr lvl="1"/>
            <a:r>
              <a:rPr lang="en-US" dirty="0" smtClean="0"/>
              <a:t>Example: temperature, height, weight</a:t>
            </a:r>
          </a:p>
          <a:p>
            <a:pPr lvl="1"/>
            <a:r>
              <a:rPr lang="en-US" dirty="0"/>
              <a:t>Typically represented as </a:t>
            </a:r>
            <a:r>
              <a:rPr lang="en-US" dirty="0" smtClean="0"/>
              <a:t>floating point (</a:t>
            </a:r>
            <a:r>
              <a:rPr lang="en-US" b="1" dirty="0" smtClean="0"/>
              <a:t>decimal</a:t>
            </a:r>
            <a:r>
              <a:rPr lang="en-US" dirty="0" smtClean="0"/>
              <a:t>)</a:t>
            </a:r>
            <a:endParaRPr lang="en-US" dirty="0"/>
          </a:p>
          <a:p>
            <a:pPr lvl="1"/>
            <a:endParaRPr lang="en-US" dirty="0"/>
          </a:p>
        </p:txBody>
      </p:sp>
      <p:pic>
        <p:nvPicPr>
          <p:cNvPr id="1026" name="Picture 2" descr="https://qph.fs.quoracdn.net/main-qimg-7badb966d5ff6063ddb515737011ed1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0133" y="967500"/>
            <a:ext cx="3936267" cy="46302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840133" y="5597793"/>
            <a:ext cx="3572934" cy="215444"/>
          </a:xfrm>
          <a:prstGeom prst="rect">
            <a:avLst/>
          </a:prstGeom>
        </p:spPr>
        <p:txBody>
          <a:bodyPr wrap="square">
            <a:spAutoFit/>
          </a:bodyPr>
          <a:lstStyle/>
          <a:p>
            <a:r>
              <a:rPr lang="en-US" sz="800" dirty="0">
                <a:latin typeface="Times New Roman" panose="02020603050405020304" pitchFamily="18" charset="0"/>
                <a:cs typeface="Times New Roman" panose="02020603050405020304" pitchFamily="18" charset="0"/>
              </a:rPr>
              <a:t>https://qph.fs.quoracdn.net/main-qimg-7badb966d5ff6063ddb515737011ed1b-c</a:t>
            </a:r>
          </a:p>
        </p:txBody>
      </p:sp>
    </p:spTree>
    <p:extLst>
      <p:ext uri="{BB962C8B-B14F-4D97-AF65-F5344CB8AC3E}">
        <p14:creationId xmlns:p14="http://schemas.microsoft.com/office/powerpoint/2010/main" val="291681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Attribute Classes</a:t>
            </a:r>
          </a:p>
        </p:txBody>
      </p:sp>
      <p:sp>
        <p:nvSpPr>
          <p:cNvPr id="3" name="Text Placeholder 2"/>
          <p:cNvSpPr>
            <a:spLocks noGrp="1"/>
          </p:cNvSpPr>
          <p:nvPr>
            <p:ph type="body" idx="1"/>
          </p:nvPr>
        </p:nvSpPr>
        <p:spPr/>
        <p:txBody>
          <a:bodyPr>
            <a:normAutofit/>
          </a:bodyPr>
          <a:lstStyle/>
          <a:p>
            <a:r>
              <a:rPr lang="en-US" dirty="0" smtClean="0"/>
              <a:t>Categorical </a:t>
            </a:r>
          </a:p>
          <a:p>
            <a:pPr lvl="1"/>
            <a:r>
              <a:rPr lang="en-US" dirty="0" smtClean="0"/>
              <a:t>Nominal - </a:t>
            </a:r>
            <a:r>
              <a:rPr lang="en-US" dirty="0"/>
              <a:t>Data that can be counted, but not aggregated or </a:t>
            </a:r>
            <a:r>
              <a:rPr lang="en-US" dirty="0" smtClean="0"/>
              <a:t>ordered</a:t>
            </a:r>
            <a:endParaRPr lang="en-US" b="1" dirty="0" smtClean="0"/>
          </a:p>
          <a:p>
            <a:pPr lvl="2"/>
            <a:r>
              <a:rPr lang="en-US" dirty="0" smtClean="0"/>
              <a:t>Examples: Eye Color, Zip Code, Music Genre</a:t>
            </a:r>
          </a:p>
          <a:p>
            <a:pPr lvl="1"/>
            <a:r>
              <a:rPr lang="en-US" dirty="0" smtClean="0"/>
              <a:t>Ordinal - </a:t>
            </a:r>
            <a:r>
              <a:rPr lang="en-US" dirty="0"/>
              <a:t>Data that can be counted and ordered, but not aggregated.</a:t>
            </a:r>
          </a:p>
          <a:p>
            <a:pPr lvl="2"/>
            <a:r>
              <a:rPr lang="en-US" dirty="0" smtClean="0"/>
              <a:t>Examples: Grades, Clothing Size, Positions (in a race)</a:t>
            </a:r>
            <a:endParaRPr lang="en-US" dirty="0"/>
          </a:p>
          <a:p>
            <a:r>
              <a:rPr lang="en-US" dirty="0" smtClean="0"/>
              <a:t>Numerical</a:t>
            </a:r>
          </a:p>
          <a:p>
            <a:pPr lvl="1"/>
            <a:r>
              <a:rPr lang="en-US" dirty="0" smtClean="0"/>
              <a:t>Interval (metrics) - The difference in values are constant and meaningful</a:t>
            </a:r>
          </a:p>
          <a:p>
            <a:pPr lvl="2"/>
            <a:r>
              <a:rPr lang="en-US" dirty="0" smtClean="0"/>
              <a:t>Examples: The </a:t>
            </a:r>
            <a:r>
              <a:rPr lang="en-US" dirty="0"/>
              <a:t>difference between a temperature of </a:t>
            </a:r>
            <a:r>
              <a:rPr lang="en-US" dirty="0" smtClean="0"/>
              <a:t>100°F and 90°F </a:t>
            </a:r>
            <a:r>
              <a:rPr lang="en-US" dirty="0"/>
              <a:t>is the same difference as between </a:t>
            </a:r>
            <a:r>
              <a:rPr lang="en-US" dirty="0" smtClean="0"/>
              <a:t>90°F and 80°F.</a:t>
            </a:r>
          </a:p>
          <a:p>
            <a:pPr lvl="1"/>
            <a:r>
              <a:rPr lang="en-US" dirty="0" smtClean="0"/>
              <a:t>Ratio -  An interval scale with an absolute zero </a:t>
            </a:r>
          </a:p>
          <a:p>
            <a:pPr lvl="2"/>
            <a:r>
              <a:rPr lang="en-US" dirty="0" smtClean="0"/>
              <a:t>Examples: Income, Height, Weight</a:t>
            </a:r>
            <a:endParaRPr lang="en-US" dirty="0"/>
          </a:p>
        </p:txBody>
      </p:sp>
    </p:spTree>
    <p:extLst>
      <p:ext uri="{BB962C8B-B14F-4D97-AF65-F5344CB8AC3E}">
        <p14:creationId xmlns:p14="http://schemas.microsoft.com/office/powerpoint/2010/main" val="253483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8782" y="365760"/>
            <a:ext cx="10834736" cy="6044404"/>
          </a:xfrm>
          <a:prstGeom prst="rect">
            <a:avLst/>
          </a:prstGeom>
        </p:spPr>
      </p:pic>
      <p:sp>
        <p:nvSpPr>
          <p:cNvPr id="3" name="Rectangle 2"/>
          <p:cNvSpPr/>
          <p:nvPr/>
        </p:nvSpPr>
        <p:spPr>
          <a:xfrm>
            <a:off x="8910754" y="6386277"/>
            <a:ext cx="2602764" cy="276999"/>
          </a:xfrm>
          <a:prstGeom prst="rect">
            <a:avLst/>
          </a:prstGeom>
        </p:spPr>
        <p:txBody>
          <a:bodyPr wrap="none">
            <a:spAutoFit/>
          </a:bodyPr>
          <a:lstStyle/>
          <a:p>
            <a:r>
              <a:rPr lang="en-US" sz="1200" dirty="0">
                <a:hlinkClick r:id="rId3"/>
              </a:rPr>
              <a:t>http://survivestatistics.com/variables</a:t>
            </a:r>
            <a:r>
              <a:rPr lang="en-US" sz="1200" dirty="0" smtClean="0">
                <a:hlinkClick r:id="rId3"/>
              </a:rPr>
              <a:t>/</a:t>
            </a:r>
            <a:r>
              <a:rPr lang="en-US" sz="1200" dirty="0" smtClean="0"/>
              <a:t> </a:t>
            </a:r>
            <a:endParaRPr lang="en-US" sz="1200" dirty="0"/>
          </a:p>
        </p:txBody>
      </p:sp>
    </p:spTree>
    <p:extLst>
      <p:ext uri="{BB962C8B-B14F-4D97-AF65-F5344CB8AC3E}">
        <p14:creationId xmlns:p14="http://schemas.microsoft.com/office/powerpoint/2010/main" val="2753747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Enhancing Visualizations</a:t>
            </a:r>
            <a:endParaRPr lang="en-US" dirty="0"/>
          </a:p>
        </p:txBody>
      </p:sp>
      <p:sp>
        <p:nvSpPr>
          <p:cNvPr id="3" name="Text Placeholder 2"/>
          <p:cNvSpPr>
            <a:spLocks noGrp="1"/>
          </p:cNvSpPr>
          <p:nvPr>
            <p:ph type="body" idx="1"/>
          </p:nvPr>
        </p:nvSpPr>
        <p:spPr/>
        <p:txBody>
          <a:bodyPr>
            <a:normAutofit/>
          </a:bodyPr>
          <a:lstStyle/>
          <a:p>
            <a:r>
              <a:rPr lang="en-US" dirty="0"/>
              <a:t>1 Dimensional Data</a:t>
            </a:r>
            <a:endParaRPr lang="en-US" dirty="0" smtClean="0"/>
          </a:p>
          <a:p>
            <a:pPr lvl="1"/>
            <a:r>
              <a:rPr lang="en-US" dirty="0" smtClean="0"/>
              <a:t>Length</a:t>
            </a:r>
          </a:p>
          <a:p>
            <a:pPr lvl="1"/>
            <a:endParaRPr lang="en-US" dirty="0" smtClean="0"/>
          </a:p>
          <a:p>
            <a:r>
              <a:rPr lang="en-US" dirty="0" smtClean="0"/>
              <a:t>2 </a:t>
            </a:r>
            <a:r>
              <a:rPr lang="en-US" dirty="0"/>
              <a:t>Dimensional Data</a:t>
            </a:r>
            <a:endParaRPr lang="en-US" dirty="0" smtClean="0"/>
          </a:p>
          <a:p>
            <a:pPr lvl="1"/>
            <a:r>
              <a:rPr lang="en-US" dirty="0" smtClean="0"/>
              <a:t>Position</a:t>
            </a:r>
          </a:p>
          <a:p>
            <a:pPr lvl="1"/>
            <a:endParaRPr lang="en-US" dirty="0" smtClean="0"/>
          </a:p>
          <a:p>
            <a:r>
              <a:rPr lang="en-US" dirty="0"/>
              <a:t>2</a:t>
            </a:r>
            <a:r>
              <a:rPr lang="en-US" dirty="0" smtClean="0"/>
              <a:t>+ Dimensional Data</a:t>
            </a:r>
          </a:p>
          <a:p>
            <a:pPr lvl="1"/>
            <a:r>
              <a:rPr lang="en-US" dirty="0" smtClean="0"/>
              <a:t>Position</a:t>
            </a:r>
          </a:p>
          <a:p>
            <a:pPr lvl="1"/>
            <a:r>
              <a:rPr lang="en-US" dirty="0" smtClean="0"/>
              <a:t>Color Hue/Saturation</a:t>
            </a:r>
          </a:p>
          <a:p>
            <a:pPr lvl="1"/>
            <a:r>
              <a:rPr lang="en-US" dirty="0" smtClean="0"/>
              <a:t>Size</a:t>
            </a:r>
          </a:p>
          <a:p>
            <a:pPr lvl="1"/>
            <a:r>
              <a:rPr lang="en-US" dirty="0" smtClean="0"/>
              <a:t>Shape</a:t>
            </a:r>
            <a:endParaRPr lang="en-US" dirty="0"/>
          </a:p>
        </p:txBody>
      </p:sp>
      <p:pic>
        <p:nvPicPr>
          <p:cNvPr id="7" name="Picture 6"/>
          <p:cNvPicPr>
            <a:picLocks noChangeAspect="1"/>
          </p:cNvPicPr>
          <p:nvPr/>
        </p:nvPicPr>
        <p:blipFill>
          <a:blip r:embed="rId2"/>
          <a:stretch>
            <a:fillRect/>
          </a:stretch>
        </p:blipFill>
        <p:spPr>
          <a:xfrm>
            <a:off x="6225366" y="3453925"/>
            <a:ext cx="1774114" cy="1782142"/>
          </a:xfrm>
          <a:prstGeom prst="rect">
            <a:avLst/>
          </a:prstGeom>
        </p:spPr>
      </p:pic>
      <p:pic>
        <p:nvPicPr>
          <p:cNvPr id="10" name="Picture 9"/>
          <p:cNvPicPr>
            <a:picLocks noChangeAspect="1"/>
          </p:cNvPicPr>
          <p:nvPr/>
        </p:nvPicPr>
        <p:blipFill>
          <a:blip r:embed="rId3"/>
          <a:stretch>
            <a:fillRect/>
          </a:stretch>
        </p:blipFill>
        <p:spPr>
          <a:xfrm>
            <a:off x="8416969" y="3355127"/>
            <a:ext cx="1710214" cy="1782139"/>
          </a:xfrm>
          <a:prstGeom prst="rect">
            <a:avLst/>
          </a:prstGeom>
        </p:spPr>
      </p:pic>
      <p:pic>
        <p:nvPicPr>
          <p:cNvPr id="4" name="Picture 3"/>
          <p:cNvPicPr>
            <a:picLocks noChangeAspect="1"/>
          </p:cNvPicPr>
          <p:nvPr/>
        </p:nvPicPr>
        <p:blipFill>
          <a:blip r:embed="rId4"/>
          <a:stretch>
            <a:fillRect/>
          </a:stretch>
        </p:blipFill>
        <p:spPr>
          <a:xfrm>
            <a:off x="6225366" y="1356967"/>
            <a:ext cx="1687218" cy="1917292"/>
          </a:xfrm>
          <a:prstGeom prst="rect">
            <a:avLst/>
          </a:prstGeom>
        </p:spPr>
      </p:pic>
      <p:pic>
        <p:nvPicPr>
          <p:cNvPr id="6" name="Picture 5"/>
          <p:cNvPicPr>
            <a:picLocks noChangeAspect="1"/>
          </p:cNvPicPr>
          <p:nvPr/>
        </p:nvPicPr>
        <p:blipFill rotWithShape="1">
          <a:blip r:embed="rId5"/>
          <a:srcRect b="7346"/>
          <a:stretch/>
        </p:blipFill>
        <p:spPr>
          <a:xfrm>
            <a:off x="8299222" y="1401509"/>
            <a:ext cx="1827961" cy="1773952"/>
          </a:xfrm>
          <a:prstGeom prst="rect">
            <a:avLst/>
          </a:prstGeom>
        </p:spPr>
      </p:pic>
    </p:spTree>
    <p:extLst>
      <p:ext uri="{BB962C8B-B14F-4D97-AF65-F5344CB8AC3E}">
        <p14:creationId xmlns:p14="http://schemas.microsoft.com/office/powerpoint/2010/main" val="1884110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1"/>
            <a:ext cx="11360800" cy="785004"/>
          </a:xfrm>
        </p:spPr>
        <p:txBody>
          <a:bodyPr>
            <a:normAutofit fontScale="90000"/>
          </a:bodyPr>
          <a:lstStyle/>
          <a:p>
            <a:r>
              <a:rPr lang="en-US" dirty="0" smtClean="0"/>
              <a:t>Four Basic Chart Types</a:t>
            </a:r>
            <a:endParaRPr lang="en-US" dirty="0"/>
          </a:p>
        </p:txBody>
      </p:sp>
      <p:pic>
        <p:nvPicPr>
          <p:cNvPr id="7" name="Content Placeholder 3"/>
          <p:cNvPicPr>
            <a:picLocks noChangeAspect="1"/>
          </p:cNvPicPr>
          <p:nvPr/>
        </p:nvPicPr>
        <p:blipFill rotWithShape="1">
          <a:blip r:embed="rId2"/>
          <a:srcRect l="6594" t="8507" b="3751"/>
          <a:stretch/>
        </p:blipFill>
        <p:spPr>
          <a:xfrm>
            <a:off x="1872572" y="716452"/>
            <a:ext cx="8446855" cy="6141548"/>
          </a:xfrm>
          <a:prstGeom prst="rect">
            <a:avLst/>
          </a:prstGeom>
        </p:spPr>
      </p:pic>
      <p:sp>
        <p:nvSpPr>
          <p:cNvPr id="8" name="Rectangle 7"/>
          <p:cNvSpPr/>
          <p:nvPr/>
        </p:nvSpPr>
        <p:spPr>
          <a:xfrm>
            <a:off x="1837425" y="6611779"/>
            <a:ext cx="4258574" cy="246221"/>
          </a:xfrm>
          <a:prstGeom prst="rect">
            <a:avLst/>
          </a:prstGeom>
        </p:spPr>
        <p:txBody>
          <a:bodyPr wrap="square">
            <a:spAutoFit/>
          </a:bodyPr>
          <a:lstStyle/>
          <a:p>
            <a:r>
              <a:rPr lang="en-US" sz="1000" dirty="0">
                <a:hlinkClick r:id="rId3"/>
              </a:rPr>
              <a:t>http://</a:t>
            </a:r>
            <a:r>
              <a:rPr lang="en-US" sz="1000" dirty="0" smtClean="0">
                <a:hlinkClick r:id="rId3"/>
              </a:rPr>
              <a:t>extremepresentation.typepad.com/files/choosing-a-good-chart-09.pdf</a:t>
            </a:r>
            <a:r>
              <a:rPr lang="en-US" sz="1000" dirty="0" smtClean="0"/>
              <a:t> </a:t>
            </a:r>
            <a:endParaRPr lang="en-US" sz="1000" dirty="0"/>
          </a:p>
        </p:txBody>
      </p:sp>
    </p:spTree>
    <p:extLst>
      <p:ext uri="{BB962C8B-B14F-4D97-AF65-F5344CB8AC3E}">
        <p14:creationId xmlns:p14="http://schemas.microsoft.com/office/powerpoint/2010/main" val="1850332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1654</TotalTime>
  <Words>529</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Arial Rounded MT Bold</vt:lpstr>
      <vt:lpstr>Calibri</vt:lpstr>
      <vt:lpstr>Calibri Light</vt:lpstr>
      <vt:lpstr>等线</vt:lpstr>
      <vt:lpstr>等线 Light</vt:lpstr>
      <vt:lpstr>黑体</vt:lpstr>
      <vt:lpstr>Times New Roman</vt:lpstr>
      <vt:lpstr>Office Theme</vt:lpstr>
      <vt:lpstr>1_Office Theme</vt:lpstr>
      <vt:lpstr>A Brief Introduction to </vt:lpstr>
      <vt:lpstr>Workshop Agenda</vt:lpstr>
      <vt:lpstr>What is Tableau?</vt:lpstr>
      <vt:lpstr>What is Data?</vt:lpstr>
      <vt:lpstr>Attribute Classification</vt:lpstr>
      <vt:lpstr>Important Attribute Classes</vt:lpstr>
      <vt:lpstr>PowerPoint Presentation</vt:lpstr>
      <vt:lpstr>Enhancing Visualizations</vt:lpstr>
      <vt:lpstr>Four Basic Chart Types</vt:lpstr>
      <vt:lpstr>Want to continue learning Tableau?</vt:lpstr>
      <vt:lpstr>PowerPoint Presentation</vt:lpstr>
      <vt:lpstr>Research &amp; Data Services</vt:lpstr>
      <vt:lpstr>Data Visualization Software</vt:lpstr>
      <vt:lpstr>Projects</vt:lpstr>
      <vt:lpstr>PowerPoint Presentation</vt:lpstr>
    </vt:vector>
  </TitlesOfParts>
  <Company>Universit of Cincinnati Libraries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Data Visualization</dc:title>
  <dc:creator>Johansen, Richard (johansra)</dc:creator>
  <cp:lastModifiedBy>Johansen, Richard (johansra)</cp:lastModifiedBy>
  <cp:revision>219</cp:revision>
  <dcterms:created xsi:type="dcterms:W3CDTF">2018-05-16T17:41:19Z</dcterms:created>
  <dcterms:modified xsi:type="dcterms:W3CDTF">2018-10-08T12:11:30Z</dcterms:modified>
</cp:coreProperties>
</file>