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8"/>
  </p:notesMasterIdLst>
  <p:sldIdLst>
    <p:sldId id="256" r:id="rId3"/>
    <p:sldId id="326" r:id="rId4"/>
    <p:sldId id="287" r:id="rId5"/>
    <p:sldId id="320" r:id="rId6"/>
    <p:sldId id="321" r:id="rId7"/>
    <p:sldId id="322" r:id="rId8"/>
    <p:sldId id="323" r:id="rId9"/>
    <p:sldId id="331" r:id="rId10"/>
    <p:sldId id="335" r:id="rId11"/>
    <p:sldId id="330" r:id="rId12"/>
    <p:sldId id="334" r:id="rId13"/>
    <p:sldId id="332" r:id="rId14"/>
    <p:sldId id="333" r:id="rId15"/>
    <p:sldId id="270" r:id="rId16"/>
    <p:sldId id="318" r:id="rId17"/>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003300"/>
    <a:srgbClr val="EA7D3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09" d="100"/>
          <a:sy n="109" d="100"/>
        </p:scale>
        <p:origin x="734" y="101"/>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85053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389027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7/11/2024 9:54 AM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7/11/2024 9:54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7/11/2024 9:54 AM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7/11/2024 9:54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7/11/2024 9:54 AM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7/11/2024 9:54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7/11/2024 9:54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7/11/2024 9:54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7/11/2024 9:54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7/11/2024 9:54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7/11/2024 9:54 AM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7/11/2024 9:54 AM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hyperlink" Target="https://www.3d-scantech.com/product_category/tracking-3d-scanner/" TargetMode="External"/><Relationship Id="rId3" Type="http://schemas.openxmlformats.org/officeDocument/2006/relationships/image" Target="../media/image6.jpeg"/><Relationship Id="rId7" Type="http://schemas.openxmlformats.org/officeDocument/2006/relationships/hyperlink" Target="https://ieeexplore.ieee.org/document/979763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eeexplore.ieee.org/document/6014598" TargetMode="External"/><Relationship Id="rId5" Type="http://schemas.openxmlformats.org/officeDocument/2006/relationships/hyperlink" Target="https://ieeexplore.ieee.org/document/8981708" TargetMode="External"/><Relationship Id="rId10" Type="http://schemas.openxmlformats.org/officeDocument/2006/relationships/hyperlink" Target="https://www.3d-scantech.com/product/am-desk-3d-workstation/" TargetMode="External"/><Relationship Id="rId4" Type="http://schemas.openxmlformats.org/officeDocument/2006/relationships/image" Target="../media/image4.png"/><Relationship Id="rId9" Type="http://schemas.openxmlformats.org/officeDocument/2006/relationships/hyperlink" Target="https://www.3d-scantech.com/3d-scanner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latin typeface="Times New Roman" panose="02020603050405020304" pitchFamily="18" charset="0"/>
                <a:cs typeface="Times New Roman" panose="02020603050405020304" pitchFamily="18" charset="0"/>
              </a:rPr>
              <a:t>3D SCANNER</a:t>
            </a:r>
            <a:endParaRPr lang="en-US" sz="3600" b="1" dirty="0">
              <a:solidFill>
                <a:srgbClr val="FFC000"/>
              </a:solidFill>
              <a:latin typeface="Constantia" pitchFamily="18" charset="0"/>
            </a:endParaRPr>
          </a:p>
        </p:txBody>
      </p:sp>
      <p:sp>
        <p:nvSpPr>
          <p:cNvPr id="13" name="Rectangle 12"/>
          <p:cNvSpPr/>
          <p:nvPr/>
        </p:nvSpPr>
        <p:spPr>
          <a:xfrm>
            <a:off x="5014616" y="3159127"/>
            <a:ext cx="3980036" cy="1582484"/>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1600" b="1" dirty="0">
                <a:solidFill>
                  <a:srgbClr val="F3F3F3"/>
                </a:solidFill>
              </a:rPr>
              <a:t>Faculty Mentors</a:t>
            </a:r>
          </a:p>
          <a:p>
            <a:pPr marL="514350" indent="-502284">
              <a:lnSpc>
                <a:spcPct val="100000"/>
              </a:lnSpc>
              <a:spcBef>
                <a:spcPts val="95"/>
              </a:spcBef>
              <a:buAutoNum type="arabicPeriod"/>
              <a:tabLst>
                <a:tab pos="514350" algn="l"/>
                <a:tab pos="514984" algn="l"/>
              </a:tabLst>
            </a:pPr>
            <a:r>
              <a:rPr lang="pt-BR" sz="1600" b="1" dirty="0">
                <a:solidFill>
                  <a:srgbClr val="FFFF00"/>
                </a:solidFill>
                <a:latin typeface="Arial"/>
                <a:cs typeface="Arial"/>
              </a:rPr>
              <a:t>Mr.K. Raju, Asst. Professor</a:t>
            </a:r>
            <a:endParaRPr lang="pt-BR" sz="1600" dirty="0">
              <a:latin typeface="Arial"/>
              <a:cs typeface="Arial"/>
            </a:endParaRPr>
          </a:p>
          <a:p>
            <a:pPr marL="514350" indent="-502284">
              <a:lnSpc>
                <a:spcPct val="100000"/>
              </a:lnSpc>
              <a:buAutoNum type="arabicPeriod"/>
              <a:tabLst>
                <a:tab pos="514350" algn="l"/>
                <a:tab pos="514984" algn="l"/>
              </a:tabLst>
            </a:pPr>
            <a:r>
              <a:rPr lang="pt-BR" sz="1600" b="1" dirty="0">
                <a:solidFill>
                  <a:srgbClr val="FFFF00"/>
                </a:solidFill>
                <a:latin typeface="Arial"/>
                <a:cs typeface="Arial"/>
              </a:rPr>
              <a:t>Mr.S. Suresh Ram, Asst. Professor</a:t>
            </a:r>
          </a:p>
          <a:p>
            <a:pPr marL="514350" indent="-502284">
              <a:lnSpc>
                <a:spcPct val="100000"/>
              </a:lnSpc>
              <a:buAutoNum type="arabicPeriod"/>
              <a:tabLst>
                <a:tab pos="514350" algn="l"/>
                <a:tab pos="514984" algn="l"/>
              </a:tabLst>
            </a:pPr>
            <a:r>
              <a:rPr lang="pt-BR" sz="1600" b="1" dirty="0">
                <a:solidFill>
                  <a:srgbClr val="FFFF00"/>
                </a:solidFill>
                <a:latin typeface="Arial"/>
                <a:cs typeface="Arial"/>
              </a:rPr>
              <a:t>Mr.K. Nagendra Prasad, Asst. Professor</a:t>
            </a:r>
            <a:endParaRPr lang="pt-BR" sz="1600" dirty="0">
              <a:latin typeface="Arial"/>
              <a:cs typeface="Arial"/>
            </a:endParaRP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142844" y="3121680"/>
            <a:ext cx="4800600"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1400" b="1" dirty="0">
                <a:solidFill>
                  <a:srgbClr val="FF0000"/>
                </a:solidFill>
                <a:latin typeface="Times New Roman" panose="02020603050405020304" pitchFamily="18" charset="0"/>
                <a:cs typeface="Times New Roman" panose="02020603050405020304" pitchFamily="18" charset="0"/>
              </a:rPr>
              <a:t>Student Team Details</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G. Gayathri 		    - 22H51A0484</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G. Rakesh 		    - 23H55A0410</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M. Shashi Vardhan Reddy	    - 23H55A0419</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Revanth</a:t>
            </a:r>
            <a:r>
              <a:rPr lang="en-US" sz="1400" dirty="0">
                <a:latin typeface="Times New Roman" panose="02020603050405020304" pitchFamily="18" charset="0"/>
                <a:cs typeface="Times New Roman" panose="02020603050405020304" pitchFamily="18" charset="0"/>
              </a:rPr>
              <a:t> 		    - 23H55A0421</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Rai Abhishek  	    	    - 23H55A0424</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R. Venkatesh		    - 23H55A0425</a:t>
            </a:r>
          </a:p>
        </p:txBody>
      </p:sp>
      <p:sp>
        <p:nvSpPr>
          <p:cNvPr id="17"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sp>
        <p:nvSpPr>
          <p:cNvPr id="8" name="Rectangle 7"/>
          <p:cNvSpPr/>
          <p:nvPr/>
        </p:nvSpPr>
        <p:spPr>
          <a:xfrm>
            <a:off x="-50590" y="1123950"/>
            <a:ext cx="8614314" cy="2336024"/>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endParaRPr lang="en-US" dirty="0">
              <a:latin typeface="Times New Roman" panose="02020603050405020304" pitchFamily="18" charset="0"/>
              <a:cs typeface="Times New Roman" panose="02020603050405020304" pitchFamily="18" charset="0"/>
            </a:endParaRP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23728" y="215503"/>
            <a:ext cx="511256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latin typeface="Times New Roman" pitchFamily="18" charset="0"/>
                <a:cs typeface="Times New Roman" pitchFamily="18" charset="0"/>
              </a:rPr>
              <a:t>WORKING OF THE MODEL/FRONTEND</a:t>
            </a:r>
          </a:p>
          <a:p>
            <a:r>
              <a:rPr lang="en-US" b="1" dirty="0">
                <a:latin typeface="Times New Roman" pitchFamily="18" charset="0"/>
                <a:cs typeface="Times New Roman" pitchFamily="18" charset="0"/>
              </a:rPr>
              <a:t>                 DEMONSTRATION</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pic>
        <p:nvPicPr>
          <p:cNvPr id="4" name="Picture 3">
            <a:extLst>
              <a:ext uri="{FF2B5EF4-FFF2-40B4-BE49-F238E27FC236}">
                <a16:creationId xmlns:a16="http://schemas.microsoft.com/office/drawing/2014/main" id="{797442F3-5242-1F18-B448-441550692422}"/>
              </a:ext>
            </a:extLst>
          </p:cNvPr>
          <p:cNvPicPr>
            <a:picLocks noChangeAspect="1"/>
          </p:cNvPicPr>
          <p:nvPr/>
        </p:nvPicPr>
        <p:blipFill rotWithShape="1">
          <a:blip r:embed="rId5"/>
          <a:srcRect l="1645" t="1381" r="1301" b="1805"/>
          <a:stretch/>
        </p:blipFill>
        <p:spPr>
          <a:xfrm>
            <a:off x="2123728" y="1192228"/>
            <a:ext cx="4134979" cy="33640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B72024B3-B69C-5BBE-B9AB-E143D57603F0}"/>
              </a:ext>
            </a:extLst>
          </p:cNvPr>
          <p:cNvSpPr txBox="1"/>
          <p:nvPr/>
        </p:nvSpPr>
        <p:spPr>
          <a:xfrm>
            <a:off x="572480" y="1400413"/>
            <a:ext cx="7999040" cy="3323987"/>
          </a:xfrm>
          <a:prstGeom prst="rect">
            <a:avLst/>
          </a:prstGeom>
          <a:noFill/>
        </p:spPr>
        <p:txBody>
          <a:bodyPr wrap="square" rtlCol="0">
            <a:spAutoFit/>
          </a:bodyPr>
          <a:lstStyle/>
          <a:p>
            <a:r>
              <a:rPr lang="en-US" sz="1400" dirty="0"/>
              <a:t>The results and output of a 3D scanner typically consist of:</a:t>
            </a:r>
          </a:p>
          <a:p>
            <a:r>
              <a:rPr lang="en-US" sz="1400" dirty="0">
                <a:solidFill>
                  <a:srgbClr val="FF0000"/>
                </a:solidFill>
              </a:rPr>
              <a:t>1.Scanned Data: </a:t>
            </a:r>
            <a:r>
              <a:rPr lang="en-US" sz="1400" dirty="0"/>
              <a:t>This includes point clouds, which are collections of points representing the surface of the scanned object, or meshes, which are 3D representations of the object's surface made up of polygons.2. </a:t>
            </a:r>
          </a:p>
          <a:p>
            <a:r>
              <a:rPr lang="en-US" sz="1400" dirty="0">
                <a:solidFill>
                  <a:srgbClr val="FF0000"/>
                </a:solidFill>
              </a:rPr>
              <a:t>2.Accuracy Assessment: </a:t>
            </a:r>
            <a:r>
              <a:rPr lang="en-US" sz="1400" dirty="0"/>
              <a:t>Measurement of how accurately the scanner reproduces the geometry of the scanned object compared to its actual dimensions.</a:t>
            </a:r>
          </a:p>
          <a:p>
            <a:r>
              <a:rPr lang="en-US" sz="1400" dirty="0">
                <a:solidFill>
                  <a:srgbClr val="FF0000"/>
                </a:solidFill>
              </a:rPr>
              <a:t>3. Resolution: </a:t>
            </a:r>
            <a:r>
              <a:rPr lang="en-US" sz="1400" dirty="0"/>
              <a:t>Evaluation of the level of detail captured by the scanner, often measured in terms of the smallest features it can accurately capture.</a:t>
            </a:r>
          </a:p>
          <a:p>
            <a:r>
              <a:rPr lang="en-US" sz="1400" dirty="0">
                <a:solidFill>
                  <a:srgbClr val="FF0000"/>
                </a:solidFill>
              </a:rPr>
              <a:t>4. Texture Information: </a:t>
            </a:r>
            <a:r>
              <a:rPr lang="en-US" sz="1400" dirty="0"/>
              <a:t>Some scanners can capture color or texture information in addition to geometry, which adds realism to the scanned model.</a:t>
            </a:r>
          </a:p>
          <a:p>
            <a:r>
              <a:rPr lang="en-US" sz="1400" dirty="0">
                <a:solidFill>
                  <a:srgbClr val="FF0000"/>
                </a:solidFill>
              </a:rPr>
              <a:t>5. Post-Processing: </a:t>
            </a:r>
            <a:r>
              <a:rPr lang="en-US" sz="1400" dirty="0"/>
              <a:t>The scanned data often requires post-processing to clean up noise, fill in gaps, and prepare it for use in applications such as 3D printing or computer-aided design (CAD).</a:t>
            </a:r>
          </a:p>
          <a:p>
            <a:r>
              <a:rPr lang="en-US" sz="1400" dirty="0">
                <a:solidFill>
                  <a:srgbClr val="FF0000"/>
                </a:solidFill>
              </a:rPr>
              <a:t>6. Application-Specific Outputs: </a:t>
            </a:r>
            <a:r>
              <a:rPr lang="en-US" sz="1400" dirty="0"/>
              <a:t>Depending on the intended use of the scanned data, additional outputs may include CAD models, 3D prints, animations, or simulations . These outputs collectively provide a comprehensive representation of the scanned object and serve as the basis for further analysis or application.</a:t>
            </a:r>
          </a:p>
          <a:p>
            <a:endParaRPr lang="en-IN" sz="1400" dirty="0"/>
          </a:p>
        </p:txBody>
      </p:sp>
    </p:spTree>
    <p:extLst>
      <p:ext uri="{BB962C8B-B14F-4D97-AF65-F5344CB8AC3E}">
        <p14:creationId xmlns:p14="http://schemas.microsoft.com/office/powerpoint/2010/main" val="393877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Gautami" panose="020B0502040204020203" pitchFamily="34" charset="0"/>
              </a:rPr>
              <a:t>PLAN OF ACTION </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26" name="TextBox 25">
            <a:extLst>
              <a:ext uri="{FF2B5EF4-FFF2-40B4-BE49-F238E27FC236}">
                <a16:creationId xmlns:a16="http://schemas.microsoft.com/office/drawing/2014/main" id="{1C7C0D54-C167-3680-2802-375C9571BC5A}"/>
              </a:ext>
            </a:extLst>
          </p:cNvPr>
          <p:cNvSpPr txBox="1"/>
          <p:nvPr/>
        </p:nvSpPr>
        <p:spPr>
          <a:xfrm>
            <a:off x="395536" y="1222510"/>
            <a:ext cx="8280920" cy="1384995"/>
          </a:xfrm>
          <a:prstGeom prst="rect">
            <a:avLst/>
          </a:prstGeom>
          <a:noFill/>
        </p:spPr>
        <p:txBody>
          <a:bodyPr wrap="square">
            <a:spAutoFit/>
          </a:bodyPr>
          <a:lstStyle/>
          <a:p>
            <a:pPr marL="285750" indent="-285750">
              <a:buFont typeface="Arial" panose="020B0604020202020204" pitchFamily="34" charset="0"/>
              <a:buChar char="•"/>
            </a:pPr>
            <a:r>
              <a:rPr lang="en-US" sz="1400" b="1" dirty="0">
                <a:solidFill>
                  <a:srgbClr val="FF0000"/>
                </a:solidFill>
                <a:latin typeface="Arial" panose="020B0604020202020204" pitchFamily="34" charset="0"/>
                <a:cs typeface="Arial" panose="020B0604020202020204" pitchFamily="34" charset="0"/>
              </a:rPr>
              <a:t>Objective:</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main objective of this project is to design a 3D model of any object which can be duplicated or replicated easily. This project generates an OBJ file which describes the surface geometry of a 3D object.</a:t>
            </a:r>
          </a:p>
          <a:p>
            <a:pPr marL="285750" indent="-285750">
              <a:buFont typeface="Arial" panose="020B0604020202020204" pitchFamily="34" charset="0"/>
              <a:buChar char="•"/>
            </a:pPr>
            <a:r>
              <a:rPr lang="en-IN" sz="1400" b="1" dirty="0">
                <a:solidFill>
                  <a:srgbClr val="FF0000"/>
                </a:solidFill>
                <a:latin typeface="Arial" panose="020B0604020202020204" pitchFamily="34" charset="0"/>
                <a:cs typeface="Arial" panose="020B0604020202020204" pitchFamily="34" charset="0"/>
              </a:rPr>
              <a:t>Time line: </a:t>
            </a:r>
            <a:r>
              <a:rPr lang="en-IN" sz="1400" dirty="0">
                <a:latin typeface="Arial" panose="020B0604020202020204" pitchFamily="34" charset="0"/>
                <a:cs typeface="Arial" panose="020B0604020202020204" pitchFamily="34" charset="0"/>
              </a:rPr>
              <a:t>The recognising of the coordinates which is scanned would nearly take some time which is proportional to the size of the object. Basically this project would take </a:t>
            </a:r>
            <a:r>
              <a:rPr lang="en-IN" sz="1400" dirty="0" err="1">
                <a:latin typeface="Arial" panose="020B0604020202020204" pitchFamily="34" charset="0"/>
                <a:cs typeface="Arial" panose="020B0604020202020204" pitchFamily="34" charset="0"/>
              </a:rPr>
              <a:t>atleast</a:t>
            </a:r>
            <a:r>
              <a:rPr lang="en-IN" sz="1400" dirty="0">
                <a:latin typeface="Arial" panose="020B0604020202020204" pitchFamily="34" charset="0"/>
                <a:cs typeface="Arial" panose="020B0604020202020204" pitchFamily="34" charset="0"/>
              </a:rPr>
              <a:t> 10 minutes to scan and getting an object file or G code as output.</a:t>
            </a:r>
          </a:p>
        </p:txBody>
      </p:sp>
      <p:sp>
        <p:nvSpPr>
          <p:cNvPr id="29" name="TextBox 3">
            <a:extLst>
              <a:ext uri="{FF2B5EF4-FFF2-40B4-BE49-F238E27FC236}">
                <a16:creationId xmlns:a16="http://schemas.microsoft.com/office/drawing/2014/main" id="{FC5321A7-F642-89D9-459D-50322F58A5F1}"/>
              </a:ext>
            </a:extLst>
          </p:cNvPr>
          <p:cNvSpPr txBox="1"/>
          <p:nvPr/>
        </p:nvSpPr>
        <p:spPr>
          <a:xfrm>
            <a:off x="828202" y="2620281"/>
            <a:ext cx="934871" cy="369332"/>
          </a:xfrm>
          <a:prstGeom prst="rect">
            <a:avLst/>
          </a:prstGeom>
          <a:noFill/>
        </p:spPr>
        <p:txBody>
          <a:bodyPr wrap="non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solidFill>
                  <a:srgbClr val="FF0000"/>
                </a:solidFill>
              </a:rPr>
              <a:t>WEEK 1</a:t>
            </a:r>
            <a:endParaRPr lang="en-IN" dirty="0">
              <a:solidFill>
                <a:srgbClr val="FF0000"/>
              </a:solidFill>
            </a:endParaRPr>
          </a:p>
        </p:txBody>
      </p:sp>
      <p:sp>
        <p:nvSpPr>
          <p:cNvPr id="30" name="Rectangle 29">
            <a:extLst>
              <a:ext uri="{FF2B5EF4-FFF2-40B4-BE49-F238E27FC236}">
                <a16:creationId xmlns:a16="http://schemas.microsoft.com/office/drawing/2014/main" id="{47539436-DF98-D23E-5B06-B88073BB0B0B}"/>
              </a:ext>
            </a:extLst>
          </p:cNvPr>
          <p:cNvSpPr/>
          <p:nvPr/>
        </p:nvSpPr>
        <p:spPr>
          <a:xfrm>
            <a:off x="760150" y="2607685"/>
            <a:ext cx="1080120" cy="342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1" name="Rectangle 30">
            <a:extLst>
              <a:ext uri="{FF2B5EF4-FFF2-40B4-BE49-F238E27FC236}">
                <a16:creationId xmlns:a16="http://schemas.microsoft.com/office/drawing/2014/main" id="{97C64BD1-4172-B7A2-24C5-FD9D2336269B}"/>
              </a:ext>
            </a:extLst>
          </p:cNvPr>
          <p:cNvSpPr/>
          <p:nvPr/>
        </p:nvSpPr>
        <p:spPr>
          <a:xfrm>
            <a:off x="770952" y="3105351"/>
            <a:ext cx="1080120" cy="342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2" name="TextBox 8">
            <a:extLst>
              <a:ext uri="{FF2B5EF4-FFF2-40B4-BE49-F238E27FC236}">
                <a16:creationId xmlns:a16="http://schemas.microsoft.com/office/drawing/2014/main" id="{6CAF9700-D052-06E3-D8FB-54CF00F00509}"/>
              </a:ext>
            </a:extLst>
          </p:cNvPr>
          <p:cNvSpPr txBox="1"/>
          <p:nvPr/>
        </p:nvSpPr>
        <p:spPr>
          <a:xfrm>
            <a:off x="830870" y="3101344"/>
            <a:ext cx="934871" cy="369332"/>
          </a:xfrm>
          <a:prstGeom prst="rect">
            <a:avLst/>
          </a:prstGeom>
          <a:noFill/>
        </p:spPr>
        <p:txBody>
          <a:bodyPr wrap="non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solidFill>
                  <a:srgbClr val="FF0000"/>
                </a:solidFill>
              </a:rPr>
              <a:t>WEEK 2</a:t>
            </a:r>
            <a:endParaRPr lang="en-IN" dirty="0">
              <a:solidFill>
                <a:srgbClr val="FF0000"/>
              </a:solidFill>
            </a:endParaRPr>
          </a:p>
        </p:txBody>
      </p:sp>
      <p:sp>
        <p:nvSpPr>
          <p:cNvPr id="33" name="TextBox 9">
            <a:extLst>
              <a:ext uri="{FF2B5EF4-FFF2-40B4-BE49-F238E27FC236}">
                <a16:creationId xmlns:a16="http://schemas.microsoft.com/office/drawing/2014/main" id="{BD1CF310-B8D8-B8B6-BBFB-E79714A4FD89}"/>
              </a:ext>
            </a:extLst>
          </p:cNvPr>
          <p:cNvSpPr txBox="1"/>
          <p:nvPr/>
        </p:nvSpPr>
        <p:spPr>
          <a:xfrm>
            <a:off x="828202" y="3645493"/>
            <a:ext cx="934871" cy="369332"/>
          </a:xfrm>
          <a:prstGeom prst="rect">
            <a:avLst/>
          </a:prstGeom>
          <a:noFill/>
        </p:spPr>
        <p:txBody>
          <a:bodyPr wrap="non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solidFill>
                  <a:srgbClr val="FF0000"/>
                </a:solidFill>
              </a:rPr>
              <a:t>WEEK 3</a:t>
            </a:r>
            <a:endParaRPr lang="en-IN" dirty="0">
              <a:solidFill>
                <a:srgbClr val="FF0000"/>
              </a:solidFill>
            </a:endParaRPr>
          </a:p>
        </p:txBody>
      </p:sp>
      <p:sp>
        <p:nvSpPr>
          <p:cNvPr id="34" name="Rectangle 33">
            <a:extLst>
              <a:ext uri="{FF2B5EF4-FFF2-40B4-BE49-F238E27FC236}">
                <a16:creationId xmlns:a16="http://schemas.microsoft.com/office/drawing/2014/main" id="{E2B5C56F-9B9A-8A7D-99E9-BE19219B7A81}"/>
              </a:ext>
            </a:extLst>
          </p:cNvPr>
          <p:cNvSpPr/>
          <p:nvPr/>
        </p:nvSpPr>
        <p:spPr>
          <a:xfrm>
            <a:off x="747162" y="3638885"/>
            <a:ext cx="1080120" cy="342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5" name="Rectangle 34">
            <a:extLst>
              <a:ext uri="{FF2B5EF4-FFF2-40B4-BE49-F238E27FC236}">
                <a16:creationId xmlns:a16="http://schemas.microsoft.com/office/drawing/2014/main" id="{B0CA9CEB-9FB8-CF75-CAFE-BF622DE6D811}"/>
              </a:ext>
            </a:extLst>
          </p:cNvPr>
          <p:cNvSpPr/>
          <p:nvPr/>
        </p:nvSpPr>
        <p:spPr>
          <a:xfrm>
            <a:off x="1827282" y="3640452"/>
            <a:ext cx="6176634" cy="343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6" name="Rectangle 35">
            <a:extLst>
              <a:ext uri="{FF2B5EF4-FFF2-40B4-BE49-F238E27FC236}">
                <a16:creationId xmlns:a16="http://schemas.microsoft.com/office/drawing/2014/main" id="{AB072DCC-BCAE-8A87-0E0D-9B77E1EFEB5F}"/>
              </a:ext>
            </a:extLst>
          </p:cNvPr>
          <p:cNvSpPr/>
          <p:nvPr/>
        </p:nvSpPr>
        <p:spPr>
          <a:xfrm>
            <a:off x="1851072" y="3105171"/>
            <a:ext cx="6176635" cy="343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7" name="Rectangle 36">
            <a:extLst>
              <a:ext uri="{FF2B5EF4-FFF2-40B4-BE49-F238E27FC236}">
                <a16:creationId xmlns:a16="http://schemas.microsoft.com/office/drawing/2014/main" id="{09980C28-FEAC-685F-8909-A4FA298CABCE}"/>
              </a:ext>
            </a:extLst>
          </p:cNvPr>
          <p:cNvSpPr/>
          <p:nvPr/>
        </p:nvSpPr>
        <p:spPr>
          <a:xfrm>
            <a:off x="1835696" y="2607505"/>
            <a:ext cx="6176634" cy="343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38" name="TextBox 18">
            <a:extLst>
              <a:ext uri="{FF2B5EF4-FFF2-40B4-BE49-F238E27FC236}">
                <a16:creationId xmlns:a16="http://schemas.microsoft.com/office/drawing/2014/main" id="{4A944A04-1DE8-C2EB-C7D7-D27FE6968EC4}"/>
              </a:ext>
            </a:extLst>
          </p:cNvPr>
          <p:cNvSpPr txBox="1"/>
          <p:nvPr/>
        </p:nvSpPr>
        <p:spPr>
          <a:xfrm>
            <a:off x="1987968" y="2590805"/>
            <a:ext cx="5863676" cy="369332"/>
          </a:xfrm>
          <a:prstGeom prst="rect">
            <a:avLst/>
          </a:prstGeom>
          <a:noFill/>
        </p:spPr>
        <p:txBody>
          <a:bodyPr wrap="squar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endParaRPr lang="en-IN" dirty="0"/>
          </a:p>
        </p:txBody>
      </p:sp>
      <p:sp>
        <p:nvSpPr>
          <p:cNvPr id="39" name="TextBox 19">
            <a:extLst>
              <a:ext uri="{FF2B5EF4-FFF2-40B4-BE49-F238E27FC236}">
                <a16:creationId xmlns:a16="http://schemas.microsoft.com/office/drawing/2014/main" id="{FDC93E89-0A3C-51EC-7246-197B9BF12C62}"/>
              </a:ext>
            </a:extLst>
          </p:cNvPr>
          <p:cNvSpPr txBox="1"/>
          <p:nvPr/>
        </p:nvSpPr>
        <p:spPr>
          <a:xfrm>
            <a:off x="1954512" y="2594365"/>
            <a:ext cx="5969756" cy="369332"/>
          </a:xfrm>
          <a:prstGeom prst="rect">
            <a:avLst/>
          </a:prstGeom>
          <a:noFill/>
        </p:spPr>
        <p:txBody>
          <a:bodyPr wrap="squar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t>Get all the components and make a mind mapping of project.</a:t>
            </a:r>
            <a:endParaRPr lang="en-IN" dirty="0"/>
          </a:p>
        </p:txBody>
      </p:sp>
      <p:sp>
        <p:nvSpPr>
          <p:cNvPr id="40" name="TextBox 20">
            <a:extLst>
              <a:ext uri="{FF2B5EF4-FFF2-40B4-BE49-F238E27FC236}">
                <a16:creationId xmlns:a16="http://schemas.microsoft.com/office/drawing/2014/main" id="{5FB84EC6-47B2-DFB1-0362-7D6CBA6C061D}"/>
              </a:ext>
            </a:extLst>
          </p:cNvPr>
          <p:cNvSpPr txBox="1"/>
          <p:nvPr/>
        </p:nvSpPr>
        <p:spPr>
          <a:xfrm>
            <a:off x="1987968" y="3101344"/>
            <a:ext cx="5863676" cy="369332"/>
          </a:xfrm>
          <a:prstGeom prst="rect">
            <a:avLst/>
          </a:prstGeom>
          <a:noFill/>
        </p:spPr>
        <p:txBody>
          <a:bodyPr wrap="squar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t>Assemble all the materials and give the connections.</a:t>
            </a:r>
            <a:endParaRPr lang="en-IN" dirty="0"/>
          </a:p>
        </p:txBody>
      </p:sp>
      <p:sp>
        <p:nvSpPr>
          <p:cNvPr id="41" name="TextBox 21">
            <a:extLst>
              <a:ext uri="{FF2B5EF4-FFF2-40B4-BE49-F238E27FC236}">
                <a16:creationId xmlns:a16="http://schemas.microsoft.com/office/drawing/2014/main" id="{9E7F297A-9AA7-9383-9870-C7115904BBCB}"/>
              </a:ext>
            </a:extLst>
          </p:cNvPr>
          <p:cNvSpPr txBox="1"/>
          <p:nvPr/>
        </p:nvSpPr>
        <p:spPr>
          <a:xfrm>
            <a:off x="2007551" y="3625262"/>
            <a:ext cx="5863676" cy="369332"/>
          </a:xfrm>
          <a:prstGeom prst="rect">
            <a:avLst/>
          </a:prstGeom>
          <a:noFill/>
        </p:spPr>
        <p:txBody>
          <a:bodyPr wrap="squar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t>Upload the code and start the testing.</a:t>
            </a:r>
            <a:endParaRPr lang="en-IN" dirty="0"/>
          </a:p>
        </p:txBody>
      </p:sp>
      <p:sp>
        <p:nvSpPr>
          <p:cNvPr id="42" name="Rectangle 41">
            <a:extLst>
              <a:ext uri="{FF2B5EF4-FFF2-40B4-BE49-F238E27FC236}">
                <a16:creationId xmlns:a16="http://schemas.microsoft.com/office/drawing/2014/main" id="{4F09F1D3-BEE8-74CE-85DA-9D5921D31EB8}"/>
              </a:ext>
            </a:extLst>
          </p:cNvPr>
          <p:cNvSpPr/>
          <p:nvPr/>
        </p:nvSpPr>
        <p:spPr>
          <a:xfrm>
            <a:off x="747162" y="4138340"/>
            <a:ext cx="1080120" cy="342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43" name="Rectangle 42">
            <a:extLst>
              <a:ext uri="{FF2B5EF4-FFF2-40B4-BE49-F238E27FC236}">
                <a16:creationId xmlns:a16="http://schemas.microsoft.com/office/drawing/2014/main" id="{637121A8-DFC5-4188-C708-2A7FC97FA0FF}"/>
              </a:ext>
            </a:extLst>
          </p:cNvPr>
          <p:cNvSpPr/>
          <p:nvPr/>
        </p:nvSpPr>
        <p:spPr>
          <a:xfrm>
            <a:off x="1827282" y="4138160"/>
            <a:ext cx="6176634" cy="343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latinLnBrk="0">
              <a:defRPr sz="1800" kern="1200">
                <a:solidFill>
                  <a:schemeClr val="lt1"/>
                </a:solidFill>
                <a:latin typeface="+mn-lt"/>
                <a:ea typeface="+mn-ea"/>
                <a:cs typeface="+mn-cs"/>
              </a:defRPr>
            </a:lvl1pPr>
            <a:lvl2pPr marL="457200" algn="l" defTabSz="914400" rtl="0" latinLnBrk="0">
              <a:defRPr sz="1800" kern="1200">
                <a:solidFill>
                  <a:schemeClr val="lt1"/>
                </a:solidFill>
                <a:latin typeface="+mn-lt"/>
                <a:ea typeface="+mn-ea"/>
                <a:cs typeface="+mn-cs"/>
              </a:defRPr>
            </a:lvl2pPr>
            <a:lvl3pPr marL="914400" algn="l" defTabSz="914400" rtl="0" latinLnBrk="0">
              <a:defRPr sz="1800" kern="1200">
                <a:solidFill>
                  <a:schemeClr val="lt1"/>
                </a:solidFill>
                <a:latin typeface="+mn-lt"/>
                <a:ea typeface="+mn-ea"/>
                <a:cs typeface="+mn-cs"/>
              </a:defRPr>
            </a:lvl3pPr>
            <a:lvl4pPr marL="1371600" algn="l" defTabSz="914400" rtl="0" latinLnBrk="0">
              <a:defRPr sz="1800" kern="1200">
                <a:solidFill>
                  <a:schemeClr val="lt1"/>
                </a:solidFill>
                <a:latin typeface="+mn-lt"/>
                <a:ea typeface="+mn-ea"/>
                <a:cs typeface="+mn-cs"/>
              </a:defRPr>
            </a:lvl4pPr>
            <a:lvl5pPr marL="1828800" algn="l" defTabSz="914400" rtl="0" latinLnBrk="0">
              <a:defRPr sz="1800" kern="1200">
                <a:solidFill>
                  <a:schemeClr val="lt1"/>
                </a:solidFill>
                <a:latin typeface="+mn-lt"/>
                <a:ea typeface="+mn-ea"/>
                <a:cs typeface="+mn-cs"/>
              </a:defRPr>
            </a:lvl5pPr>
            <a:lvl6pPr marL="2286000" algn="l" defTabSz="914400" rtl="0" latinLnBrk="0">
              <a:defRPr sz="1800" kern="1200">
                <a:solidFill>
                  <a:schemeClr val="lt1"/>
                </a:solidFill>
                <a:latin typeface="+mn-lt"/>
                <a:ea typeface="+mn-ea"/>
                <a:cs typeface="+mn-cs"/>
              </a:defRPr>
            </a:lvl6pPr>
            <a:lvl7pPr marL="2743200" algn="l" defTabSz="914400" rtl="0" latinLnBrk="0">
              <a:defRPr sz="1800" kern="1200">
                <a:solidFill>
                  <a:schemeClr val="lt1"/>
                </a:solidFill>
                <a:latin typeface="+mn-lt"/>
                <a:ea typeface="+mn-ea"/>
                <a:cs typeface="+mn-cs"/>
              </a:defRPr>
            </a:lvl7pPr>
            <a:lvl8pPr marL="3200400" algn="l" defTabSz="914400" rtl="0" latinLnBrk="0">
              <a:defRPr sz="1800" kern="1200">
                <a:solidFill>
                  <a:schemeClr val="lt1"/>
                </a:solidFill>
                <a:latin typeface="+mn-lt"/>
                <a:ea typeface="+mn-ea"/>
                <a:cs typeface="+mn-cs"/>
              </a:defRPr>
            </a:lvl8pPr>
            <a:lvl9pPr marL="3657600" algn="l" defTabSz="914400" rtl="0" latinLnBrk="0">
              <a:defRPr sz="1800" kern="1200">
                <a:solidFill>
                  <a:schemeClr val="lt1"/>
                </a:solidFill>
                <a:latin typeface="+mn-lt"/>
                <a:ea typeface="+mn-ea"/>
                <a:cs typeface="+mn-cs"/>
              </a:defRPr>
            </a:lvl9pPr>
          </a:lstStyle>
          <a:p>
            <a:pPr algn="ctr"/>
            <a:endParaRPr lang="en-IN"/>
          </a:p>
        </p:txBody>
      </p:sp>
      <p:sp>
        <p:nvSpPr>
          <p:cNvPr id="44" name="TextBox 24">
            <a:extLst>
              <a:ext uri="{FF2B5EF4-FFF2-40B4-BE49-F238E27FC236}">
                <a16:creationId xmlns:a16="http://schemas.microsoft.com/office/drawing/2014/main" id="{3B0A7ADE-0918-1FBB-4ACB-3040B7DF1AA9}"/>
              </a:ext>
            </a:extLst>
          </p:cNvPr>
          <p:cNvSpPr txBox="1"/>
          <p:nvPr/>
        </p:nvSpPr>
        <p:spPr>
          <a:xfrm>
            <a:off x="842258" y="4125002"/>
            <a:ext cx="934871" cy="369332"/>
          </a:xfrm>
          <a:prstGeom prst="rect">
            <a:avLst/>
          </a:prstGeom>
          <a:noFill/>
        </p:spPr>
        <p:txBody>
          <a:bodyPr wrap="non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solidFill>
                  <a:srgbClr val="FF0000"/>
                </a:solidFill>
              </a:rPr>
              <a:t>WEEK 4</a:t>
            </a:r>
            <a:endParaRPr lang="en-IN" dirty="0">
              <a:solidFill>
                <a:srgbClr val="FF0000"/>
              </a:solidFill>
            </a:endParaRPr>
          </a:p>
        </p:txBody>
      </p:sp>
      <p:sp>
        <p:nvSpPr>
          <p:cNvPr id="45" name="TextBox 25">
            <a:extLst>
              <a:ext uri="{FF2B5EF4-FFF2-40B4-BE49-F238E27FC236}">
                <a16:creationId xmlns:a16="http://schemas.microsoft.com/office/drawing/2014/main" id="{E3C6B49D-396F-AA28-69F2-C9E5E405D5D7}"/>
              </a:ext>
            </a:extLst>
          </p:cNvPr>
          <p:cNvSpPr txBox="1"/>
          <p:nvPr/>
        </p:nvSpPr>
        <p:spPr>
          <a:xfrm>
            <a:off x="2069008" y="4120020"/>
            <a:ext cx="5863676" cy="369332"/>
          </a:xfrm>
          <a:prstGeom prst="rect">
            <a:avLst/>
          </a:prstGeom>
          <a:noFill/>
        </p:spPr>
        <p:txBody>
          <a:bodyPr wrap="square" rtlCol="0">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r>
              <a:rPr lang="en-US" dirty="0"/>
              <a:t>If any changes or improvements.</a:t>
            </a:r>
            <a:endParaRPr lang="en-IN" dirty="0"/>
          </a:p>
        </p:txBody>
      </p:sp>
    </p:spTree>
    <p:extLst>
      <p:ext uri="{BB962C8B-B14F-4D97-AF65-F5344CB8AC3E}">
        <p14:creationId xmlns:p14="http://schemas.microsoft.com/office/powerpoint/2010/main" val="294363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8" name="TextBox 7"/>
          <p:cNvSpPr txBox="1"/>
          <p:nvPr/>
        </p:nvSpPr>
        <p:spPr>
          <a:xfrm>
            <a:off x="107125" y="1370826"/>
            <a:ext cx="8929750" cy="3139321"/>
          </a:xfrm>
          <a:prstGeom prst="rect">
            <a:avLst/>
          </a:prstGeom>
          <a:noFill/>
        </p:spPr>
        <p:txBody>
          <a:bodyPr wrap="square" rtlCol="0">
            <a:spAutoFit/>
          </a:bodyPr>
          <a:lstStyle/>
          <a:p>
            <a:r>
              <a:rPr lang="en-US" dirty="0"/>
              <a:t>IEEE JOURNALS:</a:t>
            </a:r>
          </a:p>
          <a:p>
            <a:pPr marL="342900" indent="-342900">
              <a:buAutoNum type="arabicPeriod"/>
            </a:pPr>
            <a:r>
              <a:rPr lang="en-US" dirty="0">
                <a:hlinkClick r:id="rId5"/>
              </a:rPr>
              <a:t>https://ieeexplore.ieee.org/document/8981708</a:t>
            </a:r>
            <a:endParaRPr lang="en-US" dirty="0"/>
          </a:p>
          <a:p>
            <a:pPr marL="342900" indent="-342900">
              <a:buAutoNum type="arabicPeriod"/>
            </a:pPr>
            <a:r>
              <a:rPr lang="en-US" dirty="0">
                <a:hlinkClick r:id="rId6"/>
              </a:rPr>
              <a:t>https://ieeexplore.ieee.org/document/6014598</a:t>
            </a:r>
            <a:endParaRPr lang="en-US" dirty="0"/>
          </a:p>
          <a:p>
            <a:pPr marL="342900" indent="-342900">
              <a:buAutoNum type="arabicPeriod"/>
            </a:pPr>
            <a:r>
              <a:rPr lang="en-US" dirty="0">
                <a:hlinkClick r:id="rId7"/>
              </a:rPr>
              <a:t>https://ieeexplore.ieee.org/document/9797638</a:t>
            </a:r>
            <a:endParaRPr lang="en-US" dirty="0"/>
          </a:p>
          <a:p>
            <a:endParaRPr lang="en-US" dirty="0"/>
          </a:p>
          <a:p>
            <a:r>
              <a:rPr lang="en-US" dirty="0"/>
              <a:t>EXISTING SOLUTIONS LINKS:</a:t>
            </a:r>
          </a:p>
          <a:p>
            <a:pPr marL="342900" indent="-342900">
              <a:buAutoNum type="arabicPeriod"/>
            </a:pPr>
            <a:r>
              <a:rPr lang="en-US" dirty="0">
                <a:hlinkClick r:id="rId8"/>
              </a:rPr>
              <a:t>https://www.3d-scantech.com/product_category/tracking-3d-scanner/</a:t>
            </a:r>
            <a:endParaRPr lang="en-US" dirty="0"/>
          </a:p>
          <a:p>
            <a:pPr marL="342900" indent="-342900">
              <a:buAutoNum type="arabicPeriod"/>
            </a:pPr>
            <a:r>
              <a:rPr lang="en-US" dirty="0">
                <a:hlinkClick r:id="rId9"/>
              </a:rPr>
              <a:t>https://www.3d-scantech.com/3d-scanners/</a:t>
            </a:r>
            <a:endParaRPr lang="en-US" dirty="0"/>
          </a:p>
          <a:p>
            <a:pPr marL="342900" indent="-342900">
              <a:buAutoNum type="arabicPeriod"/>
            </a:pPr>
            <a:r>
              <a:rPr lang="en-US" dirty="0">
                <a:hlinkClick r:id="rId10"/>
              </a:rPr>
              <a:t>https://www.3d-scantech.com/product/am-desk-3d-workstation/</a:t>
            </a: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ntage_VictorianThank_You_Full_Color-Distressed@2x.png"/>
          <p:cNvPicPr/>
          <p:nvPr/>
        </p:nvPicPr>
        <p:blipFill>
          <a:blip r:embed="rId2" cstate="print"/>
          <a:stretch>
            <a:fillRect/>
          </a:stretch>
        </p:blipFill>
        <p:spPr>
          <a:xfrm>
            <a:off x="2552700" y="2228850"/>
            <a:ext cx="4229100" cy="257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1560" y="2067694"/>
            <a:ext cx="7084639" cy="2369880"/>
          </a:xfrm>
          <a:prstGeom prst="rect">
            <a:avLst/>
          </a:prstGeom>
          <a:noFill/>
        </p:spPr>
        <p:txBody>
          <a:bodyPr wrap="square" rtlCol="0">
            <a:spAutoFit/>
          </a:bodyPr>
          <a:lstStyle/>
          <a:p>
            <a:r>
              <a:rPr lang="en-US" sz="3600" b="1" dirty="0"/>
              <a:t>Questions…..</a:t>
            </a:r>
          </a:p>
          <a:p>
            <a:r>
              <a:rPr lang="en-US" sz="1600" dirty="0">
                <a:latin typeface="Arial" panose="020B0604020202020204" pitchFamily="34" charset="0"/>
                <a:cs typeface="Arial" panose="020B0604020202020204" pitchFamily="34" charset="0"/>
              </a:rPr>
              <a:t>1. why we are building this project?</a:t>
            </a:r>
          </a:p>
          <a:p>
            <a:r>
              <a:rPr lang="en-US" sz="1600" dirty="0">
                <a:latin typeface="Arial" panose="020B0604020202020204" pitchFamily="34" charset="0"/>
                <a:cs typeface="Arial" panose="020B0604020202020204" pitchFamily="34" charset="0"/>
              </a:rPr>
              <a:t>2. what is the unique feature of this project apart from existing scanners?</a:t>
            </a:r>
          </a:p>
          <a:p>
            <a:r>
              <a:rPr lang="en-US" sz="1600" dirty="0">
                <a:latin typeface="Arial" panose="020B0604020202020204" pitchFamily="34" charset="0"/>
                <a:cs typeface="Arial" panose="020B0604020202020204" pitchFamily="34" charset="0"/>
              </a:rPr>
              <a:t>3. what are the problems in existing scanners? And How this scanner project can solve them?</a:t>
            </a:r>
          </a:p>
          <a:p>
            <a:r>
              <a:rPr lang="en-US" sz="1600" dirty="0">
                <a:latin typeface="Arial" panose="020B0604020202020204" pitchFamily="34" charset="0"/>
                <a:cs typeface="Arial" panose="020B0604020202020204" pitchFamily="34" charset="0"/>
              </a:rPr>
              <a:t>4. What is the Rate of the Accuracy?</a:t>
            </a:r>
          </a:p>
          <a:p>
            <a:r>
              <a:rPr lang="en-US" sz="1600" dirty="0">
                <a:latin typeface="Arial" panose="020B0604020202020204" pitchFamily="34" charset="0"/>
                <a:cs typeface="Arial" panose="020B0604020202020204" pitchFamily="34" charset="0"/>
              </a:rPr>
              <a:t>5. For which type of applications this scanner can be suitable?</a:t>
            </a:r>
            <a:endParaRPr lang="en-IN" sz="1600" dirty="0">
              <a:latin typeface="Arial" panose="020B0604020202020204" pitchFamily="34" charset="0"/>
              <a:cs typeface="Arial" panose="020B0604020202020204" pitchFamily="34" charset="0"/>
            </a:endParaRPr>
          </a:p>
          <a:p>
            <a:endParaRPr lang="en-IN" sz="1600" b="1" dirty="0"/>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214429"/>
            <a:ext cx="8143932" cy="3785652"/>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model/Frontend demonstration </a:t>
            </a:r>
          </a:p>
          <a:p>
            <a:pPr>
              <a:buFont typeface="Arial" pitchFamily="34" charset="0"/>
              <a:buChar char="•"/>
            </a:pPr>
            <a:r>
              <a:rPr lang="en-US" sz="2400" dirty="0">
                <a:latin typeface="Times New Roman" pitchFamily="18" charset="0"/>
                <a:cs typeface="Times New Roman" pitchFamily="18" charset="0"/>
              </a:rPr>
              <a:t>Results and Discussions </a:t>
            </a:r>
          </a:p>
          <a:p>
            <a:pPr lvl="0">
              <a:buFont typeface="Arial" pitchFamily="34" charset="0"/>
              <a:buChar char="•"/>
            </a:pPr>
            <a:r>
              <a:rPr lang="en-US" sz="2400" dirty="0">
                <a:latin typeface="Times New Roman" pitchFamily="18" charset="0"/>
                <a:cs typeface="Times New Roman" pitchFamily="18" charset="0"/>
              </a:rPr>
              <a:t>Plan of Action</a:t>
            </a:r>
          </a:p>
          <a:p>
            <a:pPr lvl="0">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395536" y="1414790"/>
            <a:ext cx="4618856" cy="3108543"/>
          </a:xfrm>
          <a:prstGeom prst="rect">
            <a:avLst/>
          </a:prstGeom>
        </p:spPr>
        <p:txBody>
          <a:bodyPr wrap="square">
            <a:spAutoFit/>
          </a:bodyPr>
          <a:lstStyle/>
          <a:p>
            <a:pPr algn="just"/>
            <a:r>
              <a:rPr lang="en-US" sz="1400" dirty="0">
                <a:latin typeface="Arial" panose="020B0604020202020204" pitchFamily="34" charset="0"/>
                <a:cs typeface="Arial" panose="020B0604020202020204" pitchFamily="34" charset="0"/>
              </a:rPr>
              <a:t>The issue that encouraged the development of this 3D scanner system is the need for an affordable and efficient solution for 3D scanning applications in various industries such as engineering, architecture, and healthcare. Traditional 3D scanning technologies can be expensive and require specialized expertise, limiting their accessibility to smaller businesses and individuals. This system offers an accessible and customizable solution that can be built and operated by individuals with basic technical skills. The system's real-time scanning capabilities and high-resolution 3D modelling make it a valuable tool for industries that require accurate and detailed scans of complex shapes and geometries.</a:t>
            </a:r>
            <a:endParaRPr lang="en-IN" sz="14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pic>
        <p:nvPicPr>
          <p:cNvPr id="4" name="Picture 3">
            <a:extLst>
              <a:ext uri="{FF2B5EF4-FFF2-40B4-BE49-F238E27FC236}">
                <a16:creationId xmlns:a16="http://schemas.microsoft.com/office/drawing/2014/main" id="{87717EC0-E429-7338-47F7-EA477DD42062}"/>
              </a:ext>
            </a:extLst>
          </p:cNvPr>
          <p:cNvPicPr>
            <a:picLocks noChangeAspect="1"/>
          </p:cNvPicPr>
          <p:nvPr/>
        </p:nvPicPr>
        <p:blipFill>
          <a:blip r:embed="rId5"/>
          <a:stretch>
            <a:fillRect/>
          </a:stretch>
        </p:blipFill>
        <p:spPr>
          <a:xfrm>
            <a:off x="5169255" y="1699373"/>
            <a:ext cx="3529890" cy="2304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577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72078" y="1322207"/>
            <a:ext cx="8786874" cy="3600986"/>
          </a:xfrm>
          <a:prstGeom prst="rect">
            <a:avLst/>
          </a:prstGeom>
          <a:noFill/>
        </p:spPr>
        <p:txBody>
          <a:bodyPr wrap="square" rtlCol="0">
            <a:spAutoFit/>
          </a:bodyPr>
          <a:lstStyle/>
          <a:p>
            <a:pPr marL="228600" indent="-228600">
              <a:buAutoNum type="arabicPeriod"/>
            </a:pPr>
            <a:r>
              <a:rPr lang="en-US" sz="1200" b="1" dirty="0">
                <a:latin typeface="Times New Roman" pitchFamily="18" charset="0"/>
                <a:cs typeface="Times New Roman" pitchFamily="18" charset="0"/>
              </a:rPr>
              <a:t>Hardware Setup:   </a:t>
            </a:r>
          </a:p>
          <a:p>
            <a:r>
              <a:rPr lang="en-US" sz="1200" dirty="0">
                <a:latin typeface="Times New Roman" pitchFamily="18" charset="0"/>
                <a:cs typeface="Times New Roman" pitchFamily="18" charset="0"/>
              </a:rPr>
              <a:t>    - Arduino: Acts as the controller for the scanning process, coordinating the movement of the laser sensor and data capture.</a:t>
            </a:r>
          </a:p>
          <a:p>
            <a:r>
              <a:rPr lang="en-US" sz="1200" dirty="0">
                <a:latin typeface="Times New Roman" pitchFamily="18" charset="0"/>
                <a:cs typeface="Times New Roman" pitchFamily="18" charset="0"/>
              </a:rPr>
              <a:t>    - Laser Depth Sensor: Measures the distance between the sensor and the object's surface, generating depth data.   </a:t>
            </a:r>
          </a:p>
          <a:p>
            <a:r>
              <a:rPr lang="en-US" sz="1200" dirty="0">
                <a:latin typeface="Times New Roman" pitchFamily="18" charset="0"/>
                <a:cs typeface="Times New Roman" pitchFamily="18" charset="0"/>
              </a:rPr>
              <a:t>    - SD Card: Used to store the G-code instructions generated by Arduino.</a:t>
            </a:r>
          </a:p>
          <a:p>
            <a:r>
              <a:rPr lang="en-US" sz="1200" dirty="0">
                <a:latin typeface="Times New Roman" pitchFamily="18" charset="0"/>
                <a:cs typeface="Times New Roman" pitchFamily="18" charset="0"/>
              </a:rPr>
              <a:t>2. </a:t>
            </a:r>
            <a:r>
              <a:rPr lang="en-US" sz="1200" b="1" dirty="0">
                <a:latin typeface="Times New Roman" pitchFamily="18" charset="0"/>
                <a:cs typeface="Times New Roman" pitchFamily="18" charset="0"/>
              </a:rPr>
              <a:t>Scanning Process:   </a:t>
            </a:r>
          </a:p>
          <a:p>
            <a:r>
              <a:rPr lang="en-US" sz="1200" dirty="0">
                <a:latin typeface="Times New Roman" pitchFamily="18" charset="0"/>
                <a:cs typeface="Times New Roman" pitchFamily="18" charset="0"/>
              </a:rPr>
              <a:t>    - The Arduino controls the movement of the laser depth sensor, possibly on a motorized platform or manually guided.   </a:t>
            </a:r>
          </a:p>
          <a:p>
            <a:r>
              <a:rPr lang="en-US" sz="1200" dirty="0">
                <a:latin typeface="Times New Roman" pitchFamily="18" charset="0"/>
                <a:cs typeface="Times New Roman" pitchFamily="18" charset="0"/>
              </a:rPr>
              <a:t>    - As the sensor   scans the object, it collects depth information at various points.  </a:t>
            </a:r>
          </a:p>
          <a:p>
            <a:r>
              <a:rPr lang="en-US" sz="1200" dirty="0">
                <a:latin typeface="Times New Roman" pitchFamily="18" charset="0"/>
                <a:cs typeface="Times New Roman" pitchFamily="18" charset="0"/>
              </a:rPr>
              <a:t>    - Arduino translates this depth data into G-code instructions, which are then stored on the SD card.</a:t>
            </a:r>
          </a:p>
          <a:p>
            <a:r>
              <a:rPr lang="en-US" sz="1200" dirty="0">
                <a:latin typeface="Times New Roman" pitchFamily="18" charset="0"/>
                <a:cs typeface="Times New Roman" pitchFamily="18" charset="0"/>
              </a:rPr>
              <a:t>3. </a:t>
            </a:r>
            <a:r>
              <a:rPr lang="en-US" sz="1200" b="1" dirty="0">
                <a:latin typeface="Times New Roman" pitchFamily="18" charset="0"/>
                <a:cs typeface="Times New Roman" pitchFamily="18" charset="0"/>
              </a:rPr>
              <a:t>Post-Processing:  </a:t>
            </a:r>
          </a:p>
          <a:p>
            <a:r>
              <a:rPr lang="en-US" sz="1200" dirty="0">
                <a:latin typeface="Times New Roman" pitchFamily="18" charset="0"/>
                <a:cs typeface="Times New Roman" pitchFamily="18" charset="0"/>
              </a:rPr>
              <a:t>    - The SD card is removed from the Arduino and connected to a computer.  </a:t>
            </a:r>
          </a:p>
          <a:p>
            <a:r>
              <a:rPr lang="en-US" sz="1200" dirty="0">
                <a:latin typeface="Times New Roman" pitchFamily="18" charset="0"/>
                <a:cs typeface="Times New Roman" pitchFamily="18" charset="0"/>
              </a:rPr>
              <a:t>    - The G-code file is transferred to the computer.   </a:t>
            </a:r>
          </a:p>
          <a:p>
            <a:r>
              <a:rPr lang="en-US" sz="1200" dirty="0">
                <a:latin typeface="Times New Roman" pitchFamily="18" charset="0"/>
                <a:cs typeface="Times New Roman" pitchFamily="18" charset="0"/>
              </a:rPr>
              <a:t>    - Using software on the computer, the G-code file is converted into a 3D file format, such as STL or OBJ.</a:t>
            </a:r>
          </a:p>
          <a:p>
            <a:r>
              <a:rPr lang="en-US" sz="1200" dirty="0">
                <a:latin typeface="Times New Roman" pitchFamily="18" charset="0"/>
                <a:cs typeface="Times New Roman" pitchFamily="18" charset="0"/>
              </a:rPr>
              <a:t>4. </a:t>
            </a:r>
            <a:r>
              <a:rPr lang="en-US" sz="1200" b="1" dirty="0">
                <a:latin typeface="Times New Roman" pitchFamily="18" charset="0"/>
                <a:cs typeface="Times New Roman" pitchFamily="18" charset="0"/>
              </a:rPr>
              <a:t>3D Model Generation:  </a:t>
            </a:r>
          </a:p>
          <a:p>
            <a:r>
              <a:rPr lang="en-US" sz="1200" dirty="0">
                <a:latin typeface="Times New Roman" pitchFamily="18" charset="0"/>
                <a:cs typeface="Times New Roman" pitchFamily="18" charset="0"/>
              </a:rPr>
              <a:t>    - The software interprets the G-code instructions to reconstruct the 3D geometry of the scanned object.   </a:t>
            </a:r>
          </a:p>
          <a:p>
            <a:r>
              <a:rPr lang="en-US" sz="1200" dirty="0">
                <a:latin typeface="Times New Roman" pitchFamily="18" charset="0"/>
                <a:cs typeface="Times New Roman" pitchFamily="18" charset="0"/>
              </a:rPr>
              <a:t>    - Depending on the complexity of the scanning process and the software used. </a:t>
            </a:r>
          </a:p>
          <a:p>
            <a:r>
              <a:rPr lang="en-US" sz="1200" dirty="0">
                <a:latin typeface="Times New Roman" pitchFamily="18" charset="0"/>
                <a:cs typeface="Times New Roman" pitchFamily="18" charset="0"/>
              </a:rPr>
              <a:t>5. </a:t>
            </a:r>
            <a:r>
              <a:rPr lang="en-US" sz="1200" b="1" dirty="0">
                <a:latin typeface="Times New Roman" pitchFamily="18" charset="0"/>
                <a:cs typeface="Times New Roman" pitchFamily="18" charset="0"/>
              </a:rPr>
              <a:t>Finalization:</a:t>
            </a:r>
            <a:r>
              <a:rPr lang="en-US" sz="1200" dirty="0">
                <a:latin typeface="Times New Roman" pitchFamily="18" charset="0"/>
                <a:cs typeface="Times New Roman" pitchFamily="18" charset="0"/>
              </a:rPr>
              <a:t>   </a:t>
            </a:r>
          </a:p>
          <a:p>
            <a:r>
              <a:rPr lang="en-US" sz="1200" dirty="0">
                <a:latin typeface="Times New Roman" pitchFamily="18" charset="0"/>
                <a:cs typeface="Times New Roman" pitchFamily="18" charset="0"/>
              </a:rPr>
              <a:t>    -The resulting 3D model can be further processed or edited as needed.  </a:t>
            </a:r>
          </a:p>
          <a:p>
            <a:r>
              <a:rPr lang="en-US" sz="1200" dirty="0">
                <a:latin typeface="Times New Roman" pitchFamily="18" charset="0"/>
                <a:cs typeface="Times New Roman" pitchFamily="18" charset="0"/>
              </a:rPr>
              <a:t>    - It can be exported in various formats for use in 3D printing, computer-aided design (CAD) software, or visualization applications.</a:t>
            </a:r>
          </a:p>
          <a:p>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pic>
        <p:nvPicPr>
          <p:cNvPr id="17" name="Picture 16">
            <a:extLst>
              <a:ext uri="{FF2B5EF4-FFF2-40B4-BE49-F238E27FC236}">
                <a16:creationId xmlns:a16="http://schemas.microsoft.com/office/drawing/2014/main" id="{2C69495F-CC3E-EE03-307A-916153EEBD86}"/>
              </a:ext>
            </a:extLst>
          </p:cNvPr>
          <p:cNvPicPr>
            <a:picLocks noChangeAspect="1"/>
          </p:cNvPicPr>
          <p:nvPr/>
        </p:nvPicPr>
        <p:blipFill>
          <a:blip r:embed="rId5"/>
          <a:stretch>
            <a:fillRect/>
          </a:stretch>
        </p:blipFill>
        <p:spPr>
          <a:xfrm>
            <a:off x="245437" y="1369146"/>
            <a:ext cx="1086203" cy="1086203"/>
          </a:xfrm>
          <a:prstGeom prst="rect">
            <a:avLst/>
          </a:prstGeom>
        </p:spPr>
      </p:pic>
      <p:sp>
        <p:nvSpPr>
          <p:cNvPr id="19" name="TextBox 18">
            <a:extLst>
              <a:ext uri="{FF2B5EF4-FFF2-40B4-BE49-F238E27FC236}">
                <a16:creationId xmlns:a16="http://schemas.microsoft.com/office/drawing/2014/main" id="{9B0ABE42-89E0-9E09-2ABF-1AADD4C589BF}"/>
              </a:ext>
            </a:extLst>
          </p:cNvPr>
          <p:cNvSpPr txBox="1"/>
          <p:nvPr/>
        </p:nvSpPr>
        <p:spPr>
          <a:xfrm>
            <a:off x="1527715" y="1593640"/>
            <a:ext cx="2286000" cy="861774"/>
          </a:xfrm>
          <a:prstGeom prst="rect">
            <a:avLst/>
          </a:prstGeom>
          <a:noFill/>
        </p:spPr>
        <p:txBody>
          <a:bodyPr wrap="square">
            <a:spAutoFit/>
          </a:bodyPr>
          <a:lstStyle/>
          <a:p>
            <a:r>
              <a:rPr lang="en-IN" sz="1000" b="1" dirty="0">
                <a:solidFill>
                  <a:srgbClr val="001D35"/>
                </a:solidFill>
                <a:latin typeface="Roboto" panose="02000000000000000000" pitchFamily="2" charset="0"/>
                <a:ea typeface="Calibri" panose="020F0502020204030204" pitchFamily="34" charset="0"/>
                <a:cs typeface="Times New Roman" panose="02020603050405020304" pitchFamily="18" charset="0"/>
              </a:rPr>
              <a:t>NEMA 17 stepper motors:</a:t>
            </a:r>
          </a:p>
          <a:p>
            <a:r>
              <a:rPr lang="en-IN" sz="1000" dirty="0"/>
              <a:t>They are known for their precision and reliability, and are designed to provide smooth and accurate motion control in demanding applications. Rs. 500 </a:t>
            </a:r>
          </a:p>
        </p:txBody>
      </p:sp>
      <p:pic>
        <p:nvPicPr>
          <p:cNvPr id="20" name="Picture 19">
            <a:extLst>
              <a:ext uri="{FF2B5EF4-FFF2-40B4-BE49-F238E27FC236}">
                <a16:creationId xmlns:a16="http://schemas.microsoft.com/office/drawing/2014/main" id="{4199B17C-E862-3FB8-7401-6054AB12A906}"/>
              </a:ext>
            </a:extLst>
          </p:cNvPr>
          <p:cNvPicPr>
            <a:picLocks noChangeAspect="1"/>
          </p:cNvPicPr>
          <p:nvPr/>
        </p:nvPicPr>
        <p:blipFill>
          <a:blip r:embed="rId6"/>
          <a:stretch>
            <a:fillRect/>
          </a:stretch>
        </p:blipFill>
        <p:spPr>
          <a:xfrm>
            <a:off x="3626427" y="1369146"/>
            <a:ext cx="1364070" cy="1093575"/>
          </a:xfrm>
          <a:prstGeom prst="rect">
            <a:avLst/>
          </a:prstGeom>
        </p:spPr>
      </p:pic>
      <p:sp>
        <p:nvSpPr>
          <p:cNvPr id="22" name="TextBox 21">
            <a:extLst>
              <a:ext uri="{FF2B5EF4-FFF2-40B4-BE49-F238E27FC236}">
                <a16:creationId xmlns:a16="http://schemas.microsoft.com/office/drawing/2014/main" id="{B589619F-3BE8-0343-370D-91CA6D2D4426}"/>
              </a:ext>
            </a:extLst>
          </p:cNvPr>
          <p:cNvSpPr txBox="1"/>
          <p:nvPr/>
        </p:nvSpPr>
        <p:spPr>
          <a:xfrm>
            <a:off x="4713014" y="1417605"/>
            <a:ext cx="1723790" cy="707886"/>
          </a:xfrm>
          <a:prstGeom prst="rect">
            <a:avLst/>
          </a:prstGeom>
          <a:noFill/>
        </p:spPr>
        <p:txBody>
          <a:bodyPr wrap="square">
            <a:spAutoFit/>
          </a:bodyPr>
          <a:lstStyle/>
          <a:p>
            <a:r>
              <a:rPr lang="en-IN" sz="1000" b="1" dirty="0">
                <a:latin typeface="Arial" panose="020B0604020202020204" pitchFamily="34" charset="0"/>
                <a:cs typeface="Arial" panose="020B0604020202020204" pitchFamily="34" charset="0"/>
              </a:rPr>
              <a:t>Arduino nano:</a:t>
            </a:r>
          </a:p>
          <a:p>
            <a:r>
              <a:rPr lang="en-US" sz="1000" dirty="0"/>
              <a:t>Arduino Nano is one type of microcontroller board.</a:t>
            </a:r>
          </a:p>
          <a:p>
            <a:r>
              <a:rPr lang="en-US" sz="1000" dirty="0"/>
              <a:t>Rs. 300</a:t>
            </a:r>
            <a:endParaRPr lang="en-IN" sz="1000" dirty="0"/>
          </a:p>
        </p:txBody>
      </p:sp>
      <p:pic>
        <p:nvPicPr>
          <p:cNvPr id="23" name="Picture 22">
            <a:extLst>
              <a:ext uri="{FF2B5EF4-FFF2-40B4-BE49-F238E27FC236}">
                <a16:creationId xmlns:a16="http://schemas.microsoft.com/office/drawing/2014/main" id="{3C79E21A-B0F5-3032-E3C3-EAFC92D117E4}"/>
              </a:ext>
            </a:extLst>
          </p:cNvPr>
          <p:cNvPicPr>
            <a:picLocks noChangeAspect="1"/>
          </p:cNvPicPr>
          <p:nvPr/>
        </p:nvPicPr>
        <p:blipFill>
          <a:blip r:embed="rId7"/>
          <a:stretch>
            <a:fillRect/>
          </a:stretch>
        </p:blipFill>
        <p:spPr>
          <a:xfrm>
            <a:off x="4045052" y="3476594"/>
            <a:ext cx="2116088" cy="1144228"/>
          </a:xfrm>
          <a:prstGeom prst="rect">
            <a:avLst/>
          </a:prstGeom>
        </p:spPr>
      </p:pic>
      <p:sp>
        <p:nvSpPr>
          <p:cNvPr id="26" name="TextBox 25">
            <a:extLst>
              <a:ext uri="{FF2B5EF4-FFF2-40B4-BE49-F238E27FC236}">
                <a16:creationId xmlns:a16="http://schemas.microsoft.com/office/drawing/2014/main" id="{F64F1070-74EB-5CA8-C069-47060842A7EF}"/>
              </a:ext>
            </a:extLst>
          </p:cNvPr>
          <p:cNvSpPr txBox="1"/>
          <p:nvPr/>
        </p:nvSpPr>
        <p:spPr>
          <a:xfrm>
            <a:off x="1527715" y="2571314"/>
            <a:ext cx="1723790" cy="1169551"/>
          </a:xfrm>
          <a:prstGeom prst="rect">
            <a:avLst/>
          </a:prstGeom>
          <a:noFill/>
        </p:spPr>
        <p:txBody>
          <a:bodyPr wrap="square">
            <a:spAutoFit/>
          </a:bodyPr>
          <a:lstStyle/>
          <a:p>
            <a:r>
              <a:rPr lang="en-IN" sz="1000" b="1" dirty="0"/>
              <a:t>A4988 :</a:t>
            </a:r>
          </a:p>
          <a:p>
            <a:r>
              <a:rPr lang="en-IN" sz="1000" dirty="0"/>
              <a:t>is a stepper motor driver board that can control bipolar stepper motors and some unipolar stepper motors.</a:t>
            </a:r>
          </a:p>
          <a:p>
            <a:r>
              <a:rPr lang="en-IN" sz="1000" dirty="0"/>
              <a:t>Rs. 300</a:t>
            </a:r>
          </a:p>
          <a:p>
            <a:endParaRPr lang="en-IN" sz="1000" dirty="0"/>
          </a:p>
        </p:txBody>
      </p:sp>
      <p:sp>
        <p:nvSpPr>
          <p:cNvPr id="31" name="TextBox 30">
            <a:extLst>
              <a:ext uri="{FF2B5EF4-FFF2-40B4-BE49-F238E27FC236}">
                <a16:creationId xmlns:a16="http://schemas.microsoft.com/office/drawing/2014/main" id="{212BB8F1-76EF-6353-E92E-DB5015861E5B}"/>
              </a:ext>
            </a:extLst>
          </p:cNvPr>
          <p:cNvSpPr txBox="1"/>
          <p:nvPr/>
        </p:nvSpPr>
        <p:spPr>
          <a:xfrm>
            <a:off x="6436804" y="3612883"/>
            <a:ext cx="2213992" cy="1015663"/>
          </a:xfrm>
          <a:prstGeom prst="rect">
            <a:avLst/>
          </a:prstGeom>
          <a:noFill/>
        </p:spPr>
        <p:txBody>
          <a:bodyPr wrap="square">
            <a:spAutoFit/>
          </a:bodyPr>
          <a:lstStyle/>
          <a:p>
            <a:r>
              <a:rPr lang="en-IN" sz="1000" b="1" dirty="0">
                <a:latin typeface="Arial" panose="020B0604020202020204" pitchFamily="34" charset="0"/>
                <a:cs typeface="Arial" panose="020B0604020202020204" pitchFamily="34" charset="0"/>
              </a:rPr>
              <a:t>Arduino IDE:</a:t>
            </a:r>
          </a:p>
          <a:p>
            <a:r>
              <a:rPr lang="en-US" sz="1000" dirty="0"/>
              <a:t>The Arduino Integrated Development Environment (IDE) is an open-source software that allows users to write and upload code to Arduino boards.</a:t>
            </a:r>
            <a:endParaRPr lang="en-IN" sz="1000" dirty="0"/>
          </a:p>
          <a:p>
            <a:endParaRPr lang="en-IN" sz="10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F21D498-29C4-1A81-1F96-B7935369BB41}"/>
              </a:ext>
            </a:extLst>
          </p:cNvPr>
          <p:cNvSpPr txBox="1"/>
          <p:nvPr/>
        </p:nvSpPr>
        <p:spPr>
          <a:xfrm>
            <a:off x="1522242" y="3592949"/>
            <a:ext cx="1781944" cy="1015663"/>
          </a:xfrm>
          <a:prstGeom prst="rect">
            <a:avLst/>
          </a:prstGeom>
          <a:noFill/>
        </p:spPr>
        <p:txBody>
          <a:bodyPr wrap="square">
            <a:spAutoFit/>
          </a:bodyPr>
          <a:lstStyle/>
          <a:p>
            <a:r>
              <a:rPr lang="en-IN" sz="1000" b="1" dirty="0">
                <a:latin typeface="Calibri" panose="020F0502020204030204" pitchFamily="34" charset="0"/>
                <a:ea typeface="Calibri" panose="020F0502020204030204" pitchFamily="34" charset="0"/>
                <a:cs typeface="Times New Roman" panose="02020603050405020304" pitchFamily="18" charset="0"/>
              </a:rPr>
              <a:t>OV 2640:</a:t>
            </a:r>
          </a:p>
          <a:p>
            <a:r>
              <a:rPr lang="en-IN" sz="1000" b="1" dirty="0">
                <a:latin typeface="Calibri" panose="020F0502020204030204" pitchFamily="34" charset="0"/>
                <a:ea typeface="Calibri" panose="020F0502020204030204" pitchFamily="34" charset="0"/>
                <a:cs typeface="Times New Roman" panose="02020603050405020304" pitchFamily="18" charset="0"/>
              </a:rPr>
              <a:t>Is a low voltage CMOS image sensor that provides the full functionality of a single-chip UXGA(1632 x 1232) </a:t>
            </a:r>
          </a:p>
          <a:p>
            <a:r>
              <a:rPr lang="en-IN" sz="1000" dirty="0"/>
              <a:t>Rs. 500</a:t>
            </a:r>
          </a:p>
        </p:txBody>
      </p:sp>
      <p:pic>
        <p:nvPicPr>
          <p:cNvPr id="1026" name="Picture 2">
            <a:extLst>
              <a:ext uri="{FF2B5EF4-FFF2-40B4-BE49-F238E27FC236}">
                <a16:creationId xmlns:a16="http://schemas.microsoft.com/office/drawing/2014/main" id="{AC0E2366-8060-2FD1-FB72-F5D5DC74661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692" y="3476594"/>
            <a:ext cx="1164372" cy="11643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86EF98-E2CD-0A9C-202C-C259EC6F8785}"/>
              </a:ext>
            </a:extLst>
          </p:cNvPr>
          <p:cNvPicPr>
            <a:picLocks noChangeAspect="1"/>
          </p:cNvPicPr>
          <p:nvPr/>
        </p:nvPicPr>
        <p:blipFill rotWithShape="1">
          <a:blip r:embed="rId9"/>
          <a:srcRect t="20779" b="31821"/>
          <a:stretch/>
        </p:blipFill>
        <p:spPr>
          <a:xfrm>
            <a:off x="3476704" y="2449394"/>
            <a:ext cx="1753598" cy="818536"/>
          </a:xfrm>
          <a:prstGeom prst="rect">
            <a:avLst/>
          </a:prstGeom>
        </p:spPr>
      </p:pic>
      <p:pic>
        <p:nvPicPr>
          <p:cNvPr id="4" name="Picture 3">
            <a:extLst>
              <a:ext uri="{FF2B5EF4-FFF2-40B4-BE49-F238E27FC236}">
                <a16:creationId xmlns:a16="http://schemas.microsoft.com/office/drawing/2014/main" id="{869000A0-E2D3-5D10-191D-92EEDAE10CEE}"/>
              </a:ext>
            </a:extLst>
          </p:cNvPr>
          <p:cNvPicPr>
            <a:picLocks noChangeAspect="1"/>
          </p:cNvPicPr>
          <p:nvPr/>
        </p:nvPicPr>
        <p:blipFill rotWithShape="1">
          <a:blip r:embed="rId10"/>
          <a:srcRect l="8000" t="5417" r="6160" b="12200"/>
          <a:stretch/>
        </p:blipFill>
        <p:spPr>
          <a:xfrm>
            <a:off x="6273382" y="1226112"/>
            <a:ext cx="1045738" cy="1003631"/>
          </a:xfrm>
          <a:prstGeom prst="rect">
            <a:avLst/>
          </a:prstGeom>
        </p:spPr>
      </p:pic>
      <p:pic>
        <p:nvPicPr>
          <p:cNvPr id="6" name="Picture 5">
            <a:extLst>
              <a:ext uri="{FF2B5EF4-FFF2-40B4-BE49-F238E27FC236}">
                <a16:creationId xmlns:a16="http://schemas.microsoft.com/office/drawing/2014/main" id="{9182E41F-D7CA-4F1B-ABE4-869056250D20}"/>
              </a:ext>
            </a:extLst>
          </p:cNvPr>
          <p:cNvPicPr>
            <a:picLocks noChangeAspect="1"/>
          </p:cNvPicPr>
          <p:nvPr/>
        </p:nvPicPr>
        <p:blipFill>
          <a:blip r:embed="rId11"/>
          <a:stretch>
            <a:fillRect/>
          </a:stretch>
        </p:blipFill>
        <p:spPr>
          <a:xfrm>
            <a:off x="178838" y="2437025"/>
            <a:ext cx="1131590" cy="1131590"/>
          </a:xfrm>
          <a:prstGeom prst="rect">
            <a:avLst/>
          </a:prstGeom>
        </p:spPr>
      </p:pic>
      <p:sp>
        <p:nvSpPr>
          <p:cNvPr id="8" name="TextBox 7">
            <a:extLst>
              <a:ext uri="{FF2B5EF4-FFF2-40B4-BE49-F238E27FC236}">
                <a16:creationId xmlns:a16="http://schemas.microsoft.com/office/drawing/2014/main" id="{44E0C7E6-553B-FEC7-1734-FFEBD9442B88}"/>
              </a:ext>
            </a:extLst>
          </p:cNvPr>
          <p:cNvSpPr txBox="1"/>
          <p:nvPr/>
        </p:nvSpPr>
        <p:spPr>
          <a:xfrm>
            <a:off x="5140220" y="2437025"/>
            <a:ext cx="3384376" cy="938719"/>
          </a:xfrm>
          <a:prstGeom prst="rect">
            <a:avLst/>
          </a:prstGeom>
          <a:noFill/>
        </p:spPr>
        <p:txBody>
          <a:bodyPr wrap="square" rtlCol="0">
            <a:spAutoFit/>
          </a:bodyPr>
          <a:lstStyle/>
          <a:p>
            <a:r>
              <a:rPr lang="en-US" sz="1100" b="1" dirty="0"/>
              <a:t>LCD DISPLAY:</a:t>
            </a:r>
          </a:p>
          <a:p>
            <a:r>
              <a:rPr lang="en-US" sz="1100" dirty="0"/>
              <a:t>A liquid-crystal display is a flat panel display or other electronically modulated optical device that uses the light modulating properties of liquid crystals obtained with polarizes.</a:t>
            </a:r>
            <a:endParaRPr lang="en-IN" sz="1100" dirty="0"/>
          </a:p>
        </p:txBody>
      </p:sp>
      <p:sp>
        <p:nvSpPr>
          <p:cNvPr id="9" name="TextBox 8">
            <a:extLst>
              <a:ext uri="{FF2B5EF4-FFF2-40B4-BE49-F238E27FC236}">
                <a16:creationId xmlns:a16="http://schemas.microsoft.com/office/drawing/2014/main" id="{999DEE25-A55B-2C44-3EC6-9ABE12F38BDF}"/>
              </a:ext>
            </a:extLst>
          </p:cNvPr>
          <p:cNvSpPr txBox="1"/>
          <p:nvPr/>
        </p:nvSpPr>
        <p:spPr>
          <a:xfrm>
            <a:off x="7271084" y="1240633"/>
            <a:ext cx="1753598" cy="1061829"/>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JOYSTICK:</a:t>
            </a:r>
          </a:p>
          <a:p>
            <a:r>
              <a:rPr lang="en-US" sz="900" b="0" i="0" dirty="0">
                <a:effectLst/>
                <a:latin typeface="Arial" panose="020B0604020202020204" pitchFamily="34" charset="0"/>
                <a:cs typeface="Arial" panose="020B0604020202020204" pitchFamily="34" charset="0"/>
              </a:rPr>
              <a:t>A joystick module is a device that converts physical movement into electrical signals that can be used by microcontrollers, computers, or other electronic devices.</a:t>
            </a:r>
            <a:endParaRPr lang="en-IN" sz="9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85852" y="63171"/>
            <a:ext cx="625794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 (For Hardware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sp>
        <p:nvSpPr>
          <p:cNvPr id="13" name="TextBox 12"/>
          <p:cNvSpPr txBox="1"/>
          <p:nvPr/>
        </p:nvSpPr>
        <p:spPr>
          <a:xfrm>
            <a:off x="714348" y="3000378"/>
            <a:ext cx="6786610" cy="369332"/>
          </a:xfrm>
          <a:prstGeom prst="rect">
            <a:avLst/>
          </a:prstGeom>
          <a:noFill/>
        </p:spPr>
        <p:txBody>
          <a:bodyPr wrap="square" rtlCol="0">
            <a:spAutoFit/>
          </a:bodyPr>
          <a:lstStyle/>
          <a:p>
            <a:endParaRPr lang="en-US" dirty="0"/>
          </a:p>
        </p:txBody>
      </p:sp>
      <p:sp>
        <p:nvSpPr>
          <p:cNvPr id="14" name="TextBox 13"/>
          <p:cNvSpPr txBox="1"/>
          <p:nvPr/>
        </p:nvSpPr>
        <p:spPr>
          <a:xfrm>
            <a:off x="714348" y="3214692"/>
            <a:ext cx="7429552"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2214F370-86A9-6FB2-F9B8-97A25ADB2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323" y="-2128220"/>
            <a:ext cx="5010457" cy="65314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876300" y="155349"/>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FLOW CHART (For Software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304800" y="1508823"/>
            <a:ext cx="8839200" cy="523220"/>
          </a:xfrm>
          <a:prstGeom prst="rect">
            <a:avLst/>
          </a:prstGeom>
        </p:spPr>
        <p:txBody>
          <a:bodyPr wrap="square">
            <a:spAutoFit/>
          </a:bodyPr>
          <a:lstStyle/>
          <a:p>
            <a:pPr algn="just">
              <a:buFont typeface="Wingdings" pitchFamily="2" charset="2"/>
              <a:buChar char="v"/>
            </a:pPr>
            <a:endParaRPr lang="en-US" sz="2800" dirty="0"/>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a:solidFill>
                  <a:srgbClr val="FF0066"/>
                </a:solidFill>
              </a:rPr>
              <a:t>3D-SCANNER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pic>
        <p:nvPicPr>
          <p:cNvPr id="4" name="Picture 3">
            <a:extLst>
              <a:ext uri="{FF2B5EF4-FFF2-40B4-BE49-F238E27FC236}">
                <a16:creationId xmlns:a16="http://schemas.microsoft.com/office/drawing/2014/main" id="{945E6D97-47D1-C6B2-54FE-5878E0FE6793}"/>
              </a:ext>
            </a:extLst>
          </p:cNvPr>
          <p:cNvPicPr>
            <a:picLocks noChangeAspect="1"/>
          </p:cNvPicPr>
          <p:nvPr/>
        </p:nvPicPr>
        <p:blipFill>
          <a:blip r:embed="rId5"/>
          <a:stretch>
            <a:fillRect/>
          </a:stretch>
        </p:blipFill>
        <p:spPr>
          <a:xfrm>
            <a:off x="899592" y="1275606"/>
            <a:ext cx="7272808" cy="34297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Autofit/>
          </a:bodyPr>
          <a:lstStyle/>
          <a:p>
            <a:fld id="{1AD93096-5B34-4342-9326-69289CEAE4C2}" type="slidenum">
              <a:rPr lang="en-US" sz="900" smtClean="0"/>
              <a:pPr/>
              <a:t>8</a:t>
            </a:fld>
            <a:endParaRPr lang="en-US" sz="900"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87624" y="156325"/>
            <a:ext cx="676875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000" b="1" dirty="0">
                <a:latin typeface="Arial" panose="020B0604020202020204" pitchFamily="34" charset="0"/>
                <a:cs typeface="Arial" panose="020B0604020202020204" pitchFamily="34" charset="0"/>
              </a:rPr>
              <a:t>WORKING PRINCIPLE OF ALL COMPONENTS USED/SOFTWARE MODULES</a:t>
            </a:r>
          </a:p>
        </p:txBody>
      </p:sp>
      <p:sp>
        <p:nvSpPr>
          <p:cNvPr id="12" name="Content Placeholder 2"/>
          <p:cNvSpPr txBox="1">
            <a:spLocks/>
          </p:cNvSpPr>
          <p:nvPr/>
        </p:nvSpPr>
        <p:spPr>
          <a:xfrm>
            <a:off x="0" y="4733715"/>
            <a:ext cx="9144000" cy="342900"/>
          </a:xfrm>
          <a:prstGeom prst="rect">
            <a:avLst/>
          </a:prstGeom>
        </p:spPr>
        <p:txBody>
          <a:bodyPr vert="horz">
            <a:noAutofit/>
          </a:bodyPr>
          <a:lstStyle/>
          <a:p>
            <a:pPr algn="ctr"/>
            <a:r>
              <a:rPr lang="en-US" sz="1100" b="1" i="1" dirty="0">
                <a:solidFill>
                  <a:srgbClr val="FF0066"/>
                </a:solidFill>
              </a:rPr>
              <a:t>3D-SCANNER                                                                     CMR College of Engineering &amp; Technology </a:t>
            </a:r>
          </a:p>
          <a:p>
            <a:pPr algn="ctr"/>
            <a:r>
              <a:rPr lang="en-US" sz="11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6" name="TextBox 5">
            <a:extLst>
              <a:ext uri="{FF2B5EF4-FFF2-40B4-BE49-F238E27FC236}">
                <a16:creationId xmlns:a16="http://schemas.microsoft.com/office/drawing/2014/main" id="{7D20915D-35BD-5E48-700D-6A06C332CD9D}"/>
              </a:ext>
            </a:extLst>
          </p:cNvPr>
          <p:cNvSpPr txBox="1"/>
          <p:nvPr/>
        </p:nvSpPr>
        <p:spPr>
          <a:xfrm>
            <a:off x="359532" y="1214419"/>
            <a:ext cx="8424936" cy="3539430"/>
          </a:xfrm>
          <a:prstGeom prst="rect">
            <a:avLst/>
          </a:prstGeom>
          <a:noFill/>
        </p:spPr>
        <p:txBody>
          <a:bodyPr wrap="square" rtlCol="0">
            <a:spAutoFit/>
          </a:bodyPr>
          <a:lstStyle/>
          <a:p>
            <a:pPr marL="228600" indent="-228600">
              <a:buAutoNum type="arabicPeriod"/>
            </a:pPr>
            <a:r>
              <a:rPr lang="en-US" sz="1400" b="1" dirty="0"/>
              <a:t>NEMA Stepper Motor </a:t>
            </a:r>
            <a:r>
              <a:rPr lang="en-US" sz="1400" dirty="0"/>
              <a:t>:NEMA stepper motors are precision motors that divide a full rotation into a large number of steps, allowing for precise control of angular position. They operate by energizing coils in a sequence, creating a rotating magnetic field that causes the rotor to step to each position. Common applications include 3D printers, CNC machines, and robotic.</a:t>
            </a:r>
          </a:p>
          <a:p>
            <a:pPr marL="228600" indent="-228600">
              <a:buAutoNum type="arabicPeriod"/>
            </a:pPr>
            <a:r>
              <a:rPr lang="en-US" sz="1400" dirty="0"/>
              <a:t> </a:t>
            </a:r>
            <a:r>
              <a:rPr lang="en-US" sz="1400" b="1" dirty="0"/>
              <a:t>A4988 Stepper Motor Driver </a:t>
            </a:r>
            <a:r>
              <a:rPr lang="en-US" sz="1400" dirty="0"/>
              <a:t>:The A4988 is a </a:t>
            </a:r>
            <a:r>
              <a:rPr lang="en-US" sz="1400" dirty="0" err="1"/>
              <a:t>microstepping</a:t>
            </a:r>
            <a:r>
              <a:rPr lang="en-US" sz="1400" dirty="0"/>
              <a:t> driver for controlling bipolar stepper motors. It simplifies the process of driving stepper motors with its built-in translator, which allows for control through simple step and direction inputs. The driver can provide </a:t>
            </a:r>
            <a:r>
              <a:rPr lang="en-US" sz="1400" dirty="0" err="1"/>
              <a:t>microstepping</a:t>
            </a:r>
            <a:r>
              <a:rPr lang="en-US" sz="1400" dirty="0"/>
              <a:t> resolutions of up to 1/16th of a step, improving the motor’s precision and smoothness.</a:t>
            </a:r>
          </a:p>
          <a:p>
            <a:pPr marL="228600" indent="-228600">
              <a:buAutoNum type="arabicPeriod"/>
            </a:pPr>
            <a:r>
              <a:rPr lang="en-US" sz="1400" dirty="0"/>
              <a:t>  </a:t>
            </a:r>
            <a:r>
              <a:rPr lang="en-US" sz="1400" b="1" dirty="0"/>
              <a:t>LCD 12x2 Display </a:t>
            </a:r>
            <a:r>
              <a:rPr lang="en-US" sz="1400" dirty="0"/>
              <a:t>: An LCD 12x2 display is a liquid crystal display module with 12 characters on 2 lines. It is commonly used in projects to provide a user interface for displaying information. The display operates by applying an electric field to liquid crystals, which change their orientation and modulate light passing through them to create visible characters.</a:t>
            </a:r>
          </a:p>
          <a:p>
            <a:pPr marL="228600" indent="-228600">
              <a:buAutoNum type="arabicPeriod"/>
            </a:pPr>
            <a:r>
              <a:rPr lang="en-US" sz="1400" dirty="0"/>
              <a:t>  </a:t>
            </a:r>
            <a:r>
              <a:rPr lang="en-US" sz="1400" b="1" dirty="0"/>
              <a:t>Joystick </a:t>
            </a:r>
            <a:r>
              <a:rPr lang="en-US" sz="1400" dirty="0"/>
              <a:t>: A joystick is an input device that translates physical movement into electrical signals. It typically consists of two potentiometers (for x and y axes) and a push-button. When the stick is moved, the resistance of the potentiometers changes, producing variable voltage outputs that can be read by a microcontroller to determine the direction and magnitude of movement.</a:t>
            </a:r>
          </a:p>
        </p:txBody>
      </p:sp>
    </p:spTree>
    <p:extLst>
      <p:ext uri="{BB962C8B-B14F-4D97-AF65-F5344CB8AC3E}">
        <p14:creationId xmlns:p14="http://schemas.microsoft.com/office/powerpoint/2010/main" val="327918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FE7-7EDA-BB58-72BF-DF7EB046BC27}"/>
              </a:ext>
            </a:extLst>
          </p:cNvPr>
          <p:cNvSpPr>
            <a:spLocks noGrp="1"/>
          </p:cNvSpPr>
          <p:nvPr>
            <p:ph type="title"/>
          </p:nvPr>
        </p:nvSpPr>
        <p:spPr/>
        <p:txBody>
          <a:bodyPr>
            <a:normAutofit fontScale="90000"/>
          </a:bodyPr>
          <a:lstStyle/>
          <a:p>
            <a:endParaRPr lang="en-IN" dirty="0"/>
          </a:p>
        </p:txBody>
      </p:sp>
      <p:sp>
        <p:nvSpPr>
          <p:cNvPr id="3" name="Slide Number Placeholder 2">
            <a:extLst>
              <a:ext uri="{FF2B5EF4-FFF2-40B4-BE49-F238E27FC236}">
                <a16:creationId xmlns:a16="http://schemas.microsoft.com/office/drawing/2014/main" id="{1DD765C5-E7C1-33E8-7574-69DD63EDDB6E}"/>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sp>
        <p:nvSpPr>
          <p:cNvPr id="4" name="Content Placeholder 3">
            <a:extLst>
              <a:ext uri="{FF2B5EF4-FFF2-40B4-BE49-F238E27FC236}">
                <a16:creationId xmlns:a16="http://schemas.microsoft.com/office/drawing/2014/main" id="{A9847C03-B458-751C-1D23-E2553965BF4B}"/>
              </a:ext>
            </a:extLst>
          </p:cNvPr>
          <p:cNvSpPr>
            <a:spLocks noGrp="1"/>
          </p:cNvSpPr>
          <p:nvPr>
            <p:ph sz="quarter" idx="1"/>
          </p:nvPr>
        </p:nvSpPr>
        <p:spPr>
          <a:xfrm>
            <a:off x="323528" y="1200150"/>
            <a:ext cx="8712968" cy="3371850"/>
          </a:xfrm>
        </p:spPr>
        <p:txBody>
          <a:bodyPr>
            <a:noAutofit/>
          </a:bodyPr>
          <a:lstStyle/>
          <a:p>
            <a:pPr marL="0" indent="0">
              <a:buNone/>
            </a:pPr>
            <a:r>
              <a:rPr lang="en-US" sz="1200" dirty="0"/>
              <a:t> 5. </a:t>
            </a:r>
            <a:r>
              <a:rPr lang="en-US" sz="1200" b="1" dirty="0"/>
              <a:t>7805 Voltage Regulator </a:t>
            </a:r>
            <a:r>
              <a:rPr lang="en-US" sz="1200" dirty="0"/>
              <a:t>: The 7805 is a linear voltage regulator that outputs a steady 5V from a higher input voltage (typically 7-35V). It is widely used in electronic circuits to provide a stable power supply. The regulator works by dissipating excess voltage as heat, ensuring that the output remains at a constant 5V.</a:t>
            </a:r>
          </a:p>
          <a:p>
            <a:pPr marL="0" indent="0">
              <a:buNone/>
            </a:pPr>
            <a:r>
              <a:rPr lang="en-US" sz="1200" dirty="0"/>
              <a:t>6. </a:t>
            </a:r>
            <a:r>
              <a:rPr lang="en-US" sz="1200" b="1" dirty="0"/>
              <a:t>ESP32</a:t>
            </a:r>
            <a:r>
              <a:rPr lang="en-US" sz="1200" dirty="0"/>
              <a:t>:The ESP32 is a low-cost, low-power microcontroller with integrated Wi-Fi and Bluetooth capabilities. It features dual-core processors, a wide range of I/O capabilities, and various peripherals. The ESP32 is ideal for IoT applications, providing connectivity and processing power in a compact package.</a:t>
            </a:r>
          </a:p>
          <a:p>
            <a:pPr marL="0" indent="0">
              <a:buNone/>
            </a:pPr>
            <a:r>
              <a:rPr lang="en-US" sz="1200" dirty="0"/>
              <a:t>7. </a:t>
            </a:r>
            <a:r>
              <a:rPr lang="en-US" sz="1200" b="1" dirty="0"/>
              <a:t>Capacitors </a:t>
            </a:r>
            <a:r>
              <a:rPr lang="en-US" sz="1200" dirty="0"/>
              <a:t>:Capacitors are electronic components that store and release electrical energy. They are used in various parts of electronic circuits, such as filtering, timing, and energy storage. In the context of the components mentioned, capacitors can help smooth out voltage fluctuations and provide stable operation.</a:t>
            </a:r>
          </a:p>
          <a:p>
            <a:pPr marL="0" indent="0">
              <a:buNone/>
            </a:pPr>
            <a:r>
              <a:rPr lang="en-US" sz="1200" dirty="0"/>
              <a:t>8. </a:t>
            </a:r>
            <a:r>
              <a:rPr lang="en-US" sz="1200" b="1" dirty="0" err="1"/>
              <a:t>Integration</a:t>
            </a:r>
            <a:r>
              <a:rPr lang="en-US" sz="1200" dirty="0" err="1"/>
              <a:t>:To</a:t>
            </a:r>
            <a:r>
              <a:rPr lang="en-US" sz="1200" dirty="0"/>
              <a:t> integrate these components in a project:- *ESP32* can be used as the central controller, interfacing with other components.- *NEMA stepper motor* and *A4988 driver* can be controlled by the ESP32 to perform precise movements.- The *LCD 12x2 display* can show system status or user instructions.- A *joystick* can serve as a user input device, sending commands to the ESP32.- The *7805 voltage regulator* ensures a stable 5V supply to components that require it.- *Capacitors* help in stabilizing the power supply and decoupling noise from the ESP32 and other sensitive electronics .This setup could be used in a variety of applications, such as a robotic arm with an intuitive user interface and precise motor control</a:t>
            </a:r>
            <a:endParaRPr lang="en-IN" sz="1200" dirty="0"/>
          </a:p>
        </p:txBody>
      </p:sp>
      <p:pic>
        <p:nvPicPr>
          <p:cNvPr id="5" name="Picture 4">
            <a:extLst>
              <a:ext uri="{FF2B5EF4-FFF2-40B4-BE49-F238E27FC236}">
                <a16:creationId xmlns:a16="http://schemas.microsoft.com/office/drawing/2014/main" id="{D1E61DCF-0AEC-E690-400A-4BB842A118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pic>
        <p:nvPicPr>
          <p:cNvPr id="6" name="Picture 5">
            <a:extLst>
              <a:ext uri="{FF2B5EF4-FFF2-40B4-BE49-F238E27FC236}">
                <a16:creationId xmlns:a16="http://schemas.microsoft.com/office/drawing/2014/main" id="{2A618D8D-A9A7-4C9F-5AE2-1D2D45147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pic>
        <p:nvPicPr>
          <p:cNvPr id="8" name="Picture 7">
            <a:extLst>
              <a:ext uri="{FF2B5EF4-FFF2-40B4-BE49-F238E27FC236}">
                <a16:creationId xmlns:a16="http://schemas.microsoft.com/office/drawing/2014/main" id="{7725F6C0-1D3B-C10D-B699-032A1A67622B}"/>
              </a:ext>
            </a:extLst>
          </p:cNvPr>
          <p:cNvPicPr>
            <a:picLocks noChangeAspect="1"/>
          </p:cNvPicPr>
          <p:nvPr/>
        </p:nvPicPr>
        <p:blipFill>
          <a:blip r:embed="rId4"/>
          <a:stretch>
            <a:fillRect/>
          </a:stretch>
        </p:blipFill>
        <p:spPr>
          <a:xfrm>
            <a:off x="827584" y="4708385"/>
            <a:ext cx="7848872" cy="298730"/>
          </a:xfrm>
          <a:prstGeom prst="rect">
            <a:avLst/>
          </a:prstGeom>
        </p:spPr>
      </p:pic>
    </p:spTree>
    <p:extLst>
      <p:ext uri="{BB962C8B-B14F-4D97-AF65-F5344CB8AC3E}">
        <p14:creationId xmlns:p14="http://schemas.microsoft.com/office/powerpoint/2010/main" val="1959606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1939</Words>
  <Application>Microsoft Office PowerPoint</Application>
  <PresentationFormat>On-screen Show (16:9)</PresentationFormat>
  <Paragraphs>165</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Constantia</vt:lpstr>
      <vt:lpstr>Roboto</vt:lpstr>
      <vt:lpstr>Times New Roman</vt:lpstr>
      <vt:lpstr>Tw Cen MT</vt:lpstr>
      <vt:lpstr>Wingdings</vt:lpstr>
      <vt:lpstr>Wingdings 2</vt:lpstr>
      <vt:lpstr>Median</vt:lpstr>
      <vt:lpstr>3D SCANNER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2024-07-11T04:27:40Z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