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64" r:id="rId4"/>
    <p:sldId id="272" r:id="rId5"/>
    <p:sldId id="285" r:id="rId6"/>
    <p:sldId id="291" r:id="rId7"/>
    <p:sldId id="292" r:id="rId8"/>
    <p:sldId id="262" r:id="rId9"/>
    <p:sldId id="261" r:id="rId10"/>
    <p:sldId id="286" r:id="rId11"/>
    <p:sldId id="282" r:id="rId12"/>
    <p:sldId id="260" r:id="rId13"/>
    <p:sldId id="259" r:id="rId14"/>
    <p:sldId id="266" r:id="rId15"/>
    <p:sldId id="288" r:id="rId16"/>
    <p:sldId id="289" r:id="rId17"/>
    <p:sldId id="290" r:id="rId18"/>
    <p:sldId id="267" r:id="rId19"/>
    <p:sldId id="294" r:id="rId20"/>
    <p:sldId id="296" r:id="rId21"/>
    <p:sldId id="297" r:id="rId22"/>
    <p:sldId id="295" r:id="rId23"/>
    <p:sldId id="279" r:id="rId24"/>
    <p:sldId id="269" r:id="rId25"/>
    <p:sldId id="283" r:id="rId26"/>
    <p:sldId id="284" r:id="rId27"/>
    <p:sldId id="270" r:id="rId28"/>
    <p:sldId id="265" r:id="rId29"/>
    <p:sldId id="29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2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06-04-2023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06-04-2023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849432" TargetMode="External"/><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0" y="2325541"/>
            <a:ext cx="9144000" cy="1384995"/>
          </a:xfrm>
          <a:prstGeom prst="rect">
            <a:avLst/>
          </a:prstGeom>
          <a:noFill/>
        </p:spPr>
        <p:txBody>
          <a:bodyPr wrap="square" rtlCol="0">
            <a:spAutoFit/>
          </a:bodyPr>
          <a:lstStyle/>
          <a:p>
            <a:pPr algn="ctr"/>
            <a:r>
              <a:rPr lang="en-US" sz="2800" b="1" dirty="0">
                <a:solidFill>
                  <a:srgbClr val="002060"/>
                </a:solidFill>
                <a:latin typeface="Times New Roman" pitchFamily="18" charset="0"/>
                <a:cs typeface="Times New Roman" pitchFamily="18" charset="0"/>
              </a:rPr>
              <a:t>STOCK MARKET PRICE PREDICTION USING MACHINE LEARNING TECHNIQUE’S UTILIZING REAL TIME DATA</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501507" y="5463912"/>
            <a:ext cx="3938725" cy="923330"/>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GUIDE NAME </a:t>
            </a:r>
            <a:endParaRPr lang="en-US" b="1" dirty="0" smtClean="0">
              <a:solidFill>
                <a:srgbClr val="002060"/>
              </a:solidFill>
              <a:latin typeface="Times New Roman" panose="02020603050405020304" pitchFamily="18" charset="0"/>
              <a:cs typeface="Times New Roman" panose="02020603050405020304" pitchFamily="18" charset="0"/>
            </a:endParaRPr>
          </a:p>
          <a:p>
            <a:r>
              <a:rPr lang="en-IN" b="1" dirty="0" smtClean="0">
                <a:latin typeface="Times New Roman" pitchFamily="18" charset="0"/>
                <a:cs typeface="Times New Roman" pitchFamily="18" charset="0"/>
              </a:rPr>
              <a:t>DR.K.VALARMATHI,M.E., Ph.D.</a:t>
            </a:r>
          </a:p>
          <a:p>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0" y="4048706"/>
            <a:ext cx="9144000"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RAKSHANA H                  (211419104213)</a:t>
            </a:r>
          </a:p>
          <a:p>
            <a:pPr algn="ctr"/>
            <a:r>
              <a:rPr lang="en-US" b="1" dirty="0" smtClean="0">
                <a:latin typeface="Times New Roman" panose="02020603050405020304" pitchFamily="18" charset="0"/>
                <a:cs typeface="Times New Roman" panose="02020603050405020304" pitchFamily="18" charset="0"/>
              </a:rPr>
              <a:t>SWATHI G                         (211419104280)</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15884" y="5463912"/>
            <a:ext cx="3874116" cy="923330"/>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COORDINATOR NAME </a:t>
            </a:r>
          </a:p>
          <a:p>
            <a:r>
              <a:rPr lang="en-IN" b="1" dirty="0">
                <a:latin typeface="Times New Roman" pitchFamily="18" charset="0"/>
                <a:cs typeface="Times New Roman" pitchFamily="18" charset="0"/>
              </a:rPr>
              <a:t>DR.K.VALARMATHI,M.E., Ph.D.</a:t>
            </a:r>
          </a:p>
          <a:p>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Tree>
    <p:extLst>
      <p:ext uri="{BB962C8B-B14F-4D97-AF65-F5344CB8AC3E}">
        <p14:creationId xmlns:p14="http://schemas.microsoft.com/office/powerpoint/2010/main" val="989993110"/>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PROPOSED SYSTEM</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857206"/>
            <a:ext cx="9144000" cy="5632311"/>
          </a:xfrm>
          <a:prstGeom prst="rect">
            <a:avLst/>
          </a:prstGeom>
        </p:spPr>
        <p:txBody>
          <a:bodyPr wrap="square">
            <a:spAutoFit/>
          </a:bodyPr>
          <a:lstStyle/>
          <a:p>
            <a:pPr marL="285750" indent="-285750" algn="just">
              <a:lnSpc>
                <a:spcPct val="150000"/>
              </a:lnSpc>
              <a:buClr>
                <a:srgbClr val="002060"/>
              </a:buClr>
              <a:buFont typeface="Wingdings" pitchFamily="2" charset="2"/>
              <a:buChar char="Ø"/>
            </a:pPr>
            <a:r>
              <a:rPr lang="en-US" sz="2000" dirty="0">
                <a:latin typeface="Times New Roman" pitchFamily="18" charset="0"/>
                <a:cs typeface="Times New Roman" pitchFamily="18" charset="0"/>
              </a:rPr>
              <a:t>Machine Learning is used in this research to forecast stock price, and we looked at how </a:t>
            </a:r>
            <a:r>
              <a:rPr lang="en-US" sz="2000" dirty="0">
                <a:solidFill>
                  <a:srgbClr val="0070C0"/>
                </a:solidFill>
                <a:latin typeface="Times New Roman" pitchFamily="18" charset="0"/>
                <a:cs typeface="Times New Roman" pitchFamily="18" charset="0"/>
              </a:rPr>
              <a:t>different algorithms </a:t>
            </a:r>
            <a:r>
              <a:rPr lang="en-US" sz="2000" dirty="0">
                <a:latin typeface="Times New Roman" pitchFamily="18" charset="0"/>
                <a:cs typeface="Times New Roman" pitchFamily="18" charset="0"/>
              </a:rPr>
              <a:t>affect the model's output.  </a:t>
            </a:r>
          </a:p>
          <a:p>
            <a:pPr marL="285750" indent="-285750" algn="just">
              <a:lnSpc>
                <a:spcPct val="150000"/>
              </a:lnSpc>
              <a:buClr>
                <a:srgbClr val="002060"/>
              </a:buClr>
              <a:buFont typeface="Wingdings" pitchFamily="2" charset="2"/>
              <a:buChar char="Ø"/>
            </a:pPr>
            <a:r>
              <a:rPr lang="en-US" sz="2000" dirty="0">
                <a:latin typeface="Times New Roman" pitchFamily="18" charset="0"/>
                <a:cs typeface="Times New Roman" pitchFamily="18" charset="0"/>
              </a:rPr>
              <a:t>According to experimental findings, prediction outcomes are more precise when </a:t>
            </a:r>
            <a:r>
              <a:rPr lang="en-US" sz="2000" dirty="0">
                <a:solidFill>
                  <a:srgbClr val="0070C0"/>
                </a:solidFill>
                <a:latin typeface="Times New Roman" pitchFamily="18" charset="0"/>
                <a:cs typeface="Times New Roman" pitchFamily="18" charset="0"/>
              </a:rPr>
              <a:t>company-specific data </a:t>
            </a:r>
            <a:r>
              <a:rPr lang="en-US" sz="2000" dirty="0">
                <a:latin typeface="Times New Roman" pitchFamily="18" charset="0"/>
                <a:cs typeface="Times New Roman" pitchFamily="18" charset="0"/>
              </a:rPr>
              <a:t>from the Public Disclosure Platform is employed.</a:t>
            </a:r>
          </a:p>
          <a:p>
            <a:pPr marL="285750" indent="-285750" algn="just">
              <a:lnSpc>
                <a:spcPct val="150000"/>
              </a:lnSpc>
              <a:buClr>
                <a:srgbClr val="002060"/>
              </a:buClr>
              <a:buFont typeface="Wingdings" pitchFamily="2" charset="2"/>
              <a:buChar char="Ø"/>
            </a:pPr>
            <a:r>
              <a:rPr lang="en-US" sz="2000" dirty="0">
                <a:latin typeface="Times New Roman" pitchFamily="18" charset="0"/>
                <a:cs typeface="Times New Roman" pitchFamily="18" charset="0"/>
              </a:rPr>
              <a:t> Machine Learning is strong in preprocessing outliers, irrelevant variables, and a mix of continuous, categorical and discrete variables.</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This study aims to significantly reduce the risk of trend prediction with machine learning algorithms.</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The purpose of this study was the prediction task of stock market movement by </a:t>
            </a:r>
            <a:r>
              <a:rPr lang="en-US" sz="2000" dirty="0">
                <a:solidFill>
                  <a:srgbClr val="0070C0"/>
                </a:solidFill>
                <a:latin typeface="Times New Roman" pitchFamily="18" charset="0"/>
                <a:cs typeface="Times New Roman" pitchFamily="18" charset="0"/>
              </a:rPr>
              <a:t>machine learning algorithms utilizing real time data</a:t>
            </a:r>
            <a:r>
              <a:rPr lang="en-US" sz="2000" dirty="0">
                <a:latin typeface="Times New Roman" pitchFamily="18" charset="0"/>
                <a:cs typeface="Times New Roman" pitchFamily="18" charset="0"/>
              </a:rPr>
              <a:t>.</a:t>
            </a:r>
          </a:p>
          <a:p>
            <a:pPr algn="just">
              <a:lnSpc>
                <a:spcPct val="150000"/>
              </a:lnSpc>
              <a:buClr>
                <a:srgbClr val="002060"/>
              </a:buClr>
            </a:pPr>
            <a:endParaRPr lang="en-IN" sz="2000" dirty="0">
              <a:latin typeface="Times New Roman" pitchFamily="18" charset="0"/>
              <a:cs typeface="Times New Roman" pitchFamily="18" charset="0"/>
            </a:endParaRPr>
          </a:p>
          <a:p>
            <a:pPr marL="285750" indent="-285750" algn="just">
              <a:lnSpc>
                <a:spcPct val="150000"/>
              </a:lnSpc>
              <a:buClr>
                <a:srgbClr val="002060"/>
              </a:buClr>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9572982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762000"/>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PROPOSED SYSTEM(</a:t>
            </a:r>
            <a:r>
              <a:rPr lang="en-US" sz="4800" b="1" dirty="0" err="1" smtClean="0">
                <a:solidFill>
                  <a:srgbClr val="002060"/>
                </a:solidFill>
                <a:latin typeface="Times New Roman" panose="02020603050405020304" pitchFamily="18" charset="0"/>
                <a:cs typeface="Times New Roman" panose="02020603050405020304" pitchFamily="18" charset="0"/>
              </a:rPr>
              <a:t>contd</a:t>
            </a:r>
            <a:r>
              <a:rPr lang="en-US" sz="4800" b="1" dirty="0" smtClean="0">
                <a:solidFill>
                  <a:srgbClr val="002060"/>
                </a:solidFill>
                <a:latin typeface="Times New Roman" panose="02020603050405020304" pitchFamily="18" charset="0"/>
                <a:cs typeface="Times New Roman" panose="02020603050405020304" pitchFamily="18" charset="0"/>
              </a:rPr>
              <a:t>…)</a:t>
            </a:r>
            <a:endParaRPr lang="en-IN" sz="48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0" y="1028700"/>
            <a:ext cx="9144000" cy="5626100"/>
          </a:xfrm>
          <a:prstGeom prst="rect">
            <a:avLst/>
          </a:prstGeom>
        </p:spPr>
      </p:pic>
    </p:spTree>
    <p:extLst>
      <p:ext uri="{BB962C8B-B14F-4D97-AF65-F5344CB8AC3E}">
        <p14:creationId xmlns:p14="http://schemas.microsoft.com/office/powerpoint/2010/main" val="3527994166"/>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115190"/>
            <a:ext cx="9144000" cy="913509"/>
          </a:xfrm>
        </p:spPr>
        <p:txBody>
          <a:bodyPr>
            <a:noAutofit/>
          </a:bodyPr>
          <a:lstStyle/>
          <a:p>
            <a:pPr algn="ctr"/>
            <a:r>
              <a:rPr lang="en-IN" sz="4000" b="1" dirty="0">
                <a:solidFill>
                  <a:srgbClr val="002060"/>
                </a:solidFill>
                <a:latin typeface="Times New Roman" pitchFamily="18" charset="0"/>
                <a:cs typeface="Times New Roman" pitchFamily="18" charset="0"/>
              </a:rPr>
              <a:t>ENVIRONMENTAL REQUIREMENTS</a:t>
            </a:r>
            <a:endParaRPr lang="en-IN" sz="4000" b="1" dirty="0">
              <a:solidFill>
                <a:srgbClr val="002060"/>
              </a:solidFill>
              <a:latin typeface="Times New Roman" pitchFamily="18" charset="0"/>
              <a:cs typeface="Times New Roman" pitchFamily="18" charset="0"/>
            </a:endParaRPr>
          </a:p>
        </p:txBody>
      </p:sp>
      <p:sp>
        <p:nvSpPr>
          <p:cNvPr id="5" name="Rectangle 4"/>
          <p:cNvSpPr/>
          <p:nvPr/>
        </p:nvSpPr>
        <p:spPr>
          <a:xfrm>
            <a:off x="0" y="1428740"/>
            <a:ext cx="9144000" cy="3970318"/>
          </a:xfrm>
          <a:prstGeom prst="rect">
            <a:avLst/>
          </a:prstGeom>
        </p:spPr>
        <p:txBody>
          <a:bodyPr wrap="square">
            <a:spAutoFit/>
          </a:bodyPr>
          <a:lstStyle/>
          <a:p>
            <a:pPr algn="just">
              <a:lnSpc>
                <a:spcPct val="150000"/>
              </a:lnSpc>
            </a:pPr>
            <a:r>
              <a:rPr lang="en-IN" sz="2400" b="1" dirty="0">
                <a:solidFill>
                  <a:srgbClr val="002060"/>
                </a:solidFill>
                <a:latin typeface="Times New Roman" pitchFamily="18" charset="0"/>
                <a:cs typeface="Times New Roman" pitchFamily="18" charset="0"/>
              </a:rPr>
              <a:t>Software Requirements:</a:t>
            </a:r>
            <a:endParaRPr lang="en-IN"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Operating System  : </a:t>
            </a:r>
            <a:r>
              <a:rPr lang="en-IN" sz="2400" dirty="0">
                <a:latin typeface="Times New Roman" pitchFamily="18" charset="0"/>
                <a:cs typeface="Times New Roman" pitchFamily="18" charset="0"/>
              </a:rPr>
              <a:t>Windows 10 or later</a:t>
            </a:r>
          </a:p>
          <a:p>
            <a:pPr algn="just">
              <a:lnSpc>
                <a:spcPct val="150000"/>
              </a:lnSpc>
            </a:pPr>
            <a:r>
              <a:rPr lang="en-IN" sz="2400" b="1" dirty="0">
                <a:latin typeface="Times New Roman" pitchFamily="18" charset="0"/>
                <a:cs typeface="Times New Roman" pitchFamily="18" charset="0"/>
              </a:rPr>
              <a:t>Tool                         : </a:t>
            </a:r>
            <a:r>
              <a:rPr lang="en-IN" sz="2400" dirty="0">
                <a:latin typeface="Times New Roman" pitchFamily="18" charset="0"/>
                <a:cs typeface="Times New Roman" pitchFamily="18" charset="0"/>
              </a:rPr>
              <a:t>Anaconda with </a:t>
            </a:r>
            <a:r>
              <a:rPr lang="en-IN" sz="2400" dirty="0" err="1">
                <a:latin typeface="Times New Roman" pitchFamily="18" charset="0"/>
                <a:cs typeface="Times New Roman" pitchFamily="18" charset="0"/>
              </a:rPr>
              <a:t>Jupyter</a:t>
            </a:r>
            <a:r>
              <a:rPr lang="en-IN" sz="2400" dirty="0">
                <a:latin typeface="Times New Roman" pitchFamily="18" charset="0"/>
                <a:cs typeface="Times New Roman" pitchFamily="18" charset="0"/>
              </a:rPr>
              <a:t> Notebook</a:t>
            </a:r>
          </a:p>
          <a:p>
            <a:pPr algn="just">
              <a:lnSpc>
                <a:spcPct val="150000"/>
              </a:lnSpc>
            </a:pPr>
            <a:r>
              <a:rPr lang="en-IN" sz="2400" b="1" dirty="0">
                <a:solidFill>
                  <a:srgbClr val="002060"/>
                </a:solidFill>
                <a:latin typeface="Times New Roman" pitchFamily="18" charset="0"/>
                <a:cs typeface="Times New Roman" pitchFamily="18" charset="0"/>
              </a:rPr>
              <a:t>Hardware requirements:</a:t>
            </a:r>
            <a:endParaRPr lang="en-IN"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Processor                : </a:t>
            </a:r>
            <a:r>
              <a:rPr lang="en-IN" sz="2400" dirty="0" err="1">
                <a:latin typeface="Times New Roman" pitchFamily="18" charset="0"/>
                <a:cs typeface="Times New Roman" pitchFamily="18" charset="0"/>
              </a:rPr>
              <a:t>intel</a:t>
            </a:r>
            <a:r>
              <a:rPr lang="en-IN" sz="2400" dirty="0">
                <a:latin typeface="Times New Roman" pitchFamily="18" charset="0"/>
                <a:cs typeface="Times New Roman" pitchFamily="18" charset="0"/>
              </a:rPr>
              <a:t> i3</a:t>
            </a:r>
          </a:p>
          <a:p>
            <a:pPr algn="just">
              <a:lnSpc>
                <a:spcPct val="150000"/>
              </a:lnSpc>
            </a:pPr>
            <a:r>
              <a:rPr lang="en-IN" sz="2400" b="1" dirty="0">
                <a:latin typeface="Times New Roman" pitchFamily="18" charset="0"/>
                <a:cs typeface="Times New Roman" pitchFamily="18" charset="0"/>
              </a:rPr>
              <a:t>Hard disk               : </a:t>
            </a:r>
            <a:r>
              <a:rPr lang="en-IN" sz="2400" dirty="0">
                <a:latin typeface="Times New Roman" pitchFamily="18" charset="0"/>
                <a:cs typeface="Times New Roman" pitchFamily="18" charset="0"/>
              </a:rPr>
              <a:t>minimum 80 GB</a:t>
            </a:r>
          </a:p>
          <a:p>
            <a:pPr algn="just">
              <a:lnSpc>
                <a:spcPct val="150000"/>
              </a:lnSpc>
            </a:pPr>
            <a:r>
              <a:rPr lang="en-IN" sz="2400" b="1" dirty="0">
                <a:latin typeface="Times New Roman" pitchFamily="18" charset="0"/>
                <a:cs typeface="Times New Roman" pitchFamily="18" charset="0"/>
              </a:rPr>
              <a:t>RAM                       : </a:t>
            </a:r>
            <a:r>
              <a:rPr lang="en-IN" sz="2400" dirty="0">
                <a:latin typeface="Times New Roman" pitchFamily="18" charset="0"/>
                <a:cs typeface="Times New Roman" pitchFamily="18" charset="0"/>
              </a:rPr>
              <a:t>minimum 2 GB</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774700"/>
          </a:xfrm>
        </p:spPr>
        <p:txBody>
          <a:bodyPr>
            <a:noAutofit/>
          </a:bodyPr>
          <a:lstStyle/>
          <a:p>
            <a:pPr algn="ctr"/>
            <a:r>
              <a:rPr lang="en-IN" sz="4800" b="1" dirty="0">
                <a:solidFill>
                  <a:srgbClr val="002060"/>
                </a:solidFill>
                <a:latin typeface="Times New Roman" pitchFamily="18" charset="0"/>
                <a:cs typeface="Times New Roman" pitchFamily="18" charset="0"/>
              </a:rPr>
              <a:t>ARCHITECTURE </a:t>
            </a:r>
            <a:r>
              <a:rPr lang="en-IN" sz="4800" b="1" dirty="0" smtClean="0">
                <a:solidFill>
                  <a:srgbClr val="002060"/>
                </a:solidFill>
                <a:latin typeface="Times New Roman" pitchFamily="18" charset="0"/>
                <a:cs typeface="Times New Roman" pitchFamily="18" charset="0"/>
              </a:rPr>
              <a:t>DIAGRAM</a:t>
            </a:r>
            <a:endParaRPr lang="en-IN"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9" y="1173063"/>
            <a:ext cx="9163299" cy="5300314"/>
          </a:xfrm>
          <a:prstGeom prst="rect">
            <a:avLst/>
          </a:prstGeom>
        </p:spPr>
      </p:pic>
    </p:spTree>
    <p:extLst>
      <p:ext uri="{BB962C8B-B14F-4D97-AF65-F5344CB8AC3E}">
        <p14:creationId xmlns:p14="http://schemas.microsoft.com/office/powerpoint/2010/main" val="326407122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477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8000" b="1"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0" y="1244599"/>
            <a:ext cx="9144000" cy="5029201"/>
          </a:xfrm>
          <a:prstGeom prst="rect">
            <a:avLst/>
          </a:prstGeom>
        </p:spPr>
      </p:pic>
      <p:sp>
        <p:nvSpPr>
          <p:cNvPr id="3" name="TextBox 2"/>
          <p:cNvSpPr txBox="1"/>
          <p:nvPr/>
        </p:nvSpPr>
        <p:spPr>
          <a:xfrm>
            <a:off x="294155" y="848666"/>
            <a:ext cx="2332690" cy="461665"/>
          </a:xfrm>
          <a:prstGeom prst="rect">
            <a:avLst/>
          </a:prstGeom>
          <a:noFill/>
        </p:spPr>
        <p:txBody>
          <a:bodyPr wrap="none" rtlCol="0">
            <a:spAutoFit/>
          </a:bodyPr>
          <a:lstStyle/>
          <a:p>
            <a:r>
              <a:rPr lang="en-IN" sz="2400" b="1" dirty="0">
                <a:solidFill>
                  <a:srgbClr val="002060"/>
                </a:solidFill>
                <a:latin typeface="Times New Roman" pitchFamily="18" charset="0"/>
                <a:cs typeface="Times New Roman" pitchFamily="18" charset="0"/>
              </a:rPr>
              <a:t>ER DIAGRAM:</a:t>
            </a:r>
            <a:endParaRPr lang="en-IN" sz="2400" dirty="0"/>
          </a:p>
        </p:txBody>
      </p:sp>
    </p:spTree>
    <p:extLst>
      <p:ext uri="{BB962C8B-B14F-4D97-AF65-F5344CB8AC3E}">
        <p14:creationId xmlns:p14="http://schemas.microsoft.com/office/powerpoint/2010/main" val="166533097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477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SYSTEM DESIGN(contd..)</a:t>
            </a:r>
            <a:endParaRPr lang="en-IN" sz="80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88900" y="1320801"/>
            <a:ext cx="9055100" cy="4896365"/>
          </a:xfrm>
          <a:prstGeom prst="rect">
            <a:avLst/>
          </a:prstGeom>
        </p:spPr>
      </p:pic>
      <p:sp>
        <p:nvSpPr>
          <p:cNvPr id="3" name="Rectangle 2"/>
          <p:cNvSpPr/>
          <p:nvPr/>
        </p:nvSpPr>
        <p:spPr>
          <a:xfrm>
            <a:off x="88900" y="931904"/>
            <a:ext cx="2743059" cy="369332"/>
          </a:xfrm>
          <a:prstGeom prst="rect">
            <a:avLst/>
          </a:prstGeom>
        </p:spPr>
        <p:txBody>
          <a:bodyPr wrap="none">
            <a:spAutoFit/>
          </a:bodyPr>
          <a:lstStyle/>
          <a:p>
            <a:r>
              <a:rPr lang="en-IN" b="1" dirty="0" smtClean="0">
                <a:solidFill>
                  <a:srgbClr val="002060"/>
                </a:solidFill>
                <a:latin typeface="Times New Roman" pitchFamily="18" charset="0"/>
                <a:cs typeface="Times New Roman" pitchFamily="18" charset="0"/>
              </a:rPr>
              <a:t>SEQUENCE DIAGRAM</a:t>
            </a:r>
            <a:r>
              <a:rPr lang="en-IN" b="1" dirty="0">
                <a:solidFill>
                  <a:srgbClr val="002060"/>
                </a:solidFill>
                <a:latin typeface="Times New Roman" pitchFamily="18" charset="0"/>
                <a:cs typeface="Times New Roman" pitchFamily="18" charset="0"/>
              </a:rPr>
              <a:t>:</a:t>
            </a:r>
            <a:endParaRPr lang="en-IN" dirty="0"/>
          </a:p>
        </p:txBody>
      </p:sp>
    </p:spTree>
    <p:extLst>
      <p:ext uri="{BB962C8B-B14F-4D97-AF65-F5344CB8AC3E}">
        <p14:creationId xmlns:p14="http://schemas.microsoft.com/office/powerpoint/2010/main" val="137299514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477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SYSTEM DESIGN(contd..)</a:t>
            </a:r>
            <a:endParaRPr lang="en-IN" sz="80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0" y="1498600"/>
            <a:ext cx="9144000" cy="4826000"/>
          </a:xfrm>
          <a:prstGeom prst="rect">
            <a:avLst/>
          </a:prstGeom>
        </p:spPr>
      </p:pic>
      <p:sp>
        <p:nvSpPr>
          <p:cNvPr id="3" name="Rectangle 2"/>
          <p:cNvSpPr/>
          <p:nvPr/>
        </p:nvSpPr>
        <p:spPr>
          <a:xfrm>
            <a:off x="104914" y="1034534"/>
            <a:ext cx="2217274" cy="369332"/>
          </a:xfrm>
          <a:prstGeom prst="rect">
            <a:avLst/>
          </a:prstGeom>
        </p:spPr>
        <p:txBody>
          <a:bodyPr wrap="none">
            <a:spAutoFit/>
          </a:bodyPr>
          <a:lstStyle/>
          <a:p>
            <a:r>
              <a:rPr lang="en-IN" b="1" dirty="0" smtClean="0">
                <a:solidFill>
                  <a:srgbClr val="002060"/>
                </a:solidFill>
                <a:latin typeface="Times New Roman" pitchFamily="18" charset="0"/>
                <a:cs typeface="Times New Roman" pitchFamily="18" charset="0"/>
              </a:rPr>
              <a:t>CLASS DIAGRAM</a:t>
            </a:r>
            <a:r>
              <a:rPr lang="en-IN" b="1" dirty="0">
                <a:solidFill>
                  <a:srgbClr val="002060"/>
                </a:solidFill>
                <a:latin typeface="Times New Roman" pitchFamily="18" charset="0"/>
                <a:cs typeface="Times New Roman" pitchFamily="18" charset="0"/>
              </a:rPr>
              <a:t>:</a:t>
            </a:r>
            <a:endParaRPr lang="en-IN" dirty="0"/>
          </a:p>
        </p:txBody>
      </p:sp>
    </p:spTree>
    <p:extLst>
      <p:ext uri="{BB962C8B-B14F-4D97-AF65-F5344CB8AC3E}">
        <p14:creationId xmlns:p14="http://schemas.microsoft.com/office/powerpoint/2010/main" val="323601689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477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SYSTEM DESIGN(contd..)</a:t>
            </a:r>
            <a:endParaRPr lang="en-IN" sz="8000"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3"/>
          <p:cNvPicPr>
            <a:picLocks noGrp="1"/>
          </p:cNvPicPr>
          <p:nvPr/>
        </p:nvPicPr>
        <p:blipFill>
          <a:blip r:embed="rId2"/>
          <a:stretch>
            <a:fillRect/>
          </a:stretch>
        </p:blipFill>
        <p:spPr>
          <a:xfrm>
            <a:off x="1631950" y="1085849"/>
            <a:ext cx="6797800" cy="5251293"/>
          </a:xfrm>
          <a:prstGeom prst="rect">
            <a:avLst/>
          </a:prstGeom>
        </p:spPr>
      </p:pic>
      <p:sp>
        <p:nvSpPr>
          <p:cNvPr id="3" name="Rectangle 2"/>
          <p:cNvSpPr/>
          <p:nvPr/>
        </p:nvSpPr>
        <p:spPr>
          <a:xfrm>
            <a:off x="219214" y="1066283"/>
            <a:ext cx="2595582" cy="369332"/>
          </a:xfrm>
          <a:prstGeom prst="rect">
            <a:avLst/>
          </a:prstGeom>
        </p:spPr>
        <p:txBody>
          <a:bodyPr wrap="none">
            <a:spAutoFit/>
          </a:bodyPr>
          <a:lstStyle/>
          <a:p>
            <a:r>
              <a:rPr lang="en-IN" b="1" dirty="0" smtClean="0">
                <a:solidFill>
                  <a:srgbClr val="002060"/>
                </a:solidFill>
                <a:latin typeface="Times New Roman" pitchFamily="18" charset="0"/>
                <a:cs typeface="Times New Roman" pitchFamily="18" charset="0"/>
              </a:rPr>
              <a:t>USE CASE DIAGRAM</a:t>
            </a:r>
            <a:r>
              <a:rPr lang="en-IN" b="1" dirty="0">
                <a:solidFill>
                  <a:srgbClr val="002060"/>
                </a:solidFill>
                <a:latin typeface="Times New Roman" pitchFamily="18" charset="0"/>
                <a:cs typeface="Times New Roman" pitchFamily="18" charset="0"/>
              </a:rPr>
              <a:t>:</a:t>
            </a:r>
            <a:endParaRPr lang="en-IN" dirty="0"/>
          </a:p>
        </p:txBody>
      </p:sp>
    </p:spTree>
    <p:extLst>
      <p:ext uri="{BB962C8B-B14F-4D97-AF65-F5344CB8AC3E}">
        <p14:creationId xmlns:p14="http://schemas.microsoft.com/office/powerpoint/2010/main" val="340838220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055100" cy="723009"/>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166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01600" y="775544"/>
            <a:ext cx="8877300" cy="2862322"/>
          </a:xfrm>
          <a:prstGeom prst="rect">
            <a:avLst/>
          </a:prstGeom>
        </p:spPr>
        <p:txBody>
          <a:bodyPr wrap="square">
            <a:spAutoFit/>
          </a:bodyPr>
          <a:lstStyle/>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Data Pre-Processing</a:t>
            </a:r>
          </a:p>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Data Analysis of Visualization</a:t>
            </a:r>
          </a:p>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Algorithm 1 - Linear Regression</a:t>
            </a:r>
          </a:p>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Algorithm 2 - Decision Tree</a:t>
            </a:r>
          </a:p>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Algorithm 3 - Random Forest</a:t>
            </a:r>
          </a:p>
          <a:p>
            <a:pPr marL="342900" indent="-342900" algn="just" fontAlgn="base">
              <a:lnSpc>
                <a:spcPct val="150000"/>
              </a:lnSpc>
              <a:buFont typeface="Arial" pitchFamily="34" charset="0"/>
              <a:buChar char="•"/>
            </a:pPr>
            <a:r>
              <a:rPr lang="en-IN" sz="2000" dirty="0">
                <a:latin typeface="Times New Roman" pitchFamily="18" charset="0"/>
                <a:cs typeface="Times New Roman" pitchFamily="18" charset="0"/>
              </a:rPr>
              <a:t>Algorithm 4 - </a:t>
            </a:r>
            <a:r>
              <a:rPr lang="en-IN" sz="2000" dirty="0" err="1">
                <a:latin typeface="Times New Roman" pitchFamily="18" charset="0"/>
                <a:cs typeface="Times New Roman" pitchFamily="18" charset="0"/>
              </a:rPr>
              <a:t>XGBoost</a:t>
            </a:r>
            <a:endParaRPr lang="en-IN" sz="20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778000" y="3637866"/>
            <a:ext cx="5105400" cy="2862322"/>
          </a:xfrm>
          <a:prstGeom prst="rect">
            <a:avLst/>
          </a:prstGeom>
        </p:spPr>
      </p:pic>
      <p:pic>
        <p:nvPicPr>
          <p:cNvPr id="8" name="Picture 7"/>
          <p:cNvPicPr/>
          <p:nvPr/>
        </p:nvPicPr>
        <p:blipFill>
          <a:blip r:embed="rId3"/>
          <a:stretch>
            <a:fillRect/>
          </a:stretch>
        </p:blipFill>
        <p:spPr>
          <a:xfrm>
            <a:off x="5327650" y="889844"/>
            <a:ext cx="3111500" cy="2232511"/>
          </a:xfrm>
          <a:prstGeom prst="rect">
            <a:avLst/>
          </a:prstGeom>
        </p:spPr>
      </p:pic>
      <p:sp>
        <p:nvSpPr>
          <p:cNvPr id="9" name="TextBox 8"/>
          <p:cNvSpPr txBox="1"/>
          <p:nvPr/>
        </p:nvSpPr>
        <p:spPr>
          <a:xfrm>
            <a:off x="2933700" y="6315522"/>
            <a:ext cx="3213100" cy="369332"/>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DATA PREPROCESSING</a:t>
            </a:r>
            <a:endParaRPr lang="en-IN" b="1" dirty="0">
              <a:latin typeface="Times New Roman" pitchFamily="18" charset="0"/>
              <a:cs typeface="Times New Roman" pitchFamily="18" charset="0"/>
            </a:endParaRPr>
          </a:p>
        </p:txBody>
      </p:sp>
      <p:sp>
        <p:nvSpPr>
          <p:cNvPr id="10" name="TextBox 9"/>
          <p:cNvSpPr txBox="1"/>
          <p:nvPr/>
        </p:nvSpPr>
        <p:spPr>
          <a:xfrm>
            <a:off x="5651500" y="3122355"/>
            <a:ext cx="3162300" cy="369332"/>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DATA VISUALIZATION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547520530"/>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055100" cy="723009"/>
          </a:xfrm>
        </p:spPr>
        <p:txBody>
          <a:bodyPr>
            <a:noAutofit/>
          </a:bodyPr>
          <a:lstStyle/>
          <a:p>
            <a:pPr algn="ctr"/>
            <a:r>
              <a:rPr lang="en-US"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13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797848"/>
            <a:ext cx="9144000" cy="5859553"/>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Decision Tree </a:t>
            </a:r>
            <a:r>
              <a:rPr lang="en-US" b="1" dirty="0" err="1">
                <a:latin typeface="Times New Roman" pitchFamily="18" charset="0"/>
                <a:cs typeface="Times New Roman" pitchFamily="18" charset="0"/>
              </a:rPr>
              <a:t>Regressor</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The Decision Tree </a:t>
            </a:r>
            <a:r>
              <a:rPr lang="en-US" dirty="0" err="1">
                <a:latin typeface="Times New Roman" pitchFamily="18" charset="0"/>
                <a:cs typeface="Times New Roman" pitchFamily="18" charset="0"/>
              </a:rPr>
              <a:t>Regressor</a:t>
            </a:r>
            <a:r>
              <a:rPr lang="en-US" dirty="0">
                <a:latin typeface="Times New Roman" pitchFamily="18" charset="0"/>
                <a:cs typeface="Times New Roman" pitchFamily="18" charset="0"/>
              </a:rPr>
              <a:t> model has been evaluated using several metrics. The Mean Absolute (MAE) value is found to be 0.14208983106957299, indicating that on average, the model’s predictions differ by this amount from the actual values. The Mean Squared Error (MSE) value is 0.22622135646115185, which represents the average squared difference between the predicted and actual values.</a:t>
            </a:r>
          </a:p>
          <a:p>
            <a:pPr algn="just">
              <a:lnSpc>
                <a:spcPct val="150000"/>
              </a:lnSpc>
            </a:pPr>
            <a:r>
              <a:rPr lang="en-US" dirty="0">
                <a:latin typeface="Times New Roman" pitchFamily="18" charset="0"/>
                <a:cs typeface="Times New Roman" pitchFamily="18" charset="0"/>
              </a:rPr>
              <a:t>The Median Absolute Error (</a:t>
            </a:r>
            <a:r>
              <a:rPr lang="en-US" dirty="0" err="1">
                <a:latin typeface="Times New Roman" pitchFamily="18" charset="0"/>
                <a:cs typeface="Times New Roman" pitchFamily="18" charset="0"/>
              </a:rPr>
              <a:t>MedAE</a:t>
            </a:r>
            <a:r>
              <a:rPr lang="en-US" dirty="0">
                <a:latin typeface="Times New Roman" pitchFamily="18" charset="0"/>
                <a:cs typeface="Times New Roman" pitchFamily="18" charset="0"/>
              </a:rPr>
              <a:t>) value is 0.006696000695228577, which indicates that half of the absolute errors are less than or equal to this value. The R2 Score value is found to be 99.98232102110207, which is a measure of the goodness of fit of the model. It signifies that the model explains 99.98% of the variability in the data, indicating an excellent fit.</a:t>
            </a:r>
          </a:p>
          <a:p>
            <a:pPr algn="just">
              <a:lnSpc>
                <a:spcPct val="150000"/>
              </a:lnSpc>
            </a:pPr>
            <a:r>
              <a:rPr lang="en-US" dirty="0">
                <a:latin typeface="Times New Roman" pitchFamily="18" charset="0"/>
                <a:cs typeface="Times New Roman" pitchFamily="18" charset="0"/>
              </a:rPr>
              <a:t>Overall, the Decision Tree </a:t>
            </a:r>
            <a:r>
              <a:rPr lang="en-US" dirty="0" err="1">
                <a:latin typeface="Times New Roman" pitchFamily="18" charset="0"/>
                <a:cs typeface="Times New Roman" pitchFamily="18" charset="0"/>
              </a:rPr>
              <a:t>Regressor</a:t>
            </a:r>
            <a:r>
              <a:rPr lang="en-US" dirty="0">
                <a:latin typeface="Times New Roman" pitchFamily="18" charset="0"/>
                <a:cs typeface="Times New Roman" pitchFamily="18" charset="0"/>
              </a:rPr>
              <a:t> model has performed well on the given data, with low errors and a high R2 Score, indicating a good fit between the model and the actual values.</a:t>
            </a:r>
          </a:p>
          <a:p>
            <a:pPr algn="just">
              <a:lnSpc>
                <a:spcPct val="150000"/>
              </a:lnSpc>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6683781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91151"/>
            <a:ext cx="9144000" cy="861349"/>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INTRODUCTION</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39700" y="952500"/>
            <a:ext cx="8877300" cy="4985980"/>
          </a:xfrm>
          <a:prstGeom prst="rect">
            <a:avLst/>
          </a:prstGeom>
          <a:noFill/>
        </p:spPr>
        <p:txBody>
          <a:bodyPr wrap="square" rtlCol="0">
            <a:spAutoFit/>
          </a:bodyPr>
          <a:lstStyle/>
          <a:p>
            <a:endParaRPr lang="en-IN" dirty="0"/>
          </a:p>
          <a:p>
            <a:pPr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Stock </a:t>
            </a:r>
            <a:r>
              <a:rPr lang="en-US" sz="2000" dirty="0">
                <a:latin typeface="Times New Roman" pitchFamily="18" charset="0"/>
                <a:cs typeface="Times New Roman" pitchFamily="18" charset="0"/>
              </a:rPr>
              <a:t>price prediction is the process of predicting future stock prices utilizing data and a variety of market factors. It involves applying statistical models and machine learning approaches to analyze financial data to predict a stock's future performance. Our prediction attempts to help investors make sensible investment decisions by providing a forecast of future stock prices using real-time auto-updated information in contrast to utilizing an existing data collection. It contains information from different companies that is automatically included into the model without any intervention. This considerably contributes in improving the model's accuracy. The user's input, which includes stock's high, low, open value, and volume aids in accurate price prediction for the upcoming.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4401440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055100" cy="723009"/>
          </a:xfrm>
        </p:spPr>
        <p:txBody>
          <a:bodyPr>
            <a:noAutofit/>
          </a:bodyPr>
          <a:lstStyle/>
          <a:p>
            <a:pPr algn="ct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13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937548"/>
            <a:ext cx="9144000" cy="5444054"/>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Random Forest </a:t>
            </a:r>
            <a:r>
              <a:rPr lang="en-US" b="1" dirty="0" err="1">
                <a:latin typeface="Times New Roman" pitchFamily="18" charset="0"/>
                <a:cs typeface="Times New Roman" pitchFamily="18" charset="0"/>
              </a:rPr>
              <a:t>Regressor</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The Random Forest </a:t>
            </a:r>
            <a:r>
              <a:rPr lang="en-US" dirty="0" err="1">
                <a:latin typeface="Times New Roman" pitchFamily="18" charset="0"/>
                <a:cs typeface="Times New Roman" pitchFamily="18" charset="0"/>
              </a:rPr>
              <a:t>Regressor</a:t>
            </a:r>
            <a:r>
              <a:rPr lang="en-US" dirty="0">
                <a:latin typeface="Times New Roman" pitchFamily="18" charset="0"/>
                <a:cs typeface="Times New Roman" pitchFamily="18" charset="0"/>
              </a:rPr>
              <a:t> model has performed well in predicting the target variable, as indicated by the evaluation metrics. The mean absolute error value of 0.1133 suggests that the average difference between the predicted and actual values is relatively low. Similarly, the mean squares error value of 0.1247 indicates that the model’s predictions are generally close to the actual values. The median absolute error value of 0.0054 is another indication of the model’s good performance, as it represents the middle value of the errors between the predicted and actual values.</a:t>
            </a:r>
          </a:p>
          <a:p>
            <a:pPr algn="just">
              <a:lnSpc>
                <a:spcPct val="150000"/>
              </a:lnSpc>
            </a:pPr>
            <a:r>
              <a:rPr lang="en-US" dirty="0">
                <a:latin typeface="Times New Roman" pitchFamily="18" charset="0"/>
                <a:cs typeface="Times New Roman" pitchFamily="18" charset="0"/>
              </a:rPr>
              <a:t>           Furthermore, the R2_SCORE value of 99.9903 indicates that the model can explain almost all of the variation in the target variable, which is an excellent result. Therefore, we can conclude that the Random Forest </a:t>
            </a:r>
            <a:r>
              <a:rPr lang="en-US" dirty="0" err="1">
                <a:latin typeface="Times New Roman" pitchFamily="18" charset="0"/>
                <a:cs typeface="Times New Roman" pitchFamily="18" charset="0"/>
              </a:rPr>
              <a:t>Regressor</a:t>
            </a:r>
            <a:r>
              <a:rPr lang="en-US" dirty="0">
                <a:latin typeface="Times New Roman" pitchFamily="18" charset="0"/>
                <a:cs typeface="Times New Roman" pitchFamily="18" charset="0"/>
              </a:rPr>
              <a:t> model is a good choice for predicting the target variable based on the given data. However, it is still essential to evaluate the model’s performance on a test dataset to ensure its generalization ability and avoid over fitting.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4874533"/>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055100" cy="723009"/>
          </a:xfrm>
        </p:spPr>
        <p:txBody>
          <a:bodyPr>
            <a:noAutofit/>
          </a:bodyPr>
          <a:lstStyle/>
          <a:p>
            <a:pPr algn="ct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13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753497"/>
            <a:ext cx="9144000" cy="5028556"/>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err="1">
                <a:latin typeface="Times New Roman" pitchFamily="18" charset="0"/>
                <a:cs typeface="Times New Roman" pitchFamily="18" charset="0"/>
              </a:rPr>
              <a:t>XGBoost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Regressor</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XGBRegressor</a:t>
            </a:r>
            <a:r>
              <a:rPr lang="en-US" dirty="0">
                <a:latin typeface="Times New Roman" pitchFamily="18" charset="0"/>
                <a:cs typeface="Times New Roman" pitchFamily="18" charset="0"/>
              </a:rPr>
              <a:t> model has been trained on some dataset and evaluated using several metrics. The mean absolute error value of the model is 0.14816079205600544, which indicates that on average, the model’s predictions differ from the actual values by about 0.15 units. The mean squared error value of 0.20835214168014996 also gives an idea of the average error of the model’s predictions, but this metric puts more weight on larger errors that smaller ones.</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The median absolute error value of 0.01507580280303955 is another metric that gives an indication f the model’s accuracy. This value represents the median of the absolute differences between the predicted and actual values, which is a useful measure when the data contains outliers or when the distribution of errors is much smaller than the evenly distributed.</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108623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055100" cy="723009"/>
          </a:xfrm>
        </p:spPr>
        <p:txBody>
          <a:bodyPr>
            <a:noAutofit/>
          </a:bodyPr>
          <a:lstStyle/>
          <a:p>
            <a:pPr algn="ct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13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930156"/>
            <a:ext cx="9144000" cy="5937075"/>
          </a:xfrm>
          <a:prstGeom prst="rect">
            <a:avLst/>
          </a:prstGeom>
        </p:spPr>
        <p:txBody>
          <a:bodyPr wrap="square">
            <a:spAutoFit/>
          </a:bodyPr>
          <a:lstStyle/>
          <a:p>
            <a:pPr algn="just">
              <a:lnSpc>
                <a:spcPct val="150000"/>
              </a:lnSpc>
            </a:pPr>
            <a:r>
              <a:rPr lang="en-US" sz="1500" b="1" dirty="0">
                <a:latin typeface="Times New Roman" pitchFamily="18" charset="0"/>
                <a:cs typeface="Times New Roman" pitchFamily="18" charset="0"/>
              </a:rPr>
              <a:t>Linear Regression</a:t>
            </a:r>
            <a:endParaRPr lang="en-US" sz="1500" dirty="0">
              <a:latin typeface="Times New Roman" pitchFamily="18" charset="0"/>
              <a:cs typeface="Times New Roman" pitchFamily="18" charset="0"/>
            </a:endParaRPr>
          </a:p>
          <a:p>
            <a:pPr algn="just">
              <a:lnSpc>
                <a:spcPct val="150000"/>
              </a:lnSpc>
            </a:pPr>
            <a:r>
              <a:rPr lang="en-US" sz="1500" dirty="0">
                <a:latin typeface="Times New Roman" pitchFamily="18" charset="0"/>
                <a:cs typeface="Times New Roman" pitchFamily="18" charset="0"/>
              </a:rPr>
              <a:t>           The model for our project has been performing exceptionally well, with a perfect combination of accuracy and precision. Our mean absolute error (MAE) value stands at an impressive 0.08544111331540008, which means that the average absolute difference between the predicted and actual values is very low, and the model is making very few mistakes. Similarly, our mean squared error (MSE) value is an outstanding 0.07539984993278308, indicating that the model’s predictions are very close to the actual values.</a:t>
            </a:r>
          </a:p>
          <a:p>
            <a:pPr algn="just">
              <a:lnSpc>
                <a:spcPct val="150000"/>
              </a:lnSpc>
            </a:pPr>
            <a:r>
              <a:rPr lang="en-US" sz="1500" dirty="0">
                <a:latin typeface="Times New Roman" pitchFamily="18" charset="0"/>
                <a:cs typeface="Times New Roman" pitchFamily="18" charset="0"/>
              </a:rPr>
              <a:t>           Furthermore, our median absolute error value is also very low, standing at 0.005915470336443296. This means that half of the absolute errors fall below this value, which is an excellent indicator of the model’s overall accuracy. Finally, our R2 score value is an impressive 99.99410757509052, which means that the model is explaining a very high proportion of the variance in the data and is outperforming other algorithms in terms of predictive accuracy. Overall, we can confidently say that our model is performing exceptionally well, and we are very satisfied with its results.</a:t>
            </a:r>
          </a:p>
          <a:p>
            <a:pPr algn="just">
              <a:lnSpc>
                <a:spcPct val="150000"/>
              </a:lnSpc>
            </a:pPr>
            <a:r>
              <a:rPr lang="en-US" sz="1500" dirty="0">
                <a:latin typeface="Times New Roman" pitchFamily="18" charset="0"/>
                <a:cs typeface="Times New Roman" pitchFamily="18" charset="0"/>
              </a:rPr>
              <a:t>           Finally, the R2 score value of 99.98407953820042 is an indicator of the goodness of fit of the model. This metric measures the proportion of the variance in the dependent variables, with values closer to 1 indicating a better fit. An R2 score of 99.98407953820042 indicates that the model fits the data very well and can explain almost all the variance in the dependent variable using the independent variables. Overall, these metrics suggest that the </a:t>
            </a:r>
            <a:r>
              <a:rPr lang="en-US" sz="1500" dirty="0" err="1">
                <a:latin typeface="Times New Roman" pitchFamily="18" charset="0"/>
                <a:cs typeface="Times New Roman" pitchFamily="18" charset="0"/>
              </a:rPr>
              <a:t>XGBRegressor</a:t>
            </a:r>
            <a:r>
              <a:rPr lang="en-US" sz="1500" dirty="0">
                <a:latin typeface="Times New Roman" pitchFamily="18" charset="0"/>
                <a:cs typeface="Times New Roman" pitchFamily="18" charset="0"/>
              </a:rPr>
              <a:t> model is an accurate and reliable predictor for the given data.</a:t>
            </a:r>
            <a:endParaRPr lang="en-IN" sz="1500" dirty="0">
              <a:latin typeface="Times New Roman" pitchFamily="18" charset="0"/>
              <a:cs typeface="Times New Roman" pitchFamily="18" charset="0"/>
            </a:endParaRPr>
          </a:p>
        </p:txBody>
      </p:sp>
    </p:spTree>
    <p:extLst>
      <p:ext uri="{BB962C8B-B14F-4D97-AF65-F5344CB8AC3E}">
        <p14:creationId xmlns:p14="http://schemas.microsoft.com/office/powerpoint/2010/main" val="60600896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144000" cy="634109"/>
          </a:xfrm>
        </p:spPr>
        <p:txBody>
          <a:bodyPr>
            <a:noAutofit/>
          </a:bodyPr>
          <a:lstStyle/>
          <a:p>
            <a:pPr algn="ctr"/>
            <a:r>
              <a:rPr lang="en-US"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34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50518260"/>
              </p:ext>
            </p:extLst>
          </p:nvPr>
        </p:nvGraphicFramePr>
        <p:xfrm>
          <a:off x="520697" y="1523999"/>
          <a:ext cx="7785102" cy="4521202"/>
        </p:xfrm>
        <a:graphic>
          <a:graphicData uri="http://schemas.openxmlformats.org/drawingml/2006/table">
            <a:tbl>
              <a:tblPr firstRow="1" firstCol="1" lastRow="1" lastCol="1" bandRow="1" bandCol="1">
                <a:tableStyleId>{5C22544A-7EE6-4342-B048-85BDC9FD1C3A}</a:tableStyleId>
              </a:tblPr>
              <a:tblGrid>
                <a:gridCol w="1527119"/>
                <a:gridCol w="1527119"/>
                <a:gridCol w="1527119"/>
                <a:gridCol w="1690357"/>
                <a:gridCol w="1513388"/>
              </a:tblGrid>
              <a:tr h="968829">
                <a:tc>
                  <a:txBody>
                    <a:bodyPr/>
                    <a:lstStyle/>
                    <a:p>
                      <a:pPr algn="ctr" hangingPunct="0">
                        <a:spcAft>
                          <a:spcPts val="0"/>
                        </a:spcAft>
                        <a:tabLst>
                          <a:tab pos="228600" algn="l"/>
                        </a:tabLst>
                      </a:pPr>
                      <a:r>
                        <a:rPr lang="en-US" sz="1400" dirty="0">
                          <a:effectLst/>
                          <a:latin typeface="Times New Roman" pitchFamily="18" charset="0"/>
                          <a:cs typeface="Times New Roman" pitchFamily="18" charset="0"/>
                        </a:rPr>
                        <a:t> </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DECISION TREE</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RANDOM FOREST</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AU" sz="1400" dirty="0" smtClean="0">
                          <a:effectLst/>
                          <a:latin typeface="Times New Roman" pitchFamily="18" charset="0"/>
                          <a:cs typeface="Times New Roman" pitchFamily="18" charset="0"/>
                        </a:rPr>
                        <a:t>LINEAR REGRESSION</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XGBOOST</a:t>
                      </a:r>
                      <a:endParaRPr lang="en-IN" sz="1400" dirty="0">
                        <a:effectLst/>
                        <a:latin typeface="Times New Roman" pitchFamily="18" charset="0"/>
                        <a:ea typeface="PMingLiU"/>
                        <a:cs typeface="Times New Roman" pitchFamily="18" charset="0"/>
                      </a:endParaRPr>
                    </a:p>
                  </a:txBody>
                  <a:tcPr marL="68580" marR="68580" marT="0" marB="0" anchor="ctr"/>
                </a:tc>
              </a:tr>
              <a:tr h="645886">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R2_SCORE</a:t>
                      </a:r>
                      <a:endParaRPr lang="en-IN" sz="1400" dirty="0" smtClean="0">
                        <a:effectLst/>
                        <a:latin typeface="Times New Roman" pitchFamily="18" charset="0"/>
                        <a:cs typeface="Times New Roman" pitchFamily="18" charset="0"/>
                      </a:endParaRPr>
                    </a:p>
                    <a:p>
                      <a:pPr algn="ctr" hangingPunct="0">
                        <a:spcAft>
                          <a:spcPts val="0"/>
                        </a:spcAft>
                        <a:tabLst>
                          <a:tab pos="228600" algn="l"/>
                        </a:tabLst>
                      </a:pPr>
                      <a:r>
                        <a:rPr lang="en-US" sz="1400" dirty="0" smtClean="0">
                          <a:effectLst/>
                          <a:latin typeface="Times New Roman" pitchFamily="18" charset="0"/>
                          <a:cs typeface="Times New Roman" pitchFamily="18" charset="0"/>
                        </a:rPr>
                        <a:t> </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99.98232102110207</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99.99025292997618</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99.99410757509052</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99.98407953820042</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r>
              <a:tr h="968829">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MEAN ABSOLUTE ERROR</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0.14208983106957299</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0.11332977054983605</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0.08544111331540008</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0.14816079205600544</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r>
              <a:tr h="968829">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MEAN SQUARED ERROR</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0.2262215646115185</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0.12472413791781067</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0.07539984993278308</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0.20835214168014996</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r>
              <a:tr h="968829">
                <a:tc>
                  <a:txBody>
                    <a:bodyPr/>
                    <a:lstStyle/>
                    <a:p>
                      <a:pPr algn="ctr" hangingPunct="0">
                        <a:spcAft>
                          <a:spcPts val="0"/>
                        </a:spcAft>
                        <a:tabLst>
                          <a:tab pos="228600" algn="l"/>
                        </a:tabLst>
                      </a:pPr>
                      <a:r>
                        <a:rPr lang="en-US" sz="1400" dirty="0" smtClean="0">
                          <a:effectLst/>
                          <a:latin typeface="Times New Roman" pitchFamily="18" charset="0"/>
                          <a:cs typeface="Times New Roman" pitchFamily="18" charset="0"/>
                        </a:rPr>
                        <a:t>MEDIAN ABSOLUTE ERROR</a:t>
                      </a:r>
                      <a:endParaRPr lang="en-IN" sz="1400" dirty="0">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0.006696000695228577</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0.005419340743637</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a:solidFill>
                            <a:srgbClr val="002060"/>
                          </a:solidFill>
                          <a:effectLst/>
                          <a:latin typeface="Times New Roman" pitchFamily="18" charset="0"/>
                          <a:cs typeface="Times New Roman" pitchFamily="18" charset="0"/>
                        </a:rPr>
                        <a:t>0.005915470336443296</a:t>
                      </a:r>
                      <a:endParaRPr lang="en-IN" sz="1600">
                        <a:solidFill>
                          <a:srgbClr val="002060"/>
                        </a:solidFill>
                        <a:effectLst/>
                        <a:latin typeface="Times New Roman" pitchFamily="18" charset="0"/>
                        <a:ea typeface="PMingLiU"/>
                        <a:cs typeface="Times New Roman" pitchFamily="18" charset="0"/>
                      </a:endParaRPr>
                    </a:p>
                  </a:txBody>
                  <a:tcPr marL="68580" marR="68580" marT="0" marB="0" anchor="ctr"/>
                </a:tc>
                <a:tc>
                  <a:txBody>
                    <a:bodyPr/>
                    <a:lstStyle/>
                    <a:p>
                      <a:pPr algn="ctr" hangingPunct="0">
                        <a:spcAft>
                          <a:spcPts val="0"/>
                        </a:spcAft>
                        <a:tabLst>
                          <a:tab pos="228600" algn="l"/>
                        </a:tabLst>
                      </a:pPr>
                      <a:r>
                        <a:rPr lang="en-US" sz="1600" dirty="0">
                          <a:solidFill>
                            <a:srgbClr val="002060"/>
                          </a:solidFill>
                          <a:effectLst/>
                          <a:latin typeface="Times New Roman" pitchFamily="18" charset="0"/>
                          <a:cs typeface="Times New Roman" pitchFamily="18" charset="0"/>
                        </a:rPr>
                        <a:t>0.01507580280303955</a:t>
                      </a:r>
                      <a:endParaRPr lang="en-IN" sz="1600" dirty="0">
                        <a:solidFill>
                          <a:srgbClr val="002060"/>
                        </a:solidFill>
                        <a:effectLst/>
                        <a:latin typeface="Times New Roman" pitchFamily="18" charset="0"/>
                        <a:ea typeface="PMingLiU"/>
                        <a:cs typeface="Times New Roman" pitchFamily="18" charset="0"/>
                      </a:endParaRPr>
                    </a:p>
                  </a:txBody>
                  <a:tcPr marL="68580" marR="68580" marT="0" marB="0" anchor="ctr"/>
                </a:tc>
              </a:tr>
            </a:tbl>
          </a:graphicData>
        </a:graphic>
      </p:graphicFrame>
    </p:spTree>
    <p:extLst>
      <p:ext uri="{BB962C8B-B14F-4D97-AF65-F5344CB8AC3E}">
        <p14:creationId xmlns:p14="http://schemas.microsoft.com/office/powerpoint/2010/main" val="403523231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223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41300" b="1"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0" y="1346200"/>
            <a:ext cx="9144000" cy="5511800"/>
          </a:xfrm>
          <a:prstGeom prst="rect">
            <a:avLst/>
          </a:prstGeom>
        </p:spPr>
      </p:pic>
      <p:sp>
        <p:nvSpPr>
          <p:cNvPr id="7" name="TextBox 6"/>
          <p:cNvSpPr txBox="1"/>
          <p:nvPr/>
        </p:nvSpPr>
        <p:spPr>
          <a:xfrm>
            <a:off x="0" y="611693"/>
            <a:ext cx="1930400" cy="646331"/>
          </a:xfrm>
          <a:prstGeom prst="rect">
            <a:avLst/>
          </a:prstGeom>
          <a:noFill/>
        </p:spPr>
        <p:txBody>
          <a:bodyPr wrap="square" rtlCol="0">
            <a:spAutoFit/>
          </a:bodyPr>
          <a:lstStyle/>
          <a:p>
            <a:r>
              <a:rPr lang="en-IN" sz="3600" b="1" dirty="0" smtClean="0">
                <a:solidFill>
                  <a:srgbClr val="002060"/>
                </a:solidFill>
                <a:latin typeface="Times New Roman" pitchFamily="18" charset="0"/>
                <a:cs typeface="Times New Roman" pitchFamily="18" charset="0"/>
              </a:rPr>
              <a:t>INPUT:</a:t>
            </a:r>
            <a:endParaRPr lang="en-IN"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12652398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22300"/>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SCREEN SHOTS(contd..)</a:t>
            </a:r>
            <a:endParaRPr lang="en-IN" sz="41300" b="1"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12700" y="1358899"/>
            <a:ext cx="9156700" cy="5499099"/>
          </a:xfrm>
          <a:prstGeom prst="rect">
            <a:avLst/>
          </a:prstGeom>
        </p:spPr>
      </p:pic>
      <p:sp>
        <p:nvSpPr>
          <p:cNvPr id="4" name="Rectangle 3"/>
          <p:cNvSpPr/>
          <p:nvPr/>
        </p:nvSpPr>
        <p:spPr>
          <a:xfrm>
            <a:off x="98577" y="831334"/>
            <a:ext cx="3435428" cy="461665"/>
          </a:xfrm>
          <a:prstGeom prst="rect">
            <a:avLst/>
          </a:prstGeom>
        </p:spPr>
        <p:txBody>
          <a:bodyPr wrap="none">
            <a:spAutoFit/>
          </a:bodyPr>
          <a:lstStyle/>
          <a:p>
            <a:r>
              <a:rPr lang="en-IN" sz="2400" b="1" dirty="0">
                <a:solidFill>
                  <a:srgbClr val="002060"/>
                </a:solidFill>
                <a:latin typeface="Times New Roman" pitchFamily="18" charset="0"/>
                <a:cs typeface="Times New Roman" pitchFamily="18" charset="0"/>
              </a:rPr>
              <a:t>OUTPUT FOR </a:t>
            </a:r>
            <a:r>
              <a:rPr lang="en-IN" sz="2400" b="1" dirty="0" smtClean="0">
                <a:solidFill>
                  <a:srgbClr val="002060"/>
                </a:solidFill>
                <a:latin typeface="Times New Roman" pitchFamily="18" charset="0"/>
                <a:cs typeface="Times New Roman" pitchFamily="18" charset="0"/>
              </a:rPr>
              <a:t>APPLE :</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711640370"/>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22300"/>
          </a:xfrm>
        </p:spPr>
        <p:txBody>
          <a:bodyPr>
            <a:noAutofit/>
          </a:bodyPr>
          <a:lstStyle/>
          <a:p>
            <a:pPr algn="ctr"/>
            <a:r>
              <a:rPr lang="en-US" sz="4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SCREEN SHOTS(contd..)</a:t>
            </a:r>
            <a:endParaRPr lang="en-IN" sz="41300" b="1" dirty="0">
              <a:solidFill>
                <a:srgbClr val="002060"/>
              </a:solidFill>
              <a:latin typeface="Times New Roman" panose="02020603050405020304" pitchFamily="18" charset="0"/>
              <a:cs typeface="Times New Roman" panose="02020603050405020304" pitchFamily="18" charset="0"/>
            </a:endParaRPr>
          </a:p>
        </p:txBody>
      </p:sp>
      <p:pic>
        <p:nvPicPr>
          <p:cNvPr id="2050" name="Picture 2" descr="https://lh3.googleusercontent.com/c-J8zsfOpn2ucdtTtC7ayWW4dQMGkKTJn7NXXuJeCjb2MrQ_rOFytg1HUhoFmLO0ycTV_n4-fiaW9UJbGq_k8eU0g2ETLY0MwimVR9Bi8vPcfs3IMyNf6WvzRDWfaJr5OXJc1ragxS8QOXLjNkuop9Vweatd4R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1"/>
            <a:ext cx="9144000" cy="515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300" y="901700"/>
            <a:ext cx="3048000" cy="461665"/>
          </a:xfrm>
          <a:prstGeom prst="rect">
            <a:avLst/>
          </a:prstGeom>
          <a:noFill/>
        </p:spPr>
        <p:txBody>
          <a:bodyPr wrap="square" rtlCol="0">
            <a:spAutoFit/>
          </a:bodyPr>
          <a:lstStyle/>
          <a:p>
            <a:r>
              <a:rPr lang="en-IN" sz="2400" b="1" dirty="0" smtClean="0">
                <a:solidFill>
                  <a:srgbClr val="002060"/>
                </a:solidFill>
                <a:latin typeface="Times New Roman" pitchFamily="18" charset="0"/>
                <a:cs typeface="Times New Roman" pitchFamily="18" charset="0"/>
              </a:rPr>
              <a:t>OUTPUT FOR TCS:</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30227327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114300"/>
            <a:ext cx="9144000" cy="1308100"/>
          </a:xfrm>
        </p:spPr>
        <p:txBody>
          <a:bodyPr>
            <a:noAutofit/>
          </a:bodyPr>
          <a:lstStyle/>
          <a:p>
            <a:pPr algn="ctr"/>
            <a:r>
              <a:rPr lang="en-US"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CONCLUSION &amp; FEATURE ENHANCEMENT</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1720840"/>
            <a:ext cx="9144000" cy="4431983"/>
          </a:xfrm>
          <a:prstGeom prst="rect">
            <a:avLst/>
          </a:prstGeom>
        </p:spPr>
        <p:txBody>
          <a:bodyPr wrap="square">
            <a:spAutoFit/>
          </a:bodyPr>
          <a:lstStyle/>
          <a:p>
            <a:pPr algn="just">
              <a:lnSpc>
                <a:spcPct val="150000"/>
              </a:lnSpc>
            </a:pPr>
            <a:r>
              <a:rPr lang="en-AU" sz="2400" b="1" dirty="0" smtClean="0">
                <a:solidFill>
                  <a:srgbClr val="002060"/>
                </a:solidFill>
                <a:latin typeface="Times New Roman" pitchFamily="18" charset="0"/>
                <a:cs typeface="Times New Roman" pitchFamily="18" charset="0"/>
              </a:rPr>
              <a:t>CONCLUSION:</a:t>
            </a:r>
          </a:p>
          <a:p>
            <a:pPr algn="just">
              <a:lnSpc>
                <a:spcPct val="150000"/>
              </a:lnSpc>
            </a:pPr>
            <a:r>
              <a:rPr lang="en-AU" sz="2000" dirty="0" smtClean="0">
                <a:latin typeface="Times New Roman" pitchFamily="18" charset="0"/>
                <a:cs typeface="Times New Roman" pitchFamily="18" charset="0"/>
              </a:rPr>
              <a:t>	The </a:t>
            </a:r>
            <a:r>
              <a:rPr lang="en-AU" sz="2000" dirty="0">
                <a:latin typeface="Times New Roman" pitchFamily="18" charset="0"/>
                <a:cs typeface="Times New Roman" pitchFamily="18" charset="0"/>
              </a:rPr>
              <a:t>analytical process started from data cleaning and processing, missing value, exploratory analysis and finally model building and evaluation. The Best accuracy on public test set is higher accuracy score is will be find out. This application can help out to find the stock price of the data.</a:t>
            </a:r>
            <a:endParaRPr lang="en-IN" sz="2000" dirty="0">
              <a:latin typeface="Times New Roman" pitchFamily="18" charset="0"/>
              <a:cs typeface="Times New Roman" pitchFamily="18" charset="0"/>
            </a:endParaRPr>
          </a:p>
          <a:p>
            <a:pPr algn="just">
              <a:lnSpc>
                <a:spcPct val="150000"/>
              </a:lnSpc>
            </a:pPr>
            <a:r>
              <a:rPr lang="en-AU"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lnSpc>
                <a:spcPct val="150000"/>
              </a:lnSpc>
            </a:pPr>
            <a:r>
              <a:rPr lang="en-AU" sz="2400" b="1" dirty="0">
                <a:solidFill>
                  <a:srgbClr val="002060"/>
                </a:solidFill>
                <a:latin typeface="Times New Roman" pitchFamily="18" charset="0"/>
                <a:cs typeface="Times New Roman" pitchFamily="18" charset="0"/>
              </a:rPr>
              <a:t>FUTURE WORK:</a:t>
            </a:r>
            <a:endParaRPr lang="en-IN" sz="2400" b="1" dirty="0">
              <a:solidFill>
                <a:srgbClr val="002060"/>
              </a:solidFill>
              <a:latin typeface="Times New Roman" pitchFamily="18" charset="0"/>
              <a:cs typeface="Times New Roman" pitchFamily="18" charset="0"/>
            </a:endParaRPr>
          </a:p>
          <a:p>
            <a:pPr lvl="0" algn="just">
              <a:lnSpc>
                <a:spcPct val="150000"/>
              </a:lnSpc>
            </a:pPr>
            <a:r>
              <a:rPr lang="en-AU" sz="2000" dirty="0">
                <a:latin typeface="Times New Roman" pitchFamily="18" charset="0"/>
                <a:cs typeface="Times New Roman" pitchFamily="18" charset="0"/>
              </a:rPr>
              <a:t>	To optimize the work to implement in Artificial Intelligence Environment.</a:t>
            </a:r>
            <a:endParaRPr lang="en-IN" sz="2000" dirty="0">
              <a:latin typeface="Times New Roman" pitchFamily="18" charset="0"/>
              <a:cs typeface="Times New Roman" pitchFamily="18" charset="0"/>
            </a:endParaRPr>
          </a:p>
          <a:p>
            <a:pPr lvl="0" algn="just">
              <a:lnSpc>
                <a:spcPct val="150000"/>
              </a:lnSpc>
            </a:pPr>
            <a:r>
              <a:rPr lang="en-AU" sz="2000" dirty="0">
                <a:latin typeface="Times New Roman" pitchFamily="18" charset="0"/>
                <a:cs typeface="Times New Roman" pitchFamily="18" charset="0"/>
              </a:rPr>
              <a:t>Connect it with IOT.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4193951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144000" cy="697609"/>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REFERENCES</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827167"/>
            <a:ext cx="9144000" cy="5909310"/>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[1] Raymond  </a:t>
            </a:r>
            <a:r>
              <a:rPr lang="en-IN" dirty="0" err="1">
                <a:latin typeface="Times New Roman" pitchFamily="18" charset="0"/>
                <a:cs typeface="Times New Roman" pitchFamily="18" charset="0"/>
              </a:rPr>
              <a:t>Chiong</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Zongwen</a:t>
            </a:r>
            <a:r>
              <a:rPr lang="en-IN" dirty="0">
                <a:latin typeface="Times New Roman" pitchFamily="18" charset="0"/>
                <a:cs typeface="Times New Roman" pitchFamily="18" charset="0"/>
              </a:rPr>
              <a:t> Fan, </a:t>
            </a:r>
            <a:r>
              <a:rPr lang="en-IN" dirty="0" err="1">
                <a:latin typeface="Times New Roman" pitchFamily="18" charset="0"/>
                <a:cs typeface="Times New Roman" pitchFamily="18" charset="0"/>
              </a:rPr>
              <a:t>Zhongyi</a:t>
            </a:r>
            <a:r>
              <a:rPr lang="en-IN" dirty="0">
                <a:latin typeface="Times New Roman" pitchFamily="18" charset="0"/>
                <a:cs typeface="Times New Roman" pitchFamily="18" charset="0"/>
              </a:rPr>
              <a:t> Hu, and </a:t>
            </a:r>
            <a:r>
              <a:rPr lang="en-IN" dirty="0" err="1">
                <a:latin typeface="Times New Roman" pitchFamily="18" charset="0"/>
                <a:cs typeface="Times New Roman" pitchFamily="18" charset="0"/>
              </a:rPr>
              <a:t>Sandeep</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Dhakal</a:t>
            </a:r>
            <a:r>
              <a:rPr lang="en-IN" dirty="0">
                <a:latin typeface="Times New Roman" pitchFamily="18" charset="0"/>
                <a:cs typeface="Times New Roman" pitchFamily="18" charset="0"/>
              </a:rPr>
              <a:t>, “A Novel Ensemble Learning Approach for Stock Market Prediction Based on Sentiment Analysis and the Sliding Window Method ”, IEEE,2022.</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Haocheng</a:t>
            </a:r>
            <a:r>
              <a:rPr lang="en-IN" dirty="0">
                <a:latin typeface="Times New Roman" pitchFamily="18" charset="0"/>
                <a:cs typeface="Times New Roman" pitchFamily="18" charset="0"/>
              </a:rPr>
              <a:t> Du “Research on Amazon’s stock price forecasting based on arbitrage pricing model based on big data” 2022.</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[3] </a:t>
            </a:r>
            <a:r>
              <a:rPr lang="en-IN" dirty="0" err="1">
                <a:latin typeface="Times New Roman" pitchFamily="18" charset="0"/>
                <a:cs typeface="Times New Roman" pitchFamily="18" charset="0"/>
              </a:rPr>
              <a:t>Shreya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Pawaskar</a:t>
            </a:r>
            <a:r>
              <a:rPr lang="en-IN" dirty="0">
                <a:latin typeface="Times New Roman" pitchFamily="18" charset="0"/>
                <a:cs typeface="Times New Roman" pitchFamily="18" charset="0"/>
              </a:rPr>
              <a:t>, “Stock Price Prediction using Machine Learning </a:t>
            </a:r>
            <a:r>
              <a:rPr lang="en-IN" dirty="0" err="1">
                <a:latin typeface="Times New Roman" pitchFamily="18" charset="0"/>
                <a:cs typeface="Times New Roman" pitchFamily="18" charset="0"/>
              </a:rPr>
              <a:t>Algorithms”,International</a:t>
            </a:r>
            <a:r>
              <a:rPr lang="en-IN" dirty="0">
                <a:latin typeface="Times New Roman" pitchFamily="18" charset="0"/>
                <a:cs typeface="Times New Roman" pitchFamily="18" charset="0"/>
              </a:rPr>
              <a:t> Journal for Research in Applied Science &amp; Engineering Technology, 2022.</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[4] </a:t>
            </a:r>
            <a:r>
              <a:rPr lang="en-IN" dirty="0" err="1">
                <a:latin typeface="Times New Roman" pitchFamily="18" charset="0"/>
                <a:cs typeface="Times New Roman" pitchFamily="18" charset="0"/>
              </a:rPr>
              <a:t>Theyazn</a:t>
            </a:r>
            <a:r>
              <a:rPr lang="en-IN" dirty="0">
                <a:latin typeface="Times New Roman" pitchFamily="18" charset="0"/>
                <a:cs typeface="Times New Roman" pitchFamily="18" charset="0"/>
              </a:rPr>
              <a:t> H. H. </a:t>
            </a:r>
            <a:r>
              <a:rPr lang="en-IN" dirty="0" err="1">
                <a:latin typeface="Times New Roman" pitchFamily="18" charset="0"/>
                <a:cs typeface="Times New Roman" pitchFamily="18" charset="0"/>
              </a:rPr>
              <a:t>Aldhyani</a:t>
            </a:r>
            <a:r>
              <a:rPr lang="en-IN" dirty="0">
                <a:latin typeface="Times New Roman" pitchFamily="18" charset="0"/>
                <a:cs typeface="Times New Roman" pitchFamily="18" charset="0"/>
              </a:rPr>
              <a:t> Ali </a:t>
            </a:r>
            <a:r>
              <a:rPr lang="en-IN" dirty="0" err="1">
                <a:latin typeface="Times New Roman" pitchFamily="18" charset="0"/>
                <a:cs typeface="Times New Roman" pitchFamily="18" charset="0"/>
              </a:rPr>
              <a:t>Alzahrani</a:t>
            </a:r>
            <a:r>
              <a:rPr lang="en-IN" dirty="0">
                <a:latin typeface="Times New Roman" pitchFamily="18" charset="0"/>
                <a:cs typeface="Times New Roman" pitchFamily="18" charset="0"/>
              </a:rPr>
              <a:t>, “Framework for Predicting and </a:t>
            </a:r>
            <a:r>
              <a:rPr lang="en-IN" dirty="0" err="1">
                <a:latin typeface="Times New Roman" pitchFamily="18" charset="0"/>
                <a:cs typeface="Times New Roman" pitchFamily="18" charset="0"/>
              </a:rPr>
              <a:t>Modeling</a:t>
            </a:r>
            <a:r>
              <a:rPr lang="en-IN" dirty="0">
                <a:latin typeface="Times New Roman" pitchFamily="18" charset="0"/>
                <a:cs typeface="Times New Roman" pitchFamily="18" charset="0"/>
              </a:rPr>
              <a:t> Stock Market Prices Based on Deep Learning Algorithms”, Electronics journals,2022.</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[5] </a:t>
            </a:r>
            <a:r>
              <a:rPr lang="en-IN" dirty="0" err="1">
                <a:latin typeface="Times New Roman" pitchFamily="18" charset="0"/>
                <a:cs typeface="Times New Roman" pitchFamily="18" charset="0"/>
              </a:rPr>
              <a:t>Dr.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Poorna</a:t>
            </a:r>
            <a:r>
              <a:rPr lang="en-IN" dirty="0">
                <a:latin typeface="Times New Roman" pitchFamily="18" charset="0"/>
                <a:cs typeface="Times New Roman" pitchFamily="18" charset="0"/>
              </a:rPr>
              <a:t> Shankar, </a:t>
            </a:r>
            <a:r>
              <a:rPr lang="en-IN" dirty="0" err="1">
                <a:latin typeface="Times New Roman" pitchFamily="18" charset="0"/>
                <a:cs typeface="Times New Roman" pitchFamily="18" charset="0"/>
              </a:rPr>
              <a:t>Dr.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Neha</a:t>
            </a:r>
            <a:r>
              <a:rPr lang="en-IN" dirty="0">
                <a:latin typeface="Times New Roman" pitchFamily="18" charset="0"/>
                <a:cs typeface="Times New Roman" pitchFamily="18" charset="0"/>
              </a:rPr>
              <a:t> Sharma, </a:t>
            </a:r>
            <a:r>
              <a:rPr lang="en-IN" dirty="0" err="1">
                <a:latin typeface="Times New Roman" pitchFamily="18" charset="0"/>
                <a:cs typeface="Times New Roman" pitchFamily="18" charset="0"/>
              </a:rPr>
              <a:t>Mr.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Roushan</a:t>
            </a:r>
            <a:r>
              <a:rPr lang="en-IN" dirty="0">
                <a:latin typeface="Times New Roman" pitchFamily="18" charset="0"/>
                <a:cs typeface="Times New Roman" pitchFamily="18" charset="0"/>
              </a:rPr>
              <a:t> Raj and </a:t>
            </a:r>
            <a:r>
              <a:rPr lang="en-IN" dirty="0" err="1">
                <a:latin typeface="Times New Roman" pitchFamily="18" charset="0"/>
                <a:cs typeface="Times New Roman" pitchFamily="18" charset="0"/>
              </a:rPr>
              <a:t>Mr.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Chetan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Dalwadi</a:t>
            </a:r>
            <a:r>
              <a:rPr lang="en-IN" dirty="0">
                <a:latin typeface="Times New Roman" pitchFamily="18" charset="0"/>
                <a:cs typeface="Times New Roman" pitchFamily="18" charset="0"/>
              </a:rPr>
              <a:t>; “Stock Price Prediction Using LSTM, ARIMA and </a:t>
            </a:r>
            <a:r>
              <a:rPr lang="en-IN" dirty="0" err="1">
                <a:latin typeface="Times New Roman" pitchFamily="18" charset="0"/>
                <a:cs typeface="Times New Roman" pitchFamily="18" charset="0"/>
              </a:rPr>
              <a:t>UCM”,Journal</a:t>
            </a:r>
            <a:r>
              <a:rPr lang="en-IN" dirty="0">
                <a:latin typeface="Times New Roman" pitchFamily="18" charset="0"/>
                <a:cs typeface="Times New Roman" pitchFamily="18" charset="0"/>
              </a:rPr>
              <a:t> of Development Economics and Management Research Studies,2022.</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[6] </a:t>
            </a:r>
            <a:r>
              <a:rPr lang="en-IN" dirty="0" err="1">
                <a:latin typeface="Times New Roman" pitchFamily="18" charset="0"/>
                <a:cs typeface="Times New Roman" pitchFamily="18" charset="0"/>
              </a:rPr>
              <a:t>Milon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Biswas</a:t>
            </a:r>
            <a:r>
              <a:rPr lang="en-IN" dirty="0">
                <a:latin typeface="Times New Roman" pitchFamily="18" charset="0"/>
                <a:cs typeface="Times New Roman" pitchFamily="18" charset="0"/>
              </a:rPr>
              <a:t>, Arafat </a:t>
            </a:r>
            <a:r>
              <a:rPr lang="en-IN" dirty="0" err="1">
                <a:latin typeface="Times New Roman" pitchFamily="18" charset="0"/>
                <a:cs typeface="Times New Roman" pitchFamily="18" charset="0"/>
              </a:rPr>
              <a:t>Jahan</a:t>
            </a:r>
            <a:r>
              <a:rPr lang="en-IN" dirty="0">
                <a:latin typeface="Times New Roman" pitchFamily="18" charset="0"/>
                <a:cs typeface="Times New Roman" pitchFamily="18" charset="0"/>
              </a:rPr>
              <a:t> Nova, Md. </a:t>
            </a:r>
            <a:r>
              <a:rPr lang="en-IN" dirty="0" err="1">
                <a:latin typeface="Times New Roman" pitchFamily="18" charset="0"/>
                <a:cs typeface="Times New Roman" pitchFamily="18" charset="0"/>
              </a:rPr>
              <a:t>Kawsher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Mahbub</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Sudipto</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Chaki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Shamim</a:t>
            </a:r>
            <a:r>
              <a:rPr lang="en-IN" dirty="0">
                <a:latin typeface="Times New Roman" pitchFamily="18" charset="0"/>
                <a:cs typeface="Times New Roman" pitchFamily="18" charset="0"/>
              </a:rPr>
              <a:t> Ahmed, Md. </a:t>
            </a:r>
            <a:r>
              <a:rPr lang="en-IN" dirty="0" err="1">
                <a:latin typeface="Times New Roman" pitchFamily="18" charset="0"/>
                <a:cs typeface="Times New Roman" pitchFamily="18" charset="0"/>
              </a:rPr>
              <a:t>Ashraful</a:t>
            </a:r>
            <a:r>
              <a:rPr lang="en-IN" dirty="0">
                <a:latin typeface="Times New Roman" pitchFamily="18" charset="0"/>
                <a:cs typeface="Times New Roman" pitchFamily="18" charset="0"/>
              </a:rPr>
              <a:t> Islam, “Stock Market Prediction: A Survey and Evaluation”,IEEE,2021</a:t>
            </a:r>
            <a:r>
              <a:rPr lang="en-IN"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5445284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89790"/>
            <a:ext cx="9144000" cy="697609"/>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REFERENCES(contd..)</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624741"/>
            <a:ext cx="8991600" cy="6275051"/>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[7]</a:t>
            </a:r>
            <a:r>
              <a:rPr lang="en-IN" dirty="0" err="1">
                <a:latin typeface="Times New Roman" pitchFamily="18" charset="0"/>
                <a:cs typeface="Times New Roman" pitchFamily="18" charset="0"/>
              </a:rPr>
              <a:t>Shubha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Singh,Sreedevi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Gutta</a:t>
            </a:r>
            <a:r>
              <a:rPr lang="en-IN" dirty="0">
                <a:latin typeface="Times New Roman" pitchFamily="18" charset="0"/>
                <a:cs typeface="Times New Roman" pitchFamily="18" charset="0"/>
              </a:rPr>
              <a:t> and Ahmed, “Stock Prediction Using Machine Learning”, WSEAS Transactions on computer research,2021.</a:t>
            </a:r>
          </a:p>
          <a:p>
            <a:pPr algn="just">
              <a:lnSpc>
                <a:spcPct val="150000"/>
              </a:lnSpc>
            </a:pPr>
            <a:r>
              <a:rPr lang="en-IN" dirty="0">
                <a:latin typeface="Times New Roman" pitchFamily="18" charset="0"/>
                <a:cs typeface="Times New Roman" pitchFamily="18" charset="0"/>
              </a:rPr>
              <a:t>[8] C. C. </a:t>
            </a:r>
            <a:r>
              <a:rPr lang="en-IN" dirty="0" err="1">
                <a:latin typeface="Times New Roman" pitchFamily="18" charset="0"/>
                <a:cs typeface="Times New Roman" pitchFamily="18" charset="0"/>
              </a:rPr>
              <a:t>Emioma</a:t>
            </a:r>
            <a:r>
              <a:rPr lang="en-IN" dirty="0">
                <a:latin typeface="Times New Roman" pitchFamily="18" charset="0"/>
                <a:cs typeface="Times New Roman" pitchFamily="18" charset="0"/>
              </a:rPr>
              <a:t>, and S. O. </a:t>
            </a:r>
            <a:r>
              <a:rPr lang="en-IN" dirty="0" err="1">
                <a:latin typeface="Times New Roman" pitchFamily="18" charset="0"/>
                <a:cs typeface="Times New Roman" pitchFamily="18" charset="0"/>
              </a:rPr>
              <a:t>Edeki</a:t>
            </a:r>
            <a:r>
              <a:rPr lang="en-IN" dirty="0">
                <a:latin typeface="Times New Roman" pitchFamily="18" charset="0"/>
                <a:cs typeface="Times New Roman" pitchFamily="18" charset="0"/>
              </a:rPr>
              <a:t>, “Stock price prediction using machine learning on least-squares linear regression </a:t>
            </a:r>
            <a:r>
              <a:rPr lang="en-IN" dirty="0" err="1">
                <a:latin typeface="Times New Roman" pitchFamily="18" charset="0"/>
                <a:cs typeface="Times New Roman" pitchFamily="18" charset="0"/>
              </a:rPr>
              <a:t>basis”,Journal</a:t>
            </a:r>
            <a:r>
              <a:rPr lang="en-IN" dirty="0">
                <a:latin typeface="Times New Roman" pitchFamily="18" charset="0"/>
                <a:cs typeface="Times New Roman" pitchFamily="18" charset="0"/>
              </a:rPr>
              <a:t> of Physics, 2021.</a:t>
            </a:r>
          </a:p>
          <a:p>
            <a:pPr algn="just">
              <a:lnSpc>
                <a:spcPct val="150000"/>
              </a:lnSpc>
            </a:pPr>
            <a:r>
              <a:rPr lang="en-IN" dirty="0">
                <a:latin typeface="Times New Roman" pitchFamily="18" charset="0"/>
                <a:cs typeface="Times New Roman" pitchFamily="18" charset="0"/>
              </a:rPr>
              <a:t>[9] Sidra </a:t>
            </a:r>
            <a:r>
              <a:rPr lang="en-IN" dirty="0" err="1">
                <a:latin typeface="Times New Roman" pitchFamily="18" charset="0"/>
                <a:cs typeface="Times New Roman" pitchFamily="18" charset="0"/>
              </a:rPr>
              <a:t>Mehtab</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Jaydip</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Sen</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Abhishek</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Dutta</a:t>
            </a:r>
            <a:r>
              <a:rPr lang="en-IN" dirty="0">
                <a:latin typeface="Times New Roman" pitchFamily="18" charset="0"/>
                <a:cs typeface="Times New Roman" pitchFamily="18" charset="0"/>
              </a:rPr>
              <a:t>, “Stock Price Prediction Using Machine Learning and LSTM-Based Deep Learning Models”, </a:t>
            </a:r>
            <a:r>
              <a:rPr lang="en-IN" dirty="0" smtClean="0">
                <a:latin typeface="Times New Roman" pitchFamily="18" charset="0"/>
                <a:cs typeface="Times New Roman" pitchFamily="18" charset="0"/>
              </a:rPr>
              <a:t>IEEE,2021</a:t>
            </a:r>
            <a:r>
              <a:rPr lang="en-IN" dirty="0">
                <a:latin typeface="Times New Roman" pitchFamily="18" charset="0"/>
                <a:cs typeface="Times New Roman" pitchFamily="18" charset="0"/>
              </a:rPr>
              <a:t>.</a:t>
            </a:r>
          </a:p>
          <a:p>
            <a:pPr algn="just">
              <a:lnSpc>
                <a:spcPct val="150000"/>
              </a:lnSpc>
            </a:pPr>
            <a:r>
              <a:rPr lang="en-IN" dirty="0">
                <a:latin typeface="Times New Roman" pitchFamily="18" charset="0"/>
                <a:cs typeface="Times New Roman" pitchFamily="18" charset="0"/>
              </a:rPr>
              <a:t>[10] </a:t>
            </a:r>
            <a:r>
              <a:rPr lang="en-IN" dirty="0" err="1">
                <a:latin typeface="Times New Roman" pitchFamily="18" charset="0"/>
                <a:cs typeface="Times New Roman" pitchFamily="18" charset="0"/>
              </a:rPr>
              <a:t>Nusrat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Rouf</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Majid</a:t>
            </a:r>
            <a:r>
              <a:rPr lang="en-IN" dirty="0">
                <a:latin typeface="Times New Roman" pitchFamily="18" charset="0"/>
                <a:cs typeface="Times New Roman" pitchFamily="18" charset="0"/>
              </a:rPr>
              <a:t> Bashir Malik, </a:t>
            </a:r>
            <a:r>
              <a:rPr lang="en-IN" dirty="0" err="1">
                <a:latin typeface="Times New Roman" pitchFamily="18" charset="0"/>
                <a:cs typeface="Times New Roman" pitchFamily="18" charset="0"/>
              </a:rPr>
              <a:t>Tasleem</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Arif</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Sparsh</a:t>
            </a:r>
            <a:r>
              <a:rPr lang="en-IN" dirty="0">
                <a:latin typeface="Times New Roman" pitchFamily="18" charset="0"/>
                <a:cs typeface="Times New Roman" pitchFamily="18" charset="0"/>
              </a:rPr>
              <a:t> Sharma, </a:t>
            </a:r>
            <a:r>
              <a:rPr lang="en-IN" dirty="0" err="1">
                <a:latin typeface="Times New Roman" pitchFamily="18" charset="0"/>
                <a:cs typeface="Times New Roman" pitchFamily="18" charset="0"/>
              </a:rPr>
              <a:t>Saurabh</a:t>
            </a:r>
            <a:r>
              <a:rPr lang="en-IN" dirty="0">
                <a:latin typeface="Times New Roman" pitchFamily="18" charset="0"/>
                <a:cs typeface="Times New Roman" pitchFamily="18" charset="0"/>
              </a:rPr>
              <a:t> Singh, </a:t>
            </a:r>
            <a:r>
              <a:rPr lang="en-IN" dirty="0" err="1">
                <a:latin typeface="Times New Roman" pitchFamily="18" charset="0"/>
                <a:cs typeface="Times New Roman" pitchFamily="18" charset="0"/>
              </a:rPr>
              <a:t>Satyabrata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Aich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Hee-Cheol</a:t>
            </a:r>
            <a:r>
              <a:rPr lang="en-IN" dirty="0">
                <a:latin typeface="Times New Roman" pitchFamily="18" charset="0"/>
                <a:cs typeface="Times New Roman" pitchFamily="18" charset="0"/>
              </a:rPr>
              <a:t> Kim, “Stock Market Prediction Using Machine Learning Techniques: A Decade Survey on Methodologies, Recent Developments, and Future Directions ”, Electronics journals,2021.</a:t>
            </a:r>
          </a:p>
          <a:p>
            <a:pPr algn="just">
              <a:lnSpc>
                <a:spcPct val="150000"/>
              </a:lnSpc>
            </a:pPr>
            <a:r>
              <a:rPr lang="en-IN" dirty="0">
                <a:latin typeface="Times New Roman" pitchFamily="18" charset="0"/>
                <a:cs typeface="Times New Roman" pitchFamily="18" charset="0"/>
              </a:rPr>
              <a:t>[11] A M </a:t>
            </a:r>
            <a:r>
              <a:rPr lang="en-IN" dirty="0" err="1">
                <a:latin typeface="Times New Roman" pitchFamily="18" charset="0"/>
                <a:cs typeface="Times New Roman" pitchFamily="18" charset="0"/>
              </a:rPr>
              <a:t>Pranav</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Sujooda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Jerin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Babu</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Amal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Chandran,Anoop</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StockClue</a:t>
            </a:r>
            <a:r>
              <a:rPr lang="en-IN" dirty="0">
                <a:latin typeface="Times New Roman" pitchFamily="18" charset="0"/>
                <a:cs typeface="Times New Roman" pitchFamily="18" charset="0"/>
              </a:rPr>
              <a:t>: Stock Prediction using Machine </a:t>
            </a:r>
            <a:r>
              <a:rPr lang="en-IN" dirty="0" err="1">
                <a:latin typeface="Times New Roman" pitchFamily="18" charset="0"/>
                <a:cs typeface="Times New Roman" pitchFamily="18" charset="0"/>
              </a:rPr>
              <a:t>Learning”,International</a:t>
            </a:r>
            <a:r>
              <a:rPr lang="en-IN" dirty="0">
                <a:latin typeface="Times New Roman" pitchFamily="18" charset="0"/>
                <a:cs typeface="Times New Roman" pitchFamily="18" charset="0"/>
              </a:rPr>
              <a:t> Journal of Engineering Research &amp; Technology,2021.</a:t>
            </a:r>
          </a:p>
          <a:p>
            <a:pPr algn="just">
              <a:lnSpc>
                <a:spcPct val="150000"/>
              </a:lnSpc>
            </a:pPr>
            <a:r>
              <a:rPr lang="en-IN" dirty="0">
                <a:latin typeface="Times New Roman" pitchFamily="18" charset="0"/>
                <a:cs typeface="Times New Roman" pitchFamily="18" charset="0"/>
              </a:rPr>
              <a:t>[12] Kevin Thomas, “Time Series Prediction for Stock Price and Opioid Incident Location</a:t>
            </a:r>
            <a:r>
              <a:rPr lang="en-IN" dirty="0" smtClean="0">
                <a:latin typeface="Times New Roman" pitchFamily="18" charset="0"/>
                <a:cs typeface="Times New Roman" pitchFamily="18" charset="0"/>
              </a:rPr>
              <a:t>”,IEEE,2019</a:t>
            </a:r>
            <a:r>
              <a:rPr lang="en-IN"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78351049"/>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1"/>
            <a:ext cx="9144000" cy="1168399"/>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OBJECTIVE OF THE PROJECT</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5900" y="1257300"/>
            <a:ext cx="8724900" cy="5170646"/>
          </a:xfrm>
          <a:prstGeom prst="rect">
            <a:avLst/>
          </a:prstGeom>
          <a:noFill/>
        </p:spPr>
        <p:txBody>
          <a:bodyPr wrap="square" rtlCol="0">
            <a:spAutoFit/>
          </a:bodyPr>
          <a:lstStyle/>
          <a:p>
            <a:pPr algn="just">
              <a:lnSpc>
                <a:spcPct val="150000"/>
              </a:lnSpc>
            </a:pPr>
            <a:r>
              <a:rPr lang="en-AU" sz="2000" dirty="0">
                <a:latin typeface="Times New Roman" pitchFamily="18" charset="0"/>
                <a:cs typeface="Times New Roman" pitchFamily="18" charset="0"/>
              </a:rPr>
              <a:t>The goal is to create a machine learning model for predicting the price of a company stock that might eventually replace the supervised machine learning regression models that can be updated by predicting results with the highest degree of accuracy by comparing supervised algorithms</a:t>
            </a:r>
            <a:r>
              <a:rPr lang="en-AU" sz="2000" dirty="0" smtClean="0">
                <a:latin typeface="Times New Roman" pitchFamily="18" charset="0"/>
                <a:cs typeface="Times New Roman" pitchFamily="18" charset="0"/>
              </a:rPr>
              <a:t>.</a:t>
            </a: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Exploration Data Analysis of Variable identification</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AU" sz="2000" dirty="0" err="1" smtClean="0">
                <a:latin typeface="Times New Roman" pitchFamily="18" charset="0"/>
                <a:cs typeface="Times New Roman" pitchFamily="18" charset="0"/>
              </a:rPr>
              <a:t>Univariate</a:t>
            </a:r>
            <a:r>
              <a:rPr lang="en-AU" sz="2000" dirty="0" smtClean="0">
                <a:latin typeface="Times New Roman" pitchFamily="18" charset="0"/>
                <a:cs typeface="Times New Roman" pitchFamily="18" charset="0"/>
              </a:rPr>
              <a:t> </a:t>
            </a:r>
            <a:r>
              <a:rPr lang="en-AU" sz="2000" dirty="0">
                <a:latin typeface="Times New Roman" pitchFamily="18" charset="0"/>
                <a:cs typeface="Times New Roman" pitchFamily="18" charset="0"/>
              </a:rPr>
              <a:t>Data Analysis</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Rename, add data and drop the data</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To specify a data type</a:t>
            </a: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Exploration data analysis of bi-</a:t>
            </a:r>
            <a:r>
              <a:rPr lang="en-AU" sz="2000" dirty="0" err="1">
                <a:latin typeface="Times New Roman" pitchFamily="18" charset="0"/>
                <a:cs typeface="Times New Roman" pitchFamily="18" charset="0"/>
              </a:rPr>
              <a:t>variate</a:t>
            </a:r>
            <a:r>
              <a:rPr lang="en-AU" sz="2000" dirty="0">
                <a:latin typeface="Times New Roman" pitchFamily="18" charset="0"/>
                <a:cs typeface="Times New Roman" pitchFamily="18" charset="0"/>
              </a:rPr>
              <a:t> and multivariate</a:t>
            </a:r>
            <a:endParaRPr lang="en-IN" sz="20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Plot diagram of </a:t>
            </a:r>
            <a:r>
              <a:rPr lang="en-AU" sz="2000" dirty="0" err="1">
                <a:latin typeface="Times New Roman" pitchFamily="18" charset="0"/>
                <a:cs typeface="Times New Roman" pitchFamily="18" charset="0"/>
              </a:rPr>
              <a:t>pairplot</a:t>
            </a:r>
            <a:r>
              <a:rPr lang="en-AU" sz="2000" dirty="0">
                <a:latin typeface="Times New Roman" pitchFamily="18" charset="0"/>
                <a:cs typeface="Times New Roman" pitchFamily="18" charset="0"/>
              </a:rPr>
              <a:t>, </a:t>
            </a:r>
            <a:r>
              <a:rPr lang="en-AU" sz="2000" dirty="0" err="1">
                <a:latin typeface="Times New Roman" pitchFamily="18" charset="0"/>
                <a:cs typeface="Times New Roman" pitchFamily="18" charset="0"/>
              </a:rPr>
              <a:t>heatmap</a:t>
            </a:r>
            <a:r>
              <a:rPr lang="en-AU" sz="2000" dirty="0">
                <a:latin typeface="Times New Roman" pitchFamily="18" charset="0"/>
                <a:cs typeface="Times New Roman" pitchFamily="18" charset="0"/>
              </a:rPr>
              <a:t>, histogram, scatterplot and boxplot</a:t>
            </a:r>
          </a:p>
          <a:p>
            <a:pPr marL="342900" lvl="0" indent="-342900" algn="just">
              <a:lnSpc>
                <a:spcPct val="150000"/>
              </a:lnSpc>
              <a:buFont typeface="Arial" pitchFamily="34" charset="0"/>
              <a:buChar char="•"/>
            </a:pPr>
            <a:r>
              <a:rPr lang="en-AU" sz="2000" dirty="0">
                <a:latin typeface="Times New Roman" pitchFamily="18" charset="0"/>
                <a:cs typeface="Times New Roman" pitchFamily="18" charset="0"/>
              </a:rPr>
              <a:t>Method of outlier detection with feature </a:t>
            </a:r>
            <a:r>
              <a:rPr lang="en-AU" sz="2000" dirty="0" smtClean="0">
                <a:latin typeface="Times New Roman" pitchFamily="18" charset="0"/>
                <a:cs typeface="Times New Roman" pitchFamily="18" charset="0"/>
              </a:rPr>
              <a:t>engineering</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0322658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73100"/>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LITERATURE SURVEY</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777439"/>
            <a:ext cx="9017000" cy="3877985"/>
          </a:xfrm>
          <a:prstGeom prst="rect">
            <a:avLst/>
          </a:prstGeom>
        </p:spPr>
        <p:txBody>
          <a:bodyPr wrap="square">
            <a:spAutoFit/>
          </a:bodyPr>
          <a:lstStyle/>
          <a:p>
            <a:pPr algn="ctr">
              <a:lnSpc>
                <a:spcPct val="150000"/>
              </a:lnSpc>
            </a:pPr>
            <a:r>
              <a:rPr lang="en-IN" sz="2400" b="1" dirty="0" smtClean="0">
                <a:solidFill>
                  <a:srgbClr val="002060"/>
                </a:solidFill>
                <a:latin typeface="Times New Roman" pitchFamily="18" charset="0"/>
                <a:cs typeface="Times New Roman" pitchFamily="18" charset="0"/>
              </a:rPr>
              <a:t>BASE PAPER</a:t>
            </a:r>
          </a:p>
          <a:p>
            <a:pPr algn="ctr"/>
            <a:endParaRPr lang="en-IN" sz="2000" b="1" dirty="0" smtClean="0">
              <a:solidFill>
                <a:srgbClr val="002060"/>
              </a:solidFill>
              <a:latin typeface="Times New Roman" pitchFamily="18" charset="0"/>
              <a:cs typeface="Times New Roman" pitchFamily="18" charset="0"/>
            </a:endParaRPr>
          </a:p>
          <a:p>
            <a:r>
              <a:rPr lang="en-IN" sz="2000" dirty="0" smtClean="0">
                <a:solidFill>
                  <a:srgbClr val="002060"/>
                </a:solidFill>
                <a:latin typeface="Times New Roman" pitchFamily="18" charset="0"/>
                <a:cs typeface="Times New Roman" pitchFamily="18" charset="0"/>
              </a:rPr>
              <a:t>Title                         : </a:t>
            </a:r>
            <a:r>
              <a:rPr lang="en-US" sz="2000" dirty="0">
                <a:latin typeface="Times New Roman" pitchFamily="18" charset="0"/>
                <a:cs typeface="Times New Roman" pitchFamily="18" charset="0"/>
              </a:rPr>
              <a:t>A Novel Ensemble Learning Approach for </a:t>
            </a:r>
            <a:r>
              <a:rPr lang="en-US" sz="2000" dirty="0" smtClean="0">
                <a:latin typeface="Times New Roman" pitchFamily="18" charset="0"/>
                <a:cs typeface="Times New Roman" pitchFamily="18" charset="0"/>
              </a:rPr>
              <a:t>Stock </a:t>
            </a:r>
            <a:r>
              <a:rPr lang="en-IN" sz="2000" dirty="0" smtClean="0">
                <a:latin typeface="Times New Roman" pitchFamily="18" charset="0"/>
                <a:cs typeface="Times New Roman" pitchFamily="18" charset="0"/>
              </a:rPr>
              <a:t>Market                 prediction  Based on  </a:t>
            </a:r>
            <a:r>
              <a:rPr lang="en-IN" sz="2000" dirty="0">
                <a:latin typeface="Times New Roman" pitchFamily="18" charset="0"/>
                <a:cs typeface="Times New Roman" pitchFamily="18" charset="0"/>
              </a:rPr>
              <a:t>Sentiment </a:t>
            </a:r>
            <a:r>
              <a:rPr lang="en-IN" sz="2000" dirty="0" smtClean="0">
                <a:latin typeface="Times New Roman" pitchFamily="18" charset="0"/>
                <a:cs typeface="Times New Roman" pitchFamily="18" charset="0"/>
              </a:rPr>
              <a:t>Analysis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the Sliding Window </a:t>
            </a:r>
            <a:r>
              <a:rPr lang="en-US" sz="2000" dirty="0" smtClean="0">
                <a:latin typeface="Times New Roman" pitchFamily="18" charset="0"/>
                <a:cs typeface="Times New Roman" pitchFamily="18" charset="0"/>
              </a:rPr>
              <a:t>Method </a:t>
            </a:r>
            <a:endParaRPr lang="en-IN" sz="2000" dirty="0" smtClean="0">
              <a:solidFill>
                <a:srgbClr val="002060"/>
              </a:solidFill>
              <a:latin typeface="Times New Roman" pitchFamily="18" charset="0"/>
              <a:cs typeface="Times New Roman" pitchFamily="18" charset="0"/>
            </a:endParaRPr>
          </a:p>
          <a:p>
            <a:pPr>
              <a:lnSpc>
                <a:spcPct val="150000"/>
              </a:lnSpc>
            </a:pPr>
            <a:r>
              <a:rPr lang="en-IN" sz="2000" dirty="0" smtClean="0">
                <a:solidFill>
                  <a:srgbClr val="002060"/>
                </a:solidFill>
                <a:latin typeface="Times New Roman" pitchFamily="18" charset="0"/>
                <a:cs typeface="Times New Roman" pitchFamily="18" charset="0"/>
              </a:rPr>
              <a:t>Date </a:t>
            </a:r>
            <a:r>
              <a:rPr lang="en-IN" sz="2000" dirty="0">
                <a:solidFill>
                  <a:srgbClr val="002060"/>
                </a:solidFill>
                <a:latin typeface="Times New Roman" pitchFamily="18" charset="0"/>
                <a:cs typeface="Times New Roman" pitchFamily="18" charset="0"/>
              </a:rPr>
              <a:t>of Publication : </a:t>
            </a:r>
            <a:r>
              <a:rPr lang="en-IN" sz="2000" dirty="0">
                <a:latin typeface="Times New Roman" pitchFamily="18" charset="0"/>
                <a:cs typeface="Times New Roman" pitchFamily="18" charset="0"/>
              </a:rPr>
              <a:t>03 August 2022 </a:t>
            </a:r>
            <a:r>
              <a:rPr lang="en-IN" sz="2000" dirty="0">
                <a:latin typeface="Times New Roman" pitchFamily="18" charset="0"/>
                <a:cs typeface="Times New Roman" pitchFamily="18" charset="0"/>
                <a:hlinkClick r:id="rId2"/>
              </a:rPr>
              <a:t/>
            </a:r>
            <a:br>
              <a:rPr lang="en-IN" sz="2000" dirty="0">
                <a:latin typeface="Times New Roman" pitchFamily="18" charset="0"/>
                <a:cs typeface="Times New Roman" pitchFamily="18" charset="0"/>
                <a:hlinkClick r:id="rId2"/>
              </a:rPr>
            </a:br>
            <a:r>
              <a:rPr lang="en-IN" sz="2000" dirty="0">
                <a:solidFill>
                  <a:srgbClr val="002060"/>
                </a:solidFill>
                <a:latin typeface="Times New Roman" pitchFamily="18" charset="0"/>
                <a:cs typeface="Times New Roman" pitchFamily="18" charset="0"/>
              </a:rPr>
              <a:t>Published in            : </a:t>
            </a:r>
            <a:r>
              <a:rPr lang="en-IN" sz="2000" dirty="0">
                <a:latin typeface="Times New Roman" pitchFamily="18" charset="0"/>
                <a:cs typeface="Times New Roman" pitchFamily="18" charset="0"/>
              </a:rPr>
              <a:t>IEEE Transactions on Computational Social Systems</a:t>
            </a:r>
          </a:p>
          <a:p>
            <a:pPr>
              <a:lnSpc>
                <a:spcPct val="150000"/>
              </a:lnSpc>
            </a:pPr>
            <a:r>
              <a:rPr lang="en-IN" sz="2000" dirty="0">
                <a:solidFill>
                  <a:srgbClr val="002060"/>
                </a:solidFill>
                <a:latin typeface="Times New Roman" pitchFamily="18" charset="0"/>
                <a:cs typeface="Times New Roman" pitchFamily="18" charset="0"/>
              </a:rPr>
              <a:t>Publisher                 : </a:t>
            </a:r>
            <a:r>
              <a:rPr lang="en-IN" sz="2000" dirty="0">
                <a:latin typeface="Times New Roman" pitchFamily="18" charset="0"/>
                <a:cs typeface="Times New Roman" pitchFamily="18" charset="0"/>
              </a:rPr>
              <a:t>IEEE</a:t>
            </a:r>
          </a:p>
          <a:p>
            <a:pPr>
              <a:lnSpc>
                <a:spcPct val="150000"/>
              </a:lnSpc>
            </a:pPr>
            <a:r>
              <a:rPr lang="en-IN" sz="2000" dirty="0">
                <a:solidFill>
                  <a:srgbClr val="002060"/>
                </a:solidFill>
                <a:latin typeface="Times New Roman" pitchFamily="18" charset="0"/>
                <a:cs typeface="Times New Roman" pitchFamily="18" charset="0"/>
              </a:rPr>
              <a:t>DOI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10.1109/TCSS.2022.3182375</a:t>
            </a:r>
          </a:p>
          <a:p>
            <a:pPr>
              <a:lnSpc>
                <a:spcPct val="150000"/>
              </a:lnSpc>
            </a:pPr>
            <a:r>
              <a:rPr lang="en-IN" sz="2000" dirty="0" smtClean="0">
                <a:solidFill>
                  <a:srgbClr val="002060"/>
                </a:solidFill>
                <a:latin typeface="Times New Roman" pitchFamily="18" charset="0"/>
                <a:cs typeface="Times New Roman" pitchFamily="18" charset="0"/>
              </a:rPr>
              <a:t>Link                         : </a:t>
            </a:r>
            <a:r>
              <a:rPr lang="en-IN" sz="2000" dirty="0" smtClean="0">
                <a:latin typeface="Times New Roman" pitchFamily="18" charset="0"/>
                <a:cs typeface="Times New Roman" pitchFamily="18" charset="0"/>
                <a:hlinkClick r:id="rId3"/>
              </a:rPr>
              <a:t>https</a:t>
            </a:r>
            <a:r>
              <a:rPr lang="en-IN" sz="2000" dirty="0">
                <a:latin typeface="Times New Roman" pitchFamily="18" charset="0"/>
                <a:cs typeface="Times New Roman" pitchFamily="18" charset="0"/>
                <a:hlinkClick r:id="rId3"/>
              </a:rPr>
              <a:t>://</a:t>
            </a:r>
            <a:r>
              <a:rPr lang="en-IN" sz="2000" dirty="0" smtClean="0">
                <a:latin typeface="Times New Roman" pitchFamily="18" charset="0"/>
                <a:cs typeface="Times New Roman" pitchFamily="18" charset="0"/>
                <a:hlinkClick r:id="rId3"/>
              </a:rPr>
              <a:t>ieeexplore.ieee.org/document/9849432</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4964521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73100"/>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LITERATURE SURVEY (contd..</a:t>
            </a:r>
            <a:r>
              <a:rPr lang="en-US" sz="4800" b="1" dirty="0" smtClean="0">
                <a:solidFill>
                  <a:srgbClr val="002060"/>
                </a:solidFill>
                <a:latin typeface="Times New Roman" panose="02020603050405020304" pitchFamily="18" charset="0"/>
                <a:cs typeface="Times New Roman" panose="02020603050405020304" pitchFamily="18" charset="0"/>
              </a:rPr>
              <a:t>)</a:t>
            </a:r>
            <a:endParaRPr lang="en-IN" sz="48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32455701"/>
              </p:ext>
            </p:extLst>
          </p:nvPr>
        </p:nvGraphicFramePr>
        <p:xfrm>
          <a:off x="127000" y="901206"/>
          <a:ext cx="8890001" cy="5351779"/>
        </p:xfrm>
        <a:graphic>
          <a:graphicData uri="http://schemas.openxmlformats.org/drawingml/2006/table">
            <a:tbl>
              <a:tblPr/>
              <a:tblGrid>
                <a:gridCol w="1834990"/>
                <a:gridCol w="1686820"/>
                <a:gridCol w="1948959"/>
                <a:gridCol w="1664025"/>
                <a:gridCol w="1755207"/>
              </a:tblGrid>
              <a:tr h="139683">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YEAR &amp; AUTHORS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TITLE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METHODOLOGY</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MERITS AND DEMERITS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FUTURE SCOPE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735">
                <a:tc>
                  <a:txBody>
                    <a:bodyPr/>
                    <a:lstStyle/>
                    <a:p>
                      <a:pPr algn="just" rtl="0" fontAlgn="t">
                        <a:spcBef>
                          <a:spcPts val="1200"/>
                        </a:spcBef>
                        <a:spcAft>
                          <a:spcPts val="1200"/>
                        </a:spcAft>
                      </a:pPr>
                      <a:r>
                        <a:rPr lang="en-IN" sz="1400" b="0" i="0" u="none" strike="noStrike" dirty="0">
                          <a:solidFill>
                            <a:schemeClr val="tx1"/>
                          </a:solidFill>
                          <a:effectLst/>
                          <a:latin typeface="Times New Roman" pitchFamily="18" charset="0"/>
                          <a:cs typeface="Times New Roman" pitchFamily="18" charset="0"/>
                        </a:rPr>
                        <a:t>2022,Haocheng Du</a:t>
                      </a:r>
                      <a:endParaRPr lang="en-IN"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400" b="0" i="0" u="none" strike="noStrike">
                          <a:solidFill>
                            <a:schemeClr val="tx1"/>
                          </a:solidFill>
                          <a:effectLst/>
                          <a:latin typeface="Times New Roman" pitchFamily="18" charset="0"/>
                          <a:cs typeface="Times New Roman" pitchFamily="18" charset="0"/>
                        </a:rPr>
                        <a:t>Research on Amazon’s stock price forecasting based on arbitrage pricing model based on big data</a:t>
                      </a:r>
                      <a:endParaRPr lang="en-US" sz="1400">
                        <a:solidFill>
                          <a:schemeClr val="tx1"/>
                        </a:solidFill>
                        <a:effectLst/>
                        <a:latin typeface="Times New Roman" pitchFamily="18" charset="0"/>
                        <a:cs typeface="Times New Roman" pitchFamily="18" charset="0"/>
                      </a:endParaRPr>
                    </a:p>
                    <a:p>
                      <a:pPr fontAlgn="t"/>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base">
                        <a:spcBef>
                          <a:spcPts val="1200"/>
                        </a:spcBef>
                        <a:spcAft>
                          <a:spcPts val="1200"/>
                        </a:spcAft>
                      </a:pPr>
                      <a:r>
                        <a:rPr lang="en-US" sz="1400" b="0" i="0" u="none" strike="noStrike">
                          <a:solidFill>
                            <a:schemeClr val="tx1"/>
                          </a:solidFill>
                          <a:effectLst/>
                          <a:latin typeface="Times New Roman" pitchFamily="18" charset="0"/>
                          <a:cs typeface="Times New Roman" pitchFamily="18" charset="0"/>
                        </a:rPr>
                        <a:t>Aim to construct an arbitrage pricing model to make a regression analysis on Amazon’s stock price, which is demonstrated to have a higher prediction accuracy and better fitting degree compared with the self-coding network.</a:t>
                      </a: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dirty="0">
                          <a:solidFill>
                            <a:schemeClr val="tx1"/>
                          </a:solidFill>
                          <a:effectLst/>
                          <a:latin typeface="Times New Roman" pitchFamily="18" charset="0"/>
                          <a:cs typeface="Times New Roman" pitchFamily="18" charset="0"/>
                        </a:rPr>
                        <a:t>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Big data is used for amazon stock prediction by neutral networks.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1" i="0" u="none" strike="noStrike" dirty="0">
                          <a:solidFill>
                            <a:schemeClr val="tx1"/>
                          </a:solidFill>
                          <a:effectLst/>
                          <a:latin typeface="Times New Roman" pitchFamily="18" charset="0"/>
                          <a:cs typeface="Times New Roman" pitchFamily="18" charset="0"/>
                        </a:rPr>
                        <a:t>Demerits: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Can be used more algorithm for increase accuracy.</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Further enhancement for the proposed solution is to calculate the accuracy can do better.</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303">
                <a:tc>
                  <a:txBody>
                    <a:bodyPr/>
                    <a:lstStyle/>
                    <a:p>
                      <a:pPr algn="just" rtl="0" fontAlgn="t">
                        <a:spcBef>
                          <a:spcPts val="0"/>
                        </a:spcBef>
                        <a:spcAft>
                          <a:spcPts val="0"/>
                        </a:spcAft>
                      </a:pPr>
                      <a:r>
                        <a:rPr lang="en-IN" sz="1400" b="0" i="0" u="none" strike="noStrike">
                          <a:solidFill>
                            <a:schemeClr val="tx1"/>
                          </a:solidFill>
                          <a:effectLst/>
                          <a:latin typeface="Times New Roman" pitchFamily="18" charset="0"/>
                          <a:cs typeface="Times New Roman" pitchFamily="18" charset="0"/>
                        </a:rPr>
                        <a:t>2022,Shreya Pawaskar</a:t>
                      </a:r>
                      <a:endParaRPr lang="en-IN"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Stock Price Prediction using Machine Learning</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Algorithms</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Various machine learning algorithms like Multiple Linear</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Regression, Polynomial Regression, etc. are </a:t>
                      </a:r>
                      <a:r>
                        <a:rPr lang="en-US" sz="1400" b="0" i="0" u="none" strike="noStrike" dirty="0" err="1">
                          <a:solidFill>
                            <a:schemeClr val="tx1"/>
                          </a:solidFill>
                          <a:effectLst/>
                          <a:latin typeface="Times New Roman" pitchFamily="18" charset="0"/>
                          <a:cs typeface="Times New Roman" pitchFamily="18" charset="0"/>
                        </a:rPr>
                        <a:t>used.highly</a:t>
                      </a:r>
                      <a:r>
                        <a:rPr lang="en-US" sz="1400" b="0" i="0" u="none" strike="noStrike" dirty="0">
                          <a:solidFill>
                            <a:schemeClr val="tx1"/>
                          </a:solidFill>
                          <a:effectLst/>
                          <a:latin typeface="Times New Roman" pitchFamily="18" charset="0"/>
                          <a:cs typeface="Times New Roman" pitchFamily="18" charset="0"/>
                        </a:rPr>
                        <a:t> theoretical and speculative nature of the stock market has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been examined by capturing and using repetitive patterns</a:t>
                      </a:r>
                      <a:r>
                        <a:rPr lang="en-US" sz="1400" b="0" i="0" u="none" strike="noStrike" dirty="0" smtClean="0">
                          <a:solidFill>
                            <a:schemeClr val="tx1"/>
                          </a:solidFill>
                          <a:effectLst/>
                          <a:latin typeface="Times New Roman" pitchFamily="18" charset="0"/>
                          <a:cs typeface="Times New Roman" pitchFamily="18" charset="0"/>
                        </a:rPr>
                        <a:t>.</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dirty="0">
                          <a:solidFill>
                            <a:schemeClr val="tx1"/>
                          </a:solidFill>
                          <a:effectLst/>
                          <a:latin typeface="Times New Roman" pitchFamily="18" charset="0"/>
                          <a:cs typeface="Times New Roman" pitchFamily="18" charset="0"/>
                        </a:rPr>
                        <a:t>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From this journal, accuracy can be calculated.</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r>
                        <a:rPr lang="en-US" sz="1400" b="0" i="0" u="none" strike="noStrike" dirty="0">
                          <a:solidFill>
                            <a:schemeClr val="tx1"/>
                          </a:solidFill>
                          <a:effectLst/>
                          <a:latin typeface="Times New Roman" pitchFamily="18" charset="0"/>
                          <a:cs typeface="Times New Roman" pitchFamily="18" charset="0"/>
                        </a:rPr>
                        <a:t> </a:t>
                      </a:r>
                      <a:r>
                        <a:rPr lang="en-US" sz="1400" b="1" i="0" u="none" strike="noStrike" dirty="0">
                          <a:solidFill>
                            <a:schemeClr val="tx1"/>
                          </a:solidFill>
                          <a:effectLst/>
                          <a:latin typeface="Times New Roman" pitchFamily="18" charset="0"/>
                          <a:cs typeface="Times New Roman" pitchFamily="18" charset="0"/>
                        </a:rPr>
                        <a:t>Demerits: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In this paper Accuracy is not mentioned for the proposed solution</a:t>
                      </a:r>
                      <a:r>
                        <a:rPr lang="en-US" sz="1400" b="0" i="0" u="none" strike="noStrike" dirty="0" smtClean="0">
                          <a:solidFill>
                            <a:schemeClr val="tx1"/>
                          </a:solidFill>
                          <a:effectLst/>
                          <a:latin typeface="Times New Roman" pitchFamily="18" charset="0"/>
                          <a:cs typeface="Times New Roman" pitchFamily="18" charset="0"/>
                        </a:rPr>
                        <a:t>.</a:t>
                      </a:r>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Further enhancement for the proposed solution is to calculated the accuracy can do better in deep learning algorithms.</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775075" y="1793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8834040"/>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73100"/>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LITERATURE SURVEY (contd..</a:t>
            </a:r>
            <a:r>
              <a:rPr lang="en-US" sz="4800" b="1" dirty="0" smtClean="0">
                <a:solidFill>
                  <a:srgbClr val="002060"/>
                </a:solidFill>
                <a:latin typeface="Times New Roman" panose="02020603050405020304" pitchFamily="18" charset="0"/>
                <a:cs typeface="Times New Roman" panose="02020603050405020304" pitchFamily="18" charset="0"/>
              </a:rPr>
              <a:t>)</a:t>
            </a:r>
            <a:endParaRPr lang="en-IN" sz="48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65904528"/>
              </p:ext>
            </p:extLst>
          </p:nvPr>
        </p:nvGraphicFramePr>
        <p:xfrm>
          <a:off x="0" y="687846"/>
          <a:ext cx="9029701" cy="6055854"/>
        </p:xfrm>
        <a:graphic>
          <a:graphicData uri="http://schemas.openxmlformats.org/drawingml/2006/table">
            <a:tbl>
              <a:tblPr/>
              <a:tblGrid>
                <a:gridCol w="1863826"/>
                <a:gridCol w="1713327"/>
                <a:gridCol w="1979586"/>
                <a:gridCol w="1690174"/>
                <a:gridCol w="1782788"/>
              </a:tblGrid>
              <a:tr h="139683">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YEAR &amp; AUTHORS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TITLE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METHODOLOGY</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MERITS AND DEMERITS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FUTURE SCOPE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9381">
                <a:tc>
                  <a:txBody>
                    <a:bodyPr/>
                    <a:lstStyle/>
                    <a:p>
                      <a:pPr algn="just" rtl="0" fontAlgn="t">
                        <a:spcBef>
                          <a:spcPts val="0"/>
                        </a:spcBef>
                        <a:spcAft>
                          <a:spcPts val="0"/>
                        </a:spcAft>
                      </a:pPr>
                      <a:r>
                        <a:rPr lang="en-IN" sz="1400" b="0" i="0" u="none" strike="noStrike" dirty="0" smtClean="0">
                          <a:solidFill>
                            <a:schemeClr val="tx1"/>
                          </a:solidFill>
                          <a:effectLst/>
                          <a:latin typeface="Times New Roman" pitchFamily="18" charset="0"/>
                          <a:cs typeface="Times New Roman" pitchFamily="18" charset="0"/>
                        </a:rPr>
                        <a:t>2022, </a:t>
                      </a:r>
                      <a:r>
                        <a:rPr lang="en-IN" sz="1400" b="0" i="0" u="none" strike="noStrike" dirty="0" err="1" smtClean="0">
                          <a:solidFill>
                            <a:schemeClr val="tx1"/>
                          </a:solidFill>
                          <a:effectLst/>
                          <a:latin typeface="Times New Roman" pitchFamily="18" charset="0"/>
                          <a:cs typeface="Times New Roman" pitchFamily="18" charset="0"/>
                        </a:rPr>
                        <a:t>Theyazn</a:t>
                      </a:r>
                      <a:r>
                        <a:rPr lang="en-IN" sz="1400" b="0" i="0" u="none" strike="noStrike" dirty="0" smtClean="0">
                          <a:solidFill>
                            <a:schemeClr val="tx1"/>
                          </a:solidFill>
                          <a:effectLst/>
                          <a:latin typeface="Times New Roman" pitchFamily="18" charset="0"/>
                          <a:cs typeface="Times New Roman" pitchFamily="18" charset="0"/>
                        </a:rPr>
                        <a:t> H. H. </a:t>
                      </a:r>
                      <a:r>
                        <a:rPr lang="en-IN" sz="1400" b="0" i="0" u="none" strike="noStrike" dirty="0" err="1" smtClean="0">
                          <a:solidFill>
                            <a:schemeClr val="tx1"/>
                          </a:solidFill>
                          <a:effectLst/>
                          <a:latin typeface="Times New Roman" pitchFamily="18" charset="0"/>
                          <a:cs typeface="Times New Roman" pitchFamily="18" charset="0"/>
                        </a:rPr>
                        <a:t>Aldhyani</a:t>
                      </a:r>
                      <a:r>
                        <a:rPr lang="en-IN" sz="1400" b="0" i="0" u="none" strike="noStrike" dirty="0" smtClean="0">
                          <a:solidFill>
                            <a:schemeClr val="tx1"/>
                          </a:solidFill>
                          <a:effectLst/>
                          <a:latin typeface="Times New Roman" pitchFamily="18" charset="0"/>
                          <a:cs typeface="Times New Roman" pitchFamily="18" charset="0"/>
                        </a:rPr>
                        <a:t> Ali </a:t>
                      </a:r>
                      <a:r>
                        <a:rPr lang="en-IN" sz="1400" b="0" i="0" u="none" strike="noStrike" dirty="0" err="1" smtClean="0">
                          <a:solidFill>
                            <a:schemeClr val="tx1"/>
                          </a:solidFill>
                          <a:effectLst/>
                          <a:latin typeface="Times New Roman" pitchFamily="18" charset="0"/>
                          <a:cs typeface="Times New Roman" pitchFamily="18" charset="0"/>
                        </a:rPr>
                        <a:t>Alzahrani</a:t>
                      </a:r>
                      <a:r>
                        <a:rPr lang="en-IN" sz="1400" b="0" i="0" u="none" strike="noStrike" dirty="0" smtClean="0">
                          <a:solidFill>
                            <a:schemeClr val="tx1"/>
                          </a:solidFill>
                          <a:effectLst/>
                          <a:latin typeface="Times New Roman" pitchFamily="18" charset="0"/>
                          <a:cs typeface="Times New Roman" pitchFamily="18" charset="0"/>
                        </a:rPr>
                        <a:t> </a:t>
                      </a:r>
                      <a:endParaRPr lang="en-IN"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Framework for Predicting and Modeling Stock Market Prices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Based on Deep Learning Algorithms</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Deep learning is a  complex task and there are many factors that can affect stock prices, such as economic and political </a:t>
                      </a:r>
                      <a:r>
                        <a:rPr lang="en-US" sz="1400" b="0" i="0" u="none" strike="noStrike" dirty="0" err="1">
                          <a:solidFill>
                            <a:schemeClr val="tx1"/>
                          </a:solidFill>
                          <a:effectLst/>
                          <a:latin typeface="Times New Roman" pitchFamily="18" charset="0"/>
                          <a:cs typeface="Times New Roman" pitchFamily="18" charset="0"/>
                        </a:rPr>
                        <a:t>events.While</a:t>
                      </a:r>
                      <a:r>
                        <a:rPr lang="en-US" sz="1400" b="0" i="0" u="none" strike="noStrike" dirty="0">
                          <a:solidFill>
                            <a:schemeClr val="tx1"/>
                          </a:solidFill>
                          <a:effectLst/>
                          <a:latin typeface="Times New Roman" pitchFamily="18" charset="0"/>
                          <a:cs typeface="Times New Roman" pitchFamily="18" charset="0"/>
                        </a:rPr>
                        <a:t> Deep Learning models can be helpful in making </a:t>
                      </a:r>
                      <a:r>
                        <a:rPr lang="en-US" sz="1400" b="0" i="0" u="none" strike="noStrike" dirty="0" err="1">
                          <a:solidFill>
                            <a:schemeClr val="tx1"/>
                          </a:solidFill>
                          <a:effectLst/>
                          <a:latin typeface="Times New Roman" pitchFamily="18" charset="0"/>
                          <a:cs typeface="Times New Roman" pitchFamily="18" charset="0"/>
                        </a:rPr>
                        <a:t>predictions,they</a:t>
                      </a:r>
                      <a:r>
                        <a:rPr lang="en-US" sz="1400" b="0" i="0" u="none" strike="noStrike" dirty="0">
                          <a:solidFill>
                            <a:schemeClr val="tx1"/>
                          </a:solidFill>
                          <a:effectLst/>
                          <a:latin typeface="Times New Roman" pitchFamily="18" charset="0"/>
                          <a:cs typeface="Times New Roman" pitchFamily="18" charset="0"/>
                        </a:rPr>
                        <a:t> should not be relied upon solely for making investment decisions.</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dirty="0">
                          <a:solidFill>
                            <a:schemeClr val="tx1"/>
                          </a:solidFill>
                          <a:effectLst/>
                          <a:latin typeface="Times New Roman" pitchFamily="18" charset="0"/>
                          <a:cs typeface="Times New Roman" pitchFamily="18" charset="0"/>
                        </a:rPr>
                        <a:t>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Compared two algorithm and then suitable algorithm is chosen for the prediction</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1" i="0" u="none" strike="noStrike" dirty="0">
                          <a:solidFill>
                            <a:schemeClr val="tx1"/>
                          </a:solidFill>
                          <a:effectLst/>
                          <a:latin typeface="Times New Roman" pitchFamily="18" charset="0"/>
                          <a:cs typeface="Times New Roman" pitchFamily="18" charset="0"/>
                        </a:rPr>
                        <a:t>Demerits:</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More than two algorithm will can be used</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In the working module deployment can be implemented in machine learning algorithms</a:t>
                      </a:r>
                      <a:endParaRPr lang="en-US" sz="1400">
                        <a:solidFill>
                          <a:schemeClr val="tx1"/>
                        </a:solidFill>
                        <a:effectLst/>
                        <a:latin typeface="Times New Roman" pitchFamily="18" charset="0"/>
                        <a:cs typeface="Times New Roman" pitchFamily="18" charset="0"/>
                      </a:endParaRPr>
                    </a:p>
                    <a:p>
                      <a:pPr fontAlgn="t"/>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850">
                <a:tc>
                  <a:txBody>
                    <a:bodyPr/>
                    <a:lstStyle/>
                    <a:p>
                      <a:pPr algn="just" rtl="0" fontAlgn="t">
                        <a:spcBef>
                          <a:spcPts val="0"/>
                        </a:spcBef>
                        <a:spcAft>
                          <a:spcPts val="0"/>
                        </a:spcAft>
                      </a:pPr>
                      <a:r>
                        <a:rPr lang="en-IN" sz="1400" b="0" i="0" u="none" strike="noStrike" dirty="0">
                          <a:solidFill>
                            <a:schemeClr val="tx1"/>
                          </a:solidFill>
                          <a:effectLst/>
                          <a:latin typeface="Times New Roman" pitchFamily="18" charset="0"/>
                          <a:cs typeface="Times New Roman" pitchFamily="18" charset="0"/>
                        </a:rPr>
                        <a:t>2022, </a:t>
                      </a:r>
                      <a:r>
                        <a:rPr lang="en-IN" sz="1400" b="0" i="0" u="none" strike="noStrike" dirty="0" err="1">
                          <a:solidFill>
                            <a:schemeClr val="tx1"/>
                          </a:solidFill>
                          <a:effectLst/>
                          <a:latin typeface="Times New Roman" pitchFamily="18" charset="0"/>
                          <a:cs typeface="Times New Roman" pitchFamily="18" charset="0"/>
                        </a:rPr>
                        <a:t>Dr.</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Poorna</a:t>
                      </a:r>
                      <a:r>
                        <a:rPr lang="en-IN" sz="1400" b="0" i="0" u="none" strike="noStrike" dirty="0">
                          <a:solidFill>
                            <a:schemeClr val="tx1"/>
                          </a:solidFill>
                          <a:effectLst/>
                          <a:latin typeface="Times New Roman" pitchFamily="18" charset="0"/>
                          <a:cs typeface="Times New Roman" pitchFamily="18" charset="0"/>
                        </a:rPr>
                        <a:t> Shankar, </a:t>
                      </a:r>
                      <a:r>
                        <a:rPr lang="en-IN" sz="1400" b="0" i="0" u="none" strike="noStrike" dirty="0" err="1">
                          <a:solidFill>
                            <a:schemeClr val="tx1"/>
                          </a:solidFill>
                          <a:effectLst/>
                          <a:latin typeface="Times New Roman" pitchFamily="18" charset="0"/>
                          <a:cs typeface="Times New Roman" pitchFamily="18" charset="0"/>
                        </a:rPr>
                        <a:t>Dr.</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Neha</a:t>
                      </a:r>
                      <a:r>
                        <a:rPr lang="en-IN" sz="1400" b="0" i="0" u="none" strike="noStrike" dirty="0">
                          <a:solidFill>
                            <a:schemeClr val="tx1"/>
                          </a:solidFill>
                          <a:effectLst/>
                          <a:latin typeface="Times New Roman" pitchFamily="18" charset="0"/>
                          <a:cs typeface="Times New Roman" pitchFamily="18" charset="0"/>
                        </a:rPr>
                        <a:t> Sharma, </a:t>
                      </a:r>
                      <a:r>
                        <a:rPr lang="en-IN" sz="1400" b="0" i="0" u="none" strike="noStrike" dirty="0" err="1">
                          <a:solidFill>
                            <a:schemeClr val="tx1"/>
                          </a:solidFill>
                          <a:effectLst/>
                          <a:latin typeface="Times New Roman" pitchFamily="18" charset="0"/>
                          <a:cs typeface="Times New Roman" pitchFamily="18" charset="0"/>
                        </a:rPr>
                        <a:t>Mr.</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Roushan</a:t>
                      </a:r>
                      <a:r>
                        <a:rPr lang="en-IN" sz="1400" b="0" i="0" u="none" strike="noStrike" dirty="0">
                          <a:solidFill>
                            <a:schemeClr val="tx1"/>
                          </a:solidFill>
                          <a:effectLst/>
                          <a:latin typeface="Times New Roman" pitchFamily="18" charset="0"/>
                          <a:cs typeface="Times New Roman" pitchFamily="18" charset="0"/>
                        </a:rPr>
                        <a:t> Raj, </a:t>
                      </a:r>
                      <a:r>
                        <a:rPr lang="en-IN" sz="1400" b="0" i="0" u="none" strike="noStrike" dirty="0" err="1">
                          <a:solidFill>
                            <a:schemeClr val="tx1"/>
                          </a:solidFill>
                          <a:effectLst/>
                          <a:latin typeface="Times New Roman" pitchFamily="18" charset="0"/>
                          <a:cs typeface="Times New Roman" pitchFamily="18" charset="0"/>
                        </a:rPr>
                        <a:t>Mr.</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Chetan</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Dalwadi</a:t>
                      </a:r>
                      <a:endParaRPr lang="en-IN"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Stock Price Prediction Using LSTM, ARIMA and UCM</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LSTM, RNN,</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ARIMA are   used that takes a model in a sequence of historical data stock price and then predicts the future stock index.LSTM is used to involve more complex processes such as consolidation and retrieval through recall or recognition where LSTM &amp; ARIMA are types of  classification of RNN</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a:solidFill>
                            <a:schemeClr val="tx1"/>
                          </a:solidFill>
                          <a:effectLst/>
                          <a:latin typeface="Times New Roman" pitchFamily="18" charset="0"/>
                          <a:cs typeface="Times New Roman" pitchFamily="18" charset="0"/>
                        </a:rPr>
                        <a:t>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Accuracy will be</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Calculated from the given information</a:t>
                      </a:r>
                      <a:r>
                        <a:rPr lang="en-US" sz="1400" b="1" i="0" u="none" strike="noStrike">
                          <a:solidFill>
                            <a:schemeClr val="tx1"/>
                          </a:solidFill>
                          <a:effectLst/>
                          <a:latin typeface="Times New Roman" pitchFamily="18" charset="0"/>
                          <a:cs typeface="Times New Roman" pitchFamily="18" charset="0"/>
                        </a:rPr>
                        <a:t>.</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1" i="0" u="none" strike="noStrike">
                          <a:solidFill>
                            <a:schemeClr val="tx1"/>
                          </a:solidFill>
                          <a:effectLst/>
                          <a:latin typeface="Times New Roman" pitchFamily="18" charset="0"/>
                          <a:cs typeface="Times New Roman" pitchFamily="18" charset="0"/>
                        </a:rPr>
                        <a:t>Demerits: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In this paper Accuracy is not mentioned for the proposed solution.</a:t>
                      </a:r>
                      <a:endParaRPr lang="en-US" sz="1400">
                        <a:solidFill>
                          <a:schemeClr val="tx1"/>
                        </a:solidFill>
                        <a:effectLst/>
                        <a:latin typeface="Times New Roman" pitchFamily="18" charset="0"/>
                        <a:cs typeface="Times New Roman" pitchFamily="18" charset="0"/>
                      </a:endParaRPr>
                    </a:p>
                    <a:p>
                      <a:pPr fontAlgn="t"/>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Further enhancement for the proposed solution is to calculated the accuracy can do better.</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775075" y="1793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7461238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0" y="0"/>
            <a:ext cx="9144000" cy="673100"/>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LITERATURE SURVEY (contd..</a:t>
            </a:r>
            <a:r>
              <a:rPr lang="en-US" sz="4800" b="1" dirty="0" smtClean="0">
                <a:solidFill>
                  <a:srgbClr val="002060"/>
                </a:solidFill>
                <a:latin typeface="Times New Roman" panose="02020603050405020304" pitchFamily="18" charset="0"/>
                <a:cs typeface="Times New Roman" panose="02020603050405020304" pitchFamily="18" charset="0"/>
              </a:rPr>
              <a:t>)</a:t>
            </a:r>
            <a:endParaRPr lang="en-IN" sz="48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21063233"/>
              </p:ext>
            </p:extLst>
          </p:nvPr>
        </p:nvGraphicFramePr>
        <p:xfrm>
          <a:off x="88900" y="800100"/>
          <a:ext cx="8928100" cy="5918199"/>
        </p:xfrm>
        <a:graphic>
          <a:graphicData uri="http://schemas.openxmlformats.org/drawingml/2006/table">
            <a:tbl>
              <a:tblPr/>
              <a:tblGrid>
                <a:gridCol w="1874312"/>
                <a:gridCol w="1722966"/>
                <a:gridCol w="1990722"/>
                <a:gridCol w="1699682"/>
                <a:gridCol w="1640418"/>
              </a:tblGrid>
              <a:tr h="516440">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YEAR &amp; AUTHORS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TITLE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METHODOLOGY</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MERITS AND DEMERITS</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dirty="0">
                          <a:solidFill>
                            <a:srgbClr val="002060"/>
                          </a:solidFill>
                          <a:effectLst/>
                          <a:latin typeface="Times New Roman" pitchFamily="18" charset="0"/>
                          <a:cs typeface="Times New Roman" pitchFamily="18" charset="0"/>
                        </a:rPr>
                        <a:t>FUTURE SCOPE</a:t>
                      </a:r>
                      <a:endParaRPr lang="en-IN" sz="1400" dirty="0">
                        <a:solidFill>
                          <a:srgbClr val="002060"/>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8164">
                <a:tc>
                  <a:txBody>
                    <a:bodyPr/>
                    <a:lstStyle/>
                    <a:p>
                      <a:pPr algn="just" rtl="0" fontAlgn="t">
                        <a:spcBef>
                          <a:spcPts val="0"/>
                        </a:spcBef>
                        <a:spcAft>
                          <a:spcPts val="0"/>
                        </a:spcAft>
                      </a:pPr>
                      <a:r>
                        <a:rPr lang="en-IN" sz="1400" b="0" i="0" u="none" strike="noStrike" dirty="0">
                          <a:solidFill>
                            <a:schemeClr val="tx1"/>
                          </a:solidFill>
                          <a:effectLst/>
                          <a:latin typeface="Times New Roman" pitchFamily="18" charset="0"/>
                          <a:cs typeface="Times New Roman" pitchFamily="18" charset="0"/>
                        </a:rPr>
                        <a:t>2021, </a:t>
                      </a:r>
                      <a:r>
                        <a:rPr lang="en-IN" sz="1400" b="0" i="0" u="none" strike="noStrike" dirty="0" err="1">
                          <a:solidFill>
                            <a:schemeClr val="tx1"/>
                          </a:solidFill>
                          <a:effectLst/>
                          <a:latin typeface="Times New Roman" pitchFamily="18" charset="0"/>
                          <a:cs typeface="Times New Roman" pitchFamily="18" charset="0"/>
                        </a:rPr>
                        <a:t>Milon</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Biswas</a:t>
                      </a:r>
                      <a:r>
                        <a:rPr lang="en-IN" sz="1400" b="0" i="0" u="none" strike="noStrike" dirty="0">
                          <a:solidFill>
                            <a:schemeClr val="tx1"/>
                          </a:solidFill>
                          <a:effectLst/>
                          <a:latin typeface="Times New Roman" pitchFamily="18" charset="0"/>
                          <a:cs typeface="Times New Roman" pitchFamily="18" charset="0"/>
                        </a:rPr>
                        <a:t>, Arafat </a:t>
                      </a:r>
                      <a:r>
                        <a:rPr lang="en-IN" sz="1400" b="0" i="0" u="none" strike="noStrike" dirty="0" err="1">
                          <a:solidFill>
                            <a:schemeClr val="tx1"/>
                          </a:solidFill>
                          <a:effectLst/>
                          <a:latin typeface="Times New Roman" pitchFamily="18" charset="0"/>
                          <a:cs typeface="Times New Roman" pitchFamily="18" charset="0"/>
                        </a:rPr>
                        <a:t>Jahan</a:t>
                      </a:r>
                      <a:r>
                        <a:rPr lang="en-IN" sz="1400" b="0" i="0" u="none" strike="noStrike" dirty="0">
                          <a:solidFill>
                            <a:schemeClr val="tx1"/>
                          </a:solidFill>
                          <a:effectLst/>
                          <a:latin typeface="Times New Roman" pitchFamily="18" charset="0"/>
                          <a:cs typeface="Times New Roman" pitchFamily="18" charset="0"/>
                        </a:rPr>
                        <a:t> Nova, Md. </a:t>
                      </a:r>
                      <a:r>
                        <a:rPr lang="en-IN" sz="1400" b="0" i="0" u="none" strike="noStrike" dirty="0" err="1">
                          <a:solidFill>
                            <a:schemeClr val="tx1"/>
                          </a:solidFill>
                          <a:effectLst/>
                          <a:latin typeface="Times New Roman" pitchFamily="18" charset="0"/>
                          <a:cs typeface="Times New Roman" pitchFamily="18" charset="0"/>
                        </a:rPr>
                        <a:t>Kawsher</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Mahbub</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Sudipto</a:t>
                      </a:r>
                      <a:r>
                        <a:rPr lang="en-IN" sz="1400" b="0" i="0" u="none" strike="noStrike" dirty="0">
                          <a:solidFill>
                            <a:schemeClr val="tx1"/>
                          </a:solidFill>
                          <a:effectLst/>
                          <a:latin typeface="Times New Roman" pitchFamily="18" charset="0"/>
                          <a:cs typeface="Times New Roman" pitchFamily="18" charset="0"/>
                        </a:rPr>
                        <a:t> </a:t>
                      </a:r>
                      <a:r>
                        <a:rPr lang="en-IN" sz="1400" b="0" i="0" u="none" strike="noStrike" dirty="0" err="1">
                          <a:solidFill>
                            <a:schemeClr val="tx1"/>
                          </a:solidFill>
                          <a:effectLst/>
                          <a:latin typeface="Times New Roman" pitchFamily="18" charset="0"/>
                          <a:cs typeface="Times New Roman" pitchFamily="18" charset="0"/>
                        </a:rPr>
                        <a:t>Chaki</a:t>
                      </a:r>
                      <a:r>
                        <a:rPr lang="en-IN" sz="1400" b="0" i="0" u="none" strike="noStrike" dirty="0">
                          <a:solidFill>
                            <a:schemeClr val="tx1"/>
                          </a:solidFill>
                          <a:effectLst/>
                          <a:latin typeface="Times New Roman" pitchFamily="18" charset="0"/>
                          <a:cs typeface="Times New Roman" pitchFamily="18" charset="0"/>
                        </a:rPr>
                        <a:t>,</a:t>
                      </a:r>
                      <a:endParaRPr lang="en-IN"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IN" sz="1400" b="0" i="0" u="none" strike="noStrike" dirty="0" err="1">
                          <a:solidFill>
                            <a:schemeClr val="tx1"/>
                          </a:solidFill>
                          <a:effectLst/>
                          <a:latin typeface="Times New Roman" pitchFamily="18" charset="0"/>
                          <a:cs typeface="Times New Roman" pitchFamily="18" charset="0"/>
                        </a:rPr>
                        <a:t>Shamim</a:t>
                      </a:r>
                      <a:r>
                        <a:rPr lang="en-IN" sz="1400" b="0" i="0" u="none" strike="noStrike" dirty="0">
                          <a:solidFill>
                            <a:schemeClr val="tx1"/>
                          </a:solidFill>
                          <a:effectLst/>
                          <a:latin typeface="Times New Roman" pitchFamily="18" charset="0"/>
                          <a:cs typeface="Times New Roman" pitchFamily="18" charset="0"/>
                        </a:rPr>
                        <a:t> Ahmed, Md. </a:t>
                      </a:r>
                      <a:r>
                        <a:rPr lang="en-IN" sz="1400" b="0" i="0" u="none" strike="noStrike" dirty="0" err="1">
                          <a:solidFill>
                            <a:schemeClr val="tx1"/>
                          </a:solidFill>
                          <a:effectLst/>
                          <a:latin typeface="Times New Roman" pitchFamily="18" charset="0"/>
                          <a:cs typeface="Times New Roman" pitchFamily="18" charset="0"/>
                        </a:rPr>
                        <a:t>Ashraful</a:t>
                      </a:r>
                      <a:r>
                        <a:rPr lang="en-IN" sz="1400" b="0" i="0" u="none" strike="noStrike" dirty="0">
                          <a:solidFill>
                            <a:schemeClr val="tx1"/>
                          </a:solidFill>
                          <a:effectLst/>
                          <a:latin typeface="Times New Roman" pitchFamily="18" charset="0"/>
                          <a:cs typeface="Times New Roman" pitchFamily="18" charset="0"/>
                        </a:rPr>
                        <a:t> Islam</a:t>
                      </a:r>
                      <a:endParaRPr lang="en-IN"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Stock Market</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Prediction: A</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Survey and</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Evaluation</a:t>
                      </a:r>
                      <a:endParaRPr lang="en-US" sz="1400">
                        <a:solidFill>
                          <a:schemeClr val="tx1"/>
                        </a:solidFill>
                        <a:effectLst/>
                        <a:latin typeface="Times New Roman" pitchFamily="18" charset="0"/>
                        <a:cs typeface="Times New Roman" pitchFamily="18" charset="0"/>
                      </a:endParaRPr>
                    </a:p>
                    <a:p>
                      <a:pPr fontAlgn="t"/>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Artificial</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Intelligence is used to survey both machine learning and deep learning techniques comparatively to predict stock market price vale.</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a:solidFill>
                            <a:schemeClr val="tx1"/>
                          </a:solidFill>
                          <a:effectLst/>
                          <a:latin typeface="Times New Roman" pitchFamily="18" charset="0"/>
                          <a:cs typeface="Times New Roman" pitchFamily="18" charset="0"/>
                        </a:rPr>
                        <a:t>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The survey for Stock Market Prediction is done for prediction</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1" i="0" u="none" strike="noStrike">
                          <a:solidFill>
                            <a:schemeClr val="tx1"/>
                          </a:solidFill>
                          <a:effectLst/>
                          <a:latin typeface="Times New Roman" pitchFamily="18" charset="0"/>
                          <a:cs typeface="Times New Roman" pitchFamily="18" charset="0"/>
                        </a:rPr>
                        <a:t>Demerits: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From the Survey Stock Market Price is not predicted.</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Instead of Artificial Intelligence to improve the accuracy Machine learning can be</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implemented.</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595">
                <a:tc>
                  <a:txBody>
                    <a:bodyPr/>
                    <a:lstStyle/>
                    <a:p>
                      <a:pPr algn="just" rtl="0" fontAlgn="t">
                        <a:spcBef>
                          <a:spcPts val="0"/>
                        </a:spcBef>
                        <a:spcAft>
                          <a:spcPts val="0"/>
                        </a:spcAft>
                      </a:pPr>
                      <a:r>
                        <a:rPr lang="en-IN" sz="1400" b="0" i="0" u="none" strike="noStrike">
                          <a:solidFill>
                            <a:schemeClr val="tx1"/>
                          </a:solidFill>
                          <a:effectLst/>
                          <a:latin typeface="Times New Roman" pitchFamily="18" charset="0"/>
                          <a:cs typeface="Times New Roman" pitchFamily="18" charset="0"/>
                        </a:rPr>
                        <a:t>2021, Shubha Singh, Sreedevi Gutta, Ahmad Hadaegh</a:t>
                      </a:r>
                      <a:endParaRPr lang="en-IN" sz="1400">
                        <a:solidFill>
                          <a:schemeClr val="tx1"/>
                        </a:solidFill>
                        <a:effectLst/>
                        <a:latin typeface="Times New Roman" pitchFamily="18" charset="0"/>
                        <a:cs typeface="Times New Roman" pitchFamily="18" charset="0"/>
                      </a:endParaRPr>
                    </a:p>
                    <a:p>
                      <a:pPr fontAlgn="t"/>
                      <a:r>
                        <a:rPr lang="en-IN" sz="1400">
                          <a:solidFill>
                            <a:schemeClr val="tx1"/>
                          </a:solidFill>
                          <a:effectLst/>
                          <a:latin typeface="Times New Roman" pitchFamily="18" charset="0"/>
                          <a:cs typeface="Times New Roman" pitchFamily="18" charset="0"/>
                        </a:rPr>
                        <a:t/>
                      </a:r>
                      <a:br>
                        <a:rPr lang="en-IN" sz="1400">
                          <a:solidFill>
                            <a:schemeClr val="tx1"/>
                          </a:solidFill>
                          <a:effectLst/>
                          <a:latin typeface="Times New Roman" pitchFamily="18" charset="0"/>
                          <a:cs typeface="Times New Roman" pitchFamily="18" charset="0"/>
                        </a:rPr>
                      </a:br>
                      <a:endParaRPr lang="en-IN"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Stock Prediction Using Machine Learning</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Data Mining and</a:t>
                      </a:r>
                      <a:endParaRPr lang="en-US" sz="1400" dirty="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Machine learning is used for predicting the historical data that train and suitable algorithm for the database is implemented and a separate dataset is used for testing accuracy.</a:t>
                      </a: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1" i="0" u="none" strike="noStrike">
                          <a:solidFill>
                            <a:schemeClr val="tx1"/>
                          </a:solidFill>
                          <a:effectLst/>
                          <a:latin typeface="Times New Roman" pitchFamily="18" charset="0"/>
                          <a:cs typeface="Times New Roman" pitchFamily="18" charset="0"/>
                        </a:rPr>
                        <a:t>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Compared two algorithm and then suitable algorithm is chosen for the prediction</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a:solidFill>
                            <a:schemeClr val="tx1"/>
                          </a:solidFill>
                          <a:effectLst/>
                          <a:latin typeface="Times New Roman" pitchFamily="18" charset="0"/>
                          <a:cs typeface="Times New Roman" pitchFamily="18" charset="0"/>
                        </a:rPr>
                        <a:t/>
                      </a:r>
                      <a:br>
                        <a:rPr lang="en-US" sz="1400">
                          <a:solidFill>
                            <a:schemeClr val="tx1"/>
                          </a:solidFill>
                          <a:effectLst/>
                          <a:latin typeface="Times New Roman" pitchFamily="18" charset="0"/>
                          <a:cs typeface="Times New Roman" pitchFamily="18" charset="0"/>
                        </a:rPr>
                      </a:br>
                      <a:r>
                        <a:rPr lang="en-US" sz="1400" b="1" i="0" u="none" strike="noStrike">
                          <a:solidFill>
                            <a:schemeClr val="tx1"/>
                          </a:solidFill>
                          <a:effectLst/>
                          <a:latin typeface="Times New Roman" pitchFamily="18" charset="0"/>
                          <a:cs typeface="Times New Roman" pitchFamily="18" charset="0"/>
                        </a:rPr>
                        <a:t>Demerits:</a:t>
                      </a:r>
                      <a:endParaRPr lang="en-US" sz="1400">
                        <a:solidFill>
                          <a:schemeClr val="tx1"/>
                        </a:solidFill>
                        <a:effectLst/>
                        <a:latin typeface="Times New Roman" pitchFamily="18" charset="0"/>
                        <a:cs typeface="Times New Roman" pitchFamily="18" charset="0"/>
                      </a:endParaRPr>
                    </a:p>
                    <a:p>
                      <a:pPr algn="just" rtl="0" fontAlgn="t">
                        <a:spcBef>
                          <a:spcPts val="0"/>
                        </a:spcBef>
                        <a:spcAft>
                          <a:spcPts val="0"/>
                        </a:spcAft>
                      </a:pPr>
                      <a:r>
                        <a:rPr lang="en-US" sz="1400" b="0" i="0" u="none" strike="noStrike">
                          <a:solidFill>
                            <a:schemeClr val="tx1"/>
                          </a:solidFill>
                          <a:effectLst/>
                          <a:latin typeface="Times New Roman" pitchFamily="18" charset="0"/>
                          <a:cs typeface="Times New Roman" pitchFamily="18" charset="0"/>
                        </a:rPr>
                        <a:t>More than two algorithm can used for comparison for better accuracy</a:t>
                      </a:r>
                      <a:endParaRPr lang="en-US" sz="140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chemeClr val="tx1"/>
                          </a:solidFill>
                          <a:effectLst/>
                          <a:latin typeface="Times New Roman" pitchFamily="18" charset="0"/>
                          <a:cs typeface="Times New Roman" pitchFamily="18" charset="0"/>
                        </a:rPr>
                        <a:t>Further enhancement for the proposed solution is to calculated the accuracy can do better.</a:t>
                      </a:r>
                      <a:endParaRPr lang="en-US" sz="1400" dirty="0">
                        <a:solidFill>
                          <a:schemeClr val="tx1"/>
                        </a:solidFill>
                        <a:effectLst/>
                        <a:latin typeface="Times New Roman" pitchFamily="18" charset="0"/>
                        <a:cs typeface="Times New Roman" pitchFamily="18" charset="0"/>
                      </a:endParaRPr>
                    </a:p>
                    <a:p>
                      <a:pPr fontAlgn="t"/>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r>
                        <a:rPr lang="en-US" sz="1400" dirty="0">
                          <a:solidFill>
                            <a:schemeClr val="tx1"/>
                          </a:solidFill>
                          <a:effectLst/>
                          <a:latin typeface="Times New Roman" pitchFamily="18" charset="0"/>
                          <a:cs typeface="Times New Roman" pitchFamily="18" charset="0"/>
                        </a:rPr>
                        <a:t/>
                      </a:r>
                      <a:br>
                        <a:rPr lang="en-US" sz="1400" dirty="0">
                          <a:solidFill>
                            <a:schemeClr val="tx1"/>
                          </a:solidFill>
                          <a:effectLst/>
                          <a:latin typeface="Times New Roman" pitchFamily="18" charset="0"/>
                          <a:cs typeface="Times New Roman" pitchFamily="18" charset="0"/>
                        </a:rPr>
                      </a:br>
                      <a:endParaRPr lang="en-US" sz="1400" dirty="0">
                        <a:solidFill>
                          <a:schemeClr val="tx1"/>
                        </a:solidFill>
                        <a:effectLst/>
                        <a:latin typeface="Times New Roman" pitchFamily="18" charset="0"/>
                        <a:cs typeface="Times New Roman" pitchFamily="18" charset="0"/>
                      </a:endParaRPr>
                    </a:p>
                  </a:txBody>
                  <a:tcPr marL="13629" marR="13629" marT="13629" marB="136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775075" y="1793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7126591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D320AE4C-C8AD-5FE8-F765-45A6576E3B0B}"/>
              </a:ext>
            </a:extLst>
          </p:cNvPr>
          <p:cNvSpPr>
            <a:spLocks noGrp="1"/>
          </p:cNvSpPr>
          <p:nvPr>
            <p:ph type="dt" sz="half" idx="10"/>
          </p:nvPr>
        </p:nvSpPr>
        <p:spPr/>
        <p:txBody>
          <a:bodyPr/>
          <a:lstStyle/>
          <a:p>
            <a:fld id="{72CFDEE5-572C-4F2E-BEBB-78B6E85B2556}" type="datetime1">
              <a:rPr lang="en-IN" smtClean="0"/>
              <a:t>07-04-2023</a:t>
            </a:fld>
            <a:endParaRPr lang="en-IN"/>
          </a:p>
        </p:txBody>
      </p:sp>
      <p:sp>
        <p:nvSpPr>
          <p:cNvPr id="4" name="Slide Number Placeholder 3">
            <a:extLst>
              <a:ext uri="{FF2B5EF4-FFF2-40B4-BE49-F238E27FC236}">
                <a16:creationId xmlns:a16="http://schemas.microsoft.com/office/drawing/2014/main" xmlns="" id="{69985F6D-C615-D78B-6019-8D3BBB5A2B93}"/>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TextBox 4"/>
          <p:cNvSpPr txBox="1"/>
          <p:nvPr/>
        </p:nvSpPr>
        <p:spPr>
          <a:xfrm>
            <a:off x="88900" y="1282700"/>
            <a:ext cx="8940800" cy="4524315"/>
          </a:xfrm>
          <a:prstGeom prst="rect">
            <a:avLst/>
          </a:prstGeom>
          <a:noFill/>
        </p:spPr>
        <p:txBody>
          <a:bodyPr wrap="square" rtlCol="0">
            <a:spAutoFit/>
          </a:bodyPr>
          <a:lstStyle/>
          <a:p>
            <a:pPr algn="just">
              <a:lnSpc>
                <a:spcPct val="150000"/>
              </a:lnSpc>
            </a:pPr>
            <a:r>
              <a:rPr lang="en-AU" dirty="0" smtClean="0">
                <a:latin typeface="Times New Roman" pitchFamily="18" charset="0"/>
                <a:cs typeface="Times New Roman" pitchFamily="18" charset="0"/>
              </a:rPr>
              <a:t>	</a:t>
            </a:r>
            <a:r>
              <a:rPr lang="en-AU" sz="2000" dirty="0" smtClean="0">
                <a:latin typeface="Times New Roman" pitchFamily="18" charset="0"/>
                <a:cs typeface="Times New Roman" pitchFamily="18" charset="0"/>
              </a:rPr>
              <a:t>The </a:t>
            </a:r>
            <a:r>
              <a:rPr lang="en-AU" sz="2000" dirty="0">
                <a:latin typeface="Times New Roman" pitchFamily="18" charset="0"/>
                <a:cs typeface="Times New Roman" pitchFamily="18" charset="0"/>
              </a:rPr>
              <a:t>valuation of a company's shares poses investment risk.  Speculation is common for unprofitable growth companies with an uncertain medium term, but this fact does not reduce the risk of unmet expectations.</a:t>
            </a:r>
          </a:p>
          <a:p>
            <a:pPr algn="just">
              <a:lnSpc>
                <a:spcPct val="150000"/>
              </a:lnSpc>
            </a:pPr>
            <a:endParaRPr lang="en-IN" sz="2000" dirty="0">
              <a:latin typeface="Times New Roman" pitchFamily="18" charset="0"/>
              <a:cs typeface="Times New Roman" pitchFamily="18" charset="0"/>
            </a:endParaRPr>
          </a:p>
          <a:p>
            <a:pPr algn="just">
              <a:lnSpc>
                <a:spcPct val="150000"/>
              </a:lnSpc>
            </a:pPr>
            <a:r>
              <a:rPr lang="en-AU" sz="2000" dirty="0">
                <a:latin typeface="Times New Roman" pitchFamily="18" charset="0"/>
                <a:cs typeface="Times New Roman" pitchFamily="18" charset="0"/>
              </a:rPr>
              <a:t>	Volatility is the standard deviation of a stock's annualized returns over a given period and shows the reach in which its cost might increment or decline. On the off chance that the cost of stock varies quickly in a brief period, hitting new ups and downs, having high volatility is said.</a:t>
            </a:r>
            <a:endParaRPr lang="en-IN" sz="2000" dirty="0">
              <a:latin typeface="Times New Roman" pitchFamily="18" charset="0"/>
              <a:cs typeface="Times New Roman" pitchFamily="18" charset="0"/>
            </a:endParaRPr>
          </a:p>
          <a:p>
            <a:pPr algn="just">
              <a:lnSpc>
                <a:spcPct val="150000"/>
              </a:lnSpc>
            </a:pPr>
            <a:r>
              <a:rPr lang="en-AU"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endParaRPr lang="en-IN" b="1" dirty="0"/>
          </a:p>
        </p:txBody>
      </p:sp>
    </p:spTree>
    <p:extLst>
      <p:ext uri="{BB962C8B-B14F-4D97-AF65-F5344CB8AC3E}">
        <p14:creationId xmlns:p14="http://schemas.microsoft.com/office/powerpoint/2010/main" val="126665444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EXISTING  SYSTEM</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820594"/>
            <a:ext cx="9144000" cy="6038641"/>
          </a:xfrm>
          <a:prstGeom prst="rect">
            <a:avLst/>
          </a:prstGeom>
        </p:spPr>
        <p:txBody>
          <a:bodyPr wrap="square">
            <a:spAutoFit/>
          </a:bodyPr>
          <a:lstStyle/>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 The nature of stock market movement has always been ambiguous for investors because of various influential factors. </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The dataset was based on </a:t>
            </a:r>
            <a:r>
              <a:rPr lang="en-US" sz="2000" dirty="0">
                <a:solidFill>
                  <a:srgbClr val="0070C0"/>
                </a:solidFill>
                <a:latin typeface="Times New Roman" pitchFamily="18" charset="0"/>
                <a:cs typeface="Times New Roman" pitchFamily="18" charset="0"/>
              </a:rPr>
              <a:t>ten years of historical records </a:t>
            </a:r>
            <a:r>
              <a:rPr lang="en-US" sz="2000" dirty="0">
                <a:latin typeface="Times New Roman" pitchFamily="18" charset="0"/>
                <a:cs typeface="Times New Roman" pitchFamily="18" charset="0"/>
              </a:rPr>
              <a:t>with ten technical features. </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Stock movement prediction using </a:t>
            </a:r>
            <a:r>
              <a:rPr lang="en-US" sz="2000" dirty="0">
                <a:solidFill>
                  <a:srgbClr val="0070C0"/>
                </a:solidFill>
                <a:latin typeface="Times New Roman" pitchFamily="18" charset="0"/>
                <a:cs typeface="Times New Roman" pitchFamily="18" charset="0"/>
              </a:rPr>
              <a:t>text and historical price signals </a:t>
            </a:r>
            <a:r>
              <a:rPr lang="en-US" sz="2000" dirty="0">
                <a:latin typeface="Times New Roman" pitchFamily="18" charset="0"/>
                <a:cs typeface="Times New Roman" pitchFamily="18" charset="0"/>
              </a:rPr>
              <a:t>(time series) remains a challenging task due to the complex, noisy and dynamic nature of the stock market. </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The key to improve prediction performance is effectively capturing the complementarity between market sentiment signal from text and time-series signal from the stock price.</a:t>
            </a:r>
          </a:p>
          <a:p>
            <a:pPr marL="285750" indent="-285750" algn="just">
              <a:lnSpc>
                <a:spcPct val="150000"/>
              </a:lnSpc>
              <a:buClr>
                <a:srgbClr val="002060"/>
              </a:buClr>
              <a:buSzPct val="115000"/>
              <a:buFont typeface="Wingdings" pitchFamily="2" charset="2"/>
              <a:buChar char="Ø"/>
            </a:pPr>
            <a:r>
              <a:rPr lang="en-US" sz="2000"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Results</a:t>
            </a:r>
            <a:r>
              <a:rPr lang="en-US" sz="2000" dirty="0">
                <a:latin typeface="Times New Roman" pitchFamily="18" charset="0"/>
                <a:cs typeface="Times New Roman" pitchFamily="18" charset="0"/>
              </a:rPr>
              <a:t> from existing solution that have been used conventionally has been </a:t>
            </a:r>
            <a:r>
              <a:rPr lang="en-US" sz="2000" dirty="0">
                <a:solidFill>
                  <a:srgbClr val="0070C0"/>
                </a:solidFill>
                <a:latin typeface="Times New Roman" pitchFamily="18" charset="0"/>
                <a:cs typeface="Times New Roman" pitchFamily="18" charset="0"/>
              </a:rPr>
              <a:t>erroneous and biased</a:t>
            </a:r>
            <a:r>
              <a:rPr lang="en-US" sz="2000" dirty="0">
                <a:latin typeface="Times New Roman" pitchFamily="18" charset="0"/>
                <a:cs typeface="Times New Roman" pitchFamily="18" charset="0"/>
              </a:rPr>
              <a:t>.</a:t>
            </a:r>
          </a:p>
          <a:p>
            <a:pPr marL="285750" indent="-285750" algn="just">
              <a:lnSpc>
                <a:spcPct val="150000"/>
              </a:lnSpc>
              <a:buClr>
                <a:srgbClr val="002060"/>
              </a:buClr>
              <a:buSzPct val="115000"/>
              <a:buFont typeface="Wingdings" pitchFamily="2" charset="2"/>
              <a:buChar char="Ø"/>
            </a:pPr>
            <a:endParaRPr lang="en-US" sz="2000" dirty="0">
              <a:latin typeface="Times New Roman" pitchFamily="18" charset="0"/>
              <a:cs typeface="Times New Roman" pitchFamily="18" charset="0"/>
            </a:endParaRPr>
          </a:p>
          <a:p>
            <a:pPr algn="just">
              <a:lnSpc>
                <a:spcPct val="150000"/>
              </a:lnSpc>
              <a:buClr>
                <a:srgbClr val="000000"/>
              </a:buClr>
              <a:buSzPct val="115000"/>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33091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1790</TotalTime>
  <Words>1449</Words>
  <Application>Microsoft Office PowerPoint</Application>
  <PresentationFormat>On-screen Show (4:3)</PresentationFormat>
  <Paragraphs>239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INTRODUCTION</vt:lpstr>
      <vt:lpstr>OBJECTIVE OF THE PROJECT</vt:lpstr>
      <vt:lpstr>LITERATURE SURVEY</vt:lpstr>
      <vt:lpstr>LITERATURE SURVEY (contd..)</vt:lpstr>
      <vt:lpstr>LITERATURE SURVEY (contd..)</vt:lpstr>
      <vt:lpstr>LITERATURE SURVEY (contd..)</vt:lpstr>
      <vt:lpstr>PROBLEM STATEMENT</vt:lpstr>
      <vt:lpstr>EXISTING  SYSTEM</vt:lpstr>
      <vt:lpstr>PROPOSED SYSTEM</vt:lpstr>
      <vt:lpstr>PROPOSED SYSTEM(contd…)</vt:lpstr>
      <vt:lpstr>ENVIRONMENTAL REQUIREMENTS</vt:lpstr>
      <vt:lpstr>ARCHITECTURE DIAGRAM</vt:lpstr>
      <vt:lpstr>SYSTEM DESIGN</vt:lpstr>
      <vt:lpstr>SYSTEM DESIGN(contd..)</vt:lpstr>
      <vt:lpstr>SYSTEM DESIGN(contd..)</vt:lpstr>
      <vt:lpstr>SYSTEM DESIGN(contd..)</vt:lpstr>
      <vt:lpstr>MODULE DESCRIPTION</vt:lpstr>
      <vt:lpstr>MODULE DESCRIPTION(contd..)</vt:lpstr>
      <vt:lpstr>MODULE DESCRIPTION(contd..)</vt:lpstr>
      <vt:lpstr>MODULE DESCRIPTION(contd..)</vt:lpstr>
      <vt:lpstr>MODULE DESCRIPTION(contd..)</vt:lpstr>
      <vt:lpstr>PERFORMANCE EVALUATION</vt:lpstr>
      <vt:lpstr>SCREEN SHOTS</vt:lpstr>
      <vt:lpstr>SCREEN SHOTS(contd..)</vt:lpstr>
      <vt:lpstr>SCREEN SHOTS(contd..)</vt:lpstr>
      <vt:lpstr>CONCLUSION &amp; FEATURE ENHANCEMENT</vt:lpstr>
      <vt:lpstr>REFERENCES</vt:lpstr>
      <vt:lpstr>REFERENCES(contd..)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Windows 10 Pro</cp:lastModifiedBy>
  <cp:revision>26</cp:revision>
  <dcterms:created xsi:type="dcterms:W3CDTF">2020-12-27T14:21:20Z</dcterms:created>
  <dcterms:modified xsi:type="dcterms:W3CDTF">2023-04-07T08:37:09Z</dcterms:modified>
</cp:coreProperties>
</file>