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84" r:id="rId5"/>
    <p:sldMasterId id="2147483732" r:id="rId6"/>
  </p:sldMasterIdLst>
  <p:notesMasterIdLst>
    <p:notesMasterId r:id="rId10"/>
  </p:notesMasterIdLst>
  <p:sldIdLst>
    <p:sldId id="258" r:id="rId7"/>
    <p:sldId id="259" r:id="rId8"/>
    <p:sldId id="261" r:id="rId9"/>
  </p:sldIdLst>
  <p:sldSz cx="9144000" cy="6858000" type="screen4x3"/>
  <p:notesSz cx="6797675" cy="9928225"/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8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59599" autoAdjust="0"/>
  </p:normalViewPr>
  <p:slideViewPr>
    <p:cSldViewPr>
      <p:cViewPr varScale="1">
        <p:scale>
          <a:sx n="42" d="100"/>
          <a:sy n="42" d="100"/>
        </p:scale>
        <p:origin x="-21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fld id="{43A163AD-8E5E-4847-8BDC-A132515597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07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Split the group into teams (4-5 per team)</a:t>
            </a:r>
            <a:r>
              <a:rPr lang="en-GB" baseline="0" dirty="0"/>
              <a:t> before starting.  Then explain that the aim of the activity is to make a car that’s capable of carrying something (e.g. a fridge magnet – if you want to make it harder you can make it a marble, as they then have to also build a receptacle for the marble).  Our apprentices made an electric go-kart – this version is a little less high-tech.  The car must be powered by balloon(s).  The winning team has the car which goes furthest in a straight line.</a:t>
            </a:r>
          </a:p>
          <a:p>
            <a:endParaRPr lang="en-GB" baseline="0" dirty="0"/>
          </a:p>
          <a:p>
            <a:r>
              <a:rPr lang="en-GB" baseline="0" dirty="0"/>
              <a:t>For the first five minutes the team are ONLY allowed pen and paper – they have to decide on their design.  They can then chose their materials and start building.  Stress the importance of testing – this can be linked to testing for space.  Instruments destined for space can only use the shaker table/vacuum chamber for a constrained amount of time.  </a:t>
            </a:r>
          </a:p>
          <a:p>
            <a:endParaRPr lang="en-GB" baseline="0" dirty="0"/>
          </a:p>
          <a:p>
            <a:r>
              <a:rPr lang="en-GB" baseline="0" dirty="0"/>
              <a:t>Five minutes for presentations: each team must ‘pitch’ why their car is best before racing it.</a:t>
            </a:r>
          </a:p>
          <a:p>
            <a:endParaRPr lang="en-GB" baseline="0" dirty="0"/>
          </a:p>
          <a:p>
            <a:r>
              <a:rPr lang="en-GB" baseline="0" dirty="0"/>
              <a:t>Times can be altered to suit the length of the session.  Remember to leave time for racing and discussion.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A163AD-8E5E-4847-8BDC-A1325155970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Teams are allowed as much cardboard</a:t>
            </a:r>
            <a:r>
              <a:rPr lang="en-GB" baseline="0" dirty="0"/>
              <a:t> and </a:t>
            </a:r>
            <a:r>
              <a:rPr lang="en-GB" baseline="0" dirty="0" err="1"/>
              <a:t>sellotape</a:t>
            </a:r>
            <a:r>
              <a:rPr lang="en-GB" baseline="0" dirty="0"/>
              <a:t> as they like.  They can chose whichever resources they can afford.  They can put as many balloons on their car as they want, but they don’t get a replacement if it pops!  They also can’t trade broken straws/wheels/kebab sticks!</a:t>
            </a:r>
          </a:p>
          <a:p>
            <a:endParaRPr lang="en-GB" baseline="0" dirty="0"/>
          </a:p>
          <a:p>
            <a:r>
              <a:rPr lang="en-GB" baseline="0" dirty="0"/>
              <a:t>Note: they can make their own wheels by cutting circles of cardboard (covering the rims with </a:t>
            </a:r>
            <a:r>
              <a:rPr lang="en-GB" baseline="0" dirty="0" err="1"/>
              <a:t>sellotape</a:t>
            </a:r>
            <a:r>
              <a:rPr lang="en-GB" baseline="0" dirty="0"/>
              <a:t> reduces friction).  This can work very well, and they can make as many as they like!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A163AD-8E5E-4847-8BDC-A1325155970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Corisande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latin typeface="Corisande" pitchFamily="2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01FEB-4CF6-49D6-A0FB-2FEDBFD47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084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514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54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7194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4591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63868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833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EFF42-3788-44C4-AF6B-A4657313095E}" type="datetimeFigureOut">
              <a:rPr lang="en-GB"/>
              <a:pPr>
                <a:defRPr/>
              </a:pPr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9EB95-59AA-468E-9152-ED239F69CF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32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ADE0B-DC41-4F2F-8C08-80CA7D6A104F}" type="datetimeFigureOut">
              <a:rPr lang="en-GB"/>
              <a:pPr>
                <a:defRPr/>
              </a:pPr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57B50-D9C0-47B9-AEC7-14523CE065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186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1349F-1622-457E-8DBB-18218FEC8238}" type="datetimeFigureOut">
              <a:rPr lang="en-GB"/>
              <a:pPr>
                <a:defRPr/>
              </a:pPr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DCD5E-9006-47B7-B52D-EFBF7EC2C4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761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9999F-2F05-4167-B4E6-47A6B9E241A1}" type="datetimeFigureOut">
              <a:rPr lang="en-GB"/>
              <a:pPr>
                <a:defRPr/>
              </a:pPr>
              <a:t>24/04/2024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B4D09-AA0B-42E4-8FC3-50CEAF272D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48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A74DD-8846-400B-ACB9-952728F324AC}" type="datetimeFigureOut">
              <a:rPr lang="en-GB"/>
              <a:pPr>
                <a:defRPr/>
              </a:pPr>
              <a:t>24/04/2024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D5F26-70BA-45C6-AD75-6D438942ED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239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F5C41-9324-4467-8E4D-0D1D23660C4B}" type="datetimeFigureOut">
              <a:rPr lang="en-GB"/>
              <a:pPr>
                <a:defRPr/>
              </a:pPr>
              <a:t>24/04/2024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7E337-E97B-4030-9CDB-1714CF9886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828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A2644-39AA-4C9B-A73F-D61BEB17AB41}" type="datetimeFigureOut">
              <a:rPr lang="en-GB"/>
              <a:pPr>
                <a:defRPr/>
              </a:pPr>
              <a:t>24/04/2024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DB2C7-A3A3-4542-956A-9989F4FA5C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299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11FF7-5C8D-4455-BE36-9F83FF49E543}" type="datetimeFigureOut">
              <a:rPr lang="en-GB"/>
              <a:pPr>
                <a:defRPr/>
              </a:pPr>
              <a:t>24/04/2024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761EE-49B5-431E-B44E-014036A8D8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33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F8BD3-DCE2-47B1-AF37-35A5AF6F84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79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1A2EC-D95C-429C-A77A-1E7000CFAA20}" type="datetimeFigureOut">
              <a:rPr lang="en-GB"/>
              <a:pPr>
                <a:defRPr/>
              </a:pPr>
              <a:t>24/04/2024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49DE-4662-49EE-A2D4-CC0445DE9D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09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D0BAC-59E7-48A4-9ED8-59F431379B21}" type="datetimeFigureOut">
              <a:rPr lang="en-GB"/>
              <a:pPr>
                <a:defRPr/>
              </a:pPr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B7240-B8D0-44F8-B320-3F97BD74F6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228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7FA84-996E-4A31-9218-3B860AB46313}" type="datetimeFigureOut">
              <a:rPr lang="en-GB"/>
              <a:pPr>
                <a:defRPr/>
              </a:pPr>
              <a:t>24/04/2024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5BCD3-C1DA-4B25-99D9-421BA529F1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566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C9B5D4-3C15-477A-8C9E-84476EFEC3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70065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05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55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8604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8586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639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57338"/>
            <a:ext cx="3810000" cy="45148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3810000" cy="3800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50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897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829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09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981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59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447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048000"/>
            <a:ext cx="7772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fld id="{DC1E2784-46FE-4908-A9ED-DE85EA353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9" descr="STFC_top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risande" pitchFamily="2" charset="0"/>
          <a:ea typeface="ヒラギノ角ゴ Pro W3" pitchFamily="8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risande" pitchFamily="2" charset="0"/>
          <a:ea typeface="ヒラギノ角ゴ Pro W3" pitchFamily="8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risande" pitchFamily="2" charset="0"/>
          <a:ea typeface="ヒラギノ角ゴ Pro W3" pitchFamily="8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risande" pitchFamily="2" charset="0"/>
          <a:ea typeface="ヒラギノ角ゴ Pro W3" pitchFamily="8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33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57338"/>
            <a:ext cx="7772400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052" name="Picture 7" descr="STFC_PowerPoint_STFC_bottomright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5321300"/>
            <a:ext cx="7446962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risande" pitchFamily="2" charset="0"/>
          <a:ea typeface="ヒラギノ角ゴ Pro W3" pitchFamily="8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risande" pitchFamily="2" charset="0"/>
          <a:ea typeface="ヒラギノ角ゴ Pro W3" pitchFamily="8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risande" pitchFamily="2" charset="0"/>
          <a:ea typeface="ヒラギノ角ゴ Pro W3" pitchFamily="8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risande" pitchFamily="2" charset="0"/>
          <a:ea typeface="ヒラギノ角ゴ Pro W3" pitchFamily="8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C9B5D4-3C15-477A-8C9E-84476EFE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STFC_PowerPoint_STFC_bottomright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5321300"/>
            <a:ext cx="7446962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8229600" cy="5544616"/>
          </a:xfrm>
        </p:spPr>
        <p:txBody>
          <a:bodyPr/>
          <a:lstStyle/>
          <a:p>
            <a:r>
              <a:rPr lang="en-GB" dirty="0"/>
              <a:t>GOAL: Make a car powered by balloon(s) and/or elastic bands.  The car must be able to carry the payload.  The winning car will be the one which travels furthest in a straight line.</a:t>
            </a:r>
          </a:p>
          <a:p>
            <a:r>
              <a:rPr lang="en-GB" dirty="0"/>
              <a:t>TIMING: You have </a:t>
            </a:r>
          </a:p>
          <a:p>
            <a:pPr lvl="1"/>
            <a:r>
              <a:rPr lang="en-GB" dirty="0"/>
              <a:t>5 minutes for planning</a:t>
            </a:r>
          </a:p>
          <a:p>
            <a:pPr lvl="1"/>
            <a:r>
              <a:rPr lang="en-GB" dirty="0"/>
              <a:t>15 minutes for making your car</a:t>
            </a:r>
          </a:p>
          <a:p>
            <a:pPr lvl="1"/>
            <a:r>
              <a:rPr lang="en-GB" dirty="0"/>
              <a:t>10 minutes for testing</a:t>
            </a:r>
          </a:p>
          <a:p>
            <a:pPr lvl="1"/>
            <a:r>
              <a:rPr lang="en-GB" dirty="0"/>
              <a:t>10 minutes for improving your car</a:t>
            </a:r>
          </a:p>
          <a:p>
            <a:pPr lvl="1"/>
            <a:r>
              <a:rPr lang="en-GB" dirty="0"/>
              <a:t>5 minutes presentations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28625" y="26064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ENGINEERING BALLOON CARS: THE BRIEF</a:t>
            </a:r>
          </a:p>
        </p:txBody>
      </p:sp>
      <p:pic>
        <p:nvPicPr>
          <p:cNvPr id="6" name="Picture 5" descr="balloon_ca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3212976"/>
            <a:ext cx="2744305" cy="25202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80728"/>
            <a:ext cx="6984776" cy="4392488"/>
          </a:xfrm>
        </p:spPr>
        <p:txBody>
          <a:bodyPr/>
          <a:lstStyle/>
          <a:p>
            <a:r>
              <a:rPr lang="en-GB" dirty="0"/>
              <a:t>RESOURCES: Each team will have</a:t>
            </a:r>
          </a:p>
          <a:p>
            <a:pPr lvl="1"/>
            <a:r>
              <a:rPr lang="en-GB" dirty="0"/>
              <a:t>Cardboard, </a:t>
            </a:r>
            <a:r>
              <a:rPr lang="en-GB" dirty="0" err="1"/>
              <a:t>sellotape</a:t>
            </a:r>
            <a:r>
              <a:rPr lang="en-GB" dirty="0"/>
              <a:t> and scissors</a:t>
            </a:r>
          </a:p>
          <a:p>
            <a:pPr lvl="1"/>
            <a:r>
              <a:rPr lang="en-GB" dirty="0"/>
              <a:t>‘wheels’ (cotton reels, polystyrene balls, plastic cups)</a:t>
            </a:r>
          </a:p>
          <a:p>
            <a:pPr lvl="1"/>
            <a:r>
              <a:rPr lang="en-GB" dirty="0"/>
              <a:t>straws</a:t>
            </a:r>
          </a:p>
          <a:p>
            <a:pPr lvl="1"/>
            <a:r>
              <a:rPr lang="en-GB" dirty="0"/>
              <a:t>kebab sticks</a:t>
            </a:r>
          </a:p>
          <a:p>
            <a:pPr lvl="1"/>
            <a:r>
              <a:rPr lang="en-GB" dirty="0"/>
              <a:t>balloons</a:t>
            </a:r>
          </a:p>
          <a:p>
            <a:pPr lvl="1"/>
            <a:r>
              <a:rPr lang="en-GB" dirty="0"/>
              <a:t>Pen and paper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28625" y="7143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BALLOON CARS: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THE BRIEF</a:t>
            </a:r>
          </a:p>
        </p:txBody>
      </p:sp>
      <p:pic>
        <p:nvPicPr>
          <p:cNvPr id="5" name="Picture 4" descr="balloon_powered_car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2708920"/>
            <a:ext cx="3312368" cy="248427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444208" y="2060848"/>
            <a:ext cx="298782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minutes for planning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GB" sz="2000" noProof="0" dirty="0">
                <a:latin typeface="+mn-lt"/>
                <a:ea typeface="+mn-ea"/>
                <a:cs typeface="+mn-cs"/>
              </a:rPr>
              <a:t>15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minutes for making your car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 minutes for testing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 minutes for improving your car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GB" sz="2000" dirty="0">
                <a:latin typeface="+mn-lt"/>
                <a:ea typeface="+mn-ea"/>
                <a:cs typeface="+mn-cs"/>
              </a:rPr>
              <a:t>5 minutes presentation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72" y="166158"/>
            <a:ext cx="8229600" cy="1143000"/>
          </a:xfrm>
        </p:spPr>
        <p:txBody>
          <a:bodyPr/>
          <a:lstStyle/>
          <a:p>
            <a:r>
              <a:rPr lang="en-GB" dirty="0"/>
              <a:t>Budget and Costing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571" y="1900571"/>
            <a:ext cx="5040560" cy="4120717"/>
          </a:xfrm>
        </p:spPr>
        <p:txBody>
          <a:bodyPr/>
          <a:lstStyle/>
          <a:p>
            <a:r>
              <a:rPr lang="en-GB" dirty="0"/>
              <a:t>Cardboard: £20</a:t>
            </a:r>
          </a:p>
          <a:p>
            <a:r>
              <a:rPr lang="en-GB" dirty="0"/>
              <a:t>Wheels: £10 each</a:t>
            </a:r>
          </a:p>
          <a:p>
            <a:r>
              <a:rPr lang="en-GB" dirty="0"/>
              <a:t>Straws: £5 each</a:t>
            </a:r>
          </a:p>
          <a:p>
            <a:r>
              <a:rPr lang="en-GB" dirty="0"/>
              <a:t>Kebab sticks: £10 each</a:t>
            </a:r>
          </a:p>
          <a:p>
            <a:r>
              <a:rPr lang="en-GB" dirty="0"/>
              <a:t>Balloons: £10 each</a:t>
            </a:r>
          </a:p>
          <a:p>
            <a:r>
              <a:rPr lang="en-GB" dirty="0"/>
              <a:t>Cotton wool: £5</a:t>
            </a:r>
          </a:p>
          <a:p>
            <a:r>
              <a:rPr lang="en-GB" dirty="0"/>
              <a:t>Elastic Bands: £5 each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575488" y="1124744"/>
            <a:ext cx="327585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minutes for planning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GB" b="1" dirty="0">
                <a:latin typeface="+mn-lt"/>
                <a:ea typeface="+mn-ea"/>
                <a:cs typeface="+mn-cs"/>
              </a:rPr>
              <a:t>20</a:t>
            </a: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minutes for making your car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 minutes for testing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 minutes for improving your car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GB" b="1" dirty="0">
                <a:latin typeface="+mn-lt"/>
                <a:ea typeface="+mn-ea"/>
                <a:cs typeface="+mn-cs"/>
              </a:rPr>
              <a:t>5 minutes presentations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390" y="1315796"/>
            <a:ext cx="5646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Team Budget</a:t>
            </a:r>
            <a:r>
              <a:rPr lang="en-GB" sz="3200" b="1">
                <a:solidFill>
                  <a:srgbClr val="FF0000"/>
                </a:solidFill>
              </a:rPr>
              <a:t>: £100</a:t>
            </a: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2403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COLORS" val="0"/>
  <p:tag name="MULTIRESPDIVISOR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POLLINGCYCLE" val="2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RESETCHARTS" val="Tru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CHARTLABELS" val="1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INCLUDENONRESPONDERS" val="False"/>
  <p:tag name="SAVECSVWITHSESSION" val="True"/>
  <p:tag name="DISPLAYNAME" val="True"/>
  <p:tag name="PRRESPONSE7" val="4"/>
  <p:tag name="GRIDFONTSIZE" val="12"/>
  <p:tag name="STDCHART" val="1"/>
  <p:tag name="RESPTABLESTYLE" val="-1"/>
  <p:tag name="CUSTOMCELLBACKCOLOR1" val="-657956"/>
  <p:tag name="PRRESPONSE4" val="7"/>
  <p:tag name="ADVANCEDSETTINGSVIEW" val="False"/>
  <p:tag name="DELIMITERS" val="3.1"/>
  <p:tag name="TPFULLVERSION" val="4.3.2.1178"/>
  <p:tag name="LUIDIAENABLED" val="False"/>
  <p:tag name="EXPANDSHOWBAR" val="True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FC style">
      <a:majorFont>
        <a:latin typeface="Corisande"/>
        <a:ea typeface=""/>
        <a:cs typeface=""/>
      </a:majorFont>
      <a:minorFont>
        <a:latin typeface="Corisand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FC style">
      <a:majorFont>
        <a:latin typeface="Corisande"/>
        <a:ea typeface=""/>
        <a:cs typeface=""/>
      </a:majorFont>
      <a:minorFont>
        <a:latin typeface="Corisand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b2b2608-6bf3-40f2-afce-32e7af62b405" xsi:nil="true"/>
    <lcf76f155ced4ddcb4097134ff3c332f xmlns="2ed6c7d6-3e01-481e-9ae3-84edd9f6631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ED9ED10E9300448A05A761E176300E" ma:contentTypeVersion="18" ma:contentTypeDescription="Create a new document." ma:contentTypeScope="" ma:versionID="817422dbb0f83c1b63b982e86613d3cf">
  <xsd:schema xmlns:xsd="http://www.w3.org/2001/XMLSchema" xmlns:xs="http://www.w3.org/2001/XMLSchema" xmlns:p="http://schemas.microsoft.com/office/2006/metadata/properties" xmlns:ns2="2ed6c7d6-3e01-481e-9ae3-84edd9f66310" xmlns:ns3="eb2b2608-6bf3-40f2-afce-32e7af62b405" targetNamespace="http://schemas.microsoft.com/office/2006/metadata/properties" ma:root="true" ma:fieldsID="de187c0f11c24321ab8925e17c44c1a1" ns2:_="" ns3:_="">
    <xsd:import namespace="2ed6c7d6-3e01-481e-9ae3-84edd9f66310"/>
    <xsd:import namespace="eb2b2608-6bf3-40f2-afce-32e7af62b4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d6c7d6-3e01-481e-9ae3-84edd9f663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fe07c91c-676c-4292-ab42-0332d43006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2b2608-6bf3-40f2-afce-32e7af62b40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e586d96-e388-4fb2-a07f-ba1f7bb533f6}" ma:internalName="TaxCatchAll" ma:showField="CatchAllData" ma:web="eb2b2608-6bf3-40f2-afce-32e7af62b40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8C8F75-6791-4B38-A533-115ADE3C447E}">
  <ds:schemaRefs>
    <ds:schemaRef ds:uri="http://schemas.microsoft.com/office/2006/metadata/properties"/>
    <ds:schemaRef ds:uri="http://schemas.microsoft.com/office/infopath/2007/PartnerControls"/>
    <ds:schemaRef ds:uri="eb2b2608-6bf3-40f2-afce-32e7af62b405"/>
    <ds:schemaRef ds:uri="2ed6c7d6-3e01-481e-9ae3-84edd9f66310"/>
  </ds:schemaRefs>
</ds:datastoreItem>
</file>

<file path=customXml/itemProps2.xml><?xml version="1.0" encoding="utf-8"?>
<ds:datastoreItem xmlns:ds="http://schemas.openxmlformats.org/officeDocument/2006/customXml" ds:itemID="{1D28AC18-A43E-4DCD-8B51-25452AE8F6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85580F-1912-4264-B075-EEF13F86A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d6c7d6-3e01-481e-9ae3-84edd9f66310"/>
    <ds:schemaRef ds:uri="eb2b2608-6bf3-40f2-afce-32e7af62b4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4012</TotalTime>
  <Words>497</Words>
  <Application>Microsoft Office PowerPoint</Application>
  <PresentationFormat>On-screen Show (4:3)</PresentationFormat>
  <Paragraphs>47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Blank Presentation</vt:lpstr>
      <vt:lpstr>1_Blank Presentation</vt:lpstr>
      <vt:lpstr>Office Theme</vt:lpstr>
      <vt:lpstr>PowerPoint Presentation</vt:lpstr>
      <vt:lpstr>PowerPoint Presentation</vt:lpstr>
      <vt:lpstr>Budget and Costing</vt:lpstr>
    </vt:vector>
  </TitlesOfParts>
  <Company>BMB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Willington</dc:creator>
  <cp:lastModifiedBy>Palmer, Sophy (STFC,RAL,TECH)</cp:lastModifiedBy>
  <cp:revision>417</cp:revision>
  <dcterms:created xsi:type="dcterms:W3CDTF">2007-03-15T09:55:48Z</dcterms:created>
  <dcterms:modified xsi:type="dcterms:W3CDTF">2024-04-24T15:11:28Z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0x01010045ED9ED10E9300448A05A761E176300E</vt:lpwstr>
  </property>
</Properties>
</file>