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1"/>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BFA78-DADA-BD47-B8B5-C5D0EC4BAA9B}"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CE644-3273-F24A-A618-BFCDEDEFF5AD}" type="slidenum">
              <a:rPr lang="en-US" smtClean="0"/>
              <a:t>‹#›</a:t>
            </a:fld>
            <a:endParaRPr lang="en-US"/>
          </a:p>
        </p:txBody>
      </p:sp>
    </p:spTree>
    <p:extLst>
      <p:ext uri="{BB962C8B-B14F-4D97-AF65-F5344CB8AC3E}">
        <p14:creationId xmlns:p14="http://schemas.microsoft.com/office/powerpoint/2010/main" val="415939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6CE644-3273-F24A-A618-BFCDEDEFF5AD}" type="slidenum">
              <a:rPr lang="en-US" smtClean="0"/>
              <a:t>2</a:t>
            </a:fld>
            <a:endParaRPr lang="en-US"/>
          </a:p>
        </p:txBody>
      </p:sp>
    </p:spTree>
    <p:extLst>
      <p:ext uri="{BB962C8B-B14F-4D97-AF65-F5344CB8AC3E}">
        <p14:creationId xmlns:p14="http://schemas.microsoft.com/office/powerpoint/2010/main" val="89280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4B40-46BE-ED55-5320-F3274C551FB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081CF73-16D3-FA34-777C-4B0260DAA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CD99162-B31F-AEC9-D6FB-67CDD46DDFDF}"/>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5" name="Footer Placeholder 4">
            <a:extLst>
              <a:ext uri="{FF2B5EF4-FFF2-40B4-BE49-F238E27FC236}">
                <a16:creationId xmlns:a16="http://schemas.microsoft.com/office/drawing/2014/main" id="{99286BB5-D882-5357-78DD-56B76C0C3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8CF25-C526-6D16-A5D6-4E791C0A4FEB}"/>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37572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01F1-48AA-EA0A-64D0-28A68779FB8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5564C6-A2D4-C523-813F-6C16DBA0F23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F1DC7C-C770-27BC-FB7A-30C6710B4EA8}"/>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5" name="Footer Placeholder 4">
            <a:extLst>
              <a:ext uri="{FF2B5EF4-FFF2-40B4-BE49-F238E27FC236}">
                <a16:creationId xmlns:a16="http://schemas.microsoft.com/office/drawing/2014/main" id="{856D2EA9-D7C1-4DFF-AC90-3DB77A088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42DCA-E76D-4B6D-D3C9-AD1AEC21DF15}"/>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135055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915B1-D3E3-CE26-C20B-F16557D8E5D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B2997A-FDB4-D2A4-7B8F-2F907C1723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4C572A-D606-E0A8-EDD5-F85EA4659A16}"/>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5" name="Footer Placeholder 4">
            <a:extLst>
              <a:ext uri="{FF2B5EF4-FFF2-40B4-BE49-F238E27FC236}">
                <a16:creationId xmlns:a16="http://schemas.microsoft.com/office/drawing/2014/main" id="{2CD7F2B3-BACF-7A09-0311-CAA7D8DF7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4E2FE-18AE-BDD4-3468-C23722996726}"/>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83122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6E06-EA8F-A65B-CCE7-F79890371C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AA1786-CE56-54AE-25BF-485FF6A9FB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8FEDEA-8510-8864-AA7B-B136F092875E}"/>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5" name="Footer Placeholder 4">
            <a:extLst>
              <a:ext uri="{FF2B5EF4-FFF2-40B4-BE49-F238E27FC236}">
                <a16:creationId xmlns:a16="http://schemas.microsoft.com/office/drawing/2014/main" id="{4E07B7BD-2FB9-75EF-1726-D325CD22C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AEF0D-33CA-147A-A9CB-57575E1D69AC}"/>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154951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0A1C-B848-3D8A-5CFF-361365E0D6A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947FBBD-F4AB-2C84-88A6-96632F5D61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35030B-95D9-3247-3BD0-8706E6CDDC58}"/>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5" name="Footer Placeholder 4">
            <a:extLst>
              <a:ext uri="{FF2B5EF4-FFF2-40B4-BE49-F238E27FC236}">
                <a16:creationId xmlns:a16="http://schemas.microsoft.com/office/drawing/2014/main" id="{A5162CA4-A168-16AF-3DBC-E93D549FA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02E02-6F8A-245D-52EE-85D54341BF73}"/>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406083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9105-F2F1-8FCA-CBFD-E3A3C2A12D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98ED2A-1F83-40B5-6724-A23073CAECA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46DCFF-8478-CFA2-92E5-20ED05EE3F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95AE039-8E1C-3927-11F0-09393F67CD1E}"/>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6" name="Footer Placeholder 5">
            <a:extLst>
              <a:ext uri="{FF2B5EF4-FFF2-40B4-BE49-F238E27FC236}">
                <a16:creationId xmlns:a16="http://schemas.microsoft.com/office/drawing/2014/main" id="{60967ED2-F532-0DEE-1058-FABFF3B10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D1118-A98F-7459-BC8D-E6E8428802BC}"/>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402641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1D9A-91F9-BEE8-B6E5-002EEEBD75D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6F2F44-4B46-43BA-1E3F-6D53FE16E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94FD60C-2872-0E4D-D3A1-8109BBC152B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410E099-D5A6-11C3-FA7F-A6EFC53F3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0A15F4C-9CDE-BE6A-8EC4-006D0106F41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F841E9-AB8A-BAD2-F1ED-46748F4562B8}"/>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8" name="Footer Placeholder 7">
            <a:extLst>
              <a:ext uri="{FF2B5EF4-FFF2-40B4-BE49-F238E27FC236}">
                <a16:creationId xmlns:a16="http://schemas.microsoft.com/office/drawing/2014/main" id="{C4FD9058-D2D5-8BE8-F4FC-F56C6DB3C0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702BC1-BA40-ABB5-B0EC-10C2CD9FAFDD}"/>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354747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40C9-C3A7-C790-8DB4-A0F42D193A7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F85EE9-2FC9-9C2F-05D7-B2C18CC84AEF}"/>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4" name="Footer Placeholder 3">
            <a:extLst>
              <a:ext uri="{FF2B5EF4-FFF2-40B4-BE49-F238E27FC236}">
                <a16:creationId xmlns:a16="http://schemas.microsoft.com/office/drawing/2014/main" id="{6F8E0BC6-DF3F-C4B2-8C37-83DCCF283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7D00A-FD26-CDAB-2A11-3AB631C55012}"/>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393395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0A06F-37D1-0CC2-F997-F833653D5AA5}"/>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3" name="Footer Placeholder 2">
            <a:extLst>
              <a:ext uri="{FF2B5EF4-FFF2-40B4-BE49-F238E27FC236}">
                <a16:creationId xmlns:a16="http://schemas.microsoft.com/office/drawing/2014/main" id="{5ACE4CD8-61A4-36D4-5A20-FF052B38A6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460240-C181-0667-4E17-AD02B9C5CAEC}"/>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316404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239-0316-D74A-3157-1154ABB214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A22C3D-B95C-BC4B-0AB6-A031F1B5A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6C0C81D-AB39-97AC-8339-BFAF37658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420409-A8D0-993F-0674-DC1EB2E73BD6}"/>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6" name="Footer Placeholder 5">
            <a:extLst>
              <a:ext uri="{FF2B5EF4-FFF2-40B4-BE49-F238E27FC236}">
                <a16:creationId xmlns:a16="http://schemas.microsoft.com/office/drawing/2014/main" id="{F8C3EA87-1EF9-BE15-EF35-E1E036F53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4F76E-6DE8-3910-8DED-33BB3050F13A}"/>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183113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4085-FCD3-6F68-4A08-7EC0EF6D69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4C4448E-1E10-CEB9-3D8A-7D4E12366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F03900-BD35-7864-E18F-DFF0880B2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DCB3C2-066C-8D8D-2077-426CCE5000DC}"/>
              </a:ext>
            </a:extLst>
          </p:cNvPr>
          <p:cNvSpPr>
            <a:spLocks noGrp="1"/>
          </p:cNvSpPr>
          <p:nvPr>
            <p:ph type="dt" sz="half" idx="10"/>
          </p:nvPr>
        </p:nvSpPr>
        <p:spPr/>
        <p:txBody>
          <a:bodyPr/>
          <a:lstStyle/>
          <a:p>
            <a:fld id="{49A70C16-5EC7-DC49-8A8F-C9D0D8D28E2D}" type="datetimeFigureOut">
              <a:rPr lang="en-US" smtClean="0"/>
              <a:t>4/26/24</a:t>
            </a:fld>
            <a:endParaRPr lang="en-US"/>
          </a:p>
        </p:txBody>
      </p:sp>
      <p:sp>
        <p:nvSpPr>
          <p:cNvPr id="6" name="Footer Placeholder 5">
            <a:extLst>
              <a:ext uri="{FF2B5EF4-FFF2-40B4-BE49-F238E27FC236}">
                <a16:creationId xmlns:a16="http://schemas.microsoft.com/office/drawing/2014/main" id="{AF80FDF1-C5FF-177A-B859-809E16C22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F90F8-6A1A-2DE2-0A90-1C5F40EF47EB}"/>
              </a:ext>
            </a:extLst>
          </p:cNvPr>
          <p:cNvSpPr>
            <a:spLocks noGrp="1"/>
          </p:cNvSpPr>
          <p:nvPr>
            <p:ph type="sldNum" sz="quarter" idx="12"/>
          </p:nvPr>
        </p:nvSpPr>
        <p:spPr/>
        <p:txBody>
          <a:bodyPr/>
          <a:lstStyle/>
          <a:p>
            <a:fld id="{3D7FC0B1-4383-AC4B-AE5A-BC6FC2A1AD1C}" type="slidenum">
              <a:rPr lang="en-US" smtClean="0"/>
              <a:t>‹#›</a:t>
            </a:fld>
            <a:endParaRPr lang="en-US"/>
          </a:p>
        </p:txBody>
      </p:sp>
    </p:spTree>
    <p:extLst>
      <p:ext uri="{BB962C8B-B14F-4D97-AF65-F5344CB8AC3E}">
        <p14:creationId xmlns:p14="http://schemas.microsoft.com/office/powerpoint/2010/main" val="259529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A5A3C9-6F62-5F93-7C8A-86CB20161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2C9937-AAD1-BB98-4724-CD68B7E7A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FFF8D7-6CD1-5AD5-233E-4B370F602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A70C16-5EC7-DC49-8A8F-C9D0D8D28E2D}" type="datetimeFigureOut">
              <a:rPr lang="en-US" smtClean="0"/>
              <a:t>4/26/24</a:t>
            </a:fld>
            <a:endParaRPr lang="en-US"/>
          </a:p>
        </p:txBody>
      </p:sp>
      <p:sp>
        <p:nvSpPr>
          <p:cNvPr id="5" name="Footer Placeholder 4">
            <a:extLst>
              <a:ext uri="{FF2B5EF4-FFF2-40B4-BE49-F238E27FC236}">
                <a16:creationId xmlns:a16="http://schemas.microsoft.com/office/drawing/2014/main" id="{B2B7A478-50F2-15CB-8A46-1CBB64D2F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EB0B1F-20D1-93C7-E56F-54527CA96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7FC0B1-4383-AC4B-AE5A-BC6FC2A1AD1C}" type="slidenum">
              <a:rPr lang="en-US" smtClean="0"/>
              <a:t>‹#›</a:t>
            </a:fld>
            <a:endParaRPr lang="en-US"/>
          </a:p>
        </p:txBody>
      </p:sp>
    </p:spTree>
    <p:extLst>
      <p:ext uri="{BB962C8B-B14F-4D97-AF65-F5344CB8AC3E}">
        <p14:creationId xmlns:p14="http://schemas.microsoft.com/office/powerpoint/2010/main" val="2274979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805E95-7E2D-D544-AF35-44B4AC7A83AC}"/>
              </a:ext>
            </a:extLst>
          </p:cNvPr>
          <p:cNvPicPr>
            <a:picLocks noChangeAspect="1"/>
          </p:cNvPicPr>
          <p:nvPr/>
        </p:nvPicPr>
        <p:blipFill>
          <a:blip r:embed="rId2"/>
          <a:stretch>
            <a:fillRect/>
          </a:stretch>
        </p:blipFill>
        <p:spPr>
          <a:xfrm>
            <a:off x="2387983" y="646072"/>
            <a:ext cx="3926552" cy="5565856"/>
          </a:xfrm>
          <a:prstGeom prst="rect">
            <a:avLst/>
          </a:prstGeom>
          <a:ln>
            <a:solidFill>
              <a:schemeClr val="tx1"/>
            </a:solidFill>
          </a:ln>
        </p:spPr>
      </p:pic>
      <p:sp>
        <p:nvSpPr>
          <p:cNvPr id="6" name="TextBox 5">
            <a:extLst>
              <a:ext uri="{FF2B5EF4-FFF2-40B4-BE49-F238E27FC236}">
                <a16:creationId xmlns:a16="http://schemas.microsoft.com/office/drawing/2014/main" id="{51894183-82C9-7469-0C37-A5AD4A4B5888}"/>
              </a:ext>
            </a:extLst>
          </p:cNvPr>
          <p:cNvSpPr txBox="1"/>
          <p:nvPr/>
        </p:nvSpPr>
        <p:spPr>
          <a:xfrm>
            <a:off x="2784422" y="6211928"/>
            <a:ext cx="316734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Above is the task map for this activity.</a:t>
            </a:r>
          </a:p>
        </p:txBody>
      </p:sp>
      <p:sp>
        <p:nvSpPr>
          <p:cNvPr id="7" name="TextBox 6">
            <a:extLst>
              <a:ext uri="{FF2B5EF4-FFF2-40B4-BE49-F238E27FC236}">
                <a16:creationId xmlns:a16="http://schemas.microsoft.com/office/drawing/2014/main" id="{800C6DB8-7DC4-E446-006D-3491D70362DB}"/>
              </a:ext>
            </a:extLst>
          </p:cNvPr>
          <p:cNvSpPr txBox="1"/>
          <p:nvPr/>
        </p:nvSpPr>
        <p:spPr>
          <a:xfrm>
            <a:off x="6616460" y="1043795"/>
            <a:ext cx="4891177" cy="4093428"/>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Task 1: Stop at Line</a:t>
            </a:r>
          </a:p>
          <a:p>
            <a:pPr algn="ctr"/>
            <a:endParaRPr lang="en-US"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task involves programming the Mindstorms robot to drive forwards from the start zone (green) until its </a:t>
            </a:r>
            <a:r>
              <a:rPr lang="en-US" sz="1600" dirty="0" err="1">
                <a:latin typeface="Arial" panose="020B0604020202020204" pitchFamily="34" charset="0"/>
                <a:cs typeface="Arial" panose="020B0604020202020204" pitchFamily="34" charset="0"/>
              </a:rPr>
              <a:t>colour</a:t>
            </a:r>
            <a:r>
              <a:rPr lang="en-US" sz="1600" dirty="0">
                <a:latin typeface="Arial" panose="020B0604020202020204" pitchFamily="34" charset="0"/>
                <a:cs typeface="Arial" panose="020B0604020202020204" pitchFamily="34" charset="0"/>
              </a:rPr>
              <a:t> sensor detects the red line. When the red line is found the robot should spin on the spot and then the program should end.</a:t>
            </a:r>
          </a:p>
          <a:p>
            <a:r>
              <a:rPr lang="en-US" sz="1600" dirty="0">
                <a:latin typeface="Arial" panose="020B0604020202020204" pitchFamily="34" charset="0"/>
                <a:cs typeface="Arial" panose="020B0604020202020204" pitchFamily="34" charset="0"/>
              </a:rPr>
              <a:t>Here is the process your robot should do:</a:t>
            </a:r>
          </a:p>
          <a:p>
            <a:endParaRPr lang="en-US" sz="1600" dirty="0">
              <a:latin typeface="Arial" panose="020B0604020202020204" pitchFamily="34" charset="0"/>
              <a:cs typeface="Arial" panose="020B0604020202020204" pitchFamily="34" charset="0"/>
            </a:endParaRP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Program starts</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Start driving forward</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Star looping forever</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	If robot sees a red line stop looping</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	If robot doesn’t see a red line keep looping.</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Once stopped looping, spin on the spot for 5 seconds.</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Program ends</a:t>
            </a:r>
          </a:p>
          <a:p>
            <a:pPr lvl="1"/>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descr="A blue and black logo&#10;&#10;Description automatically generated">
            <a:extLst>
              <a:ext uri="{FF2B5EF4-FFF2-40B4-BE49-F238E27FC236}">
                <a16:creationId xmlns:a16="http://schemas.microsoft.com/office/drawing/2014/main" id="{1B94431F-C28D-68E7-49EC-8683C3F3DE0C}"/>
              </a:ext>
            </a:extLst>
          </p:cNvPr>
          <p:cNvPicPr>
            <a:picLocks noChangeAspect="1"/>
          </p:cNvPicPr>
          <p:nvPr/>
        </p:nvPicPr>
        <p:blipFill>
          <a:blip r:embed="rId3"/>
          <a:stretch>
            <a:fillRect/>
          </a:stretch>
        </p:blipFill>
        <p:spPr>
          <a:xfrm>
            <a:off x="9407578" y="5700848"/>
            <a:ext cx="1986824" cy="511080"/>
          </a:xfrm>
          <a:prstGeom prst="rect">
            <a:avLst/>
          </a:prstGeom>
        </p:spPr>
      </p:pic>
    </p:spTree>
    <p:extLst>
      <p:ext uri="{BB962C8B-B14F-4D97-AF65-F5344CB8AC3E}">
        <p14:creationId xmlns:p14="http://schemas.microsoft.com/office/powerpoint/2010/main" val="86587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ECA21E-212C-4CB0-6B95-960BE586EA89}"/>
              </a:ext>
            </a:extLst>
          </p:cNvPr>
          <p:cNvPicPr>
            <a:picLocks noChangeAspect="1"/>
          </p:cNvPicPr>
          <p:nvPr/>
        </p:nvPicPr>
        <p:blipFill>
          <a:blip r:embed="rId3"/>
          <a:stretch>
            <a:fillRect/>
          </a:stretch>
        </p:blipFill>
        <p:spPr>
          <a:xfrm>
            <a:off x="2421652" y="693798"/>
            <a:ext cx="3892883" cy="5518130"/>
          </a:xfrm>
          <a:prstGeom prst="rect">
            <a:avLst/>
          </a:prstGeom>
          <a:ln>
            <a:solidFill>
              <a:schemeClr val="tx1"/>
            </a:solidFill>
          </a:ln>
        </p:spPr>
      </p:pic>
      <p:sp>
        <p:nvSpPr>
          <p:cNvPr id="8" name="TextBox 7">
            <a:extLst>
              <a:ext uri="{FF2B5EF4-FFF2-40B4-BE49-F238E27FC236}">
                <a16:creationId xmlns:a16="http://schemas.microsoft.com/office/drawing/2014/main" id="{6E7659A4-C291-D7C8-9C68-BD79BECDB063}"/>
              </a:ext>
            </a:extLst>
          </p:cNvPr>
          <p:cNvSpPr txBox="1"/>
          <p:nvPr/>
        </p:nvSpPr>
        <p:spPr>
          <a:xfrm>
            <a:off x="2784422" y="6211928"/>
            <a:ext cx="316734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Above is the task map for this activity.</a:t>
            </a:r>
          </a:p>
        </p:txBody>
      </p:sp>
      <p:sp>
        <p:nvSpPr>
          <p:cNvPr id="9" name="TextBox 8">
            <a:extLst>
              <a:ext uri="{FF2B5EF4-FFF2-40B4-BE49-F238E27FC236}">
                <a16:creationId xmlns:a16="http://schemas.microsoft.com/office/drawing/2014/main" id="{0DE45B30-54DC-B9D6-EA20-E37A651BCB8E}"/>
              </a:ext>
            </a:extLst>
          </p:cNvPr>
          <p:cNvSpPr txBox="1"/>
          <p:nvPr/>
        </p:nvSpPr>
        <p:spPr>
          <a:xfrm>
            <a:off x="6616460" y="693798"/>
            <a:ext cx="5158597" cy="4985980"/>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Task 2: Line counting</a:t>
            </a:r>
          </a:p>
          <a:p>
            <a:r>
              <a:rPr lang="en-US" sz="1600" dirty="0">
                <a:latin typeface="Arial" panose="020B0604020202020204" pitchFamily="34" charset="0"/>
                <a:cs typeface="Arial" panose="020B0604020202020204" pitchFamily="34" charset="0"/>
              </a:rPr>
              <a:t>This task involves programming the Mindstorms robot to drive forwards from the start zone (green) </a:t>
            </a:r>
            <a:r>
              <a:rPr lang="en-GB" sz="1600" dirty="0">
                <a:latin typeface="Arial" panose="020B0604020202020204" pitchFamily="34" charset="0"/>
                <a:cs typeface="Arial" panose="020B0604020202020204" pitchFamily="34" charset="0"/>
              </a:rPr>
              <a:t>and count how many black lines it crosses until it sees the red line. When it sees the red line it should stop moving and display how many lines it counted. With this activity you need to be careful to make sure the robot only counts each line only once as it passes over them!</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Here is the process your robot should do:</a:t>
            </a:r>
          </a:p>
          <a:p>
            <a:endParaRPr lang="en-US" sz="1600" dirty="0">
              <a:latin typeface="Arial" panose="020B0604020202020204" pitchFamily="34" charset="0"/>
              <a:cs typeface="Arial" panose="020B0604020202020204" pitchFamily="34" charset="0"/>
            </a:endParaRP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Program starts</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Create a variable to remember as 0</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Start driving forever</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Star looping forever</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	If robot sees a black line increase the variable by 1</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	If robot sees a red line stop looping</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	If robot doesn’t see a red line keep looping.</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Once stopped looping, display the variable.</a:t>
            </a:r>
          </a:p>
          <a:p>
            <a:pPr lvl="1"/>
            <a:r>
              <a:rPr lang="en-US" sz="1400" dirty="0">
                <a:solidFill>
                  <a:schemeClr val="tx1">
                    <a:lumMod val="50000"/>
                    <a:lumOff val="50000"/>
                  </a:schemeClr>
                </a:solidFill>
                <a:latin typeface="Arial" panose="020B0604020202020204" pitchFamily="34" charset="0"/>
                <a:cs typeface="Arial" panose="020B0604020202020204" pitchFamily="34" charset="0"/>
              </a:rPr>
              <a:t>Program ends</a:t>
            </a:r>
          </a:p>
          <a:p>
            <a:pPr lvl="1"/>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7" name="Picture 16" descr="A blue and black logo&#10;&#10;Description automatically generated">
            <a:extLst>
              <a:ext uri="{FF2B5EF4-FFF2-40B4-BE49-F238E27FC236}">
                <a16:creationId xmlns:a16="http://schemas.microsoft.com/office/drawing/2014/main" id="{3FE570DF-8BBF-1C8E-36A9-5F305E6D7A68}"/>
              </a:ext>
            </a:extLst>
          </p:cNvPr>
          <p:cNvPicPr>
            <a:picLocks noChangeAspect="1"/>
          </p:cNvPicPr>
          <p:nvPr/>
        </p:nvPicPr>
        <p:blipFill>
          <a:blip r:embed="rId4"/>
          <a:stretch>
            <a:fillRect/>
          </a:stretch>
        </p:blipFill>
        <p:spPr>
          <a:xfrm>
            <a:off x="9407578" y="5700848"/>
            <a:ext cx="1986824" cy="511080"/>
          </a:xfrm>
          <a:prstGeom prst="rect">
            <a:avLst/>
          </a:prstGeom>
        </p:spPr>
      </p:pic>
    </p:spTree>
    <p:extLst>
      <p:ext uri="{BB962C8B-B14F-4D97-AF65-F5344CB8AC3E}">
        <p14:creationId xmlns:p14="http://schemas.microsoft.com/office/powerpoint/2010/main" val="229513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68DEC7-92F1-3792-DCC0-48316B8CC616}"/>
              </a:ext>
            </a:extLst>
          </p:cNvPr>
          <p:cNvPicPr>
            <a:picLocks noChangeAspect="1"/>
          </p:cNvPicPr>
          <p:nvPr/>
        </p:nvPicPr>
        <p:blipFill>
          <a:blip r:embed="rId2"/>
          <a:stretch>
            <a:fillRect/>
          </a:stretch>
        </p:blipFill>
        <p:spPr>
          <a:xfrm>
            <a:off x="2421652" y="693798"/>
            <a:ext cx="3892883" cy="5518130"/>
          </a:xfrm>
          <a:prstGeom prst="rect">
            <a:avLst/>
          </a:prstGeom>
          <a:ln>
            <a:solidFill>
              <a:schemeClr val="tx1"/>
            </a:solidFill>
          </a:ln>
        </p:spPr>
      </p:pic>
      <p:sp>
        <p:nvSpPr>
          <p:cNvPr id="6" name="TextBox 5">
            <a:extLst>
              <a:ext uri="{FF2B5EF4-FFF2-40B4-BE49-F238E27FC236}">
                <a16:creationId xmlns:a16="http://schemas.microsoft.com/office/drawing/2014/main" id="{17D9BF92-9573-51BF-F310-C9D4176CAFC5}"/>
              </a:ext>
            </a:extLst>
          </p:cNvPr>
          <p:cNvSpPr txBox="1"/>
          <p:nvPr/>
        </p:nvSpPr>
        <p:spPr>
          <a:xfrm>
            <a:off x="2784422" y="6211928"/>
            <a:ext cx="316734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Above is the task map for this activity.</a:t>
            </a:r>
          </a:p>
        </p:txBody>
      </p:sp>
      <p:sp>
        <p:nvSpPr>
          <p:cNvPr id="7" name="TextBox 6">
            <a:extLst>
              <a:ext uri="{FF2B5EF4-FFF2-40B4-BE49-F238E27FC236}">
                <a16:creationId xmlns:a16="http://schemas.microsoft.com/office/drawing/2014/main" id="{DC3B4482-16EA-6B46-BD9F-BF8678F07237}"/>
              </a:ext>
            </a:extLst>
          </p:cNvPr>
          <p:cNvSpPr txBox="1"/>
          <p:nvPr/>
        </p:nvSpPr>
        <p:spPr>
          <a:xfrm>
            <a:off x="6616461" y="1043795"/>
            <a:ext cx="4856672" cy="387798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Task 3: Follow the Line</a:t>
            </a:r>
          </a:p>
          <a:p>
            <a:pPr algn="ctr"/>
            <a:endParaRPr lang="en-US"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task involves programming the Mindstorms robot to drive forwards from the start zone (green) and </a:t>
            </a:r>
            <a:r>
              <a:rPr lang="en-GB" sz="1600" dirty="0">
                <a:solidFill>
                  <a:srgbClr val="051723"/>
                </a:solidFill>
                <a:effectLst/>
                <a:latin typeface="Helvetica" pitchFamily="2" charset="0"/>
              </a:rPr>
              <a:t>follow a black line until it reaches a red line.</a:t>
            </a:r>
          </a:p>
          <a:p>
            <a:r>
              <a:rPr lang="en-GB" sz="1600" dirty="0">
                <a:solidFill>
                  <a:srgbClr val="051723"/>
                </a:solidFill>
                <a:effectLst/>
                <a:latin typeface="Helvetica" pitchFamily="2" charset="0"/>
              </a:rPr>
              <a:t>When the robot finds the red line it should stop</a:t>
            </a:r>
          </a:p>
          <a:p>
            <a:r>
              <a:rPr lang="en-GB" sz="1600" dirty="0">
                <a:solidFill>
                  <a:srgbClr val="051723"/>
                </a:solidFill>
                <a:effectLst/>
                <a:latin typeface="Helvetica" pitchFamily="2" charset="0"/>
              </a:rPr>
              <a:t>moving.</a:t>
            </a:r>
          </a:p>
          <a:p>
            <a:r>
              <a:rPr lang="en-US" sz="1600" dirty="0">
                <a:latin typeface="Arial" panose="020B0604020202020204" pitchFamily="34" charset="0"/>
                <a:cs typeface="Arial" panose="020B0604020202020204" pitchFamily="34" charset="0"/>
              </a:rPr>
              <a:t>Here is the process your robot should do:</a:t>
            </a:r>
          </a:p>
          <a:p>
            <a:endParaRPr lang="en-US" sz="1600" dirty="0">
              <a:latin typeface="Arial" panose="020B0604020202020204" pitchFamily="34" charset="0"/>
              <a:cs typeface="Arial" panose="020B0604020202020204" pitchFamily="34" charset="0"/>
            </a:endParaRPr>
          </a:p>
          <a:p>
            <a:pPr lvl="1"/>
            <a:r>
              <a:rPr lang="en-US" sz="1200" dirty="0">
                <a:solidFill>
                  <a:schemeClr val="tx1">
                    <a:lumMod val="50000"/>
                    <a:lumOff val="50000"/>
                  </a:schemeClr>
                </a:solidFill>
                <a:latin typeface="Arial" panose="020B0604020202020204" pitchFamily="34" charset="0"/>
                <a:cs typeface="Arial" panose="020B0604020202020204" pitchFamily="34" charset="0"/>
              </a:rPr>
              <a:t>Program starts</a:t>
            </a:r>
          </a:p>
          <a:p>
            <a:pPr lvl="1"/>
            <a:r>
              <a:rPr lang="en-US" sz="1200" dirty="0">
                <a:solidFill>
                  <a:schemeClr val="tx1">
                    <a:lumMod val="50000"/>
                    <a:lumOff val="50000"/>
                  </a:schemeClr>
                </a:solidFill>
                <a:latin typeface="Arial" panose="020B0604020202020204" pitchFamily="34" charset="0"/>
                <a:cs typeface="Arial" panose="020B0604020202020204" pitchFamily="34" charset="0"/>
              </a:rPr>
              <a:t>Star looping forever</a:t>
            </a:r>
          </a:p>
          <a:p>
            <a:pPr lvl="1"/>
            <a:r>
              <a:rPr lang="en-US" sz="1200" dirty="0">
                <a:solidFill>
                  <a:schemeClr val="tx1">
                    <a:lumMod val="50000"/>
                    <a:lumOff val="50000"/>
                  </a:schemeClr>
                </a:solidFill>
                <a:latin typeface="Arial" panose="020B0604020202020204" pitchFamily="34" charset="0"/>
                <a:cs typeface="Arial" panose="020B0604020202020204" pitchFamily="34" charset="0"/>
              </a:rPr>
              <a:t>	If robot sees the black line it should move to stay on it</a:t>
            </a:r>
          </a:p>
          <a:p>
            <a:pPr lvl="1"/>
            <a:r>
              <a:rPr lang="en-US" sz="1200" dirty="0">
                <a:solidFill>
                  <a:schemeClr val="tx1">
                    <a:lumMod val="50000"/>
                    <a:lumOff val="50000"/>
                  </a:schemeClr>
                </a:solidFill>
                <a:latin typeface="Arial" panose="020B0604020202020204" pitchFamily="34" charset="0"/>
                <a:cs typeface="Arial" panose="020B0604020202020204" pitchFamily="34" charset="0"/>
              </a:rPr>
              <a:t>	If robot sees a red line stop looping</a:t>
            </a:r>
          </a:p>
          <a:p>
            <a:pPr lvl="1"/>
            <a:r>
              <a:rPr lang="en-US" sz="1200" dirty="0">
                <a:solidFill>
                  <a:schemeClr val="tx1">
                    <a:lumMod val="50000"/>
                    <a:lumOff val="50000"/>
                  </a:schemeClr>
                </a:solidFill>
                <a:latin typeface="Arial" panose="020B0604020202020204" pitchFamily="34" charset="0"/>
                <a:cs typeface="Arial" panose="020B0604020202020204" pitchFamily="34" charset="0"/>
              </a:rPr>
              <a:t>	Otherwise move back towards the black line.</a:t>
            </a:r>
          </a:p>
          <a:p>
            <a:pPr lvl="1"/>
            <a:r>
              <a:rPr lang="en-US" sz="1200" dirty="0">
                <a:solidFill>
                  <a:schemeClr val="tx1">
                    <a:lumMod val="50000"/>
                    <a:lumOff val="50000"/>
                  </a:schemeClr>
                </a:solidFill>
                <a:latin typeface="Arial" panose="020B0604020202020204" pitchFamily="34" charset="0"/>
                <a:cs typeface="Arial" panose="020B0604020202020204" pitchFamily="34" charset="0"/>
              </a:rPr>
              <a:t>Once stopped looping, spin on the spot for 5 seconds.</a:t>
            </a:r>
          </a:p>
          <a:p>
            <a:pPr lvl="1"/>
            <a:r>
              <a:rPr lang="en-US" sz="1200" dirty="0">
                <a:solidFill>
                  <a:schemeClr val="tx1">
                    <a:lumMod val="50000"/>
                    <a:lumOff val="50000"/>
                  </a:schemeClr>
                </a:solidFill>
                <a:latin typeface="Arial" panose="020B0604020202020204" pitchFamily="34" charset="0"/>
                <a:cs typeface="Arial" panose="020B0604020202020204" pitchFamily="34" charset="0"/>
              </a:rPr>
              <a:t>Program ends</a:t>
            </a:r>
          </a:p>
          <a:p>
            <a:pPr lvl="1"/>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 name="Picture 9" descr="A blue and black logo&#10;&#10;Description automatically generated">
            <a:extLst>
              <a:ext uri="{FF2B5EF4-FFF2-40B4-BE49-F238E27FC236}">
                <a16:creationId xmlns:a16="http://schemas.microsoft.com/office/drawing/2014/main" id="{84CA053D-B059-802E-9B9D-B7A12B5037BF}"/>
              </a:ext>
            </a:extLst>
          </p:cNvPr>
          <p:cNvPicPr>
            <a:picLocks noChangeAspect="1"/>
          </p:cNvPicPr>
          <p:nvPr/>
        </p:nvPicPr>
        <p:blipFill>
          <a:blip r:embed="rId3"/>
          <a:stretch>
            <a:fillRect/>
          </a:stretch>
        </p:blipFill>
        <p:spPr>
          <a:xfrm>
            <a:off x="9407578" y="5700848"/>
            <a:ext cx="1986824" cy="511080"/>
          </a:xfrm>
          <a:prstGeom prst="rect">
            <a:avLst/>
          </a:prstGeom>
        </p:spPr>
      </p:pic>
    </p:spTree>
    <p:extLst>
      <p:ext uri="{BB962C8B-B14F-4D97-AF65-F5344CB8AC3E}">
        <p14:creationId xmlns:p14="http://schemas.microsoft.com/office/powerpoint/2010/main" val="2047592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384</Words>
  <Application>Microsoft Macintosh PowerPoint</Application>
  <PresentationFormat>Widescreen</PresentationFormat>
  <Paragraphs>44</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Helvetica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Westwood, Daniel (STFC,RAL,RALSP)</dc:creator>
  <cp:lastModifiedBy>Westwood, Daniel (STFC,RAL,RALSP)</cp:lastModifiedBy>
  <cp:revision>1</cp:revision>
  <dcterms:created xsi:type="dcterms:W3CDTF">2024-04-26T11:02:11Z</dcterms:created>
  <dcterms:modified xsi:type="dcterms:W3CDTF">2024-04-26T11:22:01Z</dcterms:modified>
</cp:coreProperties>
</file>