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  <p:sldMasterId id="2147483700" r:id="rId5"/>
  </p:sldMasterIdLst>
  <p:notesMasterIdLst>
    <p:notesMasterId r:id="rId15"/>
  </p:notesMasterIdLst>
  <p:sldIdLst>
    <p:sldId id="257" r:id="rId6"/>
    <p:sldId id="406" r:id="rId7"/>
    <p:sldId id="407" r:id="rId8"/>
    <p:sldId id="411" r:id="rId9"/>
    <p:sldId id="412" r:id="rId10"/>
    <p:sldId id="413" r:id="rId11"/>
    <p:sldId id="415" r:id="rId12"/>
    <p:sldId id="41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634" userDrawn="1">
          <p15:clr>
            <a:srgbClr val="A4A3A4"/>
          </p15:clr>
        </p15:guide>
        <p15:guide id="8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FF6900"/>
    <a:srgbClr val="003088"/>
    <a:srgbClr val="F08900"/>
    <a:srgbClr val="1E5DF8"/>
    <a:srgbClr val="FFFFFF"/>
    <a:srgbClr val="00BED5"/>
    <a:srgbClr val="C13D33"/>
    <a:srgbClr val="E94D36"/>
    <a:srgbClr val="BE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65ECF-C7F3-E049-BF09-FAD8361443D0}" v="56" dt="2024-04-26T11:23:19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>
        <p:guide orient="horz" pos="323"/>
        <p:guide pos="325"/>
        <p:guide orient="horz" pos="3974"/>
        <p:guide pos="7355"/>
        <p:guide pos="3840"/>
        <p:guide orient="horz" pos="867"/>
        <p:guide orient="horz" pos="3634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wood, Daniel (STFC,RAL,RALSP)" userId="aee9fdda-f742-429f-9b79-72e59600e02e" providerId="ADAL" clId="{A3365ECF-C7F3-E049-BF09-FAD8361443D0}"/>
    <pc:docChg chg="undo custSel modSld">
      <pc:chgData name="Westwood, Daniel (STFC,RAL,RALSP)" userId="aee9fdda-f742-429f-9b79-72e59600e02e" providerId="ADAL" clId="{A3365ECF-C7F3-E049-BF09-FAD8361443D0}" dt="2024-04-26T11:23:19.027" v="8" actId="478"/>
      <pc:docMkLst>
        <pc:docMk/>
      </pc:docMkLst>
      <pc:sldChg chg="addSp delSp modSp mod">
        <pc:chgData name="Westwood, Daniel (STFC,RAL,RALSP)" userId="aee9fdda-f742-429f-9b79-72e59600e02e" providerId="ADAL" clId="{A3365ECF-C7F3-E049-BF09-FAD8361443D0}" dt="2024-04-26T11:23:19.027" v="8" actId="478"/>
        <pc:sldMkLst>
          <pc:docMk/>
          <pc:sldMk cId="0" sldId="413"/>
        </pc:sldMkLst>
        <pc:spChg chg="add mod">
          <ac:chgData name="Westwood, Daniel (STFC,RAL,RALSP)" userId="aee9fdda-f742-429f-9b79-72e59600e02e" providerId="ADAL" clId="{A3365ECF-C7F3-E049-BF09-FAD8361443D0}" dt="2024-04-26T11:23:17.427" v="7" actId="1076"/>
          <ac:spMkLst>
            <pc:docMk/>
            <pc:sldMk cId="0" sldId="413"/>
            <ac:spMk id="4" creationId="{52C8311A-C32F-E7C5-5C37-5F09229936E9}"/>
          </ac:spMkLst>
        </pc:spChg>
        <pc:spChg chg="add mod">
          <ac:chgData name="Westwood, Daniel (STFC,RAL,RALSP)" userId="aee9fdda-f742-429f-9b79-72e59600e02e" providerId="ADAL" clId="{A3365ECF-C7F3-E049-BF09-FAD8361443D0}" dt="2024-04-26T11:23:17.427" v="7" actId="1076"/>
          <ac:spMkLst>
            <pc:docMk/>
            <pc:sldMk cId="0" sldId="413"/>
            <ac:spMk id="5" creationId="{42B98805-6670-4B8C-B196-B9B3310D9366}"/>
          </ac:spMkLst>
        </pc:spChg>
        <pc:picChg chg="add del mod">
          <ac:chgData name="Westwood, Daniel (STFC,RAL,RALSP)" userId="aee9fdda-f742-429f-9b79-72e59600e02e" providerId="ADAL" clId="{A3365ECF-C7F3-E049-BF09-FAD8361443D0}" dt="2024-04-26T11:23:19.027" v="8" actId="478"/>
          <ac:picMkLst>
            <pc:docMk/>
            <pc:sldMk cId="0" sldId="413"/>
            <ac:picMk id="2" creationId="{E6B2803B-D2F8-4CB0-ABD2-4A981E703264}"/>
          </ac:picMkLst>
        </pc:picChg>
        <pc:picChg chg="add mod">
          <ac:chgData name="Westwood, Daniel (STFC,RAL,RALSP)" userId="aee9fdda-f742-429f-9b79-72e59600e02e" providerId="ADAL" clId="{A3365ECF-C7F3-E049-BF09-FAD8361443D0}" dt="2024-04-26T11:23:17.427" v="7" actId="1076"/>
          <ac:picMkLst>
            <pc:docMk/>
            <pc:sldMk cId="0" sldId="413"/>
            <ac:picMk id="3" creationId="{8000B2AC-7097-488B-1E56-584B63A65C50}"/>
          </ac:picMkLst>
        </pc:picChg>
        <pc:picChg chg="add mod">
          <ac:chgData name="Westwood, Daniel (STFC,RAL,RALSP)" userId="aee9fdda-f742-429f-9b79-72e59600e02e" providerId="ADAL" clId="{A3365ECF-C7F3-E049-BF09-FAD8361443D0}" dt="2024-04-26T11:23:17.427" v="7" actId="1076"/>
          <ac:picMkLst>
            <pc:docMk/>
            <pc:sldMk cId="0" sldId="413"/>
            <ac:picMk id="6" creationId="{8E2E7B58-8985-9E77-DDA3-A3D4537AA3C6}"/>
          </ac:picMkLst>
        </pc:picChg>
        <pc:picChg chg="add del mod">
          <ac:chgData name="Westwood, Daniel (STFC,RAL,RALSP)" userId="aee9fdda-f742-429f-9b79-72e59600e02e" providerId="ADAL" clId="{A3365ECF-C7F3-E049-BF09-FAD8361443D0}" dt="2024-04-26T11:23:19.027" v="8" actId="478"/>
          <ac:picMkLst>
            <pc:docMk/>
            <pc:sldMk cId="0" sldId="413"/>
            <ac:picMk id="21506" creationId="{C0554B28-CD04-BC46-A875-8738C36A66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8FE9A4A-3203-D544-A0F2-9B4A7A1B021E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0F3BA1D-A00F-DB41-84DA-BE26C4853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9416E53-D54C-7445-C20A-8C10EFDC0E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1EF6BF9-C616-D1D5-2739-80752EC8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Phillae: Robotics in environments people can’t go. Exploring a comet in deep space. </a:t>
            </a:r>
          </a:p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LESS (Technology, Daresbury): Laser Engineered Surface Structures. LHC beam pipe. Accurate and repeated tasks in places people can’t go. Confined beam pipe.</a:t>
            </a:r>
          </a:p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Agribot: Robot developed by RALSpace robotics team, robot platform to perform autonomous data collection at farms to improve farming yields.</a:t>
            </a:r>
          </a:p>
          <a:p>
            <a:endParaRPr lang="en-GB" altLang="en-US">
              <a:latin typeface="Lucida Grande" panose="020B0600040502020204" pitchFamily="34" charset="0"/>
              <a:ea typeface="ヒラギノ角ゴ Pro W3"/>
            </a:endParaRPr>
          </a:p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SAFER: Robotics in environments people can’t go. Testing for Exomars intruments. Searching for life! …or at least places to drill</a:t>
            </a:r>
          </a:p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Robot Arm for Laser Shock Peening (CLF, DiPOLE): Robot arm performs the required repetitive and accurate adjustments of samples.</a:t>
            </a:r>
          </a:p>
          <a:p>
            <a:r>
              <a:rPr lang="en-GB" altLang="en-US">
                <a:latin typeface="Lucida Grande" panose="020B0600040502020204" pitchFamily="34" charset="0"/>
                <a:ea typeface="ヒラギノ角ゴ Pro W3"/>
              </a:rPr>
              <a:t>SCD Machine room: Tape Robots manage and catalogue the library of data tapes. (Repetative, Accurate).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4F39B2F-FC6F-9E70-F61A-4C8DEEBAF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anose="020B0600040502020204" pitchFamily="34" charset="0"/>
                <a:ea typeface="ヒラギノ角ゴ Pro W3"/>
                <a:cs typeface="ヒラギノ角ゴ Pro W3"/>
              </a:defRPr>
            </a:lvl9pPr>
          </a:lstStyle>
          <a:p>
            <a:fld id="{F4307F91-4942-8C4F-BCA9-29467C8057DF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16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1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9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8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67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0" y="5802305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68BC-1AD8-B640-8B1E-602BF3073AF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8" y="2160730"/>
            <a:ext cx="546478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with Lego Mindstorms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7" y="3951163"/>
            <a:ext cx="7446229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rgbClr val="626262"/>
                </a:solidFill>
                <a:latin typeface="Arial"/>
                <a:cs typeface="Arial"/>
              </a:rPr>
              <a:t>Tom </a:t>
            </a:r>
            <a:r>
              <a:rPr lang="en-GB" sz="2400" dirty="0" err="1">
                <a:solidFill>
                  <a:srgbClr val="626262"/>
                </a:solidFill>
                <a:latin typeface="Arial"/>
                <a:cs typeface="Arial"/>
              </a:rPr>
              <a:t>Dack</a:t>
            </a:r>
            <a:endParaRPr lang="en-GB" sz="2400" dirty="0">
              <a:solidFill>
                <a:srgbClr val="626262"/>
              </a:solidFill>
              <a:latin typeface="Arial"/>
              <a:cs typeface="Arial"/>
            </a:endParaRPr>
          </a:p>
          <a:p>
            <a:r>
              <a:rPr lang="en-GB" sz="2400" i="1" dirty="0">
                <a:solidFill>
                  <a:srgbClr val="626262"/>
                </a:solidFill>
                <a:latin typeface="Arial"/>
                <a:cs typeface="Arial"/>
              </a:rPr>
              <a:t>Updated April 2024</a:t>
            </a:r>
            <a:endParaRPr lang="en-GB" sz="2000" i="1" dirty="0">
              <a:solidFill>
                <a:srgbClr val="626262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43B78584-243A-0446-BC6A-B0A9AE186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66" y="2245335"/>
            <a:ext cx="33813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1">
            <a:extLst>
              <a:ext uri="{FF2B5EF4-FFF2-40B4-BE49-F238E27FC236}">
                <a16:creationId xmlns:a16="http://schemas.microsoft.com/office/drawing/2014/main" id="{27433177-50EB-8873-9362-EEA51F7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pc="-150" dirty="0">
                <a:solidFill>
                  <a:srgbClr val="002060"/>
                </a:solidFill>
                <a:ea typeface="+mn-ea"/>
              </a:rPr>
              <a:t>What is a Computer Program?</a:t>
            </a:r>
          </a:p>
        </p:txBody>
      </p:sp>
      <p:sp>
        <p:nvSpPr>
          <p:cNvPr id="14339" name="Content Placeholder 12">
            <a:extLst>
              <a:ext uri="{FF2B5EF4-FFF2-40B4-BE49-F238E27FC236}">
                <a16:creationId xmlns:a16="http://schemas.microsoft.com/office/drawing/2014/main" id="{BFB07F2D-46F3-1B3F-9736-75DFD6B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 dirty="0"/>
              <a:t>A set of instructions for a computer.</a:t>
            </a:r>
          </a:p>
          <a:p>
            <a:r>
              <a:rPr lang="en-US" altLang="en-US" dirty="0"/>
              <a:t>These are typically to complete a task or solve a problem.</a:t>
            </a:r>
          </a:p>
          <a:p>
            <a:r>
              <a:rPr lang="en-US" altLang="en-US" dirty="0"/>
              <a:t>A computer needs a program to do anything.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0B8AD7AF-F8BE-FEF3-460E-4DA0E8A9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spc="-150" dirty="0">
                <a:solidFill>
                  <a:srgbClr val="002060"/>
                </a:solidFill>
                <a:ea typeface="+mn-ea"/>
              </a:rPr>
              <a:t>What is a Robot?</a:t>
            </a:r>
          </a:p>
        </p:txBody>
      </p:sp>
      <p:sp>
        <p:nvSpPr>
          <p:cNvPr id="15363" name="Content Placeholder 3">
            <a:extLst>
              <a:ext uri="{FF2B5EF4-FFF2-40B4-BE49-F238E27FC236}">
                <a16:creationId xmlns:a16="http://schemas.microsoft.com/office/drawing/2014/main" id="{4821597A-AAF3-EF4A-17CA-B5BDE0D8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en-US"/>
              <a:t>A machine which can carry out a set of instructions automatically, often programmed using a computer.</a:t>
            </a:r>
          </a:p>
          <a:p>
            <a:r>
              <a:rPr lang="en-US" altLang="en-US"/>
              <a:t>The word Robot comes from “robota”, the Czech word for “forced labour”.</a:t>
            </a:r>
          </a:p>
          <a:p>
            <a:r>
              <a:rPr lang="en-US" altLang="en-US"/>
              <a:t>Robots can perform repetitive and dangerous tasks which are either unfit for people or ones which people prefer not to do.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AACF-0B7A-5030-BE7D-23C3CA72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spc="-150" dirty="0">
                <a:solidFill>
                  <a:srgbClr val="002060"/>
                </a:solidFill>
                <a:ea typeface="+mn-ea"/>
              </a:rPr>
              <a:t>Robots and STFC</a:t>
            </a:r>
            <a:endParaRPr lang="en-GB" sz="4800" spc="-150" dirty="0">
              <a:solidFill>
                <a:srgbClr val="002060"/>
              </a:solidFill>
              <a:ea typeface="+mn-ea"/>
            </a:endParaRPr>
          </a:p>
        </p:txBody>
      </p:sp>
      <p:pic>
        <p:nvPicPr>
          <p:cNvPr id="16387" name="Picture 10">
            <a:extLst>
              <a:ext uri="{FF2B5EF4-FFF2-40B4-BE49-F238E27FC236}">
                <a16:creationId xmlns:a16="http://schemas.microsoft.com/office/drawing/2014/main" id="{166BF55C-52C8-8D3A-667F-383781AAD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471614"/>
            <a:ext cx="282098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 descr="E:\seeker-safer-pictures\P1020267.JPG">
            <a:extLst>
              <a:ext uri="{FF2B5EF4-FFF2-40B4-BE49-F238E27FC236}">
                <a16:creationId xmlns:a16="http://schemas.microsoft.com/office/drawing/2014/main" id="{4672DD2A-3041-BA40-5CC6-44AA748C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" r="13239" b="25468"/>
          <a:stretch>
            <a:fillRect/>
          </a:stretch>
        </p:blipFill>
        <p:spPr bwMode="auto">
          <a:xfrm>
            <a:off x="1978025" y="3443288"/>
            <a:ext cx="2820988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2">
            <a:extLst>
              <a:ext uri="{FF2B5EF4-FFF2-40B4-BE49-F238E27FC236}">
                <a16:creationId xmlns:a16="http://schemas.microsoft.com/office/drawing/2014/main" id="{FFAE2C65-AA90-2EBD-78F2-06ADDF2DA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/>
          <a:stretch>
            <a:fillRect/>
          </a:stretch>
        </p:blipFill>
        <p:spPr bwMode="auto">
          <a:xfrm>
            <a:off x="4832351" y="1471614"/>
            <a:ext cx="27527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3">
            <a:extLst>
              <a:ext uri="{FF2B5EF4-FFF2-40B4-BE49-F238E27FC236}">
                <a16:creationId xmlns:a16="http://schemas.microsoft.com/office/drawing/2014/main" id="{24125870-AAE4-2D43-1974-FA5DF39C7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7" r="5734" b="-2"/>
          <a:stretch>
            <a:fillRect/>
          </a:stretch>
        </p:blipFill>
        <p:spPr bwMode="auto">
          <a:xfrm>
            <a:off x="7623176" y="3443288"/>
            <a:ext cx="2822575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IMG_20170803_121135.jpg">
            <a:extLst>
              <a:ext uri="{FF2B5EF4-FFF2-40B4-BE49-F238E27FC236}">
                <a16:creationId xmlns:a16="http://schemas.microsoft.com/office/drawing/2014/main" id="{6BA33792-014A-F34C-E757-FBC56B2E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" b="6436"/>
          <a:stretch>
            <a:fillRect/>
          </a:stretch>
        </p:blipFill>
        <p:spPr bwMode="auto">
          <a:xfrm>
            <a:off x="4799013" y="3443288"/>
            <a:ext cx="28194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5">
            <a:extLst>
              <a:ext uri="{FF2B5EF4-FFF2-40B4-BE49-F238E27FC236}">
                <a16:creationId xmlns:a16="http://schemas.microsoft.com/office/drawing/2014/main" id="{2A376D2C-F5CA-833C-0D9F-7A730F4234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7"/>
          <a:stretch>
            <a:fillRect/>
          </a:stretch>
        </p:blipFill>
        <p:spPr bwMode="auto">
          <a:xfrm>
            <a:off x="7618414" y="1476376"/>
            <a:ext cx="2820987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1C53-47EA-D895-4842-9A9D064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Lego </a:t>
            </a:r>
            <a:r>
              <a:rPr lang="en-GB" dirty="0" err="1"/>
              <a:t>Mindstorms</a:t>
            </a:r>
            <a:r>
              <a:rPr lang="en-GB" dirty="0"/>
              <a:t>: </a:t>
            </a:r>
            <a:r>
              <a:rPr lang="en-GB" dirty="0" err="1"/>
              <a:t>Labview</a:t>
            </a:r>
            <a:endParaRPr lang="en-GB" dirty="0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C010B53B-12A2-7B12-2018-656885878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1341439"/>
            <a:ext cx="589915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C0554B28-CD04-BC46-A875-8738C36A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9"/>
          <a:stretch/>
        </p:blipFill>
        <p:spPr bwMode="auto">
          <a:xfrm>
            <a:off x="1885777" y="388188"/>
            <a:ext cx="3402216" cy="538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6B2803B-D2F8-4CB0-ABD2-4A981E703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9" b="22078"/>
          <a:stretch/>
        </p:blipFill>
        <p:spPr bwMode="auto">
          <a:xfrm>
            <a:off x="5676182" y="721746"/>
            <a:ext cx="4211129" cy="41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D881680E-B624-A3CC-E28D-1A3010EDB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5225"/>
          <a:stretch/>
        </p:blipFill>
        <p:spPr bwMode="auto">
          <a:xfrm>
            <a:off x="1677271" y="453459"/>
            <a:ext cx="3438194" cy="54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F2823C5-10F7-9877-3C37-04B51CC89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-159" r="4520" b="18512"/>
          <a:stretch/>
        </p:blipFill>
        <p:spPr bwMode="auto">
          <a:xfrm>
            <a:off x="5684807" y="303935"/>
            <a:ext cx="4485737" cy="508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8E248B0-B3EB-D057-BCF6-D4C8D8365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9" t="70872" r="37735" b="24641"/>
          <a:stretch/>
        </p:blipFill>
        <p:spPr bwMode="auto">
          <a:xfrm>
            <a:off x="5745194" y="5391405"/>
            <a:ext cx="1337094" cy="24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A6C6052D-3A54-D825-E5BC-8B7164EE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93"/>
          <a:stretch/>
        </p:blipFill>
        <p:spPr bwMode="auto">
          <a:xfrm>
            <a:off x="2087593" y="457527"/>
            <a:ext cx="3441939" cy="54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B4EE7D1-489E-B1A3-0F2D-38EB0006A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9" r="1820" b="23584"/>
          <a:stretch/>
        </p:blipFill>
        <p:spPr bwMode="auto">
          <a:xfrm>
            <a:off x="6211020" y="724945"/>
            <a:ext cx="4097547" cy="414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7" y="2160730"/>
            <a:ext cx="45648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69D5D6-9CBF-2F47-ABA6-C44F092862B7}"/>
              </a:ext>
            </a:extLst>
          </p:cNvPr>
          <p:cNvSpPr/>
          <p:nvPr/>
        </p:nvSpPr>
        <p:spPr>
          <a:xfrm>
            <a:off x="973969" y="5904254"/>
            <a:ext cx="3556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Facebook: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Science and Technology Facilities Council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539E4-64DB-C141-80BC-DC0282462C17}"/>
              </a:ext>
            </a:extLst>
          </p:cNvPr>
          <p:cNvSpPr/>
          <p:nvPr/>
        </p:nvSpPr>
        <p:spPr>
          <a:xfrm>
            <a:off x="4286723" y="5904254"/>
            <a:ext cx="273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Twitter:@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STFC_matters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B0994-2D52-2647-9C24-1B83B0A77782}"/>
              </a:ext>
            </a:extLst>
          </p:cNvPr>
          <p:cNvSpPr/>
          <p:nvPr/>
        </p:nvSpPr>
        <p:spPr>
          <a:xfrm>
            <a:off x="7265120" y="5904254"/>
            <a:ext cx="3319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YouTube: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Science and Technology Facilities Council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284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1e0c0f35-d0b2-43fb-b8b8-147d937ebf45">2022</Year>
    <TaxCatchAll xmlns="2e24dfb7-a69e-40eb-b94f-44b9ca9c25ed" xsi:nil="true"/>
    <lcf76f155ced4ddcb4097134ff3c332f xmlns="1e0c0f35-d0b2-43fb-b8b8-147d937ebf45">
      <Terms xmlns="http://schemas.microsoft.com/office/infopath/2007/PartnerControls"/>
    </lcf76f155ced4ddcb4097134ff3c332f>
    <_Flow_SignoffStatus xmlns="1e0c0f35-d0b2-43fb-b8b8-147d937ebf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CDD6A94A459459C297F10E8F74457" ma:contentTypeVersion="19" ma:contentTypeDescription="Create a new document." ma:contentTypeScope="" ma:versionID="5ce1697f003b707c5b18d89dab6f501e">
  <xsd:schema xmlns:xsd="http://www.w3.org/2001/XMLSchema" xmlns:xs="http://www.w3.org/2001/XMLSchema" xmlns:p="http://schemas.microsoft.com/office/2006/metadata/properties" xmlns:ns2="1e0c0f35-d0b2-43fb-b8b8-147d937ebf45" xmlns:ns3="2e24dfb7-a69e-40eb-b94f-44b9ca9c25ed" xmlns:ns4="834c96a2-eb0c-4033-b35f-0261faddef2d" targetNamespace="http://schemas.microsoft.com/office/2006/metadata/properties" ma:root="true" ma:fieldsID="6e8648e1971c0085aa6419f01026bb16" ns2:_="" ns3:_="" ns4:_="">
    <xsd:import namespace="1e0c0f35-d0b2-43fb-b8b8-147d937ebf45"/>
    <xsd:import namespace="2e24dfb7-a69e-40eb-b94f-44b9ca9c25ed"/>
    <xsd:import namespace="834c96a2-eb0c-4033-b35f-0261faddef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Year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0f35-d0b2-43fb-b8b8-147d937eb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ear" ma:index="12" nillable="true" ma:displayName="Year" ma:default="2024" ma:format="Dropdown" ma:internalName="Year">
      <xsd:simpleType>
        <xsd:restriction base="dms:Choice"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N/A"/>
          <xsd:enumeration value="2023"/>
          <xsd:enumeration value="2024"/>
          <xsd:enumeration value="2025"/>
          <xsd:enumeration value="2026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f5dd817-92c5-4985-aefa-795407915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4dfb7-a69e-40eb-b94f-44b9ca9c25ed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b5ce2244-f3a2-4f8c-9fdd-a2abf5b0a3d3}" ma:internalName="TaxCatchAll" ma:showField="CatchAllData" ma:web="834c96a2-eb0c-4033-b35f-0261faddef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c96a2-eb0c-4033-b35f-0261faddef2d" elementFormDefault="qualified">
    <xsd:import namespace="http://schemas.microsoft.com/office/2006/documentManagement/types"/>
    <xsd:import namespace="http://schemas.microsoft.com/office/infopath/2007/PartnerControls"/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43E82-7DC5-4DF1-896D-E8C71743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5FE28F-E808-4D13-89A4-C40B1B8D9C60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834c96a2-eb0c-4033-b35f-0261faddef2d"/>
    <ds:schemaRef ds:uri="1e0c0f35-d0b2-43fb-b8b8-147d937ebf4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e24dfb7-a69e-40eb-b94f-44b9ca9c25e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72D08AF-6005-432B-B5E8-0AFF7D55F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0f35-d0b2-43fb-b8b8-147d937ebf45"/>
    <ds:schemaRef ds:uri="2e24dfb7-a69e-40eb-b94f-44b9ca9c25ed"/>
    <ds:schemaRef ds:uri="834c96a2-eb0c-4033-b35f-0261fadde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272</Words>
  <Application>Microsoft Macintosh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Regular</vt:lpstr>
      <vt:lpstr>Calibri</vt:lpstr>
      <vt:lpstr>Lucida Grande</vt:lpstr>
      <vt:lpstr>Wingdings</vt:lpstr>
      <vt:lpstr>Font and logo master</vt:lpstr>
      <vt:lpstr>Font WITHOUT logo master</vt:lpstr>
      <vt:lpstr>PowerPoint Presentation</vt:lpstr>
      <vt:lpstr>What is a Computer Program?</vt:lpstr>
      <vt:lpstr>What is a Robot?</vt:lpstr>
      <vt:lpstr>Robots and STFC</vt:lpstr>
      <vt:lpstr>Lego Mindstorms: Labview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STFC PowerPoint template - basic</dc:title>
  <dc:creator>Philip Millard</dc:creator>
  <cp:lastModifiedBy>Westwood, Daniel (STFC,RAL,RALSP)</cp:lastModifiedBy>
  <cp:revision>3</cp:revision>
  <cp:lastPrinted>2019-10-02T08:27:37Z</cp:lastPrinted>
  <dcterms:created xsi:type="dcterms:W3CDTF">2019-09-17T08:04:08Z</dcterms:created>
  <dcterms:modified xsi:type="dcterms:W3CDTF">2024-04-26T11:23:27Z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0x0101000D5CDD6A94A459459C297F10E8F74457</vt:lpwstr>
  </property>
  <property fmtid="{D5CDD505-2E9C-101B-9397-08002B2CF9AE}" pid="3" name="MediaServiceImageTags">
    <vt:lpwstr/>
  </property>
</Properties>
</file>