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1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3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62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7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365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7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2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5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4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9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3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3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4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5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22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E0D1-250A-4102-BF11-4F6B8C277B8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17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B829-D961-68EB-2FD3-B1EAD837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Python Object Orientation</a:t>
            </a:r>
          </a:p>
        </p:txBody>
      </p:sp>
    </p:spTree>
    <p:extLst>
      <p:ext uri="{BB962C8B-B14F-4D97-AF65-F5344CB8AC3E}">
        <p14:creationId xmlns:p14="http://schemas.microsoft.com/office/powerpoint/2010/main" val="318091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553A-0535-78BD-EB5D-FB13E9F4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Things in Python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566B46-08E4-2473-B09E-36571189B041}"/>
              </a:ext>
            </a:extLst>
          </p:cNvPr>
          <p:cNvCxnSpPr>
            <a:cxnSpLocks/>
          </p:cNvCxnSpPr>
          <p:nvPr/>
        </p:nvCxnSpPr>
        <p:spPr>
          <a:xfrm>
            <a:off x="4975668" y="2256639"/>
            <a:ext cx="0" cy="309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1CD08-8B51-7878-3501-4EB4FBD0D1F4}"/>
              </a:ext>
            </a:extLst>
          </p:cNvPr>
          <p:cNvCxnSpPr>
            <a:cxnSpLocks/>
          </p:cNvCxnSpPr>
          <p:nvPr/>
        </p:nvCxnSpPr>
        <p:spPr>
          <a:xfrm>
            <a:off x="1669409" y="2692866"/>
            <a:ext cx="7013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C8A112-57F2-882C-8D90-6A57A4680876}"/>
              </a:ext>
            </a:extLst>
          </p:cNvPr>
          <p:cNvSpPr txBox="1"/>
          <p:nvPr/>
        </p:nvSpPr>
        <p:spPr>
          <a:xfrm>
            <a:off x="830510" y="1270000"/>
            <a:ext cx="877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general most python ‘things’ can be categorised as either a data </a:t>
            </a:r>
            <a:r>
              <a:rPr lang="en-GB" b="1" dirty="0"/>
              <a:t>Structure</a:t>
            </a:r>
            <a:r>
              <a:rPr lang="en-GB" dirty="0"/>
              <a:t> or a </a:t>
            </a:r>
          </a:p>
          <a:p>
            <a:r>
              <a:rPr lang="en-GB" dirty="0"/>
              <a:t>data </a:t>
            </a:r>
            <a:r>
              <a:rPr lang="en-GB" b="1" dirty="0"/>
              <a:t>Operator. </a:t>
            </a:r>
            <a:r>
              <a:rPr lang="en-GB" dirty="0"/>
              <a:t>These are the building blocks of all python code.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EAA44-326E-BB9D-32A0-F67DC72D57A4}"/>
              </a:ext>
            </a:extLst>
          </p:cNvPr>
          <p:cNvSpPr txBox="1"/>
          <p:nvPr/>
        </p:nvSpPr>
        <p:spPr>
          <a:xfrm>
            <a:off x="1366988" y="224257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Structure </a:t>
            </a:r>
            <a:r>
              <a:rPr lang="en-GB" dirty="0"/>
              <a:t>(for storing data)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A2AE7-C638-8D1B-65AE-5D61C8BEBFB4}"/>
              </a:ext>
            </a:extLst>
          </p:cNvPr>
          <p:cNvSpPr txBox="1"/>
          <p:nvPr/>
        </p:nvSpPr>
        <p:spPr>
          <a:xfrm>
            <a:off x="5024796" y="2242570"/>
            <a:ext cx="3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Operator </a:t>
            </a:r>
            <a:r>
              <a:rPr lang="en-GB" dirty="0"/>
              <a:t>(for acting on data)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D0AFF-F631-9FB1-17E7-BDEDB2A15D09}"/>
              </a:ext>
            </a:extLst>
          </p:cNvPr>
          <p:cNvSpPr txBox="1"/>
          <p:nvPr/>
        </p:nvSpPr>
        <p:spPr>
          <a:xfrm>
            <a:off x="956345" y="288581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C2718-97F3-2649-366C-645F2BF06B53}"/>
              </a:ext>
            </a:extLst>
          </p:cNvPr>
          <p:cNvSpPr txBox="1"/>
          <p:nvPr/>
        </p:nvSpPr>
        <p:spPr>
          <a:xfrm>
            <a:off x="956345" y="3374368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Lists/arrays</a:t>
            </a:r>
          </a:p>
          <a:p>
            <a:endParaRPr lang="en-GB" dirty="0"/>
          </a:p>
          <a:p>
            <a:r>
              <a:rPr lang="en-GB" dirty="0"/>
              <a:t>Dictionaries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D6E9A-A219-7BA5-0363-AC427A84488E}"/>
              </a:ext>
            </a:extLst>
          </p:cNvPr>
          <p:cNvSpPr txBox="1"/>
          <p:nvPr/>
        </p:nvSpPr>
        <p:spPr>
          <a:xfrm>
            <a:off x="5176007" y="2885813"/>
            <a:ext cx="1455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Conditionals</a:t>
            </a:r>
          </a:p>
          <a:p>
            <a:endParaRPr lang="en-GB" dirty="0"/>
          </a:p>
          <a:p>
            <a:r>
              <a:rPr lang="en-GB" dirty="0"/>
              <a:t>Loops</a:t>
            </a:r>
          </a:p>
          <a:p>
            <a:endParaRPr lang="en-GB" dirty="0"/>
          </a:p>
          <a:p>
            <a:r>
              <a:rPr lang="en-GB" dirty="0"/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8CECF-EDE8-EA19-8839-A7B3171A2EE9}"/>
              </a:ext>
            </a:extLst>
          </p:cNvPr>
          <p:cNvSpPr txBox="1"/>
          <p:nvPr/>
        </p:nvSpPr>
        <p:spPr>
          <a:xfrm>
            <a:off x="1023383" y="5433140"/>
            <a:ext cx="838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Note: Python libraries, imports etc. are all built on or replace the basic python</a:t>
            </a:r>
          </a:p>
          <a:p>
            <a:r>
              <a:rPr lang="en-GB" dirty="0"/>
              <a:t>code structures – </a:t>
            </a:r>
            <a:r>
              <a:rPr lang="en-GB" dirty="0" err="1"/>
              <a:t>numpy</a:t>
            </a:r>
            <a:r>
              <a:rPr lang="en-GB" dirty="0"/>
              <a:t> arrays replace </a:t>
            </a:r>
            <a:r>
              <a:rPr lang="en-GB" b="1" dirty="0"/>
              <a:t>lists</a:t>
            </a:r>
            <a:r>
              <a:rPr lang="en-GB" dirty="0"/>
              <a:t>, matplotlib adds new </a:t>
            </a:r>
            <a:r>
              <a:rPr lang="en-GB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828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553A-0535-78BD-EB5D-FB13E9F4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Things in Python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566B46-08E4-2473-B09E-36571189B041}"/>
              </a:ext>
            </a:extLst>
          </p:cNvPr>
          <p:cNvCxnSpPr>
            <a:cxnSpLocks/>
          </p:cNvCxnSpPr>
          <p:nvPr/>
        </p:nvCxnSpPr>
        <p:spPr>
          <a:xfrm>
            <a:off x="4975668" y="2256639"/>
            <a:ext cx="0" cy="370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1CD08-8B51-7878-3501-4EB4FBD0D1F4}"/>
              </a:ext>
            </a:extLst>
          </p:cNvPr>
          <p:cNvCxnSpPr>
            <a:cxnSpLocks/>
          </p:cNvCxnSpPr>
          <p:nvPr/>
        </p:nvCxnSpPr>
        <p:spPr>
          <a:xfrm>
            <a:off x="1669409" y="2692866"/>
            <a:ext cx="7013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C8A112-57F2-882C-8D90-6A57A4680876}"/>
              </a:ext>
            </a:extLst>
          </p:cNvPr>
          <p:cNvSpPr txBox="1"/>
          <p:nvPr/>
        </p:nvSpPr>
        <p:spPr>
          <a:xfrm>
            <a:off x="830510" y="1270000"/>
            <a:ext cx="877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general most python ‘things’ can be categorised as either a data </a:t>
            </a:r>
            <a:r>
              <a:rPr lang="en-GB" b="1" dirty="0"/>
              <a:t>Structure</a:t>
            </a:r>
            <a:r>
              <a:rPr lang="en-GB" dirty="0"/>
              <a:t> or a </a:t>
            </a:r>
          </a:p>
          <a:p>
            <a:r>
              <a:rPr lang="en-GB" dirty="0"/>
              <a:t>data </a:t>
            </a:r>
            <a:r>
              <a:rPr lang="en-GB" b="1" dirty="0"/>
              <a:t>Operator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EAA44-326E-BB9D-32A0-F67DC72D57A4}"/>
              </a:ext>
            </a:extLst>
          </p:cNvPr>
          <p:cNvSpPr txBox="1"/>
          <p:nvPr/>
        </p:nvSpPr>
        <p:spPr>
          <a:xfrm>
            <a:off x="1366988" y="224257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Structure </a:t>
            </a:r>
            <a:r>
              <a:rPr lang="en-GB" dirty="0"/>
              <a:t>(for storing data)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A2AE7-C638-8D1B-65AE-5D61C8BEBFB4}"/>
              </a:ext>
            </a:extLst>
          </p:cNvPr>
          <p:cNvSpPr txBox="1"/>
          <p:nvPr/>
        </p:nvSpPr>
        <p:spPr>
          <a:xfrm>
            <a:off x="5024796" y="2242570"/>
            <a:ext cx="3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Operator </a:t>
            </a:r>
            <a:r>
              <a:rPr lang="en-GB" dirty="0"/>
              <a:t>(for acting on data)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D0AFF-F631-9FB1-17E7-BDEDB2A15D09}"/>
              </a:ext>
            </a:extLst>
          </p:cNvPr>
          <p:cNvSpPr txBox="1"/>
          <p:nvPr/>
        </p:nvSpPr>
        <p:spPr>
          <a:xfrm>
            <a:off x="956345" y="288581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4A3521-C608-F929-9AF0-D3F77DCE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108" y="2885813"/>
            <a:ext cx="2677951" cy="31555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Int (numbers)</a:t>
            </a:r>
          </a:p>
          <a:p>
            <a:pPr>
              <a:spcBef>
                <a:spcPts val="0"/>
              </a:spcBef>
            </a:pPr>
            <a:r>
              <a:rPr lang="en-GB" dirty="0"/>
              <a:t>String</a:t>
            </a:r>
          </a:p>
          <a:p>
            <a:pPr>
              <a:spcBef>
                <a:spcPts val="0"/>
              </a:spcBef>
            </a:pPr>
            <a:r>
              <a:rPr lang="en-GB" dirty="0"/>
              <a:t>Float (decimals)</a:t>
            </a:r>
          </a:p>
          <a:p>
            <a:pPr>
              <a:spcBef>
                <a:spcPts val="0"/>
              </a:spcBef>
            </a:pPr>
            <a:r>
              <a:rPr lang="en-GB" dirty="0"/>
              <a:t>Boolean (true/false)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C2718-97F3-2649-366C-645F2BF06B53}"/>
              </a:ext>
            </a:extLst>
          </p:cNvPr>
          <p:cNvSpPr txBox="1"/>
          <p:nvPr/>
        </p:nvSpPr>
        <p:spPr>
          <a:xfrm>
            <a:off x="956345" y="4311941"/>
            <a:ext cx="40943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Lists/arrays – same thing in python</a:t>
            </a:r>
          </a:p>
          <a:p>
            <a:r>
              <a:rPr lang="en-GB" dirty="0"/>
              <a:t>                  (set of multiple variables</a:t>
            </a:r>
          </a:p>
          <a:p>
            <a:r>
              <a:rPr lang="en-GB" dirty="0"/>
              <a:t>                       stored together)</a:t>
            </a:r>
          </a:p>
          <a:p>
            <a:endParaRPr lang="en-GB" dirty="0"/>
          </a:p>
          <a:p>
            <a:r>
              <a:rPr lang="en-GB" dirty="0"/>
              <a:t>Dictionaries – Set of items grouped by</a:t>
            </a:r>
          </a:p>
          <a:p>
            <a:r>
              <a:rPr lang="en-GB" dirty="0"/>
              <a:t>                     key -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D6E9A-A219-7BA5-0363-AC427A84488E}"/>
              </a:ext>
            </a:extLst>
          </p:cNvPr>
          <p:cNvSpPr txBox="1"/>
          <p:nvPr/>
        </p:nvSpPr>
        <p:spPr>
          <a:xfrm>
            <a:off x="5176007" y="2885813"/>
            <a:ext cx="3092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Conditionals – if/else</a:t>
            </a:r>
          </a:p>
          <a:p>
            <a:endParaRPr lang="en-GB" dirty="0"/>
          </a:p>
          <a:p>
            <a:r>
              <a:rPr lang="en-GB" dirty="0"/>
              <a:t>Loops – for/while</a:t>
            </a:r>
          </a:p>
          <a:p>
            <a:endParaRPr lang="en-GB" dirty="0"/>
          </a:p>
          <a:p>
            <a:r>
              <a:rPr lang="en-GB" dirty="0"/>
              <a:t>Functions – def </a:t>
            </a:r>
            <a:r>
              <a:rPr lang="en-GB" dirty="0" err="1"/>
              <a:t>my_function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62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553A-0535-78BD-EB5D-FB13E9F4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Things in Python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566B46-08E4-2473-B09E-36571189B041}"/>
              </a:ext>
            </a:extLst>
          </p:cNvPr>
          <p:cNvCxnSpPr>
            <a:cxnSpLocks/>
          </p:cNvCxnSpPr>
          <p:nvPr/>
        </p:nvCxnSpPr>
        <p:spPr>
          <a:xfrm>
            <a:off x="4975668" y="2256639"/>
            <a:ext cx="0" cy="309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1CD08-8B51-7878-3501-4EB4FBD0D1F4}"/>
              </a:ext>
            </a:extLst>
          </p:cNvPr>
          <p:cNvCxnSpPr>
            <a:cxnSpLocks/>
          </p:cNvCxnSpPr>
          <p:nvPr/>
        </p:nvCxnSpPr>
        <p:spPr>
          <a:xfrm>
            <a:off x="1669409" y="2692866"/>
            <a:ext cx="7013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C8A112-57F2-882C-8D90-6A57A4680876}"/>
              </a:ext>
            </a:extLst>
          </p:cNvPr>
          <p:cNvSpPr txBox="1"/>
          <p:nvPr/>
        </p:nvSpPr>
        <p:spPr>
          <a:xfrm>
            <a:off x="830510" y="1270000"/>
            <a:ext cx="877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general most python ‘things’ can be categorised as either a data </a:t>
            </a:r>
            <a:r>
              <a:rPr lang="en-GB" b="1" dirty="0"/>
              <a:t>Structure</a:t>
            </a:r>
            <a:r>
              <a:rPr lang="en-GB" dirty="0"/>
              <a:t> or a </a:t>
            </a:r>
          </a:p>
          <a:p>
            <a:r>
              <a:rPr lang="en-GB" dirty="0"/>
              <a:t>data </a:t>
            </a:r>
            <a:r>
              <a:rPr lang="en-GB" b="1" dirty="0"/>
              <a:t>Operator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EAA44-326E-BB9D-32A0-F67DC72D57A4}"/>
              </a:ext>
            </a:extLst>
          </p:cNvPr>
          <p:cNvSpPr txBox="1"/>
          <p:nvPr/>
        </p:nvSpPr>
        <p:spPr>
          <a:xfrm>
            <a:off x="1366988" y="224257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Structure </a:t>
            </a:r>
            <a:r>
              <a:rPr lang="en-GB" dirty="0"/>
              <a:t>(for storing data)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A2AE7-C638-8D1B-65AE-5D61C8BEBFB4}"/>
              </a:ext>
            </a:extLst>
          </p:cNvPr>
          <p:cNvSpPr txBox="1"/>
          <p:nvPr/>
        </p:nvSpPr>
        <p:spPr>
          <a:xfrm>
            <a:off x="5024796" y="2242570"/>
            <a:ext cx="3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Operator </a:t>
            </a:r>
            <a:r>
              <a:rPr lang="en-GB" dirty="0"/>
              <a:t>(for acting on data)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D0AFF-F631-9FB1-17E7-BDEDB2A15D09}"/>
              </a:ext>
            </a:extLst>
          </p:cNvPr>
          <p:cNvSpPr txBox="1"/>
          <p:nvPr/>
        </p:nvSpPr>
        <p:spPr>
          <a:xfrm>
            <a:off x="956345" y="288581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C2718-97F3-2649-366C-645F2BF06B53}"/>
              </a:ext>
            </a:extLst>
          </p:cNvPr>
          <p:cNvSpPr txBox="1"/>
          <p:nvPr/>
        </p:nvSpPr>
        <p:spPr>
          <a:xfrm>
            <a:off x="956345" y="3429000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Lists/arrays</a:t>
            </a:r>
          </a:p>
          <a:p>
            <a:endParaRPr lang="en-GB" dirty="0"/>
          </a:p>
          <a:p>
            <a:r>
              <a:rPr lang="en-GB" dirty="0"/>
              <a:t>Dictionaries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D6E9A-A219-7BA5-0363-AC427A84488E}"/>
              </a:ext>
            </a:extLst>
          </p:cNvPr>
          <p:cNvSpPr txBox="1"/>
          <p:nvPr/>
        </p:nvSpPr>
        <p:spPr>
          <a:xfrm>
            <a:off x="5176007" y="2885813"/>
            <a:ext cx="1455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Conditionals</a:t>
            </a:r>
          </a:p>
          <a:p>
            <a:endParaRPr lang="en-GB" dirty="0"/>
          </a:p>
          <a:p>
            <a:r>
              <a:rPr lang="en-GB" dirty="0"/>
              <a:t>Loops</a:t>
            </a:r>
          </a:p>
          <a:p>
            <a:endParaRPr lang="en-GB" dirty="0"/>
          </a:p>
          <a:p>
            <a:r>
              <a:rPr lang="en-GB" dirty="0"/>
              <a:t>Functions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0CD68C-1E38-45E1-431F-2C542FF0E002}"/>
              </a:ext>
            </a:extLst>
          </p:cNvPr>
          <p:cNvSpPr/>
          <p:nvPr/>
        </p:nvSpPr>
        <p:spPr>
          <a:xfrm>
            <a:off x="2154110" y="5234729"/>
            <a:ext cx="5563762" cy="1187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Objects</a:t>
            </a:r>
          </a:p>
          <a:p>
            <a:pPr marL="285750" indent="-285750" algn="ctr">
              <a:buFontTx/>
              <a:buChar char="-"/>
            </a:pPr>
            <a:r>
              <a:rPr lang="en-GB" sz="1400" dirty="0"/>
              <a:t>Store data as object parameters</a:t>
            </a:r>
          </a:p>
          <a:p>
            <a:pPr marL="285750" indent="-285750" algn="ctr">
              <a:buFontTx/>
              <a:buChar char="-"/>
            </a:pPr>
            <a:r>
              <a:rPr lang="en-GB" sz="1400" dirty="0"/>
              <a:t>Contain methods for acting on stored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9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553A-0535-78BD-EB5D-FB13E9F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193"/>
          </a:xfrm>
        </p:spPr>
        <p:txBody>
          <a:bodyPr>
            <a:normAutofit fontScale="90000"/>
          </a:bodyPr>
          <a:lstStyle/>
          <a:p>
            <a:r>
              <a:rPr lang="en-GB" dirty="0"/>
              <a:t>Python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64FE4-5664-146D-B8EE-9CE3F97736B7}"/>
              </a:ext>
            </a:extLst>
          </p:cNvPr>
          <p:cNvSpPr txBox="1"/>
          <p:nvPr/>
        </p:nvSpPr>
        <p:spPr>
          <a:xfrm>
            <a:off x="813732" y="1291905"/>
            <a:ext cx="8707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have a set of data of varying types it may be nice to group them together into a single easy-to-manipulate ‘object’. Objects have parameters for </a:t>
            </a:r>
            <a:r>
              <a:rPr lang="en-GB" b="1" dirty="0"/>
              <a:t>storing data</a:t>
            </a:r>
            <a:r>
              <a:rPr lang="en-GB" dirty="0"/>
              <a:t> and methods to </a:t>
            </a:r>
            <a:r>
              <a:rPr lang="en-GB" b="1" dirty="0"/>
              <a:t>act on data</a:t>
            </a:r>
            <a:r>
              <a:rPr lang="en-GB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07122-1BEB-137C-051A-BDAB50B8232C}"/>
              </a:ext>
            </a:extLst>
          </p:cNvPr>
          <p:cNvSpPr txBox="1"/>
          <p:nvPr/>
        </p:nvSpPr>
        <p:spPr>
          <a:xfrm>
            <a:off x="964734" y="2432807"/>
            <a:ext cx="337303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Storing data on a car</a:t>
            </a:r>
          </a:p>
          <a:p>
            <a:endParaRPr lang="en-GB" dirty="0"/>
          </a:p>
          <a:p>
            <a:r>
              <a:rPr lang="en-GB" dirty="0"/>
              <a:t>Parameters:</a:t>
            </a:r>
          </a:p>
          <a:p>
            <a:r>
              <a:rPr lang="en-GB" dirty="0"/>
              <a:t> - Make</a:t>
            </a:r>
          </a:p>
          <a:p>
            <a:r>
              <a:rPr lang="en-GB" dirty="0"/>
              <a:t> - Model</a:t>
            </a:r>
          </a:p>
          <a:p>
            <a:r>
              <a:rPr lang="en-GB" dirty="0"/>
              <a:t> - Colour</a:t>
            </a:r>
          </a:p>
          <a:p>
            <a:r>
              <a:rPr lang="en-GB" dirty="0"/>
              <a:t> - Age</a:t>
            </a:r>
          </a:p>
          <a:p>
            <a:r>
              <a:rPr lang="en-GB" dirty="0"/>
              <a:t> - Mileage</a:t>
            </a:r>
          </a:p>
          <a:p>
            <a:endParaRPr lang="en-GB" dirty="0"/>
          </a:p>
          <a:p>
            <a:r>
              <a:rPr lang="en-GB" dirty="0"/>
              <a:t>Methods:</a:t>
            </a:r>
          </a:p>
          <a:p>
            <a:r>
              <a:rPr lang="en-GB" dirty="0"/>
              <a:t> - Accelerator</a:t>
            </a:r>
          </a:p>
          <a:p>
            <a:r>
              <a:rPr lang="en-GB" dirty="0"/>
              <a:t> - Brake</a:t>
            </a:r>
          </a:p>
          <a:p>
            <a:r>
              <a:rPr lang="en-GB" dirty="0"/>
              <a:t> - Switch on engine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1B1487-7870-E9D5-044F-3BA28CC8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09" y="2294408"/>
            <a:ext cx="6396911" cy="38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553A-0535-78BD-EB5D-FB13E9F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193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 vs Instance – Difference?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63ADB-67BE-BD94-9AB4-7FBC8A50507F}"/>
              </a:ext>
            </a:extLst>
          </p:cNvPr>
          <p:cNvSpPr txBox="1"/>
          <p:nvPr/>
        </p:nvSpPr>
        <p:spPr>
          <a:xfrm>
            <a:off x="711886" y="2511127"/>
            <a:ext cx="8380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further example, x = 1. x is an ‘instance’ of the python class ‘int’. You can define multiple instances of the same class. E.g. x=1, y=2, z=26.</a:t>
            </a:r>
          </a:p>
          <a:p>
            <a:endParaRPr lang="en-GB" dirty="0"/>
          </a:p>
          <a:p>
            <a:r>
              <a:rPr lang="en-GB" dirty="0"/>
              <a:t>In the same way, multiple instances of the class ‘car’ can be defined.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2C2BE-5394-467E-F32E-3BF79D42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790" y="4346873"/>
            <a:ext cx="4248150" cy="200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CBCEA0-5719-D6A2-20DC-58DBA8AFA5C2}"/>
              </a:ext>
            </a:extLst>
          </p:cNvPr>
          <p:cNvSpPr txBox="1"/>
          <p:nvPr/>
        </p:nvSpPr>
        <p:spPr>
          <a:xfrm>
            <a:off x="822121" y="1224793"/>
            <a:ext cx="827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python </a:t>
            </a:r>
            <a:r>
              <a:rPr lang="en-GB" b="1" dirty="0"/>
              <a:t>object</a:t>
            </a:r>
            <a:r>
              <a:rPr lang="en-GB" dirty="0"/>
              <a:t> is the template for all class </a:t>
            </a:r>
            <a:r>
              <a:rPr lang="en-GB" b="1" dirty="0"/>
              <a:t>instances,</a:t>
            </a:r>
            <a:r>
              <a:rPr lang="en-GB" dirty="0"/>
              <a:t> where an instance is just one example of an object (e.g. Car – Object, Dan’s Audi – Instance)</a:t>
            </a:r>
          </a:p>
          <a:p>
            <a:r>
              <a:rPr lang="en-GB" dirty="0"/>
              <a:t>In this example, ‘</a:t>
            </a:r>
            <a:r>
              <a:rPr lang="en-GB" dirty="0" err="1"/>
              <a:t>dans_audi</a:t>
            </a:r>
            <a:r>
              <a:rPr lang="en-GB" dirty="0"/>
              <a:t>’ is a specific instance of the class ‘Car’</a:t>
            </a:r>
          </a:p>
        </p:txBody>
      </p:sp>
    </p:spTree>
    <p:extLst>
      <p:ext uri="{BB962C8B-B14F-4D97-AF65-F5344CB8AC3E}">
        <p14:creationId xmlns:p14="http://schemas.microsoft.com/office/powerpoint/2010/main" val="145234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A5A-B3AA-106A-CB4B-5C645894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en-GB" dirty="0"/>
              <a:t>Object </a:t>
            </a:r>
            <a:r>
              <a:rPr lang="en-GB" dirty="0" err="1"/>
              <a:t>Inherritance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D946-7710-5B3C-2DEE-B55F7372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Habitat Rooms in an Extra Terrestrial (Lunar) Habitat:</a:t>
            </a:r>
          </a:p>
          <a:p>
            <a:pPr marL="0" indent="0">
              <a:buNone/>
            </a:pPr>
            <a:r>
              <a:rPr lang="en-GB" dirty="0"/>
              <a:t>We can create a virtual structure of a habitat using object instances.</a:t>
            </a:r>
          </a:p>
          <a:p>
            <a:pPr marL="0" indent="0">
              <a:buNone/>
            </a:pPr>
            <a:r>
              <a:rPr lang="en-GB" dirty="0"/>
              <a:t>- Single instance of the class ‘Habitat’ which contains a list of ‘Room’ instances.</a:t>
            </a:r>
          </a:p>
          <a:p>
            <a:pPr marL="0" indent="0">
              <a:buNone/>
            </a:pPr>
            <a:r>
              <a:rPr lang="en-GB" dirty="0"/>
              <a:t>Using the principle of inheritance, we can define different child classes of the parent class (‘Room’). </a:t>
            </a:r>
            <a:r>
              <a:rPr lang="en-GB" dirty="0" err="1"/>
              <a:t>E.g</a:t>
            </a:r>
            <a:r>
              <a:rPr lang="en-GB" dirty="0"/>
              <a:t> Kitchen, Sleeping Quarters, Bathrooms could all be child classes of the parent class Room)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define some </a:t>
            </a:r>
            <a:r>
              <a:rPr lang="en-GB" b="1" dirty="0"/>
              <a:t>shared data and methods</a:t>
            </a:r>
            <a:r>
              <a:rPr lang="en-GB" dirty="0"/>
              <a:t> in the Room class that all the children will </a:t>
            </a:r>
            <a:r>
              <a:rPr lang="en-GB" b="1" dirty="0"/>
              <a:t>inherit</a:t>
            </a:r>
            <a:r>
              <a:rPr lang="en-GB" dirty="0"/>
              <a:t>, then we can define more stuff in each child class that’s specific to that type of room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95818-4CF6-6204-CF99-5EE136AE5090}"/>
              </a:ext>
            </a:extLst>
          </p:cNvPr>
          <p:cNvSpPr txBox="1"/>
          <p:nvPr/>
        </p:nvSpPr>
        <p:spPr>
          <a:xfrm>
            <a:off x="677334" y="1266738"/>
            <a:ext cx="867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classes can share code. This is particularly useful if you have some different classes which have some similarities but need their own methods as well.</a:t>
            </a:r>
          </a:p>
        </p:txBody>
      </p:sp>
    </p:spTree>
    <p:extLst>
      <p:ext uri="{BB962C8B-B14F-4D97-AF65-F5344CB8AC3E}">
        <p14:creationId xmlns:p14="http://schemas.microsoft.com/office/powerpoint/2010/main" val="25793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5FE0-1996-49CF-9EF5-96FA25B7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Habitat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BC94-FE94-4973-01D8-F14AFF8D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75" y="1436782"/>
            <a:ext cx="8596668" cy="50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91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608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Python Object Orientation</vt:lpstr>
      <vt:lpstr>Types of Things in Python </vt:lpstr>
      <vt:lpstr>Types of Things in Python </vt:lpstr>
      <vt:lpstr>Types of Things in Python </vt:lpstr>
      <vt:lpstr>Python Objects</vt:lpstr>
      <vt:lpstr>Object vs Instance – Difference?</vt:lpstr>
      <vt:lpstr>Object Inherritance</vt:lpstr>
      <vt:lpstr>Example: Habitat Structure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 Orientation</dc:title>
  <dc:creator>Westwood, Daniel (STFC,RAL,RALSP)</dc:creator>
  <cp:lastModifiedBy>Westwood, Daniel (STFC,RAL,RALSP)</cp:lastModifiedBy>
  <cp:revision>3</cp:revision>
  <dcterms:created xsi:type="dcterms:W3CDTF">2022-10-12T07:50:00Z</dcterms:created>
  <dcterms:modified xsi:type="dcterms:W3CDTF">2022-12-05T10:00:06Z</dcterms:modified>
</cp:coreProperties>
</file>