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  <p:sldId id="268" r:id="rId13"/>
    <p:sldId id="274" r:id="rId14"/>
    <p:sldId id="269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A15A8CB-4FCF-4383-97B0-C045D0AC34E1}">
          <p14:sldIdLst>
            <p14:sldId id="256"/>
            <p14:sldId id="258"/>
            <p14:sldId id="259"/>
            <p14:sldId id="260"/>
            <p14:sldId id="261"/>
            <p14:sldId id="262"/>
            <p14:sldId id="263"/>
            <p14:sldId id="264"/>
            <p14:sldId id="266"/>
            <p14:sldId id="265"/>
            <p14:sldId id="267"/>
            <p14:sldId id="268"/>
            <p14:sldId id="274"/>
            <p14:sldId id="269"/>
            <p14:sldId id="271"/>
            <p14:sldId id="270"/>
          </p14:sldIdLst>
        </p14:section>
        <p14:section name="タイトルなしのセクション" id="{CED0C634-99FE-4CEA-88EB-57EC8C4BD2DD}">
          <p14:sldIdLst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5F4A"/>
    <a:srgbClr val="996633"/>
    <a:srgbClr val="8A7A74"/>
    <a:srgbClr val="5E26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447" autoAdjust="0"/>
  </p:normalViewPr>
  <p:slideViewPr>
    <p:cSldViewPr snapToGrid="0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85C5CC-6DCF-42FD-828F-0FBEE4F87A67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A40A4-E9A7-4561-B43F-46BAA7F830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287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Apache</a:t>
            </a:r>
            <a:r>
              <a:rPr kumimoji="1" lang="ja-JP" altLang="en-US" dirty="0"/>
              <a:t>で</a:t>
            </a:r>
            <a:r>
              <a:rPr kumimoji="1" lang="en-US" altLang="ja-JP" dirty="0"/>
              <a:t>curl</a:t>
            </a:r>
            <a:r>
              <a:rPr kumimoji="1" lang="ja-JP" altLang="en-US" dirty="0"/>
              <a:t>を実践　結果を</a:t>
            </a:r>
            <a:r>
              <a:rPr kumimoji="1" lang="en-US" altLang="ja-JP" dirty="0"/>
              <a:t>chat-got</a:t>
            </a:r>
            <a:r>
              <a:rPr kumimoji="1" lang="ja-JP" altLang="en-US" dirty="0"/>
              <a:t>に問う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en-CA" altLang="ja-JP" b="0" i="0" dirty="0">
                <a:solidFill>
                  <a:srgbClr val="FFFFFF"/>
                </a:solidFill>
                <a:effectLst/>
                <a:highlight>
                  <a:srgbClr val="1D2020"/>
                </a:highlight>
                <a:latin typeface="SFMono-Regular"/>
              </a:rPr>
              <a:t>curl --head https://www.okanagan.bc.ca/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A40A4-E9A7-4561-B43F-46BAA7F8304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3938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Somethings Apache can do are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A40A4-E9A7-4561-B43F-46BAA7F8304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843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Yellow marked category was used my login system.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A40A4-E9A7-4561-B43F-46BAA7F8304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8865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Flexible</a:t>
            </a:r>
          </a:p>
          <a:p>
            <a:r>
              <a:rPr kumimoji="1" lang="en-US" altLang="ja-JP" dirty="0"/>
              <a:t>We can give some files permission like a Linux permission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FA40A4-E9A7-4561-B43F-46BAA7F8304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58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088B6-F516-5171-256A-BE234FC0A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33CA5F-E8DB-230D-18DA-9943082EA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F2630E-3615-370B-81ED-31056BF81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4E0D9-D782-8204-D62B-9063F0B9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FEC403-9903-1DEE-960F-292FBA63C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1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D1FFFC-5883-AE8F-315C-3C876651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C522223-AB3C-9B41-8CCB-402E2644D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0639DC-BDC1-522B-720A-12B1B707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558787-FA29-FE6D-497F-B89C63C45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BA23F7-510B-D64C-9CA9-D8211641E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6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0943D28-790C-E79B-EDC7-C8336E1FC8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E68546-A53E-1170-D3EF-A5684EA2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CEF5E9-16EB-5194-305A-DD35F1C6F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56ACCC-D8E2-A1C0-A5FB-FB6FCEFC9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B4CD78-A514-6CE5-0783-17957FCD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102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7AD81A-462E-F7C2-20A6-0C6C76028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F9FFEC-9182-C18B-9217-ECBE4D4A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F89A35-15AA-BE32-39D7-A8AFFF41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044543-A5A5-BCDE-D58E-69C8A2B71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7BBD3-B0EB-9900-D986-817BF150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10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7F9620-5450-B9B7-9B4A-ACCD7CC5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836D70-9F1B-5E0B-7876-86955E09A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03A617-9803-075D-3A60-1C73368B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A9F8D8-F091-5155-BD4B-3ABE522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6C9B48-EF7D-12A9-B9F5-A6E5F3AD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335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BB2460-F04B-6846-B27B-D2CF4193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C006C-3DD2-1F40-E862-9684A135C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3177BD-7857-BD58-AFDF-A81498344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FED2B-97C6-8684-8AE2-389EC478E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BFABF6-AB64-41D8-4E9C-16A45C0F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B5F7F9-F9DA-BDE8-600E-E5042FCE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251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D622B-5645-C252-9F3F-E2B2B4F0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EEF6F1-6372-ADB2-946A-090ADA909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79BCBE-3400-B79F-A7B7-C9ADD75C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60FF324-A6B3-8916-E0D6-EA0AF1860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78082AC-9A81-A7A7-035F-DED12B894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DAA18D-496B-AF56-1FB5-FBD3D5F1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AFE9D2-A218-3A5B-9EB5-9197340FC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6368A5-BFDA-626E-37FD-E4248261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63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0C2616-7F4E-D14C-C0C6-C50706E70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49367A-7766-0E3A-7615-6A31AE9C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37D218E-FADA-D9C6-89FB-3ED6760B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576F894-01FB-F055-C090-966868A9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982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BB824DB-7980-0619-4DE2-738FB0E67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80B8B5-A522-8E52-97F6-5A9781DD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1A8F547-3401-C130-9699-CDD8180DC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32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85F31-1937-A41B-0C6F-63E3F5E47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CBC56B-9246-17A3-BB4B-8F1B249FC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530174-94AD-7A59-3F16-B28FD92E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C0A80E-61FC-6AF9-9E77-28AAE27F8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A9A586-00F3-ED94-23F7-F7C7B8E64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3929E7-F8E4-9C93-1635-FA77C9C3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196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016E8-1DDD-7A35-7193-887641302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613D1D-957F-5D0A-F60E-69FD39F6A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CE81FC-E244-DF88-7F38-4CB72B04F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B44524-C7EF-A9FA-BAA9-95FCB43ED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D82FF3-05D6-540E-123A-5B0AC33D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20A52C8-5773-84AF-21AD-D69C3F116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491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25F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62784E-88EC-8B45-44C5-4F69DD38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24ADCA-98A0-3CBE-5EEF-79C6DA6A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9CA510-EEA1-89A5-1F98-3A948CC348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77EB9-1EA5-42C0-B630-F11F152E5A6A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7A78F8-D77D-B374-88B0-8ACE1A613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0A769-6F09-AFDC-E92B-04C7874C7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02DB2-A7E8-4FCA-B346-1469620021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379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F2579C-5241-9957-9DD0-62068C4FF984}"/>
              </a:ext>
            </a:extLst>
          </p:cNvPr>
          <p:cNvSpPr/>
          <p:nvPr/>
        </p:nvSpPr>
        <p:spPr>
          <a:xfrm>
            <a:off x="620486" y="779615"/>
            <a:ext cx="10951028" cy="51816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A52BE14-0942-CC51-9833-839D5A86F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47700" y="1214438"/>
            <a:ext cx="13487400" cy="2387600"/>
          </a:xfrm>
        </p:spPr>
        <p:txBody>
          <a:bodyPr>
            <a:normAutofit/>
          </a:bodyPr>
          <a:lstStyle/>
          <a:p>
            <a:r>
              <a:rPr lang="en-US" altLang="ja-JP" sz="4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</a:t>
            </a:r>
            <a:r>
              <a:rPr kumimoji="1" lang="en-US" altLang="ja-JP" sz="4400" b="1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eb security by Apache and docker</a:t>
            </a:r>
            <a:endParaRPr kumimoji="1" lang="ja-JP" altLang="en-US" sz="4400" b="1" dirty="0">
              <a:solidFill>
                <a:schemeClr val="bg1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85A5F9-9CDD-F758-66B2-546C348B8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7040" y="3987800"/>
            <a:ext cx="9144000" cy="1655762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Ryo Moriya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D046464-1603-5A2B-3101-AD6D93E1FF24}"/>
              </a:ext>
            </a:extLst>
          </p:cNvPr>
          <p:cNvSpPr/>
          <p:nvPr/>
        </p:nvSpPr>
        <p:spPr>
          <a:xfrm>
            <a:off x="1208315" y="1785256"/>
            <a:ext cx="9840685" cy="261257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25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656F89-BB86-6EB6-148A-B017AF3FA033}"/>
              </a:ext>
            </a:extLst>
          </p:cNvPr>
          <p:cNvSpPr/>
          <p:nvPr/>
        </p:nvSpPr>
        <p:spPr>
          <a:xfrm>
            <a:off x="148772" y="103941"/>
            <a:ext cx="11865428" cy="6533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E12E50-0336-19D3-BB93-239C3FC916CD}"/>
              </a:ext>
            </a:extLst>
          </p:cNvPr>
          <p:cNvSpPr/>
          <p:nvPr/>
        </p:nvSpPr>
        <p:spPr>
          <a:xfrm>
            <a:off x="2946400" y="355600"/>
            <a:ext cx="8902700" cy="614680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グラフィックス 7" descr="ユーザー 単色塗りつぶし">
            <a:extLst>
              <a:ext uri="{FF2B5EF4-FFF2-40B4-BE49-F238E27FC236}">
                <a16:creationId xmlns:a16="http://schemas.microsoft.com/office/drawing/2014/main" id="{0373A645-E9F1-9F22-CA00-04F53DA34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442" y="2059395"/>
            <a:ext cx="1524000" cy="1524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3F4667-DC09-8189-6BAB-420267DE6F92}"/>
              </a:ext>
            </a:extLst>
          </p:cNvPr>
          <p:cNvSpPr txBox="1"/>
          <p:nvPr/>
        </p:nvSpPr>
        <p:spPr>
          <a:xfrm>
            <a:off x="3215280" y="548212"/>
            <a:ext cx="79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Apache web sever(local host)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C8B3FD1-D766-B4DE-C003-2E83315E1DDF}"/>
              </a:ext>
            </a:extLst>
          </p:cNvPr>
          <p:cNvSpPr/>
          <p:nvPr/>
        </p:nvSpPr>
        <p:spPr>
          <a:xfrm>
            <a:off x="3421560" y="1514946"/>
            <a:ext cx="3220539" cy="2344786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D6C337-D762-1198-9D1E-BC91FF7E9AC1}"/>
              </a:ext>
            </a:extLst>
          </p:cNvPr>
          <p:cNvSpPr txBox="1"/>
          <p:nvPr/>
        </p:nvSpPr>
        <p:spPr>
          <a:xfrm>
            <a:off x="3786780" y="1589612"/>
            <a:ext cx="25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Front-end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DF3833-AFC2-53EB-8F8A-795182BC927D}"/>
              </a:ext>
            </a:extLst>
          </p:cNvPr>
          <p:cNvSpPr/>
          <p:nvPr/>
        </p:nvSpPr>
        <p:spPr>
          <a:xfrm>
            <a:off x="7215780" y="1514946"/>
            <a:ext cx="4392020" cy="4794842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8FFD8F-58D2-8F58-3B71-42DA7E8293A5}"/>
              </a:ext>
            </a:extLst>
          </p:cNvPr>
          <p:cNvSpPr txBox="1"/>
          <p:nvPr/>
        </p:nvSpPr>
        <p:spPr>
          <a:xfrm>
            <a:off x="8395789" y="1609147"/>
            <a:ext cx="25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back-end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8CAF3E6-881A-2891-289D-9BF0816490E4}"/>
              </a:ext>
            </a:extLst>
          </p:cNvPr>
          <p:cNvSpPr/>
          <p:nvPr/>
        </p:nvSpPr>
        <p:spPr>
          <a:xfrm>
            <a:off x="7912100" y="2220388"/>
            <a:ext cx="3263900" cy="52940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6F8AAC-9750-1883-8BCC-861516BC36E1}"/>
              </a:ext>
            </a:extLst>
          </p:cNvPr>
          <p:cNvSpPr txBox="1"/>
          <p:nvPr/>
        </p:nvSpPr>
        <p:spPr>
          <a:xfrm>
            <a:off x="8848820" y="2328157"/>
            <a:ext cx="25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Lagniappe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F2698F8-0E7E-0602-AE6C-BD027E164AF6}"/>
              </a:ext>
            </a:extLst>
          </p:cNvPr>
          <p:cNvSpPr/>
          <p:nvPr/>
        </p:nvSpPr>
        <p:spPr>
          <a:xfrm>
            <a:off x="7942949" y="3478896"/>
            <a:ext cx="3263900" cy="52940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5C0FC6-47BB-A8BB-7BB3-641DD47BF3E9}"/>
              </a:ext>
            </a:extLst>
          </p:cNvPr>
          <p:cNvSpPr txBox="1"/>
          <p:nvPr/>
        </p:nvSpPr>
        <p:spPr>
          <a:xfrm>
            <a:off x="8596455" y="3539513"/>
            <a:ext cx="25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Lagniappe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562D561-6A52-136E-D31C-41FB22B0E58A}"/>
              </a:ext>
            </a:extLst>
          </p:cNvPr>
          <p:cNvSpPr/>
          <p:nvPr/>
        </p:nvSpPr>
        <p:spPr>
          <a:xfrm>
            <a:off x="3658783" y="2187943"/>
            <a:ext cx="2768326" cy="11578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EC9EF4-4B2C-2996-DB96-D2111EAFD124}"/>
              </a:ext>
            </a:extLst>
          </p:cNvPr>
          <p:cNvSpPr txBox="1"/>
          <p:nvPr/>
        </p:nvSpPr>
        <p:spPr>
          <a:xfrm>
            <a:off x="4204348" y="2528212"/>
            <a:ext cx="167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Login page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4BBB3C86-5ACF-95C5-2E41-A2DFB8C23D8F}"/>
              </a:ext>
            </a:extLst>
          </p:cNvPr>
          <p:cNvSpPr/>
          <p:nvPr/>
        </p:nvSpPr>
        <p:spPr>
          <a:xfrm>
            <a:off x="6567041" y="2251366"/>
            <a:ext cx="1141857" cy="19129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C44E82A5-AA05-5DFC-CBC8-895B887439CA}"/>
              </a:ext>
            </a:extLst>
          </p:cNvPr>
          <p:cNvSpPr/>
          <p:nvPr/>
        </p:nvSpPr>
        <p:spPr>
          <a:xfrm rot="10800000">
            <a:off x="6528943" y="2546711"/>
            <a:ext cx="1141857" cy="19129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3F9BFC-2B74-1332-37EC-0EE5F68F7753}"/>
              </a:ext>
            </a:extLst>
          </p:cNvPr>
          <p:cNvSpPr txBox="1"/>
          <p:nvPr/>
        </p:nvSpPr>
        <p:spPr>
          <a:xfrm>
            <a:off x="6658730" y="1979393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User.Pass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E5E2EC-2E73-E7C3-17BD-87D9472F989B}"/>
              </a:ext>
            </a:extLst>
          </p:cNvPr>
          <p:cNvSpPr txBox="1"/>
          <p:nvPr/>
        </p:nvSpPr>
        <p:spPr>
          <a:xfrm>
            <a:off x="6672892" y="2743409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url,result</a:t>
            </a:r>
            <a:endParaRPr kumimoji="1" lang="en-US" altLang="ja-JP" sz="1200" b="1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04118E27-A8E1-339A-DEE3-3CBFE6AAA754}"/>
              </a:ext>
            </a:extLst>
          </p:cNvPr>
          <p:cNvSpPr/>
          <p:nvPr/>
        </p:nvSpPr>
        <p:spPr>
          <a:xfrm rot="5400000">
            <a:off x="8629363" y="3022878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84335813-A321-FB84-9010-0D23E660AF71}"/>
              </a:ext>
            </a:extLst>
          </p:cNvPr>
          <p:cNvSpPr/>
          <p:nvPr/>
        </p:nvSpPr>
        <p:spPr>
          <a:xfrm rot="16200000">
            <a:off x="10207119" y="3003775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295A86-800B-F2F2-962B-ECE2B2761A82}"/>
              </a:ext>
            </a:extLst>
          </p:cNvPr>
          <p:cNvSpPr txBox="1"/>
          <p:nvPr/>
        </p:nvSpPr>
        <p:spPr>
          <a:xfrm>
            <a:off x="7785985" y="2864831"/>
            <a:ext cx="938890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User.PassCookie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6C1F73-550B-BC33-AFEE-BFCAA2ED2501}"/>
              </a:ext>
            </a:extLst>
          </p:cNvPr>
          <p:cNvSpPr txBox="1"/>
          <p:nvPr/>
        </p:nvSpPr>
        <p:spPr>
          <a:xfrm>
            <a:off x="9272667" y="2969244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Result,url</a:t>
            </a:r>
            <a:endParaRPr kumimoji="1" lang="en-US" altLang="ja-JP" sz="12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3F807DE-44CB-A064-367B-5049690B3676}"/>
              </a:ext>
            </a:extLst>
          </p:cNvPr>
          <p:cNvSpPr txBox="1"/>
          <p:nvPr/>
        </p:nvSpPr>
        <p:spPr>
          <a:xfrm>
            <a:off x="6668524" y="3065013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Cookie</a:t>
            </a: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31B16FA8-A2B2-9D74-45DF-1EFF87BE9525}"/>
              </a:ext>
            </a:extLst>
          </p:cNvPr>
          <p:cNvSpPr/>
          <p:nvPr/>
        </p:nvSpPr>
        <p:spPr>
          <a:xfrm rot="16200000">
            <a:off x="10225929" y="4300718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184D112-455A-74F6-FB5F-9D4BAD83AFF6}"/>
              </a:ext>
            </a:extLst>
          </p:cNvPr>
          <p:cNvSpPr/>
          <p:nvPr/>
        </p:nvSpPr>
        <p:spPr>
          <a:xfrm>
            <a:off x="3472542" y="4131179"/>
            <a:ext cx="3765093" cy="2173132"/>
          </a:xfrm>
          <a:prstGeom prst="rect">
            <a:avLst/>
          </a:prstGeom>
          <a:solidFill>
            <a:srgbClr val="825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C9DDB76-2E53-AB7D-6112-94B88F699FCE}"/>
              </a:ext>
            </a:extLst>
          </p:cNvPr>
          <p:cNvSpPr txBox="1"/>
          <p:nvPr/>
        </p:nvSpPr>
        <p:spPr>
          <a:xfrm>
            <a:off x="9267763" y="4311357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Result,url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0318993-A4B9-5D32-4AF5-1A4B99904027}"/>
              </a:ext>
            </a:extLst>
          </p:cNvPr>
          <p:cNvSpPr/>
          <p:nvPr/>
        </p:nvSpPr>
        <p:spPr>
          <a:xfrm>
            <a:off x="4321225" y="4737404"/>
            <a:ext cx="1560318" cy="125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36F89AA-8403-D364-FCAE-CFD34A834DA3}"/>
              </a:ext>
            </a:extLst>
          </p:cNvPr>
          <p:cNvSpPr txBox="1"/>
          <p:nvPr/>
        </p:nvSpPr>
        <p:spPr>
          <a:xfrm>
            <a:off x="4381754" y="5142999"/>
            <a:ext cx="25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User-page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52AB67-88AF-CD85-F029-752C77DB4BA4}"/>
              </a:ext>
            </a:extLst>
          </p:cNvPr>
          <p:cNvSpPr/>
          <p:nvPr/>
        </p:nvSpPr>
        <p:spPr>
          <a:xfrm>
            <a:off x="7942950" y="4887057"/>
            <a:ext cx="2676654" cy="1158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グラフィックス 29" descr="Database">
            <a:extLst>
              <a:ext uri="{FF2B5EF4-FFF2-40B4-BE49-F238E27FC236}">
                <a16:creationId xmlns:a16="http://schemas.microsoft.com/office/drawing/2014/main" id="{E7FFC643-A438-A102-F505-F336A8F8B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1605" y="4859590"/>
            <a:ext cx="1105744" cy="1105744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C7ADD9-AD42-889F-41FD-F8B98483E45F}"/>
              </a:ext>
            </a:extLst>
          </p:cNvPr>
          <p:cNvSpPr txBox="1"/>
          <p:nvPr/>
        </p:nvSpPr>
        <p:spPr>
          <a:xfrm>
            <a:off x="9312619" y="5230455"/>
            <a:ext cx="80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id.db</a:t>
            </a:r>
            <a:endParaRPr kumimoji="1" lang="en-US" altLang="ja-JP" sz="2000" b="1" dirty="0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A82CC586-B177-E960-D712-4E7F9923186E}"/>
              </a:ext>
            </a:extLst>
          </p:cNvPr>
          <p:cNvSpPr/>
          <p:nvPr/>
        </p:nvSpPr>
        <p:spPr>
          <a:xfrm rot="5400000">
            <a:off x="8666765" y="4366060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0627759-7489-EB30-C46D-7D7F3D7416A6}"/>
              </a:ext>
            </a:extLst>
          </p:cNvPr>
          <p:cNvSpPr txBox="1"/>
          <p:nvPr/>
        </p:nvSpPr>
        <p:spPr>
          <a:xfrm>
            <a:off x="7785985" y="4265190"/>
            <a:ext cx="938890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User.PassCookie</a:t>
            </a: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D182F1EE-24DF-14FB-9AC8-779246BD59DA}"/>
              </a:ext>
            </a:extLst>
          </p:cNvPr>
          <p:cNvSpPr/>
          <p:nvPr/>
        </p:nvSpPr>
        <p:spPr>
          <a:xfrm rot="5400000">
            <a:off x="4606463" y="3924186"/>
            <a:ext cx="949254" cy="26767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125D43-1CA7-32DB-139E-91E23B486E38}"/>
              </a:ext>
            </a:extLst>
          </p:cNvPr>
          <p:cNvSpPr txBox="1"/>
          <p:nvPr/>
        </p:nvSpPr>
        <p:spPr>
          <a:xfrm>
            <a:off x="3992968" y="4058022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Cookie</a:t>
            </a: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F8F335B6-EA37-F732-03AA-55364B41A08C}"/>
              </a:ext>
            </a:extLst>
          </p:cNvPr>
          <p:cNvSpPr/>
          <p:nvPr/>
        </p:nvSpPr>
        <p:spPr>
          <a:xfrm>
            <a:off x="6081486" y="4918080"/>
            <a:ext cx="1627412" cy="312375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10A69E-00A5-84AD-B509-F8A63F40B8FE}"/>
              </a:ext>
            </a:extLst>
          </p:cNvPr>
          <p:cNvSpPr txBox="1"/>
          <p:nvPr/>
        </p:nvSpPr>
        <p:spPr>
          <a:xfrm>
            <a:off x="6308457" y="4540419"/>
            <a:ext cx="1288713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url,Cookie</a:t>
            </a:r>
            <a:endParaRPr kumimoji="1" lang="en-US" altLang="ja-JP" sz="12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62EF119-C3AB-09FB-8FEA-775C3276ACC9}"/>
              </a:ext>
            </a:extLst>
          </p:cNvPr>
          <p:cNvSpPr txBox="1"/>
          <p:nvPr/>
        </p:nvSpPr>
        <p:spPr>
          <a:xfrm>
            <a:off x="3977571" y="3731298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url</a:t>
            </a:r>
            <a:endParaRPr kumimoji="1" lang="en-US" altLang="ja-JP" sz="1200" b="1" dirty="0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16C2DBFB-FC1A-C5DE-0A71-44FE6E519EC2}"/>
              </a:ext>
            </a:extLst>
          </p:cNvPr>
          <p:cNvSpPr/>
          <p:nvPr/>
        </p:nvSpPr>
        <p:spPr>
          <a:xfrm rot="10800000">
            <a:off x="6037013" y="5365903"/>
            <a:ext cx="1627412" cy="312375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E0F015-98F2-7AB3-B7E1-476F57613C92}"/>
              </a:ext>
            </a:extLst>
          </p:cNvPr>
          <p:cNvSpPr txBox="1"/>
          <p:nvPr/>
        </p:nvSpPr>
        <p:spPr>
          <a:xfrm>
            <a:off x="6301977" y="5696996"/>
            <a:ext cx="1345005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060"/>
                </a:solidFill>
              </a:rPr>
              <a:t>Permission</a:t>
            </a:r>
            <a:endParaRPr kumimoji="1" lang="en-US" altLang="ja-JP" sz="1200" b="1" dirty="0">
              <a:solidFill>
                <a:srgbClr val="002060"/>
              </a:solidFill>
            </a:endParaRP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D426DB22-7B97-93C6-8994-87ED49FB38F2}"/>
              </a:ext>
            </a:extLst>
          </p:cNvPr>
          <p:cNvSpPr/>
          <p:nvPr/>
        </p:nvSpPr>
        <p:spPr>
          <a:xfrm>
            <a:off x="1900125" y="2500000"/>
            <a:ext cx="1314111" cy="668471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Access</a:t>
            </a:r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96445E0-9FF6-07E9-C4E5-A839FF22E1D0}"/>
              </a:ext>
            </a:extLst>
          </p:cNvPr>
          <p:cNvSpPr/>
          <p:nvPr/>
        </p:nvSpPr>
        <p:spPr>
          <a:xfrm>
            <a:off x="371124" y="4588356"/>
            <a:ext cx="2340193" cy="1883417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矢印: 右 62">
            <a:extLst>
              <a:ext uri="{FF2B5EF4-FFF2-40B4-BE49-F238E27FC236}">
                <a16:creationId xmlns:a16="http://schemas.microsoft.com/office/drawing/2014/main" id="{D4AD491A-D596-1EDC-262E-7DDAF9D722CF}"/>
              </a:ext>
            </a:extLst>
          </p:cNvPr>
          <p:cNvSpPr/>
          <p:nvPr/>
        </p:nvSpPr>
        <p:spPr>
          <a:xfrm>
            <a:off x="468442" y="4887057"/>
            <a:ext cx="570324" cy="199776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00D1830-C72E-F9E7-67F0-B573EDF99063}"/>
              </a:ext>
            </a:extLst>
          </p:cNvPr>
          <p:cNvSpPr txBox="1"/>
          <p:nvPr/>
        </p:nvSpPr>
        <p:spPr>
          <a:xfrm>
            <a:off x="405949" y="4842511"/>
            <a:ext cx="2244483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b="1" u="sng" dirty="0">
                <a:solidFill>
                  <a:schemeClr val="bg1"/>
                </a:solidFill>
              </a:rPr>
              <a:t>php connect</a:t>
            </a:r>
          </a:p>
          <a:p>
            <a:pPr algn="r"/>
            <a:endParaRPr kumimoji="1" lang="en-US" altLang="ja-JP" sz="1600" b="1" u="sng" dirty="0">
              <a:solidFill>
                <a:schemeClr val="bg1"/>
              </a:solidFill>
            </a:endParaRPr>
          </a:p>
          <a:p>
            <a:pPr algn="r"/>
            <a:r>
              <a:rPr kumimoji="1" lang="en-US" altLang="ja-JP" sz="1600" b="1" u="sng" dirty="0">
                <a:solidFill>
                  <a:schemeClr val="bg1"/>
                </a:solidFill>
              </a:rPr>
              <a:t>http connect</a:t>
            </a:r>
          </a:p>
          <a:p>
            <a:pPr algn="r"/>
            <a:endParaRPr lang="en-US" altLang="ja-JP" sz="1600" b="1" u="sng" dirty="0">
              <a:solidFill>
                <a:schemeClr val="bg1"/>
              </a:solidFill>
            </a:endParaRPr>
          </a:p>
          <a:p>
            <a:pPr algn="r"/>
            <a:r>
              <a:rPr lang="en-US" altLang="ja-JP" sz="1600" b="1" u="sng" dirty="0">
                <a:solidFill>
                  <a:schemeClr val="bg1"/>
                </a:solidFill>
              </a:rPr>
              <a:t>redirect</a:t>
            </a:r>
            <a:endParaRPr kumimoji="1" lang="en-US" altLang="ja-JP" sz="1600" b="1" u="sng" dirty="0">
              <a:solidFill>
                <a:schemeClr val="bg1"/>
              </a:solidFill>
            </a:endParaRPr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7A44BA66-66B0-64B8-F2C9-6A9F32DAFCA7}"/>
              </a:ext>
            </a:extLst>
          </p:cNvPr>
          <p:cNvSpPr/>
          <p:nvPr/>
        </p:nvSpPr>
        <p:spPr>
          <a:xfrm>
            <a:off x="468442" y="5892643"/>
            <a:ext cx="570324" cy="1997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828AC083-2D34-3BBF-7EAD-5AD596C62F6D}"/>
              </a:ext>
            </a:extLst>
          </p:cNvPr>
          <p:cNvSpPr/>
          <p:nvPr/>
        </p:nvSpPr>
        <p:spPr>
          <a:xfrm>
            <a:off x="471158" y="5408947"/>
            <a:ext cx="570324" cy="199776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 descr="悪魔の顔 (塗りつぶし) 単色塗りつぶし">
            <a:extLst>
              <a:ext uri="{FF2B5EF4-FFF2-40B4-BE49-F238E27FC236}">
                <a16:creationId xmlns:a16="http://schemas.microsoft.com/office/drawing/2014/main" id="{C1CAA0D3-0A1F-00CB-8CA2-69DCAF0B1A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1407" y="3592215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悪魔の顔 (塗りつぶし) 単色塗りつぶし">
            <a:extLst>
              <a:ext uri="{FF2B5EF4-FFF2-40B4-BE49-F238E27FC236}">
                <a16:creationId xmlns:a16="http://schemas.microsoft.com/office/drawing/2014/main" id="{02C35304-3F06-7D8B-9279-8A017A4BCF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79306" y="3602567"/>
            <a:ext cx="914400" cy="914400"/>
          </a:xfrm>
          <a:prstGeom prst="rect">
            <a:avLst/>
          </a:prstGeom>
        </p:spPr>
      </p:pic>
      <p:pic>
        <p:nvPicPr>
          <p:cNvPr id="14" name="グラフィックス 13" descr="悪魔の顔 (塗りつぶし) 単色塗りつぶし">
            <a:extLst>
              <a:ext uri="{FF2B5EF4-FFF2-40B4-BE49-F238E27FC236}">
                <a16:creationId xmlns:a16="http://schemas.microsoft.com/office/drawing/2014/main" id="{0CAD721E-7BF5-7921-B6BA-904D992BBC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7348" y="1406433"/>
            <a:ext cx="914400" cy="914400"/>
          </a:xfrm>
          <a:prstGeom prst="rect">
            <a:avLst/>
          </a:prstGeom>
        </p:spPr>
      </p:pic>
      <p:pic>
        <p:nvPicPr>
          <p:cNvPr id="15" name="グラフィックス 14" descr="悪魔の顔 (塗りつぶし) 単色塗りつぶし">
            <a:extLst>
              <a:ext uri="{FF2B5EF4-FFF2-40B4-BE49-F238E27FC236}">
                <a16:creationId xmlns:a16="http://schemas.microsoft.com/office/drawing/2014/main" id="{803C6E01-7E2A-1156-DFDA-9D0F3AAEF2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59267" y="47445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580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EB3CBB6-7430-8603-ACCE-0FB6C98C9DB4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A620A8F4-ED85-05A0-11D7-B11C63E03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メイリオ 見出し"/>
              </a:rPr>
              <a:t>SQL injection attack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23A4AE-6781-0AC4-D8C2-706149C3A5EC}"/>
              </a:ext>
            </a:extLst>
          </p:cNvPr>
          <p:cNvSpPr/>
          <p:nvPr/>
        </p:nvSpPr>
        <p:spPr>
          <a:xfrm>
            <a:off x="691243" y="2446897"/>
            <a:ext cx="10809514" cy="3753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67A852-DDC9-851F-3C7D-78301DA14B02}"/>
              </a:ext>
            </a:extLst>
          </p:cNvPr>
          <p:cNvSpPr txBox="1"/>
          <p:nvPr/>
        </p:nvSpPr>
        <p:spPr>
          <a:xfrm>
            <a:off x="1001380" y="2942361"/>
            <a:ext cx="1018924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altLang="ja-JP" sz="2000" b="1" dirty="0">
                <a:solidFill>
                  <a:schemeClr val="bg1">
                    <a:lumMod val="95000"/>
                  </a:schemeClr>
                </a:solidFill>
              </a:rPr>
              <a:t>SQLite Query</a:t>
            </a:r>
          </a:p>
          <a:p>
            <a:r>
              <a:rPr lang="en-CA" altLang="ja-JP" sz="2000" dirty="0">
                <a:solidFill>
                  <a:schemeClr val="bg1">
                    <a:lumMod val="95000"/>
                  </a:schemeClr>
                </a:solidFill>
              </a:rPr>
              <a:t>SELECT </a:t>
            </a: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</a:rPr>
              <a:t>* FROM users WHERE username=‘$username’ AND password=‘$password’;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A8E925D-66C8-81B2-571E-C9EDA9554574}"/>
              </a:ext>
            </a:extLst>
          </p:cNvPr>
          <p:cNvSpPr txBox="1"/>
          <p:nvPr/>
        </p:nvSpPr>
        <p:spPr>
          <a:xfrm>
            <a:off x="1001380" y="3848389"/>
            <a:ext cx="1018924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altLang="ja-JP" sz="2000" b="1" dirty="0">
                <a:solidFill>
                  <a:schemeClr val="bg1">
                    <a:lumMod val="95000"/>
                  </a:schemeClr>
                </a:solidFill>
              </a:rPr>
              <a:t>IF You enter it user1,pass1</a:t>
            </a:r>
          </a:p>
          <a:p>
            <a:r>
              <a:rPr lang="en-CA" altLang="ja-JP" sz="2000" dirty="0">
                <a:solidFill>
                  <a:schemeClr val="bg1">
                    <a:lumMod val="95000"/>
                  </a:schemeClr>
                </a:solidFill>
              </a:rPr>
              <a:t>SELECT </a:t>
            </a: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</a:rPr>
              <a:t>* FROM users WHERE username=‘user1’ AND password=‘pass1’;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98BD77-86C4-591B-EF68-6F147674D181}"/>
              </a:ext>
            </a:extLst>
          </p:cNvPr>
          <p:cNvSpPr txBox="1"/>
          <p:nvPr/>
        </p:nvSpPr>
        <p:spPr>
          <a:xfrm>
            <a:off x="1001380" y="4794594"/>
            <a:ext cx="10189240" cy="70788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altLang="ja-JP" sz="2000" b="1" dirty="0">
                <a:solidFill>
                  <a:schemeClr val="bg1">
                    <a:lumMod val="95000"/>
                  </a:schemeClr>
                </a:solidFill>
              </a:rPr>
              <a:t>IF You enter it admin, ‘or ‘1’=‘1</a:t>
            </a:r>
            <a:endParaRPr lang="en-CA" altLang="ja-JP" sz="2000" dirty="0"/>
          </a:p>
          <a:p>
            <a:r>
              <a:rPr lang="en-CA" altLang="ja-JP" sz="2000" dirty="0">
                <a:solidFill>
                  <a:schemeClr val="bg1">
                    <a:lumMod val="95000"/>
                  </a:schemeClr>
                </a:solidFill>
              </a:rPr>
              <a:t>SELECT </a:t>
            </a: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</a:rPr>
              <a:t>* FROM users WHERE </a:t>
            </a:r>
            <a:r>
              <a:rPr lang="en-US" altLang="ja-JP" sz="2000" dirty="0">
                <a:solidFill>
                  <a:srgbClr val="00B0F0"/>
                </a:solidFill>
              </a:rPr>
              <a:t>username=‘admin’ AND password=‘ ’</a:t>
            </a: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</a:rPr>
              <a:t>or</a:t>
            </a:r>
            <a:r>
              <a:rPr lang="en-US" altLang="ja-JP" sz="2000" dirty="0">
                <a:solidFill>
                  <a:srgbClr val="00B0F0"/>
                </a:solidFill>
              </a:rPr>
              <a:t>’1’=‘1’;</a:t>
            </a:r>
          </a:p>
        </p:txBody>
      </p:sp>
    </p:spTree>
    <p:extLst>
      <p:ext uri="{BB962C8B-B14F-4D97-AF65-F5344CB8AC3E}">
        <p14:creationId xmlns:p14="http://schemas.microsoft.com/office/powerpoint/2010/main" val="328359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00504C8-5656-61B2-9507-EE8DE6F8A42C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D7BF4CE1-7B90-B620-BAE2-156E27AA5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メイリオ 見出し"/>
              </a:rPr>
              <a:t>File permission by Linux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7C1E950-40C1-DF25-E12C-986BCAC1195A}"/>
              </a:ext>
            </a:extLst>
          </p:cNvPr>
          <p:cNvSpPr/>
          <p:nvPr/>
        </p:nvSpPr>
        <p:spPr>
          <a:xfrm>
            <a:off x="168416" y="2060861"/>
            <a:ext cx="11952464" cy="44516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3" name="図 12" descr="テキスト&#10;&#10;自動的に生成された説明">
            <a:extLst>
              <a:ext uri="{FF2B5EF4-FFF2-40B4-BE49-F238E27FC236}">
                <a16:creationId xmlns:a16="http://schemas.microsoft.com/office/drawing/2014/main" id="{4EBAA1A0-D63C-D950-05F0-DD2BA6225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9" y="2081180"/>
            <a:ext cx="11045704" cy="1871059"/>
          </a:xfrm>
          <a:prstGeom prst="rect">
            <a:avLst/>
          </a:prstGeom>
        </p:spPr>
      </p:pic>
      <p:sp>
        <p:nvSpPr>
          <p:cNvPr id="14" name="右中かっこ 13">
            <a:extLst>
              <a:ext uri="{FF2B5EF4-FFF2-40B4-BE49-F238E27FC236}">
                <a16:creationId xmlns:a16="http://schemas.microsoft.com/office/drawing/2014/main" id="{D4E4EB1F-47C5-9D0F-B805-77D5071E9016}"/>
              </a:ext>
            </a:extLst>
          </p:cNvPr>
          <p:cNvSpPr/>
          <p:nvPr/>
        </p:nvSpPr>
        <p:spPr>
          <a:xfrm rot="16200000" flipH="1">
            <a:off x="3227533" y="3434148"/>
            <a:ext cx="480936" cy="1517118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C9202B5D-E480-0B93-4B35-914C4F2633A8}"/>
              </a:ext>
            </a:extLst>
          </p:cNvPr>
          <p:cNvSpPr/>
          <p:nvPr/>
        </p:nvSpPr>
        <p:spPr>
          <a:xfrm rot="16200000" flipH="1">
            <a:off x="5057972" y="3395189"/>
            <a:ext cx="480936" cy="1595120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540DF782-AC99-1903-D0B4-1D77357F790E}"/>
              </a:ext>
            </a:extLst>
          </p:cNvPr>
          <p:cNvSpPr txBox="1">
            <a:spLocks/>
          </p:cNvSpPr>
          <p:nvPr/>
        </p:nvSpPr>
        <p:spPr>
          <a:xfrm>
            <a:off x="2891053" y="4306220"/>
            <a:ext cx="1141548" cy="683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Owner</a:t>
            </a:r>
            <a:endParaRPr lang="ja-JP" altLang="en-US" sz="24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5B7F513D-7740-E9F0-97C4-3299BA6A43CC}"/>
              </a:ext>
            </a:extLst>
          </p:cNvPr>
          <p:cNvSpPr txBox="1">
            <a:spLocks/>
          </p:cNvSpPr>
          <p:nvPr/>
        </p:nvSpPr>
        <p:spPr>
          <a:xfrm>
            <a:off x="4727666" y="4306220"/>
            <a:ext cx="1141548" cy="683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Group</a:t>
            </a:r>
            <a:endParaRPr lang="ja-JP" altLang="en-US" sz="24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976A685C-4DDD-CE1E-ABF2-14AB0B4BA2DE}"/>
              </a:ext>
            </a:extLst>
          </p:cNvPr>
          <p:cNvSpPr/>
          <p:nvPr/>
        </p:nvSpPr>
        <p:spPr>
          <a:xfrm rot="16200000" flipH="1">
            <a:off x="899328" y="3434148"/>
            <a:ext cx="480936" cy="1517118"/>
          </a:xfrm>
          <a:prstGeom prst="rightBrac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タイトル 1">
            <a:extLst>
              <a:ext uri="{FF2B5EF4-FFF2-40B4-BE49-F238E27FC236}">
                <a16:creationId xmlns:a16="http://schemas.microsoft.com/office/drawing/2014/main" id="{A69A4E2B-7CCA-CE39-41AB-7C6BF8C73D1B}"/>
              </a:ext>
            </a:extLst>
          </p:cNvPr>
          <p:cNvSpPr txBox="1">
            <a:spLocks/>
          </p:cNvSpPr>
          <p:nvPr/>
        </p:nvSpPr>
        <p:spPr>
          <a:xfrm>
            <a:off x="325869" y="4306220"/>
            <a:ext cx="1649586" cy="683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 altLang="ja-JP" sz="2400" b="1" dirty="0">
                <a:solidFill>
                  <a:schemeClr val="bg1"/>
                </a:solidFill>
                <a:latin typeface="メイリオ 見出し"/>
              </a:rPr>
              <a:t>Permission</a:t>
            </a:r>
            <a:endParaRPr lang="ja-JP" altLang="en-US" sz="24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22" name="右中かっこ 21">
            <a:extLst>
              <a:ext uri="{FF2B5EF4-FFF2-40B4-BE49-F238E27FC236}">
                <a16:creationId xmlns:a16="http://schemas.microsoft.com/office/drawing/2014/main" id="{FDC686A2-F9A9-AC57-1B07-37C525F9AC7F}"/>
              </a:ext>
            </a:extLst>
          </p:cNvPr>
          <p:cNvSpPr/>
          <p:nvPr/>
        </p:nvSpPr>
        <p:spPr>
          <a:xfrm rot="16200000" flipH="1">
            <a:off x="1821680" y="4307768"/>
            <a:ext cx="1037771" cy="326713"/>
          </a:xfrm>
          <a:prstGeom prst="rightBrace">
            <a:avLst>
              <a:gd name="adj1" fmla="val 8333"/>
              <a:gd name="adj2" fmla="val 53177"/>
            </a:avLst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F942DCC7-8E6B-30C5-F82C-702F773D0254}"/>
              </a:ext>
            </a:extLst>
          </p:cNvPr>
          <p:cNvSpPr txBox="1">
            <a:spLocks/>
          </p:cNvSpPr>
          <p:nvPr/>
        </p:nvSpPr>
        <p:spPr>
          <a:xfrm>
            <a:off x="911910" y="4915654"/>
            <a:ext cx="2915171" cy="6837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Hard link</a:t>
            </a:r>
            <a:endParaRPr lang="ja-JP" altLang="en-US" sz="2400" b="1" dirty="0">
              <a:solidFill>
                <a:schemeClr val="bg1"/>
              </a:solidFill>
              <a:latin typeface="メイリオ 見出し"/>
            </a:endParaRPr>
          </a:p>
        </p:txBody>
      </p:sp>
      <p:pic>
        <p:nvPicPr>
          <p:cNvPr id="26" name="図 25" descr="テーブル が含まれている画像&#10;&#10;自動的に生成された説明">
            <a:extLst>
              <a:ext uri="{FF2B5EF4-FFF2-40B4-BE49-F238E27FC236}">
                <a16:creationId xmlns:a16="http://schemas.microsoft.com/office/drawing/2014/main" id="{3F0BAEC5-AD8E-DD8C-415F-AB2CAE0AA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602" y="4039077"/>
            <a:ext cx="3817373" cy="249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0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76CB61-3A9B-A985-D424-7EF25158AE98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0E4FB747-E89D-D2C5-7378-67043E6E2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>
            <a:normAutofit/>
          </a:bodyPr>
          <a:lstStyle/>
          <a:p>
            <a:r>
              <a:rPr lang="en-CA" altLang="ja-JP" sz="6000" b="1" dirty="0">
                <a:solidFill>
                  <a:schemeClr val="bg1"/>
                </a:solidFill>
                <a:latin typeface="メイリオ 見出し"/>
              </a:rPr>
              <a:t>File permission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391AA5D-7128-4045-D133-686989F16517}"/>
              </a:ext>
            </a:extLst>
          </p:cNvPr>
          <p:cNvSpPr/>
          <p:nvPr/>
        </p:nvSpPr>
        <p:spPr>
          <a:xfrm>
            <a:off x="168416" y="2060861"/>
            <a:ext cx="11952464" cy="44516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FCF7ECDA-5B30-C220-B042-70FEBD453EDC}"/>
              </a:ext>
            </a:extLst>
          </p:cNvPr>
          <p:cNvSpPr txBox="1">
            <a:spLocks/>
          </p:cNvSpPr>
          <p:nvPr/>
        </p:nvSpPr>
        <p:spPr>
          <a:xfrm>
            <a:off x="707572" y="2656447"/>
            <a:ext cx="11078028" cy="30433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b="1" dirty="0">
                <a:solidFill>
                  <a:schemeClr val="bg1"/>
                </a:solidFill>
                <a:latin typeface="メイリオ 見出し"/>
              </a:rPr>
              <a:t>1.Change the text in read.txt</a:t>
            </a:r>
          </a:p>
          <a:p>
            <a:r>
              <a:rPr lang="en-US" altLang="ja-JP" sz="3200" b="1" dirty="0">
                <a:solidFill>
                  <a:schemeClr val="bg1"/>
                </a:solidFill>
                <a:latin typeface="メイリオ 見出し"/>
              </a:rPr>
              <a:t>2.Watch and change the text in read1.txt in read directory</a:t>
            </a:r>
          </a:p>
          <a:p>
            <a:endParaRPr lang="en-US" altLang="ja-JP" sz="3200" b="1" dirty="0">
              <a:solidFill>
                <a:schemeClr val="bg1"/>
              </a:solidFill>
              <a:latin typeface="メイリオ 見出し"/>
            </a:endParaRPr>
          </a:p>
        </p:txBody>
      </p:sp>
    </p:spTree>
    <p:extLst>
      <p:ext uri="{BB962C8B-B14F-4D97-AF65-F5344CB8AC3E}">
        <p14:creationId xmlns:p14="http://schemas.microsoft.com/office/powerpoint/2010/main" val="207919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100F5BA-DA1C-3311-D71A-4DADE479A1EB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C5FC5CE1-51BE-F11E-EB4C-6F6CEC9A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メイリオ 見出し"/>
              </a:rPr>
              <a:t>Let’s considering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E4020CE-A49C-78F7-8284-48293273BDE6}"/>
              </a:ext>
            </a:extLst>
          </p:cNvPr>
          <p:cNvSpPr/>
          <p:nvPr/>
        </p:nvSpPr>
        <p:spPr>
          <a:xfrm>
            <a:off x="168416" y="2060861"/>
            <a:ext cx="11952464" cy="44516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35C859D-7EBC-D8FA-CD10-C8D05665869F}"/>
              </a:ext>
            </a:extLst>
          </p:cNvPr>
          <p:cNvSpPr/>
          <p:nvPr/>
        </p:nvSpPr>
        <p:spPr>
          <a:xfrm>
            <a:off x="1259840" y="2773680"/>
            <a:ext cx="3844835" cy="3396510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71D360E-366E-880F-2B9B-51F59FEE866A}"/>
              </a:ext>
            </a:extLst>
          </p:cNvPr>
          <p:cNvSpPr/>
          <p:nvPr/>
        </p:nvSpPr>
        <p:spPr>
          <a:xfrm>
            <a:off x="7087326" y="2773680"/>
            <a:ext cx="3651794" cy="3396510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502C5900-8330-3F32-5D75-A2AA615ECD0C}"/>
              </a:ext>
            </a:extLst>
          </p:cNvPr>
          <p:cNvSpPr txBox="1">
            <a:spLocks/>
          </p:cNvSpPr>
          <p:nvPr/>
        </p:nvSpPr>
        <p:spPr>
          <a:xfrm>
            <a:off x="1259840" y="3138214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E08F558B-B784-B291-FA6A-7CF84757C57A}"/>
              </a:ext>
            </a:extLst>
          </p:cNvPr>
          <p:cNvSpPr txBox="1">
            <a:spLocks/>
          </p:cNvSpPr>
          <p:nvPr/>
        </p:nvSpPr>
        <p:spPr>
          <a:xfrm>
            <a:off x="1555206" y="2768207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chemeClr val="bg1"/>
                </a:solidFill>
                <a:latin typeface="メイリオ 見出し"/>
              </a:rPr>
              <a:t>Permission-test</a:t>
            </a:r>
            <a:endParaRPr lang="ja-JP" altLang="en-US" sz="36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8630E164-EDED-0EAA-3AA2-1F88E669A8FE}"/>
              </a:ext>
            </a:extLst>
          </p:cNvPr>
          <p:cNvSpPr txBox="1">
            <a:spLocks/>
          </p:cNvSpPr>
          <p:nvPr/>
        </p:nvSpPr>
        <p:spPr>
          <a:xfrm>
            <a:off x="1555206" y="3801289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67103C8-EC90-A7A0-197E-3871674E51EF}"/>
              </a:ext>
            </a:extLst>
          </p:cNvPr>
          <p:cNvSpPr txBox="1">
            <a:spLocks/>
          </p:cNvSpPr>
          <p:nvPr/>
        </p:nvSpPr>
        <p:spPr>
          <a:xfrm>
            <a:off x="1300844" y="3963040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Owner:read,write,run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Group:read,write,run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Other:Noun</a:t>
            </a:r>
          </a:p>
        </p:txBody>
      </p:sp>
      <p:sp>
        <p:nvSpPr>
          <p:cNvPr id="13" name="タイトル 1">
            <a:extLst>
              <a:ext uri="{FF2B5EF4-FFF2-40B4-BE49-F238E27FC236}">
                <a16:creationId xmlns:a16="http://schemas.microsoft.com/office/drawing/2014/main" id="{B1C09F31-A6AB-A64F-F1AA-6E7877282172}"/>
              </a:ext>
            </a:extLst>
          </p:cNvPr>
          <p:cNvSpPr txBox="1">
            <a:spLocks/>
          </p:cNvSpPr>
          <p:nvPr/>
        </p:nvSpPr>
        <p:spPr>
          <a:xfrm>
            <a:off x="7087326" y="2752795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chemeClr val="bg1"/>
                </a:solidFill>
                <a:latin typeface="メイリオ 見出し"/>
              </a:rPr>
              <a:t>Permission.html</a:t>
            </a:r>
            <a:endParaRPr lang="ja-JP" altLang="en-US" sz="36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FD6C9107-2834-9FA5-37EE-ACF775277CC3}"/>
              </a:ext>
            </a:extLst>
          </p:cNvPr>
          <p:cNvSpPr txBox="1">
            <a:spLocks/>
          </p:cNvSpPr>
          <p:nvPr/>
        </p:nvSpPr>
        <p:spPr>
          <a:xfrm>
            <a:off x="7235009" y="3924056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Owner:read,write,run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Group:read,write,run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Other:Noun</a:t>
            </a:r>
          </a:p>
        </p:txBody>
      </p:sp>
      <p:sp>
        <p:nvSpPr>
          <p:cNvPr id="16" name="右中かっこ 15">
            <a:extLst>
              <a:ext uri="{FF2B5EF4-FFF2-40B4-BE49-F238E27FC236}">
                <a16:creationId xmlns:a16="http://schemas.microsoft.com/office/drawing/2014/main" id="{25B8E02B-4A16-DFFB-B73C-A2F07BAA04F9}"/>
              </a:ext>
            </a:extLst>
          </p:cNvPr>
          <p:cNvSpPr/>
          <p:nvPr/>
        </p:nvSpPr>
        <p:spPr>
          <a:xfrm flipH="1">
            <a:off x="5408411" y="2742390"/>
            <a:ext cx="1280886" cy="3088640"/>
          </a:xfrm>
          <a:prstGeom prst="rightBrac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0922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DAB184F-45E5-78E3-46DA-43B8B52E665E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タイトル 1">
            <a:extLst>
              <a:ext uri="{FF2B5EF4-FFF2-40B4-BE49-F238E27FC236}">
                <a16:creationId xmlns:a16="http://schemas.microsoft.com/office/drawing/2014/main" id="{CED5C96C-7DFA-48F2-3692-2115A96E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>
            <a:normAutofit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メイリオ 見出し"/>
              </a:rPr>
              <a:t>Let’s considering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DA54DAB-FE09-E639-39B7-E7C6B4655089}"/>
              </a:ext>
            </a:extLst>
          </p:cNvPr>
          <p:cNvSpPr/>
          <p:nvPr/>
        </p:nvSpPr>
        <p:spPr>
          <a:xfrm>
            <a:off x="168416" y="2050701"/>
            <a:ext cx="11952464" cy="44516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F19BD51-8450-2E7C-0221-15F278E47901}"/>
              </a:ext>
            </a:extLst>
          </p:cNvPr>
          <p:cNvSpPr/>
          <p:nvPr/>
        </p:nvSpPr>
        <p:spPr>
          <a:xfrm>
            <a:off x="1259840" y="2773680"/>
            <a:ext cx="3844835" cy="3396510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BD36402-B0A9-B822-EFE7-13A0868D1986}"/>
              </a:ext>
            </a:extLst>
          </p:cNvPr>
          <p:cNvSpPr/>
          <p:nvPr/>
        </p:nvSpPr>
        <p:spPr>
          <a:xfrm>
            <a:off x="7087326" y="2347147"/>
            <a:ext cx="4332514" cy="1405541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3FF7D14-6C00-1142-220F-5C258072311A}"/>
              </a:ext>
            </a:extLst>
          </p:cNvPr>
          <p:cNvSpPr txBox="1">
            <a:spLocks/>
          </p:cNvSpPr>
          <p:nvPr/>
        </p:nvSpPr>
        <p:spPr>
          <a:xfrm>
            <a:off x="1259840" y="3138214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99587E70-6B5B-007A-2627-EC123DE43423}"/>
              </a:ext>
            </a:extLst>
          </p:cNvPr>
          <p:cNvSpPr txBox="1">
            <a:spLocks/>
          </p:cNvSpPr>
          <p:nvPr/>
        </p:nvSpPr>
        <p:spPr>
          <a:xfrm>
            <a:off x="1555206" y="2768207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b="1" dirty="0">
                <a:solidFill>
                  <a:schemeClr val="bg1"/>
                </a:solidFill>
                <a:latin typeface="メイリオ 見出し"/>
              </a:rPr>
              <a:t>Permission-test</a:t>
            </a:r>
            <a:endParaRPr lang="ja-JP" altLang="en-US" sz="36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915AA200-4CEA-1D03-CDA1-6CBD58337665}"/>
              </a:ext>
            </a:extLst>
          </p:cNvPr>
          <p:cNvSpPr txBox="1">
            <a:spLocks/>
          </p:cNvSpPr>
          <p:nvPr/>
        </p:nvSpPr>
        <p:spPr>
          <a:xfrm>
            <a:off x="1555206" y="3801289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5C129077-1B0C-2D9F-F923-3E3004FCE947}"/>
              </a:ext>
            </a:extLst>
          </p:cNvPr>
          <p:cNvSpPr txBox="1">
            <a:spLocks/>
          </p:cNvSpPr>
          <p:nvPr/>
        </p:nvSpPr>
        <p:spPr>
          <a:xfrm>
            <a:off x="1300844" y="3963040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Owner:read,write,run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Group:read,write,run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Other:Noun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6060818-91E8-9177-DC8A-FEA59E78BC39}"/>
              </a:ext>
            </a:extLst>
          </p:cNvPr>
          <p:cNvSpPr txBox="1">
            <a:spLocks/>
          </p:cNvSpPr>
          <p:nvPr/>
        </p:nvSpPr>
        <p:spPr>
          <a:xfrm>
            <a:off x="7087326" y="2289582"/>
            <a:ext cx="4332514" cy="676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>
                <a:solidFill>
                  <a:srgbClr val="FFFF00"/>
                </a:solidFill>
                <a:latin typeface="メイリオ 見出し"/>
              </a:rPr>
              <a:t>order</a:t>
            </a:r>
            <a:endParaRPr lang="ja-JP" altLang="en-US" sz="2800" b="1" dirty="0">
              <a:solidFill>
                <a:srgbClr val="FFFF00"/>
              </a:solidFill>
              <a:latin typeface="メイリオ 見出し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F0D808B7-95A4-FF5F-8C1F-390DE6A83B40}"/>
              </a:ext>
            </a:extLst>
          </p:cNvPr>
          <p:cNvSpPr txBox="1">
            <a:spLocks/>
          </p:cNvSpPr>
          <p:nvPr/>
        </p:nvSpPr>
        <p:spPr>
          <a:xfrm>
            <a:off x="7866355" y="2777935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Owner:read,write,run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Group:read,write,run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Other:Noun</a:t>
            </a:r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EC01E699-1702-C535-962A-98AF560F9571}"/>
              </a:ext>
            </a:extLst>
          </p:cNvPr>
          <p:cNvSpPr/>
          <p:nvPr/>
        </p:nvSpPr>
        <p:spPr>
          <a:xfrm flipH="1">
            <a:off x="5408411" y="2742390"/>
            <a:ext cx="1280886" cy="3088640"/>
          </a:xfrm>
          <a:prstGeom prst="rightBrac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D88D0DA-7A56-2417-2837-50C250099C5F}"/>
              </a:ext>
            </a:extLst>
          </p:cNvPr>
          <p:cNvSpPr/>
          <p:nvPr/>
        </p:nvSpPr>
        <p:spPr>
          <a:xfrm>
            <a:off x="7037615" y="4398953"/>
            <a:ext cx="4332514" cy="1405541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/>
          </a:p>
        </p:txBody>
      </p:sp>
      <p:sp>
        <p:nvSpPr>
          <p:cNvPr id="18" name="タイトル 1">
            <a:extLst>
              <a:ext uri="{FF2B5EF4-FFF2-40B4-BE49-F238E27FC236}">
                <a16:creationId xmlns:a16="http://schemas.microsoft.com/office/drawing/2014/main" id="{5127D0E1-38B7-6A6E-4BBC-9D8624B1D894}"/>
              </a:ext>
            </a:extLst>
          </p:cNvPr>
          <p:cNvSpPr txBox="1">
            <a:spLocks/>
          </p:cNvSpPr>
          <p:nvPr/>
        </p:nvSpPr>
        <p:spPr>
          <a:xfrm>
            <a:off x="7896835" y="4789615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Owner:read,write,run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Group:read,write,run</a:t>
            </a:r>
          </a:p>
          <a:p>
            <a:r>
              <a:rPr lang="en-US" altLang="ja-JP" sz="2400" b="1" dirty="0">
                <a:solidFill>
                  <a:schemeClr val="bg1"/>
                </a:solidFill>
                <a:latin typeface="メイリオ 見出し"/>
              </a:rPr>
              <a:t>Other:Noun</a:t>
            </a:r>
          </a:p>
        </p:txBody>
      </p:sp>
      <p:sp>
        <p:nvSpPr>
          <p:cNvPr id="19" name="タイトル 1">
            <a:extLst>
              <a:ext uri="{FF2B5EF4-FFF2-40B4-BE49-F238E27FC236}">
                <a16:creationId xmlns:a16="http://schemas.microsoft.com/office/drawing/2014/main" id="{3798C6ED-5B12-DC75-613C-9B2B572B7C26}"/>
              </a:ext>
            </a:extLst>
          </p:cNvPr>
          <p:cNvSpPr txBox="1">
            <a:spLocks/>
          </p:cNvSpPr>
          <p:nvPr/>
        </p:nvSpPr>
        <p:spPr>
          <a:xfrm>
            <a:off x="7018189" y="4385013"/>
            <a:ext cx="4332514" cy="676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>
                <a:solidFill>
                  <a:srgbClr val="FFFF00"/>
                </a:solidFill>
                <a:latin typeface="メイリオ 見出し"/>
              </a:rPr>
              <a:t>seraph</a:t>
            </a:r>
            <a:endParaRPr lang="ja-JP" altLang="en-US" sz="2800" b="1" dirty="0">
              <a:solidFill>
                <a:srgbClr val="FFFF00"/>
              </a:solidFill>
              <a:latin typeface="メイリオ 見出し"/>
            </a:endParaRP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9E1C73C6-DA6E-7DF2-1EC1-A75E14F1E0B6}"/>
              </a:ext>
            </a:extLst>
          </p:cNvPr>
          <p:cNvSpPr/>
          <p:nvPr/>
        </p:nvSpPr>
        <p:spPr>
          <a:xfrm rot="5400000">
            <a:off x="9648626" y="3939844"/>
            <a:ext cx="826754" cy="264500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720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656F89-BB86-6EB6-148A-B017AF3FA033}"/>
              </a:ext>
            </a:extLst>
          </p:cNvPr>
          <p:cNvSpPr/>
          <p:nvPr/>
        </p:nvSpPr>
        <p:spPr>
          <a:xfrm>
            <a:off x="148772" y="121194"/>
            <a:ext cx="11865428" cy="6533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E12E50-0336-19D3-BB93-239C3FC916CD}"/>
              </a:ext>
            </a:extLst>
          </p:cNvPr>
          <p:cNvSpPr/>
          <p:nvPr/>
        </p:nvSpPr>
        <p:spPr>
          <a:xfrm>
            <a:off x="2946400" y="355600"/>
            <a:ext cx="8902700" cy="614680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グラフィックス 7" descr="ユーザー 単色塗りつぶし">
            <a:extLst>
              <a:ext uri="{FF2B5EF4-FFF2-40B4-BE49-F238E27FC236}">
                <a16:creationId xmlns:a16="http://schemas.microsoft.com/office/drawing/2014/main" id="{0373A645-E9F1-9F22-CA00-04F53DA34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9091" y="2054307"/>
            <a:ext cx="1524000" cy="1524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3F4667-DC09-8189-6BAB-420267DE6F92}"/>
              </a:ext>
            </a:extLst>
          </p:cNvPr>
          <p:cNvSpPr txBox="1"/>
          <p:nvPr/>
        </p:nvSpPr>
        <p:spPr>
          <a:xfrm>
            <a:off x="3215280" y="548212"/>
            <a:ext cx="79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Apache web sever(local host)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C8B3FD1-D766-B4DE-C003-2E83315E1DDF}"/>
              </a:ext>
            </a:extLst>
          </p:cNvPr>
          <p:cNvSpPr/>
          <p:nvPr/>
        </p:nvSpPr>
        <p:spPr>
          <a:xfrm>
            <a:off x="3421560" y="1514946"/>
            <a:ext cx="3220539" cy="2344786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D6C337-D762-1198-9D1E-BC91FF7E9AC1}"/>
              </a:ext>
            </a:extLst>
          </p:cNvPr>
          <p:cNvSpPr txBox="1"/>
          <p:nvPr/>
        </p:nvSpPr>
        <p:spPr>
          <a:xfrm>
            <a:off x="3786780" y="1589612"/>
            <a:ext cx="25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Front-end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DF3833-AFC2-53EB-8F8A-795182BC927D}"/>
              </a:ext>
            </a:extLst>
          </p:cNvPr>
          <p:cNvSpPr/>
          <p:nvPr/>
        </p:nvSpPr>
        <p:spPr>
          <a:xfrm>
            <a:off x="7215780" y="1514946"/>
            <a:ext cx="4392020" cy="4794842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8FFD8F-58D2-8F58-3B71-42DA7E8293A5}"/>
              </a:ext>
            </a:extLst>
          </p:cNvPr>
          <p:cNvSpPr txBox="1"/>
          <p:nvPr/>
        </p:nvSpPr>
        <p:spPr>
          <a:xfrm>
            <a:off x="8395789" y="1609147"/>
            <a:ext cx="25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back-end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8CAF3E6-881A-2891-289D-9BF0816490E4}"/>
              </a:ext>
            </a:extLst>
          </p:cNvPr>
          <p:cNvSpPr/>
          <p:nvPr/>
        </p:nvSpPr>
        <p:spPr>
          <a:xfrm>
            <a:off x="7912100" y="2220388"/>
            <a:ext cx="3263900" cy="52940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6F8AAC-9750-1883-8BCC-861516BC36E1}"/>
              </a:ext>
            </a:extLst>
          </p:cNvPr>
          <p:cNvSpPr txBox="1"/>
          <p:nvPr/>
        </p:nvSpPr>
        <p:spPr>
          <a:xfrm>
            <a:off x="8848820" y="2328157"/>
            <a:ext cx="25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Lagniappe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F2698F8-0E7E-0602-AE6C-BD027E164AF6}"/>
              </a:ext>
            </a:extLst>
          </p:cNvPr>
          <p:cNvSpPr/>
          <p:nvPr/>
        </p:nvSpPr>
        <p:spPr>
          <a:xfrm>
            <a:off x="7942949" y="3478896"/>
            <a:ext cx="3263900" cy="52940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5C0FC6-47BB-A8BB-7BB3-641DD47BF3E9}"/>
              </a:ext>
            </a:extLst>
          </p:cNvPr>
          <p:cNvSpPr txBox="1"/>
          <p:nvPr/>
        </p:nvSpPr>
        <p:spPr>
          <a:xfrm>
            <a:off x="8596455" y="3539513"/>
            <a:ext cx="25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Lagniappe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562D561-6A52-136E-D31C-41FB22B0E58A}"/>
              </a:ext>
            </a:extLst>
          </p:cNvPr>
          <p:cNvSpPr/>
          <p:nvPr/>
        </p:nvSpPr>
        <p:spPr>
          <a:xfrm>
            <a:off x="3658783" y="2187943"/>
            <a:ext cx="2768326" cy="11578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EC9EF4-4B2C-2996-DB96-D2111EAFD124}"/>
              </a:ext>
            </a:extLst>
          </p:cNvPr>
          <p:cNvSpPr txBox="1"/>
          <p:nvPr/>
        </p:nvSpPr>
        <p:spPr>
          <a:xfrm>
            <a:off x="4204348" y="2528212"/>
            <a:ext cx="167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Login page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4BBB3C86-5ACF-95C5-2E41-A2DFB8C23D8F}"/>
              </a:ext>
            </a:extLst>
          </p:cNvPr>
          <p:cNvSpPr/>
          <p:nvPr/>
        </p:nvSpPr>
        <p:spPr>
          <a:xfrm>
            <a:off x="6567041" y="2251366"/>
            <a:ext cx="1141857" cy="19129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C44E82A5-AA05-5DFC-CBC8-895B887439CA}"/>
              </a:ext>
            </a:extLst>
          </p:cNvPr>
          <p:cNvSpPr/>
          <p:nvPr/>
        </p:nvSpPr>
        <p:spPr>
          <a:xfrm rot="10800000">
            <a:off x="6528943" y="2546711"/>
            <a:ext cx="1141857" cy="19129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3F9BFC-2B74-1332-37EC-0EE5F68F7753}"/>
              </a:ext>
            </a:extLst>
          </p:cNvPr>
          <p:cNvSpPr txBox="1"/>
          <p:nvPr/>
        </p:nvSpPr>
        <p:spPr>
          <a:xfrm>
            <a:off x="6658730" y="1979393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User.Pass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E5E2EC-2E73-E7C3-17BD-87D9472F989B}"/>
              </a:ext>
            </a:extLst>
          </p:cNvPr>
          <p:cNvSpPr txBox="1"/>
          <p:nvPr/>
        </p:nvSpPr>
        <p:spPr>
          <a:xfrm>
            <a:off x="6672892" y="2743409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url,result</a:t>
            </a:r>
            <a:endParaRPr kumimoji="1" lang="en-US" altLang="ja-JP" sz="1200" b="1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04118E27-A8E1-339A-DEE3-3CBFE6AAA754}"/>
              </a:ext>
            </a:extLst>
          </p:cNvPr>
          <p:cNvSpPr/>
          <p:nvPr/>
        </p:nvSpPr>
        <p:spPr>
          <a:xfrm rot="5400000">
            <a:off x="8629363" y="3022878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84335813-A321-FB84-9010-0D23E660AF71}"/>
              </a:ext>
            </a:extLst>
          </p:cNvPr>
          <p:cNvSpPr/>
          <p:nvPr/>
        </p:nvSpPr>
        <p:spPr>
          <a:xfrm rot="16200000">
            <a:off x="10207119" y="3003775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295A86-800B-F2F2-962B-ECE2B2761A82}"/>
              </a:ext>
            </a:extLst>
          </p:cNvPr>
          <p:cNvSpPr txBox="1"/>
          <p:nvPr/>
        </p:nvSpPr>
        <p:spPr>
          <a:xfrm>
            <a:off x="7785985" y="2864831"/>
            <a:ext cx="938890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User.PassCookie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6C1F73-550B-BC33-AFEE-BFCAA2ED2501}"/>
              </a:ext>
            </a:extLst>
          </p:cNvPr>
          <p:cNvSpPr txBox="1"/>
          <p:nvPr/>
        </p:nvSpPr>
        <p:spPr>
          <a:xfrm>
            <a:off x="9272667" y="2969244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Result,url</a:t>
            </a:r>
            <a:endParaRPr kumimoji="1" lang="en-US" altLang="ja-JP" sz="12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3F807DE-44CB-A064-367B-5049690B3676}"/>
              </a:ext>
            </a:extLst>
          </p:cNvPr>
          <p:cNvSpPr txBox="1"/>
          <p:nvPr/>
        </p:nvSpPr>
        <p:spPr>
          <a:xfrm>
            <a:off x="6668524" y="3065013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Cookie</a:t>
            </a: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31B16FA8-A2B2-9D74-45DF-1EFF87BE9525}"/>
              </a:ext>
            </a:extLst>
          </p:cNvPr>
          <p:cNvSpPr/>
          <p:nvPr/>
        </p:nvSpPr>
        <p:spPr>
          <a:xfrm rot="16200000">
            <a:off x="10225929" y="4300718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184D112-455A-74F6-FB5F-9D4BAD83AFF6}"/>
              </a:ext>
            </a:extLst>
          </p:cNvPr>
          <p:cNvSpPr/>
          <p:nvPr/>
        </p:nvSpPr>
        <p:spPr>
          <a:xfrm>
            <a:off x="3472542" y="4131179"/>
            <a:ext cx="3765093" cy="2173132"/>
          </a:xfrm>
          <a:prstGeom prst="rect">
            <a:avLst/>
          </a:prstGeom>
          <a:solidFill>
            <a:srgbClr val="825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C9DDB76-2E53-AB7D-6112-94B88F699FCE}"/>
              </a:ext>
            </a:extLst>
          </p:cNvPr>
          <p:cNvSpPr txBox="1"/>
          <p:nvPr/>
        </p:nvSpPr>
        <p:spPr>
          <a:xfrm>
            <a:off x="9267763" y="4311357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Result,url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0318993-A4B9-5D32-4AF5-1A4B99904027}"/>
              </a:ext>
            </a:extLst>
          </p:cNvPr>
          <p:cNvSpPr/>
          <p:nvPr/>
        </p:nvSpPr>
        <p:spPr>
          <a:xfrm>
            <a:off x="4321225" y="4737404"/>
            <a:ext cx="1560318" cy="125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36F89AA-8403-D364-FCAE-CFD34A834DA3}"/>
              </a:ext>
            </a:extLst>
          </p:cNvPr>
          <p:cNvSpPr txBox="1"/>
          <p:nvPr/>
        </p:nvSpPr>
        <p:spPr>
          <a:xfrm>
            <a:off x="4381754" y="5142999"/>
            <a:ext cx="25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User-page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52AB67-88AF-CD85-F029-752C77DB4BA4}"/>
              </a:ext>
            </a:extLst>
          </p:cNvPr>
          <p:cNvSpPr/>
          <p:nvPr/>
        </p:nvSpPr>
        <p:spPr>
          <a:xfrm>
            <a:off x="7942950" y="4887057"/>
            <a:ext cx="2676654" cy="1158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グラフィックス 29" descr="Database">
            <a:extLst>
              <a:ext uri="{FF2B5EF4-FFF2-40B4-BE49-F238E27FC236}">
                <a16:creationId xmlns:a16="http://schemas.microsoft.com/office/drawing/2014/main" id="{E7FFC643-A438-A102-F505-F336A8F8B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1605" y="4859590"/>
            <a:ext cx="1105744" cy="1105744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C7ADD9-AD42-889F-41FD-F8B98483E45F}"/>
              </a:ext>
            </a:extLst>
          </p:cNvPr>
          <p:cNvSpPr txBox="1"/>
          <p:nvPr/>
        </p:nvSpPr>
        <p:spPr>
          <a:xfrm>
            <a:off x="9312619" y="5230455"/>
            <a:ext cx="80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id.db</a:t>
            </a:r>
            <a:endParaRPr kumimoji="1" lang="en-US" altLang="ja-JP" sz="2000" b="1" dirty="0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A82CC586-B177-E960-D712-4E7F9923186E}"/>
              </a:ext>
            </a:extLst>
          </p:cNvPr>
          <p:cNvSpPr/>
          <p:nvPr/>
        </p:nvSpPr>
        <p:spPr>
          <a:xfrm rot="5400000">
            <a:off x="8666765" y="4366060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0627759-7489-EB30-C46D-7D7F3D7416A6}"/>
              </a:ext>
            </a:extLst>
          </p:cNvPr>
          <p:cNvSpPr txBox="1"/>
          <p:nvPr/>
        </p:nvSpPr>
        <p:spPr>
          <a:xfrm>
            <a:off x="7785985" y="4265190"/>
            <a:ext cx="938890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User.PassCookie</a:t>
            </a: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D182F1EE-24DF-14FB-9AC8-779246BD59DA}"/>
              </a:ext>
            </a:extLst>
          </p:cNvPr>
          <p:cNvSpPr/>
          <p:nvPr/>
        </p:nvSpPr>
        <p:spPr>
          <a:xfrm rot="5400000">
            <a:off x="4606463" y="3924186"/>
            <a:ext cx="949254" cy="26767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125D43-1CA7-32DB-139E-91E23B486E38}"/>
              </a:ext>
            </a:extLst>
          </p:cNvPr>
          <p:cNvSpPr txBox="1"/>
          <p:nvPr/>
        </p:nvSpPr>
        <p:spPr>
          <a:xfrm>
            <a:off x="3992968" y="4058022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Cookie</a:t>
            </a: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F8F335B6-EA37-F732-03AA-55364B41A08C}"/>
              </a:ext>
            </a:extLst>
          </p:cNvPr>
          <p:cNvSpPr/>
          <p:nvPr/>
        </p:nvSpPr>
        <p:spPr>
          <a:xfrm>
            <a:off x="6081486" y="4918080"/>
            <a:ext cx="1627412" cy="312375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10A69E-00A5-84AD-B509-F8A63F40B8FE}"/>
              </a:ext>
            </a:extLst>
          </p:cNvPr>
          <p:cNvSpPr txBox="1"/>
          <p:nvPr/>
        </p:nvSpPr>
        <p:spPr>
          <a:xfrm>
            <a:off x="6308457" y="4540419"/>
            <a:ext cx="1288713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url,Cookie</a:t>
            </a:r>
            <a:endParaRPr kumimoji="1" lang="en-US" altLang="ja-JP" sz="12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62EF119-C3AB-09FB-8FEA-775C3276ACC9}"/>
              </a:ext>
            </a:extLst>
          </p:cNvPr>
          <p:cNvSpPr txBox="1"/>
          <p:nvPr/>
        </p:nvSpPr>
        <p:spPr>
          <a:xfrm>
            <a:off x="3977571" y="3731298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url</a:t>
            </a:r>
            <a:endParaRPr kumimoji="1" lang="en-US" altLang="ja-JP" sz="1200" b="1" dirty="0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16C2DBFB-FC1A-C5DE-0A71-44FE6E519EC2}"/>
              </a:ext>
            </a:extLst>
          </p:cNvPr>
          <p:cNvSpPr/>
          <p:nvPr/>
        </p:nvSpPr>
        <p:spPr>
          <a:xfrm rot="10800000">
            <a:off x="6037013" y="5365903"/>
            <a:ext cx="1627412" cy="312375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E0F015-98F2-7AB3-B7E1-476F57613C92}"/>
              </a:ext>
            </a:extLst>
          </p:cNvPr>
          <p:cNvSpPr txBox="1"/>
          <p:nvPr/>
        </p:nvSpPr>
        <p:spPr>
          <a:xfrm>
            <a:off x="6301977" y="5696996"/>
            <a:ext cx="1345005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060"/>
                </a:solidFill>
              </a:rPr>
              <a:t>Permission</a:t>
            </a:r>
            <a:endParaRPr kumimoji="1" lang="en-US" altLang="ja-JP" sz="1200" b="1" dirty="0">
              <a:solidFill>
                <a:srgbClr val="002060"/>
              </a:solidFill>
            </a:endParaRP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D426DB22-7B97-93C6-8994-87ED49FB38F2}"/>
              </a:ext>
            </a:extLst>
          </p:cNvPr>
          <p:cNvSpPr/>
          <p:nvPr/>
        </p:nvSpPr>
        <p:spPr>
          <a:xfrm>
            <a:off x="1900125" y="2500000"/>
            <a:ext cx="1314111" cy="668471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Access</a:t>
            </a:r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96445E0-9FF6-07E9-C4E5-A839FF22E1D0}"/>
              </a:ext>
            </a:extLst>
          </p:cNvPr>
          <p:cNvSpPr/>
          <p:nvPr/>
        </p:nvSpPr>
        <p:spPr>
          <a:xfrm>
            <a:off x="371124" y="4588356"/>
            <a:ext cx="2340193" cy="1883417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矢印: 右 62">
            <a:extLst>
              <a:ext uri="{FF2B5EF4-FFF2-40B4-BE49-F238E27FC236}">
                <a16:creationId xmlns:a16="http://schemas.microsoft.com/office/drawing/2014/main" id="{D4AD491A-D596-1EDC-262E-7DDAF9D722CF}"/>
              </a:ext>
            </a:extLst>
          </p:cNvPr>
          <p:cNvSpPr/>
          <p:nvPr/>
        </p:nvSpPr>
        <p:spPr>
          <a:xfrm>
            <a:off x="468442" y="4887057"/>
            <a:ext cx="570324" cy="199776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00D1830-C72E-F9E7-67F0-B573EDF99063}"/>
              </a:ext>
            </a:extLst>
          </p:cNvPr>
          <p:cNvSpPr txBox="1"/>
          <p:nvPr/>
        </p:nvSpPr>
        <p:spPr>
          <a:xfrm>
            <a:off x="405949" y="4842511"/>
            <a:ext cx="2244483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b="1" u="sng" dirty="0">
                <a:solidFill>
                  <a:schemeClr val="bg1"/>
                </a:solidFill>
              </a:rPr>
              <a:t>php connect</a:t>
            </a:r>
          </a:p>
          <a:p>
            <a:pPr algn="r"/>
            <a:endParaRPr kumimoji="1" lang="en-US" altLang="ja-JP" sz="1600" b="1" u="sng" dirty="0">
              <a:solidFill>
                <a:schemeClr val="bg1"/>
              </a:solidFill>
            </a:endParaRPr>
          </a:p>
          <a:p>
            <a:pPr algn="r"/>
            <a:r>
              <a:rPr kumimoji="1" lang="en-US" altLang="ja-JP" sz="1600" b="1" u="sng" dirty="0">
                <a:solidFill>
                  <a:schemeClr val="bg1"/>
                </a:solidFill>
              </a:rPr>
              <a:t>http connect</a:t>
            </a:r>
          </a:p>
          <a:p>
            <a:pPr algn="r"/>
            <a:endParaRPr lang="en-US" altLang="ja-JP" sz="1600" b="1" u="sng" dirty="0">
              <a:solidFill>
                <a:schemeClr val="bg1"/>
              </a:solidFill>
            </a:endParaRPr>
          </a:p>
          <a:p>
            <a:pPr algn="r"/>
            <a:r>
              <a:rPr lang="en-US" altLang="ja-JP" sz="1600" b="1" u="sng" dirty="0">
                <a:solidFill>
                  <a:schemeClr val="bg1"/>
                </a:solidFill>
              </a:rPr>
              <a:t>redirect</a:t>
            </a:r>
            <a:endParaRPr kumimoji="1" lang="en-US" altLang="ja-JP" sz="1600" b="1" u="sng" dirty="0">
              <a:solidFill>
                <a:schemeClr val="bg1"/>
              </a:solidFill>
            </a:endParaRPr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7A44BA66-66B0-64B8-F2C9-6A9F32DAFCA7}"/>
              </a:ext>
            </a:extLst>
          </p:cNvPr>
          <p:cNvSpPr/>
          <p:nvPr/>
        </p:nvSpPr>
        <p:spPr>
          <a:xfrm>
            <a:off x="468442" y="5892643"/>
            <a:ext cx="570324" cy="1997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828AC083-2D34-3BBF-7EAD-5AD596C62F6D}"/>
              </a:ext>
            </a:extLst>
          </p:cNvPr>
          <p:cNvSpPr/>
          <p:nvPr/>
        </p:nvSpPr>
        <p:spPr>
          <a:xfrm>
            <a:off x="471158" y="5408947"/>
            <a:ext cx="570324" cy="199776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431DE542-837B-2055-E064-A756FA9E047E}"/>
              </a:ext>
            </a:extLst>
          </p:cNvPr>
          <p:cNvSpPr/>
          <p:nvPr/>
        </p:nvSpPr>
        <p:spPr>
          <a:xfrm>
            <a:off x="1038766" y="1097280"/>
            <a:ext cx="2061123" cy="987796"/>
          </a:xfrm>
          <a:prstGeom prst="wedgeRectCallout">
            <a:avLst>
              <a:gd name="adj1" fmla="val 68881"/>
              <a:gd name="adj2" fmla="val 110842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Owner:noun</a:t>
            </a:r>
          </a:p>
          <a:p>
            <a:pPr algn="ctr"/>
            <a:r>
              <a:rPr lang="en-US" altLang="ja-JP" dirty="0"/>
              <a:t>Group:noun</a:t>
            </a:r>
          </a:p>
          <a:p>
            <a:pPr algn="ctr"/>
            <a:r>
              <a:rPr lang="en-US" altLang="ja-JP" b="1" dirty="0">
                <a:solidFill>
                  <a:srgbClr val="FFFF00"/>
                </a:solidFill>
              </a:rPr>
              <a:t>Other: run</a:t>
            </a:r>
            <a:endParaRPr kumimoji="1" lang="ja-JP" altLang="en-US" b="1" dirty="0">
              <a:solidFill>
                <a:srgbClr val="FFFF00"/>
              </a:solidFill>
            </a:endParaRP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73FBF721-73F0-8586-B034-505231A2B865}"/>
              </a:ext>
            </a:extLst>
          </p:cNvPr>
          <p:cNvSpPr/>
          <p:nvPr/>
        </p:nvSpPr>
        <p:spPr>
          <a:xfrm>
            <a:off x="8940800" y="224090"/>
            <a:ext cx="3185153" cy="987796"/>
          </a:xfrm>
          <a:prstGeom prst="wedgeRectCallout">
            <a:avLst>
              <a:gd name="adj1" fmla="val -25009"/>
              <a:gd name="adj2" fmla="val 94385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Owner:noun</a:t>
            </a:r>
          </a:p>
          <a:p>
            <a:pPr algn="ctr"/>
            <a:r>
              <a:rPr lang="en-US" altLang="ja-JP" b="1" dirty="0">
                <a:solidFill>
                  <a:srgbClr val="FFFF00"/>
                </a:solidFill>
              </a:rPr>
              <a:t>www-data:read,write,run</a:t>
            </a: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Other: noun</a:t>
            </a:r>
          </a:p>
        </p:txBody>
      </p:sp>
    </p:spTree>
    <p:extLst>
      <p:ext uri="{BB962C8B-B14F-4D97-AF65-F5344CB8AC3E}">
        <p14:creationId xmlns:p14="http://schemas.microsoft.com/office/powerpoint/2010/main" val="701235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72B549D-160E-FE9B-4096-EF099441FBEA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6107122-7F54-928A-4130-9196C896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メイリオ 見出し"/>
              </a:rPr>
              <a:t>Answer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226256A-3A83-CE5C-56FB-63FB23FFBCE5}"/>
              </a:ext>
            </a:extLst>
          </p:cNvPr>
          <p:cNvSpPr/>
          <p:nvPr/>
        </p:nvSpPr>
        <p:spPr>
          <a:xfrm>
            <a:off x="119768" y="2095942"/>
            <a:ext cx="11952464" cy="44516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394542-A12C-4049-1B16-851E03660C84}"/>
              </a:ext>
            </a:extLst>
          </p:cNvPr>
          <p:cNvSpPr/>
          <p:nvPr/>
        </p:nvSpPr>
        <p:spPr>
          <a:xfrm>
            <a:off x="178391" y="2272125"/>
            <a:ext cx="11767432" cy="4024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8C1CC46-0FC7-2B9C-7C8C-358458B2FF92}"/>
              </a:ext>
            </a:extLst>
          </p:cNvPr>
          <p:cNvSpPr/>
          <p:nvPr/>
        </p:nvSpPr>
        <p:spPr>
          <a:xfrm>
            <a:off x="3522190" y="2397759"/>
            <a:ext cx="4332514" cy="1405541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1B40ADAB-0A59-D2D8-D0CE-89E5A39CBD60}"/>
              </a:ext>
            </a:extLst>
          </p:cNvPr>
          <p:cNvSpPr txBox="1">
            <a:spLocks/>
          </p:cNvSpPr>
          <p:nvPr/>
        </p:nvSpPr>
        <p:spPr>
          <a:xfrm>
            <a:off x="1930400" y="3077254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9117BEFB-0F67-100D-C951-F455239FA9B6}"/>
              </a:ext>
            </a:extLst>
          </p:cNvPr>
          <p:cNvSpPr txBox="1">
            <a:spLocks/>
          </p:cNvSpPr>
          <p:nvPr/>
        </p:nvSpPr>
        <p:spPr>
          <a:xfrm>
            <a:off x="1555206" y="3801289"/>
            <a:ext cx="7903028" cy="10410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ja-JP" altLang="en-US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61BA755A-B993-61A4-A13A-03FBEE374A5B}"/>
              </a:ext>
            </a:extLst>
          </p:cNvPr>
          <p:cNvSpPr txBox="1">
            <a:spLocks/>
          </p:cNvSpPr>
          <p:nvPr/>
        </p:nvSpPr>
        <p:spPr>
          <a:xfrm>
            <a:off x="3680823" y="2755729"/>
            <a:ext cx="4332514" cy="676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>
                <a:solidFill>
                  <a:srgbClr val="FFFF00"/>
                </a:solidFill>
                <a:latin typeface="メイリオ 見出し"/>
              </a:rPr>
              <a:t>order</a:t>
            </a:r>
            <a:endParaRPr lang="ja-JP" altLang="en-US" sz="2800" b="1" dirty="0">
              <a:solidFill>
                <a:srgbClr val="FFFF00"/>
              </a:solidFill>
              <a:latin typeface="メイリオ 見出し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FD8C9C1-0E54-D904-65B3-06BF934A7598}"/>
              </a:ext>
            </a:extLst>
          </p:cNvPr>
          <p:cNvSpPr/>
          <p:nvPr/>
        </p:nvSpPr>
        <p:spPr>
          <a:xfrm>
            <a:off x="7535902" y="4613162"/>
            <a:ext cx="4332514" cy="1405541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/>
          </a:p>
        </p:txBody>
      </p:sp>
      <p:sp>
        <p:nvSpPr>
          <p:cNvPr id="17" name="タイトル 1">
            <a:extLst>
              <a:ext uri="{FF2B5EF4-FFF2-40B4-BE49-F238E27FC236}">
                <a16:creationId xmlns:a16="http://schemas.microsoft.com/office/drawing/2014/main" id="{5F9D738A-91DC-60AA-7188-F5870D263DCF}"/>
              </a:ext>
            </a:extLst>
          </p:cNvPr>
          <p:cNvSpPr txBox="1">
            <a:spLocks/>
          </p:cNvSpPr>
          <p:nvPr/>
        </p:nvSpPr>
        <p:spPr>
          <a:xfrm>
            <a:off x="7721550" y="4893007"/>
            <a:ext cx="4332514" cy="676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2800" b="1" dirty="0">
                <a:solidFill>
                  <a:srgbClr val="FFFF00"/>
                </a:solidFill>
                <a:latin typeface="メイリオ 見出し"/>
              </a:rPr>
              <a:t>joseph</a:t>
            </a:r>
            <a:endParaRPr lang="ja-JP" altLang="en-US" sz="2800" b="1" dirty="0">
              <a:solidFill>
                <a:srgbClr val="FFFF00"/>
              </a:solidFill>
              <a:latin typeface="メイリオ 見出し"/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7464691E-0EBF-5B6F-1395-085BEF9D49D5}"/>
              </a:ext>
            </a:extLst>
          </p:cNvPr>
          <p:cNvSpPr/>
          <p:nvPr/>
        </p:nvSpPr>
        <p:spPr>
          <a:xfrm>
            <a:off x="6148063" y="4776417"/>
            <a:ext cx="1240112" cy="36377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0" name="グラフィックス 19" descr="ユーザー 単色塗りつぶし">
            <a:extLst>
              <a:ext uri="{FF2B5EF4-FFF2-40B4-BE49-F238E27FC236}">
                <a16:creationId xmlns:a16="http://schemas.microsoft.com/office/drawing/2014/main" id="{0E4DB8CD-F34A-2260-642B-5A2019BF2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6737" y="2411857"/>
            <a:ext cx="1524000" cy="1524000"/>
          </a:xfrm>
          <a:prstGeom prst="rect">
            <a:avLst/>
          </a:prstGeom>
        </p:spPr>
      </p:pic>
      <p:sp>
        <p:nvSpPr>
          <p:cNvPr id="21" name="矢印: 右 20">
            <a:extLst>
              <a:ext uri="{FF2B5EF4-FFF2-40B4-BE49-F238E27FC236}">
                <a16:creationId xmlns:a16="http://schemas.microsoft.com/office/drawing/2014/main" id="{C89DEE43-3BC5-68B8-63B3-24D06141F4EF}"/>
              </a:ext>
            </a:extLst>
          </p:cNvPr>
          <p:cNvSpPr/>
          <p:nvPr/>
        </p:nvSpPr>
        <p:spPr>
          <a:xfrm>
            <a:off x="2156442" y="2929172"/>
            <a:ext cx="1324737" cy="458947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グラフィックス 21" descr="ユーザー 単色塗りつぶし">
            <a:extLst>
              <a:ext uri="{FF2B5EF4-FFF2-40B4-BE49-F238E27FC236}">
                <a16:creationId xmlns:a16="http://schemas.microsoft.com/office/drawing/2014/main" id="{AE1E8A6B-47DE-095E-31B0-DFEF9EB3F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9939" y="4155969"/>
            <a:ext cx="1524000" cy="1524000"/>
          </a:xfrm>
          <a:prstGeom prst="rect">
            <a:avLst/>
          </a:prstGeom>
        </p:spPr>
      </p:pic>
      <p:sp>
        <p:nvSpPr>
          <p:cNvPr id="23" name="タイトル 1">
            <a:extLst>
              <a:ext uri="{FF2B5EF4-FFF2-40B4-BE49-F238E27FC236}">
                <a16:creationId xmlns:a16="http://schemas.microsoft.com/office/drawing/2014/main" id="{E06FDC70-DC4A-8DC0-3D96-8363DF975A50}"/>
              </a:ext>
            </a:extLst>
          </p:cNvPr>
          <p:cNvSpPr txBox="1">
            <a:spLocks/>
          </p:cNvSpPr>
          <p:nvPr/>
        </p:nvSpPr>
        <p:spPr>
          <a:xfrm>
            <a:off x="2818810" y="5513500"/>
            <a:ext cx="4055319" cy="550611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メイリオ 見出し"/>
              </a:rPr>
              <a:t>Apache2/www-data</a:t>
            </a:r>
            <a:endParaRPr lang="ja-JP" altLang="en-US" sz="3200" b="1" dirty="0">
              <a:latin typeface="メイリオ 見出し"/>
            </a:endParaRPr>
          </a:p>
        </p:txBody>
      </p:sp>
      <p:sp>
        <p:nvSpPr>
          <p:cNvPr id="24" name="タイトル 1">
            <a:extLst>
              <a:ext uri="{FF2B5EF4-FFF2-40B4-BE49-F238E27FC236}">
                <a16:creationId xmlns:a16="http://schemas.microsoft.com/office/drawing/2014/main" id="{90821A6E-1316-341D-0759-856D9E0CAC85}"/>
              </a:ext>
            </a:extLst>
          </p:cNvPr>
          <p:cNvSpPr txBox="1">
            <a:spLocks/>
          </p:cNvSpPr>
          <p:nvPr/>
        </p:nvSpPr>
        <p:spPr>
          <a:xfrm>
            <a:off x="265054" y="3905434"/>
            <a:ext cx="3216125" cy="53048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3200" b="1" dirty="0">
                <a:latin typeface="メイリオ 見出し"/>
              </a:rPr>
              <a:t>Client/other</a:t>
            </a:r>
            <a:endParaRPr lang="ja-JP" altLang="en-US" sz="3200" b="1" dirty="0">
              <a:latin typeface="メイリオ 見出し"/>
            </a:endParaRP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2A632D8D-36D4-E2F8-8EC0-54B4C3E3D779}"/>
              </a:ext>
            </a:extLst>
          </p:cNvPr>
          <p:cNvSpPr/>
          <p:nvPr/>
        </p:nvSpPr>
        <p:spPr>
          <a:xfrm rot="3675496">
            <a:off x="3527334" y="4348858"/>
            <a:ext cx="1240112" cy="36377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E546663B-7C72-2ED1-53E4-5F1BCF47A96A}"/>
              </a:ext>
            </a:extLst>
          </p:cNvPr>
          <p:cNvSpPr/>
          <p:nvPr/>
        </p:nvSpPr>
        <p:spPr>
          <a:xfrm rot="3675496">
            <a:off x="7652084" y="3600104"/>
            <a:ext cx="1731114" cy="495485"/>
          </a:xfrm>
          <a:prstGeom prst="rightArrow">
            <a:avLst/>
          </a:prstGeom>
          <a:solidFill>
            <a:srgbClr val="FF0000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乗算記号 26">
            <a:extLst>
              <a:ext uri="{FF2B5EF4-FFF2-40B4-BE49-F238E27FC236}">
                <a16:creationId xmlns:a16="http://schemas.microsoft.com/office/drawing/2014/main" id="{E991F9E8-C44F-90D6-BB18-2F6A0B1AA0F7}"/>
              </a:ext>
            </a:extLst>
          </p:cNvPr>
          <p:cNvSpPr/>
          <p:nvPr/>
        </p:nvSpPr>
        <p:spPr>
          <a:xfrm>
            <a:off x="7504039" y="2822860"/>
            <a:ext cx="1860709" cy="190284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0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3" grpId="0" animBg="1"/>
      <p:bldP spid="25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F36774-DC46-E212-3282-7C57C6D1D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08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ja-JP" sz="8000" b="1" dirty="0"/>
              <a:t>Thank</a:t>
            </a:r>
            <a:r>
              <a:rPr lang="ja-JP" altLang="en-US" sz="8000" b="1" dirty="0"/>
              <a:t> </a:t>
            </a:r>
            <a:r>
              <a:rPr lang="en-US" altLang="ja-JP" sz="8000" b="1" dirty="0"/>
              <a:t>you</a:t>
            </a:r>
            <a:r>
              <a:rPr lang="ja-JP" altLang="en-US" sz="8000" b="1" dirty="0"/>
              <a:t> </a:t>
            </a:r>
            <a:r>
              <a:rPr lang="en-US" altLang="ja-JP" sz="8000" b="1" dirty="0"/>
              <a:t>for</a:t>
            </a:r>
            <a:r>
              <a:rPr lang="ja-JP" altLang="en-US" sz="8000" b="1" dirty="0"/>
              <a:t> </a:t>
            </a:r>
            <a:r>
              <a:rPr lang="en-US" altLang="ja-JP" sz="8000" b="1" dirty="0"/>
              <a:t>listening</a:t>
            </a:r>
            <a:endParaRPr kumimoji="1" lang="ja-JP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122705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3E1A12E-BCF9-4E93-9CA8-91044030A80B}"/>
              </a:ext>
            </a:extLst>
          </p:cNvPr>
          <p:cNvSpPr/>
          <p:nvPr/>
        </p:nvSpPr>
        <p:spPr>
          <a:xfrm>
            <a:off x="707572" y="2496636"/>
            <a:ext cx="10809514" cy="3753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36C692-AE8B-B6B6-4075-25CDE171F6C7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A4C18F33-B9F5-D9EE-A8A4-9A7757E6C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/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メイリオ 見出し"/>
              </a:rPr>
              <a:t>Contents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EF77AF2-033E-4F86-68BB-5987EDB008C0}"/>
              </a:ext>
            </a:extLst>
          </p:cNvPr>
          <p:cNvSpPr txBox="1"/>
          <p:nvPr/>
        </p:nvSpPr>
        <p:spPr>
          <a:xfrm>
            <a:off x="919994" y="3200579"/>
            <a:ext cx="10039017" cy="212365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>
                    <a:lumMod val="95000"/>
                  </a:schemeClr>
                </a:solidFill>
              </a:rPr>
              <a:t>Apache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>
                    <a:lumMod val="95000"/>
                  </a:schemeClr>
                </a:solidFill>
              </a:rPr>
              <a:t>Possible attacks and measures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4400" dirty="0">
                <a:solidFill>
                  <a:schemeClr val="bg1">
                    <a:lumMod val="95000"/>
                  </a:schemeClr>
                </a:solidFill>
              </a:rPr>
              <a:t>File permission</a:t>
            </a:r>
          </a:p>
        </p:txBody>
      </p:sp>
    </p:spTree>
    <p:extLst>
      <p:ext uri="{BB962C8B-B14F-4D97-AF65-F5344CB8AC3E}">
        <p14:creationId xmlns:p14="http://schemas.microsoft.com/office/powerpoint/2010/main" val="1229565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BC09BD-23B4-E489-CB91-EC3048E60402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6D72F6DF-407D-45D2-A750-131A09005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/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メイリオ 見出し"/>
              </a:rPr>
              <a:t>Apache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654905-9BF8-DED4-C49F-CAAB58E5D6E4}"/>
              </a:ext>
            </a:extLst>
          </p:cNvPr>
          <p:cNvSpPr/>
          <p:nvPr/>
        </p:nvSpPr>
        <p:spPr>
          <a:xfrm>
            <a:off x="707572" y="2496636"/>
            <a:ext cx="10809514" cy="3753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3D524D3-6B03-FB77-1D50-61A8CDFC4608}"/>
              </a:ext>
            </a:extLst>
          </p:cNvPr>
          <p:cNvSpPr txBox="1"/>
          <p:nvPr/>
        </p:nvSpPr>
        <p:spPr>
          <a:xfrm>
            <a:off x="1031754" y="2844979"/>
            <a:ext cx="10039017" cy="261610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Web sever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One service of easiest to make web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High flexibility through several types of </a:t>
            </a:r>
            <a:r>
              <a:rPr lang="en-US" altLang="ja-JP" sz="2800" b="1" dirty="0">
                <a:solidFill>
                  <a:srgbClr val="FFFF00"/>
                </a:solidFill>
              </a:rPr>
              <a:t>config files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bg1">
                    <a:lumMod val="95000"/>
                  </a:schemeClr>
                </a:solidFill>
              </a:rPr>
              <a:t>Highly </a:t>
            </a:r>
            <a:r>
              <a:rPr lang="en-US" altLang="ja-JP" sz="2800" dirty="0">
                <a:solidFill>
                  <a:srgbClr val="FFFF00"/>
                </a:solidFill>
              </a:rPr>
              <a:t>secure environment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800" dirty="0">
                <a:solidFill>
                  <a:schemeClr val="bg1"/>
                </a:solidFill>
              </a:rPr>
              <a:t>Easy to install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42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6DF80318-72A9-5DF5-B669-F1AA6C8F2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03632"/>
            <a:ext cx="12049066" cy="2464361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19BD12F-847B-CDCE-207C-55B9A7A7D3F0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FCEE053-8F5D-C176-3206-CE8414C57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/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メイリオ 見出し"/>
              </a:rPr>
              <a:t>Apache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</p:spTree>
    <p:extLst>
      <p:ext uri="{BB962C8B-B14F-4D97-AF65-F5344CB8AC3E}">
        <p14:creationId xmlns:p14="http://schemas.microsoft.com/office/powerpoint/2010/main" val="154274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0B075DA-078D-3914-82E8-727AE9AE362F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795DE84-374A-75F6-C8D4-0F6A9646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/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メイリオ 見出し"/>
              </a:rPr>
              <a:t>Apache modules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9CBDA7-C75C-AF48-FA90-7B973C92A6CA}"/>
              </a:ext>
            </a:extLst>
          </p:cNvPr>
          <p:cNvSpPr/>
          <p:nvPr/>
        </p:nvSpPr>
        <p:spPr>
          <a:xfrm>
            <a:off x="707572" y="2496636"/>
            <a:ext cx="10809514" cy="3753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5D4DD62-71C7-56A7-2F9D-241B567B270E}"/>
              </a:ext>
            </a:extLst>
          </p:cNvPr>
          <p:cNvSpPr txBox="1"/>
          <p:nvPr/>
        </p:nvSpPr>
        <p:spPr>
          <a:xfrm>
            <a:off x="1001380" y="2753870"/>
            <a:ext cx="10189240" cy="341632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FFFF00"/>
                </a:solidFill>
              </a:rPr>
              <a:t>Rewrite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</a:rPr>
              <a:t>… Renaming URL 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chemeClr val="bg1"/>
                </a:solidFill>
              </a:rPr>
              <a:t>Allowoveride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</a:rPr>
              <a:t> … Controlling access permission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rgbClr val="FFFF00"/>
                </a:solidFill>
              </a:rPr>
              <a:t>PHP SQL,SQLite module 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</a:rPr>
              <a:t>… Allows of them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ja-JP" sz="2400" b="1" dirty="0">
                <a:solidFill>
                  <a:schemeClr val="bg1">
                    <a:lumMod val="95000"/>
                  </a:schemeClr>
                </a:solidFill>
              </a:rPr>
              <a:t>Error documents</a:t>
            </a: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</a:rPr>
              <a:t>… Customization of error page like 404,403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470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5BD5455-6C87-71C8-0CCC-DA50B015C7FB}"/>
              </a:ext>
            </a:extLst>
          </p:cNvPr>
          <p:cNvSpPr/>
          <p:nvPr/>
        </p:nvSpPr>
        <p:spPr>
          <a:xfrm>
            <a:off x="555172" y="248194"/>
            <a:ext cx="11081656" cy="6361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BD5DCF-965D-588F-2A9F-F6F545A2B173}"/>
              </a:ext>
            </a:extLst>
          </p:cNvPr>
          <p:cNvSpPr/>
          <p:nvPr/>
        </p:nvSpPr>
        <p:spPr>
          <a:xfrm>
            <a:off x="1963785" y="1226273"/>
            <a:ext cx="8403772" cy="5133702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B2A6CD2-60BA-6520-CC9D-EDFA96502CAE}"/>
              </a:ext>
            </a:extLst>
          </p:cNvPr>
          <p:cNvSpPr/>
          <p:nvPr/>
        </p:nvSpPr>
        <p:spPr>
          <a:xfrm>
            <a:off x="6818811" y="2042702"/>
            <a:ext cx="3122023" cy="3406940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B8D1CF97-F0B5-7F66-077C-F729619B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7971" y="360365"/>
            <a:ext cx="7615648" cy="1015450"/>
          </a:xfrm>
        </p:spPr>
        <p:txBody>
          <a:bodyPr>
            <a:normAutofit/>
          </a:bodyPr>
          <a:lstStyle/>
          <a:p>
            <a:r>
              <a:rPr kumimoji="1" lang="en-US" altLang="ja-JP" sz="4800" b="1" dirty="0">
                <a:latin typeface="メイリオ 見出し"/>
              </a:rPr>
              <a:t>Apache systems</a:t>
            </a:r>
            <a:endParaRPr kumimoji="1" lang="ja-JP" altLang="en-US" sz="4800" b="1" dirty="0">
              <a:latin typeface="メイリオ 見出し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47FF86-3F2D-601D-9877-2C10ED9EE369}"/>
              </a:ext>
            </a:extLst>
          </p:cNvPr>
          <p:cNvSpPr txBox="1"/>
          <p:nvPr/>
        </p:nvSpPr>
        <p:spPr>
          <a:xfrm>
            <a:off x="2118360" y="2484919"/>
            <a:ext cx="3579223" cy="304698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solidFill>
                  <a:schemeClr val="bg1"/>
                </a:solidFill>
              </a:rPr>
              <a:t>Httpd/Apache file</a:t>
            </a:r>
          </a:p>
          <a:p>
            <a:endParaRPr lang="en-US" altLang="ja-JP" sz="2400" b="1" dirty="0">
              <a:solidFill>
                <a:schemeClr val="bg1"/>
              </a:solidFill>
            </a:endParaRPr>
          </a:p>
          <a:p>
            <a:r>
              <a:rPr lang="en-US" altLang="ja-JP" sz="2400" dirty="0">
                <a:solidFill>
                  <a:schemeClr val="bg1"/>
                </a:solidFill>
              </a:rPr>
              <a:t>File permission</a:t>
            </a:r>
          </a:p>
          <a:p>
            <a:r>
              <a:rPr lang="en-US" altLang="ja-JP" sz="2400" dirty="0">
                <a:solidFill>
                  <a:schemeClr val="bg1"/>
                </a:solidFill>
              </a:rPr>
              <a:t> </a:t>
            </a:r>
          </a:p>
          <a:p>
            <a:r>
              <a:rPr lang="en-US" altLang="ja-JP" sz="2400" dirty="0">
                <a:solidFill>
                  <a:schemeClr val="bg1"/>
                </a:solidFill>
              </a:rPr>
              <a:t>providing modules</a:t>
            </a:r>
          </a:p>
          <a:p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en-US" altLang="ja-JP" sz="2400" dirty="0">
                <a:solidFill>
                  <a:schemeClr val="bg1"/>
                </a:solidFill>
              </a:rPr>
              <a:t>Setting Documents root </a:t>
            </a:r>
          </a:p>
          <a:p>
            <a:endParaRPr kumimoji="1" lang="en-US" altLang="ja-JP" sz="2400" dirty="0">
              <a:solidFill>
                <a:schemeClr val="bg1"/>
              </a:solidFill>
            </a:endParaRP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5BE41A0-2103-E628-53B7-F06B3F059F72}"/>
              </a:ext>
            </a:extLst>
          </p:cNvPr>
          <p:cNvSpPr/>
          <p:nvPr/>
        </p:nvSpPr>
        <p:spPr>
          <a:xfrm>
            <a:off x="5790112" y="1900563"/>
            <a:ext cx="1173479" cy="3710613"/>
          </a:xfrm>
          <a:prstGeom prst="leftBrace">
            <a:avLst/>
          </a:prstGeom>
          <a:ln w="1905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BDC78B9-7DEB-6FE4-EE86-EB1377DB8952}"/>
              </a:ext>
            </a:extLst>
          </p:cNvPr>
          <p:cNvSpPr txBox="1"/>
          <p:nvPr/>
        </p:nvSpPr>
        <p:spPr>
          <a:xfrm>
            <a:off x="2135781" y="1386412"/>
            <a:ext cx="4029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dirty="0">
                <a:solidFill>
                  <a:schemeClr val="bg1"/>
                </a:solidFill>
              </a:rPr>
              <a:t>Root </a:t>
            </a:r>
            <a:r>
              <a:rPr lang="en-US" altLang="ja-JP" sz="3600" b="1" dirty="0">
                <a:solidFill>
                  <a:schemeClr val="bg1"/>
                </a:solidFill>
              </a:rPr>
              <a:t>directory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A7E86A9-C16B-912D-9441-136B35E83783}"/>
              </a:ext>
            </a:extLst>
          </p:cNvPr>
          <p:cNvSpPr txBox="1"/>
          <p:nvPr/>
        </p:nvSpPr>
        <p:spPr>
          <a:xfrm>
            <a:off x="7148648" y="2023782"/>
            <a:ext cx="3641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Sub directory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E83091A-5604-34DE-0C98-62A3C7393F89}"/>
              </a:ext>
            </a:extLst>
          </p:cNvPr>
          <p:cNvSpPr txBox="1"/>
          <p:nvPr/>
        </p:nvSpPr>
        <p:spPr>
          <a:xfrm>
            <a:off x="6968083" y="2568197"/>
            <a:ext cx="2823477" cy="273921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solidFill>
                  <a:schemeClr val="bg1"/>
                </a:solidFill>
              </a:rPr>
              <a:t>.htacess</a:t>
            </a:r>
          </a:p>
          <a:p>
            <a:endParaRPr lang="en-US" altLang="ja-JP" sz="2400" dirty="0">
              <a:solidFill>
                <a:schemeClr val="bg1"/>
              </a:solidFill>
            </a:endParaRPr>
          </a:p>
          <a:p>
            <a:r>
              <a:rPr lang="en-US" altLang="ja-JP" sz="2400" dirty="0">
                <a:solidFill>
                  <a:schemeClr val="bg1"/>
                </a:solidFill>
              </a:rPr>
              <a:t>Some permission</a:t>
            </a:r>
          </a:p>
          <a:p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Setting redirect</a:t>
            </a:r>
          </a:p>
          <a:p>
            <a:endParaRPr lang="en-US" altLang="ja-JP" sz="2400" dirty="0">
              <a:solidFill>
                <a:schemeClr val="bg1"/>
              </a:solidFill>
            </a:endParaRPr>
          </a:p>
          <a:p>
            <a:r>
              <a:rPr kumimoji="1" lang="en-US" altLang="ja-JP" sz="2400" dirty="0">
                <a:solidFill>
                  <a:schemeClr val="bg1"/>
                </a:solidFill>
              </a:rPr>
              <a:t>URL rewrite</a:t>
            </a:r>
          </a:p>
        </p:txBody>
      </p:sp>
    </p:spTree>
    <p:extLst>
      <p:ext uri="{BB962C8B-B14F-4D97-AF65-F5344CB8AC3E}">
        <p14:creationId xmlns:p14="http://schemas.microsoft.com/office/powerpoint/2010/main" val="417722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C18C5BD-DB17-5703-725B-FDCD68D37493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CE9CBA60-12E4-AFE2-2F57-28B8A741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>
            <a:normAutofit fontScale="90000"/>
          </a:bodyPr>
          <a:lstStyle/>
          <a:p>
            <a:r>
              <a:rPr kumimoji="1" lang="en-US" altLang="ja-JP" sz="6000" b="1" dirty="0">
                <a:solidFill>
                  <a:schemeClr val="bg1"/>
                </a:solidFill>
                <a:latin typeface="メイリオ 見出し"/>
              </a:rPr>
              <a:t>My system and problems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C8B0CDE-4AE3-67B6-3C0D-3C796E02028A}"/>
              </a:ext>
            </a:extLst>
          </p:cNvPr>
          <p:cNvSpPr/>
          <p:nvPr/>
        </p:nvSpPr>
        <p:spPr>
          <a:xfrm>
            <a:off x="707572" y="2496636"/>
            <a:ext cx="10809514" cy="3753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26B3DE-23CF-E1C1-BA3F-29F456B3CCDA}"/>
              </a:ext>
            </a:extLst>
          </p:cNvPr>
          <p:cNvSpPr txBox="1"/>
          <p:nvPr/>
        </p:nvSpPr>
        <p:spPr>
          <a:xfrm>
            <a:off x="1001380" y="2942361"/>
            <a:ext cx="10189240" cy="286232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solidFill>
                  <a:schemeClr val="bg1">
                    <a:lumMod val="95000"/>
                  </a:schemeClr>
                </a:solidFill>
              </a:rPr>
              <a:t>Requirement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</a:rPr>
              <a:t>The login system by using SQLite joseph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</a:rPr>
              <a:t>Develop on virtual environment by Docker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</a:rPr>
              <a:t>Place front_end and back_end different file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</a:rPr>
              <a:t>Independent front_end and back_end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bg1">
                    <a:lumMod val="95000"/>
                  </a:schemeClr>
                </a:solidFill>
              </a:rPr>
              <a:t>Use of http communication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ja-JP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98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8656F89-BB86-6EB6-148A-B017AF3FA033}"/>
              </a:ext>
            </a:extLst>
          </p:cNvPr>
          <p:cNvSpPr/>
          <p:nvPr/>
        </p:nvSpPr>
        <p:spPr>
          <a:xfrm>
            <a:off x="148772" y="121194"/>
            <a:ext cx="11865428" cy="65336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AE12E50-0336-19D3-BB93-239C3FC916CD}"/>
              </a:ext>
            </a:extLst>
          </p:cNvPr>
          <p:cNvSpPr/>
          <p:nvPr/>
        </p:nvSpPr>
        <p:spPr>
          <a:xfrm>
            <a:off x="2946400" y="355600"/>
            <a:ext cx="8902700" cy="6146800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8" name="グラフィックス 7" descr="ユーザー 単色塗りつぶし">
            <a:extLst>
              <a:ext uri="{FF2B5EF4-FFF2-40B4-BE49-F238E27FC236}">
                <a16:creationId xmlns:a16="http://schemas.microsoft.com/office/drawing/2014/main" id="{0373A645-E9F1-9F22-CA00-04F53DA34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8442" y="2059395"/>
            <a:ext cx="1524000" cy="15240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3F4667-DC09-8189-6BAB-420267DE6F92}"/>
              </a:ext>
            </a:extLst>
          </p:cNvPr>
          <p:cNvSpPr txBox="1"/>
          <p:nvPr/>
        </p:nvSpPr>
        <p:spPr>
          <a:xfrm>
            <a:off x="3215280" y="548212"/>
            <a:ext cx="796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Apache web sever(local host)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C8B3FD1-D766-B4DE-C003-2E83315E1DDF}"/>
              </a:ext>
            </a:extLst>
          </p:cNvPr>
          <p:cNvSpPr/>
          <p:nvPr/>
        </p:nvSpPr>
        <p:spPr>
          <a:xfrm>
            <a:off x="3421560" y="1514946"/>
            <a:ext cx="3220539" cy="2344786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6D6C337-D762-1198-9D1E-BC91FF7E9AC1}"/>
              </a:ext>
            </a:extLst>
          </p:cNvPr>
          <p:cNvSpPr txBox="1"/>
          <p:nvPr/>
        </p:nvSpPr>
        <p:spPr>
          <a:xfrm>
            <a:off x="3786780" y="1589612"/>
            <a:ext cx="25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Front-end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7DF3833-AFC2-53EB-8F8A-795182BC927D}"/>
              </a:ext>
            </a:extLst>
          </p:cNvPr>
          <p:cNvSpPr/>
          <p:nvPr/>
        </p:nvSpPr>
        <p:spPr>
          <a:xfrm>
            <a:off x="7215780" y="1514946"/>
            <a:ext cx="4392020" cy="4794842"/>
          </a:xfrm>
          <a:prstGeom prst="rect">
            <a:avLst/>
          </a:prstGeom>
          <a:solidFill>
            <a:srgbClr val="825F4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98FFD8F-58D2-8F58-3B71-42DA7E8293A5}"/>
              </a:ext>
            </a:extLst>
          </p:cNvPr>
          <p:cNvSpPr txBox="1"/>
          <p:nvPr/>
        </p:nvSpPr>
        <p:spPr>
          <a:xfrm>
            <a:off x="8395789" y="1609147"/>
            <a:ext cx="252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b="1" dirty="0">
                <a:solidFill>
                  <a:schemeClr val="bg1"/>
                </a:solidFill>
              </a:rPr>
              <a:t>back-end</a:t>
            </a:r>
            <a:endParaRPr kumimoji="1" lang="en-US" altLang="ja-JP" sz="3600" b="1" dirty="0">
              <a:solidFill>
                <a:schemeClr val="bg1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E8CAF3E6-881A-2891-289D-9BF0816490E4}"/>
              </a:ext>
            </a:extLst>
          </p:cNvPr>
          <p:cNvSpPr/>
          <p:nvPr/>
        </p:nvSpPr>
        <p:spPr>
          <a:xfrm>
            <a:off x="7912100" y="2220388"/>
            <a:ext cx="3263900" cy="52940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B6F8AAC-9750-1883-8BCC-861516BC36E1}"/>
              </a:ext>
            </a:extLst>
          </p:cNvPr>
          <p:cNvSpPr txBox="1"/>
          <p:nvPr/>
        </p:nvSpPr>
        <p:spPr>
          <a:xfrm>
            <a:off x="8848820" y="2328157"/>
            <a:ext cx="25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Lagniappe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F2698F8-0E7E-0602-AE6C-BD027E164AF6}"/>
              </a:ext>
            </a:extLst>
          </p:cNvPr>
          <p:cNvSpPr/>
          <p:nvPr/>
        </p:nvSpPr>
        <p:spPr>
          <a:xfrm>
            <a:off x="7942949" y="3478896"/>
            <a:ext cx="3263900" cy="529401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5C0FC6-47BB-A8BB-7BB3-641DD47BF3E9}"/>
              </a:ext>
            </a:extLst>
          </p:cNvPr>
          <p:cNvSpPr txBox="1"/>
          <p:nvPr/>
        </p:nvSpPr>
        <p:spPr>
          <a:xfrm>
            <a:off x="8596455" y="3539513"/>
            <a:ext cx="25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Lagniappe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562D561-6A52-136E-D31C-41FB22B0E58A}"/>
              </a:ext>
            </a:extLst>
          </p:cNvPr>
          <p:cNvSpPr/>
          <p:nvPr/>
        </p:nvSpPr>
        <p:spPr>
          <a:xfrm>
            <a:off x="3658783" y="2187943"/>
            <a:ext cx="2768326" cy="1157819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BEC9EF4-4B2C-2996-DB96-D2111EAFD124}"/>
              </a:ext>
            </a:extLst>
          </p:cNvPr>
          <p:cNvSpPr txBox="1"/>
          <p:nvPr/>
        </p:nvSpPr>
        <p:spPr>
          <a:xfrm>
            <a:off x="4204348" y="2528212"/>
            <a:ext cx="16771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solidFill>
                  <a:schemeClr val="bg1"/>
                </a:solidFill>
              </a:rPr>
              <a:t>Login page</a:t>
            </a:r>
            <a:endParaRPr kumimoji="1" lang="en-US" altLang="ja-JP" sz="2000" b="1" dirty="0">
              <a:solidFill>
                <a:schemeClr val="bg1"/>
              </a:solidFill>
            </a:endParaRPr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4BBB3C86-5ACF-95C5-2E41-A2DFB8C23D8F}"/>
              </a:ext>
            </a:extLst>
          </p:cNvPr>
          <p:cNvSpPr/>
          <p:nvPr/>
        </p:nvSpPr>
        <p:spPr>
          <a:xfrm>
            <a:off x="6567041" y="2251366"/>
            <a:ext cx="1141857" cy="19129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矢印: 右 36">
            <a:extLst>
              <a:ext uri="{FF2B5EF4-FFF2-40B4-BE49-F238E27FC236}">
                <a16:creationId xmlns:a16="http://schemas.microsoft.com/office/drawing/2014/main" id="{C44E82A5-AA05-5DFC-CBC8-895B887439CA}"/>
              </a:ext>
            </a:extLst>
          </p:cNvPr>
          <p:cNvSpPr/>
          <p:nvPr/>
        </p:nvSpPr>
        <p:spPr>
          <a:xfrm rot="10800000">
            <a:off x="6528943" y="2546711"/>
            <a:ext cx="1141857" cy="191290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D3F9BFC-2B74-1332-37EC-0EE5F68F7753}"/>
              </a:ext>
            </a:extLst>
          </p:cNvPr>
          <p:cNvSpPr txBox="1"/>
          <p:nvPr/>
        </p:nvSpPr>
        <p:spPr>
          <a:xfrm>
            <a:off x="6658730" y="1979393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User.Pass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93E5E2EC-2E73-E7C3-17BD-87D9472F989B}"/>
              </a:ext>
            </a:extLst>
          </p:cNvPr>
          <p:cNvSpPr txBox="1"/>
          <p:nvPr/>
        </p:nvSpPr>
        <p:spPr>
          <a:xfrm>
            <a:off x="6672892" y="2743409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url,result</a:t>
            </a:r>
            <a:endParaRPr kumimoji="1" lang="en-US" altLang="ja-JP" sz="1200" b="1" dirty="0"/>
          </a:p>
        </p:txBody>
      </p:sp>
      <p:sp>
        <p:nvSpPr>
          <p:cNvPr id="40" name="矢印: 右 39">
            <a:extLst>
              <a:ext uri="{FF2B5EF4-FFF2-40B4-BE49-F238E27FC236}">
                <a16:creationId xmlns:a16="http://schemas.microsoft.com/office/drawing/2014/main" id="{04118E27-A8E1-339A-DEE3-3CBFE6AAA754}"/>
              </a:ext>
            </a:extLst>
          </p:cNvPr>
          <p:cNvSpPr/>
          <p:nvPr/>
        </p:nvSpPr>
        <p:spPr>
          <a:xfrm rot="5400000">
            <a:off x="8629363" y="3022878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84335813-A321-FB84-9010-0D23E660AF71}"/>
              </a:ext>
            </a:extLst>
          </p:cNvPr>
          <p:cNvSpPr/>
          <p:nvPr/>
        </p:nvSpPr>
        <p:spPr>
          <a:xfrm rot="16200000">
            <a:off x="10207119" y="3003775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0295A86-800B-F2F2-962B-ECE2B2761A82}"/>
              </a:ext>
            </a:extLst>
          </p:cNvPr>
          <p:cNvSpPr txBox="1"/>
          <p:nvPr/>
        </p:nvSpPr>
        <p:spPr>
          <a:xfrm>
            <a:off x="7785985" y="2864831"/>
            <a:ext cx="938890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User.PassCookie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B6C1F73-550B-BC33-AFEE-BFCAA2ED2501}"/>
              </a:ext>
            </a:extLst>
          </p:cNvPr>
          <p:cNvSpPr txBox="1"/>
          <p:nvPr/>
        </p:nvSpPr>
        <p:spPr>
          <a:xfrm>
            <a:off x="9272667" y="2969244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Result,url</a:t>
            </a:r>
            <a:endParaRPr kumimoji="1" lang="en-US" altLang="ja-JP" sz="1200" b="1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3F807DE-44CB-A064-367B-5049690B3676}"/>
              </a:ext>
            </a:extLst>
          </p:cNvPr>
          <p:cNvSpPr txBox="1"/>
          <p:nvPr/>
        </p:nvSpPr>
        <p:spPr>
          <a:xfrm>
            <a:off x="6668524" y="3065013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Cookie</a:t>
            </a:r>
          </a:p>
        </p:txBody>
      </p:sp>
      <p:sp>
        <p:nvSpPr>
          <p:cNvPr id="48" name="矢印: 右 47">
            <a:extLst>
              <a:ext uri="{FF2B5EF4-FFF2-40B4-BE49-F238E27FC236}">
                <a16:creationId xmlns:a16="http://schemas.microsoft.com/office/drawing/2014/main" id="{31B16FA8-A2B2-9D74-45DF-1EFF87BE9525}"/>
              </a:ext>
            </a:extLst>
          </p:cNvPr>
          <p:cNvSpPr/>
          <p:nvPr/>
        </p:nvSpPr>
        <p:spPr>
          <a:xfrm rot="16200000">
            <a:off x="10225929" y="4300718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8184D112-455A-74F6-FB5F-9D4BAD83AFF6}"/>
              </a:ext>
            </a:extLst>
          </p:cNvPr>
          <p:cNvSpPr/>
          <p:nvPr/>
        </p:nvSpPr>
        <p:spPr>
          <a:xfrm>
            <a:off x="3472542" y="4131179"/>
            <a:ext cx="3765093" cy="2173132"/>
          </a:xfrm>
          <a:prstGeom prst="rect">
            <a:avLst/>
          </a:prstGeom>
          <a:solidFill>
            <a:srgbClr val="825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C9DDB76-2E53-AB7D-6112-94B88F699FCE}"/>
              </a:ext>
            </a:extLst>
          </p:cNvPr>
          <p:cNvSpPr txBox="1"/>
          <p:nvPr/>
        </p:nvSpPr>
        <p:spPr>
          <a:xfrm>
            <a:off x="9267763" y="4311357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Result,url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0318993-A4B9-5D32-4AF5-1A4B99904027}"/>
              </a:ext>
            </a:extLst>
          </p:cNvPr>
          <p:cNvSpPr/>
          <p:nvPr/>
        </p:nvSpPr>
        <p:spPr>
          <a:xfrm>
            <a:off x="4321225" y="4737404"/>
            <a:ext cx="1560318" cy="1255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36F89AA-8403-D364-FCAE-CFD34A834DA3}"/>
              </a:ext>
            </a:extLst>
          </p:cNvPr>
          <p:cNvSpPr txBox="1"/>
          <p:nvPr/>
        </p:nvSpPr>
        <p:spPr>
          <a:xfrm>
            <a:off x="4381754" y="5142999"/>
            <a:ext cx="2525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/>
                </a:solidFill>
              </a:rPr>
              <a:t>User-page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F352AB67-88AF-CD85-F029-752C77DB4BA4}"/>
              </a:ext>
            </a:extLst>
          </p:cNvPr>
          <p:cNvSpPr/>
          <p:nvPr/>
        </p:nvSpPr>
        <p:spPr>
          <a:xfrm>
            <a:off x="7942950" y="4887057"/>
            <a:ext cx="2676654" cy="11583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30" name="グラフィックス 29" descr="Database">
            <a:extLst>
              <a:ext uri="{FF2B5EF4-FFF2-40B4-BE49-F238E27FC236}">
                <a16:creationId xmlns:a16="http://schemas.microsoft.com/office/drawing/2014/main" id="{E7FFC643-A438-A102-F505-F336A8F8B1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61605" y="4859590"/>
            <a:ext cx="1105744" cy="1105744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C7ADD9-AD42-889F-41FD-F8B98483E45F}"/>
              </a:ext>
            </a:extLst>
          </p:cNvPr>
          <p:cNvSpPr txBox="1"/>
          <p:nvPr/>
        </p:nvSpPr>
        <p:spPr>
          <a:xfrm>
            <a:off x="9312619" y="5230455"/>
            <a:ext cx="8051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/>
              <a:t>id.db</a:t>
            </a:r>
            <a:endParaRPr kumimoji="1" lang="en-US" altLang="ja-JP" sz="2000" b="1" dirty="0"/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A82CC586-B177-E960-D712-4E7F9923186E}"/>
              </a:ext>
            </a:extLst>
          </p:cNvPr>
          <p:cNvSpPr/>
          <p:nvPr/>
        </p:nvSpPr>
        <p:spPr>
          <a:xfrm rot="5400000">
            <a:off x="8666765" y="4366060"/>
            <a:ext cx="607524" cy="268447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0627759-7489-EB30-C46D-7D7F3D7416A6}"/>
              </a:ext>
            </a:extLst>
          </p:cNvPr>
          <p:cNvSpPr txBox="1"/>
          <p:nvPr/>
        </p:nvSpPr>
        <p:spPr>
          <a:xfrm>
            <a:off x="7785985" y="4265190"/>
            <a:ext cx="938890" cy="461665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/>
              <a:t>User.PassCookie</a:t>
            </a: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D182F1EE-24DF-14FB-9AC8-779246BD59DA}"/>
              </a:ext>
            </a:extLst>
          </p:cNvPr>
          <p:cNvSpPr/>
          <p:nvPr/>
        </p:nvSpPr>
        <p:spPr>
          <a:xfrm rot="5400000">
            <a:off x="4606463" y="3924186"/>
            <a:ext cx="949254" cy="267672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0125D43-1CA7-32DB-139E-91E23B486E38}"/>
              </a:ext>
            </a:extLst>
          </p:cNvPr>
          <p:cNvSpPr txBox="1"/>
          <p:nvPr/>
        </p:nvSpPr>
        <p:spPr>
          <a:xfrm>
            <a:off x="3992968" y="4058022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/>
              <a:t>Cookie</a:t>
            </a:r>
          </a:p>
        </p:txBody>
      </p:sp>
      <p:sp>
        <p:nvSpPr>
          <p:cNvPr id="55" name="矢印: 右 54">
            <a:extLst>
              <a:ext uri="{FF2B5EF4-FFF2-40B4-BE49-F238E27FC236}">
                <a16:creationId xmlns:a16="http://schemas.microsoft.com/office/drawing/2014/main" id="{F8F335B6-EA37-F732-03AA-55364B41A08C}"/>
              </a:ext>
            </a:extLst>
          </p:cNvPr>
          <p:cNvSpPr/>
          <p:nvPr/>
        </p:nvSpPr>
        <p:spPr>
          <a:xfrm>
            <a:off x="6081486" y="4918080"/>
            <a:ext cx="1627412" cy="312375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410A69E-00A5-84AD-B509-F8A63F40B8FE}"/>
              </a:ext>
            </a:extLst>
          </p:cNvPr>
          <p:cNvSpPr txBox="1"/>
          <p:nvPr/>
        </p:nvSpPr>
        <p:spPr>
          <a:xfrm>
            <a:off x="6308457" y="4540419"/>
            <a:ext cx="1288713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ja-JP" sz="1200" b="1" dirty="0"/>
              <a:t>url,Cookie</a:t>
            </a:r>
            <a:endParaRPr kumimoji="1" lang="en-US" altLang="ja-JP" sz="1200" b="1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62EF119-C3AB-09FB-8FEA-775C3276ACC9}"/>
              </a:ext>
            </a:extLst>
          </p:cNvPr>
          <p:cNvSpPr txBox="1"/>
          <p:nvPr/>
        </p:nvSpPr>
        <p:spPr>
          <a:xfrm>
            <a:off x="3977571" y="3731298"/>
            <a:ext cx="938890" cy="27699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b="1" dirty="0"/>
              <a:t>url</a:t>
            </a:r>
            <a:endParaRPr kumimoji="1" lang="en-US" altLang="ja-JP" sz="1200" b="1" dirty="0"/>
          </a:p>
        </p:txBody>
      </p:sp>
      <p:sp>
        <p:nvSpPr>
          <p:cNvPr id="59" name="矢印: 右 58">
            <a:extLst>
              <a:ext uri="{FF2B5EF4-FFF2-40B4-BE49-F238E27FC236}">
                <a16:creationId xmlns:a16="http://schemas.microsoft.com/office/drawing/2014/main" id="{16C2DBFB-FC1A-C5DE-0A71-44FE6E519EC2}"/>
              </a:ext>
            </a:extLst>
          </p:cNvPr>
          <p:cNvSpPr/>
          <p:nvPr/>
        </p:nvSpPr>
        <p:spPr>
          <a:xfrm rot="10800000">
            <a:off x="6037013" y="5365903"/>
            <a:ext cx="1627412" cy="312375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4E0F015-98F2-7AB3-B7E1-476F57613C92}"/>
              </a:ext>
            </a:extLst>
          </p:cNvPr>
          <p:cNvSpPr txBox="1"/>
          <p:nvPr/>
        </p:nvSpPr>
        <p:spPr>
          <a:xfrm>
            <a:off x="6301977" y="5696996"/>
            <a:ext cx="1345005" cy="307777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solidFill>
                  <a:srgbClr val="002060"/>
                </a:solidFill>
              </a:rPr>
              <a:t>Permission</a:t>
            </a:r>
            <a:endParaRPr kumimoji="1" lang="en-US" altLang="ja-JP" sz="1200" b="1" dirty="0">
              <a:solidFill>
                <a:srgbClr val="002060"/>
              </a:solidFill>
            </a:endParaRPr>
          </a:p>
        </p:txBody>
      </p:sp>
      <p:sp>
        <p:nvSpPr>
          <p:cNvPr id="61" name="矢印: 右 60">
            <a:extLst>
              <a:ext uri="{FF2B5EF4-FFF2-40B4-BE49-F238E27FC236}">
                <a16:creationId xmlns:a16="http://schemas.microsoft.com/office/drawing/2014/main" id="{D426DB22-7B97-93C6-8994-87ED49FB38F2}"/>
              </a:ext>
            </a:extLst>
          </p:cNvPr>
          <p:cNvSpPr/>
          <p:nvPr/>
        </p:nvSpPr>
        <p:spPr>
          <a:xfrm>
            <a:off x="1900125" y="2500000"/>
            <a:ext cx="1314111" cy="668471"/>
          </a:xfrm>
          <a:prstGeom prst="rightArrow">
            <a:avLst/>
          </a:prstGeom>
          <a:solidFill>
            <a:schemeClr val="bg2">
              <a:lumMod val="1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Access</a:t>
            </a:r>
            <a:endParaRPr kumimoji="1" lang="ja-JP" altLang="en-US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896445E0-9FF6-07E9-C4E5-A839FF22E1D0}"/>
              </a:ext>
            </a:extLst>
          </p:cNvPr>
          <p:cNvSpPr/>
          <p:nvPr/>
        </p:nvSpPr>
        <p:spPr>
          <a:xfrm>
            <a:off x="371124" y="4588356"/>
            <a:ext cx="2340193" cy="1883417"/>
          </a:xfrm>
          <a:prstGeom prst="rect">
            <a:avLst/>
          </a:prstGeom>
          <a:solidFill>
            <a:schemeClr val="bg2">
              <a:lumMod val="1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3" name="矢印: 右 62">
            <a:extLst>
              <a:ext uri="{FF2B5EF4-FFF2-40B4-BE49-F238E27FC236}">
                <a16:creationId xmlns:a16="http://schemas.microsoft.com/office/drawing/2014/main" id="{D4AD491A-D596-1EDC-262E-7DDAF9D722CF}"/>
              </a:ext>
            </a:extLst>
          </p:cNvPr>
          <p:cNvSpPr/>
          <p:nvPr/>
        </p:nvSpPr>
        <p:spPr>
          <a:xfrm>
            <a:off x="468442" y="4887057"/>
            <a:ext cx="570324" cy="199776"/>
          </a:xfrm>
          <a:prstGeom prst="rightArrow">
            <a:avLst/>
          </a:prstGeom>
          <a:solidFill>
            <a:schemeClr val="accent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00D1830-C72E-F9E7-67F0-B573EDF99063}"/>
              </a:ext>
            </a:extLst>
          </p:cNvPr>
          <p:cNvSpPr txBox="1"/>
          <p:nvPr/>
        </p:nvSpPr>
        <p:spPr>
          <a:xfrm>
            <a:off x="405949" y="4842511"/>
            <a:ext cx="2244483" cy="132343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ja-JP" sz="1600" b="1" u="sng" dirty="0">
                <a:solidFill>
                  <a:schemeClr val="bg1"/>
                </a:solidFill>
              </a:rPr>
              <a:t>php connect</a:t>
            </a:r>
          </a:p>
          <a:p>
            <a:pPr algn="r"/>
            <a:endParaRPr kumimoji="1" lang="en-US" altLang="ja-JP" sz="1600" b="1" u="sng" dirty="0">
              <a:solidFill>
                <a:schemeClr val="bg1"/>
              </a:solidFill>
            </a:endParaRPr>
          </a:p>
          <a:p>
            <a:pPr algn="r"/>
            <a:r>
              <a:rPr kumimoji="1" lang="en-US" altLang="ja-JP" sz="1600" b="1" u="sng" dirty="0">
                <a:solidFill>
                  <a:schemeClr val="bg1"/>
                </a:solidFill>
              </a:rPr>
              <a:t>http connect</a:t>
            </a:r>
          </a:p>
          <a:p>
            <a:pPr algn="r"/>
            <a:endParaRPr lang="en-US" altLang="ja-JP" sz="1600" b="1" u="sng" dirty="0">
              <a:solidFill>
                <a:schemeClr val="bg1"/>
              </a:solidFill>
            </a:endParaRPr>
          </a:p>
          <a:p>
            <a:pPr algn="r"/>
            <a:r>
              <a:rPr lang="en-US" altLang="ja-JP" sz="1600" b="1" u="sng" dirty="0">
                <a:solidFill>
                  <a:schemeClr val="bg1"/>
                </a:solidFill>
              </a:rPr>
              <a:t>redirect</a:t>
            </a:r>
            <a:endParaRPr kumimoji="1" lang="en-US" altLang="ja-JP" sz="1600" b="1" u="sng" dirty="0">
              <a:solidFill>
                <a:schemeClr val="bg1"/>
              </a:solidFill>
            </a:endParaRPr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7A44BA66-66B0-64B8-F2C9-6A9F32DAFCA7}"/>
              </a:ext>
            </a:extLst>
          </p:cNvPr>
          <p:cNvSpPr/>
          <p:nvPr/>
        </p:nvSpPr>
        <p:spPr>
          <a:xfrm>
            <a:off x="468442" y="5892643"/>
            <a:ext cx="570324" cy="199776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矢印: 右 66">
            <a:extLst>
              <a:ext uri="{FF2B5EF4-FFF2-40B4-BE49-F238E27FC236}">
                <a16:creationId xmlns:a16="http://schemas.microsoft.com/office/drawing/2014/main" id="{828AC083-2D34-3BBF-7EAD-5AD596C62F6D}"/>
              </a:ext>
            </a:extLst>
          </p:cNvPr>
          <p:cNvSpPr/>
          <p:nvPr/>
        </p:nvSpPr>
        <p:spPr>
          <a:xfrm>
            <a:off x="471158" y="5408947"/>
            <a:ext cx="570324" cy="199776"/>
          </a:xfrm>
          <a:prstGeom prst="rightArrow">
            <a:avLst/>
          </a:prstGeom>
          <a:solidFill>
            <a:schemeClr val="tx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2618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C188BD-14AE-F656-B134-0347F6FF5ED4}"/>
              </a:ext>
            </a:extLst>
          </p:cNvPr>
          <p:cNvSpPr/>
          <p:nvPr/>
        </p:nvSpPr>
        <p:spPr>
          <a:xfrm>
            <a:off x="707572" y="511629"/>
            <a:ext cx="10929256" cy="139337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5C6A08E6-5C02-2519-42EB-A585662C1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687810"/>
            <a:ext cx="7903028" cy="1041007"/>
          </a:xfrm>
        </p:spPr>
        <p:txBody>
          <a:bodyPr>
            <a:normAutofit/>
          </a:bodyPr>
          <a:lstStyle/>
          <a:p>
            <a:r>
              <a:rPr lang="en-US" altLang="ja-JP" sz="6000" b="1" dirty="0">
                <a:solidFill>
                  <a:schemeClr val="bg1"/>
                </a:solidFill>
                <a:latin typeface="メイリオ 見出し"/>
              </a:rPr>
              <a:t>Assumed attacks</a:t>
            </a:r>
            <a:endParaRPr kumimoji="1" lang="ja-JP" altLang="en-US" sz="6000" b="1" dirty="0">
              <a:solidFill>
                <a:schemeClr val="bg1"/>
              </a:solidFill>
              <a:latin typeface="メイリオ 見出し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10CD01B-42A2-D18F-606E-B27C10C18C82}"/>
              </a:ext>
            </a:extLst>
          </p:cNvPr>
          <p:cNvSpPr/>
          <p:nvPr/>
        </p:nvSpPr>
        <p:spPr>
          <a:xfrm>
            <a:off x="707572" y="2496636"/>
            <a:ext cx="10809514" cy="37537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BD1869E-72C1-3CA6-EB12-E33CB747430E}"/>
              </a:ext>
            </a:extLst>
          </p:cNvPr>
          <p:cNvSpPr txBox="1"/>
          <p:nvPr/>
        </p:nvSpPr>
        <p:spPr>
          <a:xfrm>
            <a:off x="1001380" y="2942361"/>
            <a:ext cx="10189240" cy="8309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FF0000"/>
                </a:solidFill>
              </a:rPr>
              <a:t>SQL injection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</a:rPr>
              <a:t> To get DB information by entering SQL code in user input field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17CBBB6-22AB-3922-6643-33AFCD12D630}"/>
              </a:ext>
            </a:extLst>
          </p:cNvPr>
          <p:cNvSpPr txBox="1"/>
          <p:nvPr/>
        </p:nvSpPr>
        <p:spPr>
          <a:xfrm>
            <a:off x="1001380" y="3958023"/>
            <a:ext cx="10189240" cy="8309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B050"/>
                </a:solidFill>
              </a:rPr>
              <a:t>Cross-site scripting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</a:rPr>
              <a:t> To steal </a:t>
            </a:r>
            <a:r>
              <a:rPr lang="en-US" altLang="ja-JP" sz="2000" dirty="0">
                <a:solidFill>
                  <a:srgbClr val="FFFF00"/>
                </a:solidFill>
              </a:rPr>
              <a:t>session ID </a:t>
            </a: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</a:rPr>
              <a:t>in surface web page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3F3EF8-F800-0868-58DA-292DA808C2BA}"/>
              </a:ext>
            </a:extLst>
          </p:cNvPr>
          <p:cNvSpPr txBox="1"/>
          <p:nvPr/>
        </p:nvSpPr>
        <p:spPr>
          <a:xfrm>
            <a:off x="1001380" y="4965157"/>
            <a:ext cx="10189240" cy="830997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800" b="1" dirty="0">
                <a:solidFill>
                  <a:srgbClr val="00B0F0"/>
                </a:solidFill>
              </a:rPr>
              <a:t>Replay attack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</a:rPr>
              <a:t> To steal </a:t>
            </a:r>
            <a:r>
              <a:rPr lang="en-US" altLang="ja-JP" sz="2000" dirty="0">
                <a:solidFill>
                  <a:srgbClr val="FFFF00"/>
                </a:solidFill>
              </a:rPr>
              <a:t>request</a:t>
            </a:r>
            <a:r>
              <a:rPr lang="en-US" altLang="ja-JP" sz="2000" dirty="0">
                <a:solidFill>
                  <a:schemeClr val="bg1">
                    <a:lumMod val="95000"/>
                  </a:schemeClr>
                </a:solidFill>
              </a:rPr>
              <a:t> in surface web page</a:t>
            </a:r>
          </a:p>
        </p:txBody>
      </p:sp>
    </p:spTree>
    <p:extLst>
      <p:ext uri="{BB962C8B-B14F-4D97-AF65-F5344CB8AC3E}">
        <p14:creationId xmlns:p14="http://schemas.microsoft.com/office/powerpoint/2010/main" val="725166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9978</TotalTime>
  <Words>603</Words>
  <Application>Microsoft Office PowerPoint</Application>
  <PresentationFormat>ワイド画面</PresentationFormat>
  <Paragraphs>184</Paragraphs>
  <Slides>18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SFMono-Regular</vt:lpstr>
      <vt:lpstr>メイリオ 見出し</vt:lpstr>
      <vt:lpstr>游ゴシック</vt:lpstr>
      <vt:lpstr>游ゴシック Light</vt:lpstr>
      <vt:lpstr>ADLaM Display</vt:lpstr>
      <vt:lpstr>Arial</vt:lpstr>
      <vt:lpstr>Office テーマ</vt:lpstr>
      <vt:lpstr>Web security by Apache and docker</vt:lpstr>
      <vt:lpstr>Contents</vt:lpstr>
      <vt:lpstr>Apache</vt:lpstr>
      <vt:lpstr>Apache</vt:lpstr>
      <vt:lpstr>Apache modules</vt:lpstr>
      <vt:lpstr>Apache systems</vt:lpstr>
      <vt:lpstr>My system and problems</vt:lpstr>
      <vt:lpstr>PowerPoint プレゼンテーション</vt:lpstr>
      <vt:lpstr>Assumed attacks</vt:lpstr>
      <vt:lpstr>PowerPoint プレゼンテーション</vt:lpstr>
      <vt:lpstr>SQL injection attack</vt:lpstr>
      <vt:lpstr>File permission by Linux</vt:lpstr>
      <vt:lpstr>File permission</vt:lpstr>
      <vt:lpstr>Let’s considering</vt:lpstr>
      <vt:lpstr>Let’s considering</vt:lpstr>
      <vt:lpstr>PowerPoint プレゼンテーション</vt:lpstr>
      <vt:lpstr>Answer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リョウ モリヤ</dc:creator>
  <cp:lastModifiedBy>リョウ モリヤ</cp:lastModifiedBy>
  <cp:revision>17</cp:revision>
  <dcterms:created xsi:type="dcterms:W3CDTF">2024-08-19T22:25:17Z</dcterms:created>
  <dcterms:modified xsi:type="dcterms:W3CDTF">2025-05-20T01:19:35Z</dcterms:modified>
</cp:coreProperties>
</file>