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3" r:id="rId2"/>
    <p:sldId id="284" r:id="rId3"/>
    <p:sldId id="257" r:id="rId4"/>
    <p:sldId id="276" r:id="rId5"/>
    <p:sldId id="278" r:id="rId6"/>
    <p:sldId id="279" r:id="rId7"/>
    <p:sldId id="285" r:id="rId8"/>
    <p:sldId id="259" r:id="rId9"/>
    <p:sldId id="260" r:id="rId10"/>
    <p:sldId id="281" r:id="rId11"/>
    <p:sldId id="286" r:id="rId12"/>
    <p:sldId id="273" r:id="rId13"/>
    <p:sldId id="270" r:id="rId14"/>
    <p:sldId id="263" r:id="rId15"/>
    <p:sldId id="287" r:id="rId16"/>
    <p:sldId id="288" r:id="rId17"/>
    <p:sldId id="264" r:id="rId18"/>
    <p:sldId id="268" r:id="rId19"/>
    <p:sldId id="265" r:id="rId20"/>
    <p:sldId id="282"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83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ht.org/" TargetMode="External"/><Relationship Id="rId2" Type="http://schemas.openxmlformats.org/officeDocument/2006/relationships/hyperlink" Target="https://jphr.com/" TargetMode="External"/><Relationship Id="rId1" Type="http://schemas.openxmlformats.org/officeDocument/2006/relationships/slideLayout" Target="../slideLayouts/slideLayout2.xml"/><Relationship Id="rId4" Type="http://schemas.openxmlformats.org/officeDocument/2006/relationships/hyperlink" Target="https://jaac.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mthc.com/" TargetMode="External"/><Relationship Id="rId2" Type="http://schemas.openxmlformats.org/officeDocument/2006/relationships/hyperlink" Target="https://www.ijfmr.com/" TargetMode="External"/><Relationship Id="rId1" Type="http://schemas.openxmlformats.org/officeDocument/2006/relationships/slideLayout" Target="../slideLayouts/slideLayout2.xml"/><Relationship Id="rId4" Type="http://schemas.openxmlformats.org/officeDocument/2006/relationships/hyperlink" Target="https://jem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69118673"/>
              </p:ext>
            </p:extLst>
          </p:nvPr>
        </p:nvGraphicFramePr>
        <p:xfrm>
          <a:off x="553085" y="2653030"/>
          <a:ext cx="5725160" cy="173740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20211CSE0086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TULSI RAM REDDY K</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20211CSE0085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MANDADI VIGNESH</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20211CSE0105</a:t>
                      </a:r>
                    </a:p>
                    <a:p>
                      <a:pPr marL="0" marR="0" lvl="0" indent="0" algn="ctr" rtl="0">
                        <a:spcBef>
                          <a:spcPts val="0"/>
                        </a:spcBef>
                        <a:spcAft>
                          <a:spcPts val="0"/>
                        </a:spcAft>
                        <a:buNone/>
                      </a:pPr>
                      <a:r>
                        <a:rPr lang="en-GB" sz="1800" u="none" strike="noStrike" cap="none" dirty="0"/>
                        <a:t>20211CSE0765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CHALLA PAVAN TEJA</a:t>
                      </a:r>
                    </a:p>
                    <a:p>
                      <a:pPr marL="0" marR="0" lvl="0" indent="0" algn="ctr" rtl="0">
                        <a:spcBef>
                          <a:spcPts val="0"/>
                        </a:spcBef>
                        <a:spcAft>
                          <a:spcPts val="0"/>
                        </a:spcAft>
                        <a:buNone/>
                      </a:pPr>
                      <a:r>
                        <a:rPr lang="en-GB" sz="1800" u="none" strike="noStrike" cap="none" dirty="0"/>
                        <a:t>SANNEBOINA ANJANEYALU</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AMARNATH J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2001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0" y="1627238"/>
            <a:ext cx="10667999" cy="324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Hospital Buddy methodology begins with gathering critical user input, such as the type of medical emergency</a:t>
            </a:r>
            <a:r>
              <a:rPr lang="en-GB" altLang="en-US" sz="2800" dirty="0">
                <a:latin typeface="Times New Roman" panose="02020603050405020304" pitchFamily="18" charset="0"/>
                <a:cs typeface="Times New Roman" panose="02020603050405020304" pitchFamily="18" charset="0"/>
              </a:rPr>
              <a:t> and shows the required medicine</a:t>
            </a: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Utilizing Java for backend processing and a MySQL database, the app fetches real-time data </a:t>
            </a:r>
            <a:r>
              <a:rPr kumimoji="0" lang="en-GB"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regardingmedications</a:t>
            </a: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their available facilities and services.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4" name="Picture 3">
            <a:extLst>
              <a:ext uri="{FF2B5EF4-FFF2-40B4-BE49-F238E27FC236}">
                <a16:creationId xmlns:a16="http://schemas.microsoft.com/office/drawing/2014/main" id="{B20C1D2D-D78A-A2B4-9B81-F29DAC7327E0}"/>
              </a:ext>
            </a:extLst>
          </p:cNvPr>
          <p:cNvPicPr>
            <a:picLocks noChangeAspect="1"/>
          </p:cNvPicPr>
          <p:nvPr/>
        </p:nvPicPr>
        <p:blipFill>
          <a:blip r:embed="rId2"/>
          <a:stretch>
            <a:fillRect/>
          </a:stretch>
        </p:blipFill>
        <p:spPr>
          <a:xfrm>
            <a:off x="2112264" y="1197864"/>
            <a:ext cx="7534655" cy="453542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Platform: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Native Android Development using Android Studio.</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UI/UX Design:</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XML for designing user interfaces.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Programming Language: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Java.</a:t>
            </a:r>
            <a:endParaRPr lang="en-GB" altLang="en-US" sz="2800" dirty="0">
              <a:latin typeface="Times New Roman" panose="02020603050405020304" pitchFamily="18" charset="0"/>
              <a:ea typeface="Cambria" panose="02040503050406030204" pitchFamily="18" charset="0"/>
              <a:cs typeface="Times New Roman" panose="02020603050405020304" pitchFamily="18" charset="0"/>
              <a:sym typeface="+mn-ea"/>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Database:</a:t>
            </a:r>
            <a:r>
              <a:rPr lang="en-GB" alt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 </a:t>
            </a: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Default MySQL Database of Android Studio.</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6554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962241454"/>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18-Sep-2024</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21-Oct-2024</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369462738"/>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IN" sz="1000" dirty="0"/>
                        <a:t> </a:t>
                      </a:r>
                      <a:r>
                        <a:rPr lang="en-IN" sz="1000" b="1" dirty="0"/>
                        <a:t>22-Nov-2024</a:t>
                      </a:r>
                      <a:endParaRPr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20-Dec-2024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4034949442"/>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20-Dec-2024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351507"/>
            <a:ext cx="1066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access the lab tests and the medications required based on their needs.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and intuitive interface will ensure that users can navigate the app easily, improving overall satisfaction and usability.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Kno</a:t>
            </a:r>
            <a:r>
              <a:rPr lang="en-US" altLang="en-US" b="1" dirty="0">
                <a:latin typeface="Times New Roman" panose="02020603050405020304" pitchFamily="18" charset="0"/>
                <a:cs typeface="Times New Roman" panose="02020603050405020304" pitchFamily="18" charset="0"/>
              </a:rPr>
              <a:t>wledge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will provide some basic and required information about how to maintain a healthy body using the health articles.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Emergency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updates may incorporate features for seamless communication with local emergency services to improve response times.</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693761" y="1376395"/>
            <a:ext cx="485177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Login</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user is not registered</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registration</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Else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home page</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lab test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lab test</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booking details are correct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booking successful</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move o order details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 </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provide correct information</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elseif</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buy medicines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buy medicines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a:t>
            </a:r>
            <a:endParaRPr lang="en-US" altLang="en-US"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C3D361-CAB8-0540-950A-1AB13653A898}"/>
              </a:ext>
            </a:extLst>
          </p:cNvPr>
          <p:cNvSpPr txBox="1"/>
          <p:nvPr/>
        </p:nvSpPr>
        <p:spPr>
          <a:xfrm>
            <a:off x="5545540" y="1304458"/>
            <a:ext cx="6096000" cy="4832092"/>
          </a:xfrm>
          <a:prstGeom prst="rect">
            <a:avLst/>
          </a:prstGeom>
          <a:noFill/>
        </p:spPr>
        <p:txBody>
          <a:bodyPr wrap="square">
            <a:spAutoFit/>
          </a:bodyPr>
          <a:lstStyle/>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if booking details are correct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booking successful</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move to order details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provide correct information</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elseif</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articles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if yes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share details of particular articles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back to home page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elseif</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order details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display all orders which has been booked</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logout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home page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end.</a:t>
            </a:r>
          </a:p>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95782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1028" name="Picture 4">
            <a:extLst>
              <a:ext uri="{FF2B5EF4-FFF2-40B4-BE49-F238E27FC236}">
                <a16:creationId xmlns:a16="http://schemas.microsoft.com/office/drawing/2014/main" id="{F5582969-0529-9BF7-DB9A-DEB2B0D3D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347876"/>
            <a:ext cx="2626436" cy="3796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a:extLst>
              <a:ext uri="{FF2B5EF4-FFF2-40B4-BE49-F238E27FC236}">
                <a16:creationId xmlns:a16="http://schemas.microsoft.com/office/drawing/2014/main" id="{9AEEFF51-1279-C3E4-ED88-3B5FD49F0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651" y="1294418"/>
            <a:ext cx="2788694" cy="379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a:extLst>
              <a:ext uri="{FF2B5EF4-FFF2-40B4-BE49-F238E27FC236}">
                <a16:creationId xmlns:a16="http://schemas.microsoft.com/office/drawing/2014/main" id="{58DBADEC-9838-5204-6588-A9450BC85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793" y="1307911"/>
            <a:ext cx="2788694" cy="3836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4F37AEE4-058F-765B-2DC9-0B1AA3C08933}"/>
              </a:ext>
            </a:extLst>
          </p:cNvPr>
          <p:cNvSpPr>
            <a:spLocks noChangeArrowheads="1"/>
          </p:cNvSpPr>
          <p:nvPr/>
        </p:nvSpPr>
        <p:spPr bwMode="auto">
          <a:xfrm>
            <a:off x="987188" y="8507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F256392A-2250-D970-DB45-760CD41D47FC}"/>
              </a:ext>
            </a:extLst>
          </p:cNvPr>
          <p:cNvSpPr>
            <a:spLocks noChangeArrowheads="1"/>
          </p:cNvSpPr>
          <p:nvPr/>
        </p:nvSpPr>
        <p:spPr bwMode="auto">
          <a:xfrm>
            <a:off x="987188" y="4801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CC3B553D-A2D0-E714-C1AE-5AB3460AE87F}"/>
              </a:ext>
            </a:extLst>
          </p:cNvPr>
          <p:cNvSpPr>
            <a:spLocks noChangeArrowheads="1"/>
          </p:cNvSpPr>
          <p:nvPr/>
        </p:nvSpPr>
        <p:spPr bwMode="auto">
          <a:xfrm>
            <a:off x="987188" y="12617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2F329F4A-6BFE-C012-2C80-686DF1739827}"/>
              </a:ext>
            </a:extLst>
          </p:cNvPr>
          <p:cNvSpPr txBox="1"/>
          <p:nvPr/>
        </p:nvSpPr>
        <p:spPr>
          <a:xfrm>
            <a:off x="738116" y="5404246"/>
            <a:ext cx="2664727"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Login page </a:t>
            </a:r>
            <a:endParaRPr lang="en-IN" dirty="0"/>
          </a:p>
        </p:txBody>
      </p:sp>
      <p:sp>
        <p:nvSpPr>
          <p:cNvPr id="17" name="TextBox 16">
            <a:extLst>
              <a:ext uri="{FF2B5EF4-FFF2-40B4-BE49-F238E27FC236}">
                <a16:creationId xmlns:a16="http://schemas.microsoft.com/office/drawing/2014/main" id="{809A5D77-D7FC-F725-18F3-28D0E23273FB}"/>
              </a:ext>
            </a:extLst>
          </p:cNvPr>
          <p:cNvSpPr txBox="1"/>
          <p:nvPr/>
        </p:nvSpPr>
        <p:spPr>
          <a:xfrm>
            <a:off x="4151193" y="5404246"/>
            <a:ext cx="2483893"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Registration page </a:t>
            </a:r>
            <a:endParaRPr lang="en-IN" dirty="0"/>
          </a:p>
        </p:txBody>
      </p:sp>
      <p:sp>
        <p:nvSpPr>
          <p:cNvPr id="19" name="TextBox 18">
            <a:extLst>
              <a:ext uri="{FF2B5EF4-FFF2-40B4-BE49-F238E27FC236}">
                <a16:creationId xmlns:a16="http://schemas.microsoft.com/office/drawing/2014/main" id="{32813F68-485E-54C0-7FD8-51E1009F1E7D}"/>
              </a:ext>
            </a:extLst>
          </p:cNvPr>
          <p:cNvSpPr txBox="1"/>
          <p:nvPr/>
        </p:nvSpPr>
        <p:spPr>
          <a:xfrm>
            <a:off x="7310651" y="5292636"/>
            <a:ext cx="2756848"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Home page </a:t>
            </a:r>
            <a:endParaRPr lang="en-IN" dirty="0"/>
          </a:p>
        </p:txBody>
      </p:sp>
    </p:spTree>
    <p:extLst>
      <p:ext uri="{BB962C8B-B14F-4D97-AF65-F5344CB8AC3E}">
        <p14:creationId xmlns:p14="http://schemas.microsoft.com/office/powerpoint/2010/main" val="220191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GB" sz="2800" dirty="0">
                <a:latin typeface="Times New Roman" panose="02020603050405020304" pitchFamily="18" charset="0"/>
                <a:cs typeface="Times New Roman" panose="02020603050405020304" pitchFamily="18" charset="0"/>
              </a:rPr>
              <a:t>The proposed work represents a crucial advancement in improving healthcare access during medical emergencies. By providing users with real-time information about medications and health , the app empowers individuals to make informed decisions safely, which can be critical to patient outcomes. The emphasis on a user-friendly interface ensures that even in high-stress situations, users can navigate the app easily. Furthermore, the potential for integrating valuable data analytics offers insights that can drive future improvements, ultimately enhancing the overall efficiency of the healthcare system. </a:t>
            </a: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p>
          <a:p>
            <a:pPr marL="342900" indent="-190500" algn="just">
              <a:spcBef>
                <a:spcPts val="0"/>
              </a:spcBef>
              <a:buSzPct val="100000"/>
              <a:buFont typeface="Arial" panose="020B0604020202020204"/>
              <a:buNone/>
            </a:pPr>
            <a:endParaRPr lang="en-GB" alt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GB" altLang="en-US" b="1" dirty="0">
                <a:solidFill>
                  <a:schemeClr val="accent2">
                    <a:lumMod val="75000"/>
                  </a:schemeClr>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https://github.com/RAM231103/HEALTH-BUDDY-</a:t>
            </a:r>
          </a:p>
          <a:p>
            <a:pPr marL="342900" indent="-190500" algn="just">
              <a:spcBef>
                <a:spcPts val="0"/>
              </a:spcBef>
              <a:buSzPct val="100000"/>
              <a:buFont typeface="Arial" panose="020B0604020202020204"/>
              <a:buNone/>
            </a:pPr>
            <a:endParaRPr lang="en-GB" altLang="en-US" b="1" dirty="0">
              <a:solidFill>
                <a:srgbClr val="0070C0"/>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[1]. Arvind Mehta,</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Evaluating the Impact of E-Health Systems on Emergency Medical Services in      </a:t>
            </a:r>
            <a:r>
              <a:rPr lang="en-GB" sz="2000" i="1" dirty="0" err="1">
                <a:latin typeface="Times New Roman" panose="02020603050405020304" pitchFamily="18" charset="0"/>
                <a:cs typeface="Times New Roman" panose="02020603050405020304" pitchFamily="18" charset="0"/>
              </a:rPr>
              <a:t>India.</a:t>
            </a:r>
            <a:r>
              <a:rPr lang="en-GB" sz="2000" b="1" dirty="0" err="1">
                <a:latin typeface="Times New Roman" panose="02020603050405020304" pitchFamily="18" charset="0"/>
                <a:cs typeface="Times New Roman" panose="02020603050405020304" pitchFamily="18" charset="0"/>
              </a:rPr>
              <a:t>Journal</a:t>
            </a:r>
            <a:r>
              <a:rPr lang="en-GB" sz="2000" b="1" dirty="0">
                <a:latin typeface="Times New Roman" panose="02020603050405020304" pitchFamily="18" charset="0"/>
                <a:cs typeface="Times New Roman" panose="02020603050405020304" pitchFamily="18" charset="0"/>
              </a:rPr>
              <a:t> of Public Health Research</a:t>
            </a:r>
            <a:r>
              <a:rPr lang="en-GB" sz="2000" dirty="0">
                <a:latin typeface="Times New Roman" panose="02020603050405020304" pitchFamily="18" charset="0"/>
                <a:cs typeface="Times New Roman" panose="02020603050405020304" pitchFamily="18" charset="0"/>
              </a:rPr>
              <a:t>, Volume 15, Issue 3, September 2021, Pages 15-22.</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hlinkClick r:id="rId2"/>
              </a:rPr>
              <a:t>https://jphr.com</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[2]. Anjali Bhatt,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The Role of Mobile Health Applications in Streamlining Emergency Medical Services in </a:t>
            </a:r>
            <a:r>
              <a:rPr lang="en-GB"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GB"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 of Health Technology</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9, Issue 6, June 2022, Pages 35-42.</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https://jht.org</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dirty="0">
                <a:solidFill>
                  <a:srgbClr val="000000"/>
                </a:solidFill>
                <a:latin typeface="Times New Roman" panose="02020603050405020304" pitchFamily="18" charset="0"/>
                <a:ea typeface="+mn-ea"/>
                <a:cs typeface="Times New Roman" panose="02020603050405020304" pitchFamily="18" charset="0"/>
              </a:rPr>
              <a:t>[3]. </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Shruti Desai,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Optimization of Hospital Selection Algorithms for Emergency Medical Care in Urban </a:t>
            </a:r>
            <a:r>
              <a:rPr lang="en-IN"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IN"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 of Applied Algorithms and Computation</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10, Issue 4, November 2020, Pages 47-54.</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https://jaac.org</a:t>
            </a:r>
            <a:endParaRPr lang="en-IN" sz="200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32330"/>
            <a:ext cx="4314209" cy="4993340"/>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49AD531-BA8E-D5DC-DB29-C6E6DB70752A}"/>
              </a:ext>
            </a:extLst>
          </p:cNvPr>
          <p:cNvSpPr txBox="1"/>
          <p:nvPr/>
        </p:nvSpPr>
        <p:spPr>
          <a:xfrm>
            <a:off x="5086066" y="932330"/>
            <a:ext cx="6096000" cy="3691844"/>
          </a:xfrm>
          <a:prstGeom prst="rect">
            <a:avLst/>
          </a:prstGeom>
          <a:noFill/>
        </p:spPr>
        <p:txBody>
          <a:bodyPr wrap="square">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err="1">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[4]. Amit Kumar,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Emergency Health Care Services in India: A Strategic Approach.</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International Journal for Multidisciplinary Research</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6, Issue 1, January-February 2024, Pages 5-10.</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2"/>
              </a:rPr>
              <a:t>https://www.ijfmr.com</a:t>
            </a: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Kartik Mishra,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Mobile Health Apps and the Future of Emergency Medical Care in India.</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Mobile Technology in Healthcare</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3, Issue 7, July 2020, Pages 21-28.</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https://www.jmthc.com</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Naveen Sharma,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Emergency Response Systems in India: Leveraging Mobile Applications for Faster Access to Healthcare.</a:t>
            </a:r>
            <a:r>
              <a:rPr lang="en-GB" sz="2000" i="1" dirty="0">
                <a:solidFill>
                  <a:srgbClr val="000000"/>
                </a:solidFill>
                <a:latin typeface="Times New Roman" panose="02020603050405020304" pitchFamily="18" charset="0"/>
                <a:ea typeface="+mn-ea"/>
                <a:cs typeface="Times New Roman" panose="02020603050405020304" pitchFamily="18" charset="0"/>
              </a:rPr>
              <a:t> </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Emergency Medical Services</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7, Issue 3, July 2021, Pages 33-40.</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https://jems.com</a:t>
            </a: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endParaRPr lang="en-GB" sz="2000" dirty="0"/>
          </a:p>
          <a:p>
            <a:pPr marL="0" indent="0" algn="just">
              <a:lnSpc>
                <a:spcPct val="150000"/>
              </a:lnSpc>
              <a:buNone/>
            </a:pPr>
            <a:r>
              <a:rPr lang="en-GB" dirty="0">
                <a:latin typeface="Times New Roman" panose="02020603050405020304" pitchFamily="18" charset="0"/>
                <a:cs typeface="Times New Roman" panose="02020603050405020304" pitchFamily="18" charset="0"/>
              </a:rPr>
              <a:t>The Health Buddy application addresses the critical need for timely medical assistance by simplifying the search process during emergencies. By providing essential details about available services, medications, and specialist care, the app empowers users to make quick, informed decisions when every second counts. Ultimately, Health Buddy seeks to bridge the gap between individuals in need and accessible healthcare services, ensuring that help is just a tap away.</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237514054"/>
              </p:ext>
            </p:extLst>
          </p:nvPr>
        </p:nvGraphicFramePr>
        <p:xfrm>
          <a:off x="227390" y="852762"/>
          <a:ext cx="11843656" cy="4832801"/>
        </p:xfrm>
        <a:graphic>
          <a:graphicData uri="http://schemas.openxmlformats.org/drawingml/2006/table">
            <a:tbl>
              <a:tblPr firstRow="1" bandRow="1">
                <a:tableStyleId>{3C2FFA5D-87B4-456A-9821-1D502468CF0F}</a:tableStyleId>
              </a:tblPr>
              <a:tblGrid>
                <a:gridCol w="588727">
                  <a:extLst>
                    <a:ext uri="{9D8B030D-6E8A-4147-A177-3AD203B41FA5}">
                      <a16:colId xmlns:a16="http://schemas.microsoft.com/office/drawing/2014/main" val="2400391149"/>
                    </a:ext>
                  </a:extLst>
                </a:gridCol>
                <a:gridCol w="5478677">
                  <a:extLst>
                    <a:ext uri="{9D8B030D-6E8A-4147-A177-3AD203B41FA5}">
                      <a16:colId xmlns:a16="http://schemas.microsoft.com/office/drawing/2014/main" val="3931570721"/>
                    </a:ext>
                  </a:extLst>
                </a:gridCol>
                <a:gridCol w="2815337">
                  <a:extLst>
                    <a:ext uri="{9D8B030D-6E8A-4147-A177-3AD203B41FA5}">
                      <a16:colId xmlns:a16="http://schemas.microsoft.com/office/drawing/2014/main" val="1681513467"/>
                    </a:ext>
                  </a:extLst>
                </a:gridCol>
                <a:gridCol w="2960915">
                  <a:extLst>
                    <a:ext uri="{9D8B030D-6E8A-4147-A177-3AD203B41FA5}">
                      <a16:colId xmlns:a16="http://schemas.microsoft.com/office/drawing/2014/main" val="1229159050"/>
                    </a:ext>
                  </a:extLst>
                </a:gridCol>
              </a:tblGrid>
              <a:tr h="491740">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2302961">
                <a:tc>
                  <a:txBody>
                    <a:bodyPr/>
                    <a:lstStyle/>
                    <a:p>
                      <a:pPr algn="just"/>
                      <a:r>
                        <a:rPr lang="en-US" sz="1600" dirty="0"/>
                        <a:t>1</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Amit Kumar </a:t>
                      </a:r>
                      <a:r>
                        <a:rPr lang="en-IN" sz="1800" i="1" dirty="0">
                          <a:latin typeface="Times New Roman" panose="02020603050405020304" pitchFamily="18" charset="0"/>
                          <a:cs typeface="Times New Roman" panose="02020603050405020304" pitchFamily="18" charset="0"/>
                        </a:rPr>
                        <a:t>Emergency Health Care Services in India: A Strategic Approach.</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International Journal for Multidisciplinary Research</a:t>
                      </a:r>
                      <a:r>
                        <a:rPr lang="en-IN" sz="1800" dirty="0">
                          <a:latin typeface="Times New Roman" panose="02020603050405020304" pitchFamily="18" charset="0"/>
                          <a:cs typeface="Times New Roman" panose="02020603050405020304" pitchFamily="18" charset="0"/>
                        </a:rPr>
                        <a:t>, Volume 6, Issue 1, January-February 2024, Pages 5-10.</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Proposes a unified emergency surveillance system that integrates pre-hospital and facility-based care using telemedicine and emergency response technologies.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Fragmentation of healthcare services, lack of trained personnel, and insufficient infrastructure pose significant barriers to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885305">
                <a:tc>
                  <a:txBody>
                    <a:bodyPr/>
                    <a:lstStyle/>
                    <a:p>
                      <a:pPr algn="just"/>
                      <a:r>
                        <a:rPr lang="en-US" sz="1600" dirty="0"/>
                        <a:t>2</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Kartik Mishra </a:t>
                      </a:r>
                      <a:r>
                        <a:rPr lang="en-GB" sz="1800" i="1" dirty="0">
                          <a:latin typeface="Times New Roman" panose="02020603050405020304" pitchFamily="18" charset="0"/>
                          <a:cs typeface="Times New Roman" panose="02020603050405020304" pitchFamily="18" charset="0"/>
                        </a:rPr>
                        <a:t>Mobile Health Apps and the Future of Emergency Medical Care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Mobile Technology in Healthcare</a:t>
                      </a:r>
                      <a:r>
                        <a:rPr lang="en-GB" sz="1800" dirty="0">
                          <a:latin typeface="Times New Roman" panose="02020603050405020304" pitchFamily="18" charset="0"/>
                          <a:cs typeface="Times New Roman" panose="02020603050405020304" pitchFamily="18" charset="0"/>
                        </a:rPr>
                        <a:t>, Volume 3, Issue 7, July 2020, Pages 21-28.</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Utilizes mobile health apps with embedded AI algorithms to predict hospital crowding and suggest the best hospitals based on patient flow and emergency severity.</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GB" sz="1800" dirty="0">
                          <a:latin typeface="Times New Roman" panose="02020603050405020304" pitchFamily="18" charset="0"/>
                          <a:cs typeface="Times New Roman" panose="02020603050405020304" pitchFamily="18" charset="0"/>
                        </a:rPr>
                        <a:t>Data reliability is an issue due to the fragmented nature of the Indian healthcare system and the limited adoption of digital health technologies.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08492553"/>
              </p:ext>
            </p:extLst>
          </p:nvPr>
        </p:nvGraphicFramePr>
        <p:xfrm>
          <a:off x="55639" y="796365"/>
          <a:ext cx="12080722" cy="4248290"/>
        </p:xfrm>
        <a:graphic>
          <a:graphicData uri="http://schemas.openxmlformats.org/drawingml/2006/table">
            <a:tbl>
              <a:tblPr firstRow="1" bandRow="1">
                <a:tableStyleId>{3C2FFA5D-87B4-456A-9821-1D502468CF0F}</a:tableStyleId>
              </a:tblPr>
              <a:tblGrid>
                <a:gridCol w="583057">
                  <a:extLst>
                    <a:ext uri="{9D8B030D-6E8A-4147-A177-3AD203B41FA5}">
                      <a16:colId xmlns:a16="http://schemas.microsoft.com/office/drawing/2014/main" val="2400391149"/>
                    </a:ext>
                  </a:extLst>
                </a:gridCol>
                <a:gridCol w="5425512">
                  <a:extLst>
                    <a:ext uri="{9D8B030D-6E8A-4147-A177-3AD203B41FA5}">
                      <a16:colId xmlns:a16="http://schemas.microsoft.com/office/drawing/2014/main" val="3931570721"/>
                    </a:ext>
                  </a:extLst>
                </a:gridCol>
                <a:gridCol w="2956596">
                  <a:extLst>
                    <a:ext uri="{9D8B030D-6E8A-4147-A177-3AD203B41FA5}">
                      <a16:colId xmlns:a16="http://schemas.microsoft.com/office/drawing/2014/main" val="1681513467"/>
                    </a:ext>
                  </a:extLst>
                </a:gridCol>
                <a:gridCol w="3115557">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Naveen Sharma </a:t>
                      </a:r>
                      <a:r>
                        <a:rPr lang="en-GB" sz="1800" i="1" dirty="0">
                          <a:latin typeface="Times New Roman" panose="02020603050405020304" pitchFamily="18" charset="0"/>
                          <a:cs typeface="Times New Roman" panose="02020603050405020304" pitchFamily="18" charset="0"/>
                        </a:rPr>
                        <a:t>Emergency Response Systems in India: Leveraging Mobile Applications for Faster Access to Healthcare.</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Emergency Medical Services</a:t>
                      </a:r>
                      <a:r>
                        <a:rPr lang="en-GB" sz="1800" dirty="0">
                          <a:latin typeface="Times New Roman" panose="02020603050405020304" pitchFamily="18" charset="0"/>
                          <a:cs typeface="Times New Roman" panose="02020603050405020304" pitchFamily="18" charset="0"/>
                        </a:rPr>
                        <a:t>, Volume 7, Issue 3, July 2021, Pages 33-40.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apps connected to a centralized emergency response network to dispatch ambulances and guide users to the nearest hospitals.</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Limited access in areas without strong mobile networks, and the system is reliant on real-time ambulance availability, which can cause delays during high-demand periods.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Shruti Desai </a:t>
                      </a:r>
                      <a:r>
                        <a:rPr lang="en-IN" sz="1800" i="1" dirty="0">
                          <a:latin typeface="Times New Roman" panose="02020603050405020304" pitchFamily="18" charset="0"/>
                          <a:cs typeface="Times New Roman" panose="02020603050405020304" pitchFamily="18" charset="0"/>
                        </a:rPr>
                        <a:t>Optimization of Hospital Selection Algorithms for Emergency Medical Care in Urban India.</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Journal of Applied Algorithms and Computation</a:t>
                      </a:r>
                      <a:r>
                        <a:rPr lang="en-IN" sz="1800" dirty="0">
                          <a:latin typeface="Times New Roman" panose="02020603050405020304" pitchFamily="18" charset="0"/>
                          <a:cs typeface="Times New Roman" panose="02020603050405020304" pitchFamily="18" charset="0"/>
                        </a:rPr>
                        <a:t>, Volume 10, Issue 4, November 2020, Pages 47-54.</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Develops algorithms that prioritize hospitals based on distance, specialty, and crowding factors, providing users with the optimal choice in emergency scenarios.</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Real-time data accuracy is challenging in urban environments due to traffic congestion and frequent hospital overcrowding.</a:t>
                      </a: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968887047"/>
              </p:ext>
            </p:extLst>
          </p:nvPr>
        </p:nvGraphicFramePr>
        <p:xfrm>
          <a:off x="104020" y="759856"/>
          <a:ext cx="11983960" cy="4894867"/>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16726">
                  <a:extLst>
                    <a:ext uri="{9D8B030D-6E8A-4147-A177-3AD203B41FA5}">
                      <a16:colId xmlns:a16="http://schemas.microsoft.com/office/drawing/2014/main" val="3931570721"/>
                    </a:ext>
                  </a:extLst>
                </a:gridCol>
                <a:gridCol w="2795822">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63183">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2115842">
                <a:tc>
                  <a:txBody>
                    <a:bodyPr/>
                    <a:lstStyle/>
                    <a:p>
                      <a:r>
                        <a:rPr lang="en-US" sz="1600" dirty="0"/>
                        <a:t>5</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Suresh Patil </a:t>
                      </a:r>
                      <a:r>
                        <a:rPr lang="en-GB" sz="1800" i="1" dirty="0">
                          <a:latin typeface="Times New Roman" panose="02020603050405020304" pitchFamily="18" charset="0"/>
                          <a:cs typeface="Times New Roman" panose="02020603050405020304" pitchFamily="18" charset="0"/>
                        </a:rPr>
                        <a:t>Emergency Medical Care System Using GPS and Mobile Applications in Rural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Healthcare Informatics Research</a:t>
                      </a:r>
                      <a:r>
                        <a:rPr lang="en-GB" sz="1800" dirty="0">
                          <a:latin typeface="Times New Roman" panose="02020603050405020304" pitchFamily="18" charset="0"/>
                          <a:cs typeface="Times New Roman" panose="02020603050405020304" pitchFamily="18" charset="0"/>
                        </a:rPr>
                        <a:t>, Volume 5, Issue 2, February 2020, Pages 62-70.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Implements a GPS-enabled emergency response system for rural India, integrating mobile apps with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for faster emergency responses.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Lack of reliable internet connectivity in rural areas hinders the app’s functionality, and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often face resource shortages.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2115842">
                <a:tc>
                  <a:txBody>
                    <a:bodyPr/>
                    <a:lstStyle/>
                    <a:p>
                      <a:r>
                        <a:rPr lang="en-US" sz="1600" dirty="0"/>
                        <a:t>6</a:t>
                      </a:r>
                      <a:endParaRPr lang="en-IN" sz="1600" dirty="0"/>
                    </a:p>
                  </a:txBody>
                  <a:tcPr/>
                </a:tc>
                <a:tc>
                  <a:txBody>
                    <a:bodyPr/>
                    <a:lstStyle/>
                    <a:p>
                      <a:r>
                        <a:rPr lang="en-GB" sz="1800" b="1" dirty="0">
                          <a:latin typeface="Times New Roman" panose="02020603050405020304" pitchFamily="18" charset="0"/>
                          <a:cs typeface="Times New Roman" panose="02020603050405020304" pitchFamily="18" charset="0"/>
                        </a:rPr>
                        <a:t>Anjali Bhatt </a:t>
                      </a:r>
                      <a:r>
                        <a:rPr lang="en-GB" sz="1800" i="1" dirty="0">
                          <a:latin typeface="Times New Roman" panose="02020603050405020304" pitchFamily="18" charset="0"/>
                          <a:cs typeface="Times New Roman" panose="02020603050405020304" pitchFamily="18" charset="0"/>
                        </a:rPr>
                        <a:t>The Role of Mobile Health Applications in Streamlining Emergency Medical Services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 Technology</a:t>
                      </a:r>
                      <a:r>
                        <a:rPr lang="en-GB" sz="1800" dirty="0">
                          <a:latin typeface="Times New Roman" panose="02020603050405020304" pitchFamily="18" charset="0"/>
                          <a:cs typeface="Times New Roman" panose="02020603050405020304" pitchFamily="18" charset="0"/>
                        </a:rPr>
                        <a:t>, Volume 9, Issue 6, June 2022, Pages 35-42.</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health applications connected with a central dispatch system to alert users about nearby hospitals and ambulances in emergencies.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Heavy reliance on mobile connectivity and challenges in synchronizing real-time data between private and government hospitals.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567646125"/>
              </p:ext>
            </p:extLst>
          </p:nvPr>
        </p:nvGraphicFramePr>
        <p:xfrm>
          <a:off x="104020" y="759857"/>
          <a:ext cx="11983960" cy="4472695"/>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48571">
                  <a:extLst>
                    <a:ext uri="{9D8B030D-6E8A-4147-A177-3AD203B41FA5}">
                      <a16:colId xmlns:a16="http://schemas.microsoft.com/office/drawing/2014/main" val="3931570721"/>
                    </a:ext>
                  </a:extLst>
                </a:gridCol>
                <a:gridCol w="2763977">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02594">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858421">
                <a:tc>
                  <a:txBody>
                    <a:bodyPr/>
                    <a:lstStyle/>
                    <a:p>
                      <a:r>
                        <a:rPr lang="en-US" sz="1600" dirty="0"/>
                        <a:t>7</a:t>
                      </a:r>
                      <a:endParaRPr lang="en-IN" sz="1600" dirty="0"/>
                    </a:p>
                  </a:txBody>
                  <a:tcPr/>
                </a:tc>
                <a:tc>
                  <a:txBody>
                    <a:bodyPr/>
                    <a:lstStyle/>
                    <a:p>
                      <a:pPr algn="l"/>
                      <a:r>
                        <a:rPr lang="en-IN" sz="1800" dirty="0">
                          <a:latin typeface="Times New Roman" panose="02020603050405020304" pitchFamily="18" charset="0"/>
                          <a:cs typeface="Times New Roman" panose="02020603050405020304" pitchFamily="18" charset="0"/>
                        </a:rPr>
                        <a:t>Zhao </a:t>
                      </a:r>
                      <a:r>
                        <a:rPr lang="en-IN" sz="1800" dirty="0" err="1">
                          <a:latin typeface="Times New Roman" panose="02020603050405020304" pitchFamily="18" charset="0"/>
                          <a:cs typeface="Times New Roman" panose="02020603050405020304" pitchFamily="18" charset="0"/>
                        </a:rPr>
                        <a:t>Jinxian</a:t>
                      </a:r>
                      <a:r>
                        <a:rPr lang="en-IN" sz="1800" dirty="0">
                          <a:latin typeface="Times New Roman" panose="02020603050405020304" pitchFamily="18" charset="0"/>
                          <a:cs typeface="Times New Roman" panose="02020603050405020304" pitchFamily="18" charset="0"/>
                        </a:rPr>
                        <a:t> et al , Subway Shield Construction Evaluation, Urban Infrastructure Journal, Vol 3(9): p 180-192, September 2023.</a:t>
                      </a:r>
                    </a:p>
                  </a:txBody>
                  <a:tcPr/>
                </a:tc>
                <a:tc>
                  <a:txBody>
                    <a:bodyPr/>
                    <a:lstStyle/>
                    <a:p>
                      <a:pPr algn="just"/>
                      <a:r>
                        <a:rPr lang="en-GB" sz="1800" dirty="0">
                          <a:latin typeface="Times New Roman" panose="02020603050405020304" pitchFamily="18" charset="0"/>
                          <a:cs typeface="Times New Roman" panose="02020603050405020304" pitchFamily="18" charset="0"/>
                        </a:rPr>
                        <a:t>Proposes a general knowledge management system (KMS) for hospital settings to enhance decision-making through shared medical knowledge.</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Requires a high degree of collaboration across medical teams, which can be difficult to achieve in practice.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922535">
                <a:tc>
                  <a:txBody>
                    <a:bodyPr/>
                    <a:lstStyle/>
                    <a:p>
                      <a:r>
                        <a:rPr lang="en-US" sz="1600" dirty="0"/>
                        <a:t>8</a:t>
                      </a:r>
                      <a:endParaRPr lang="en-IN" sz="1600" dirty="0"/>
                    </a:p>
                  </a:txBody>
                  <a:tcPr/>
                </a:tc>
                <a:tc>
                  <a:txBody>
                    <a:bodyPr/>
                    <a:lstStyle/>
                    <a:p>
                      <a:r>
                        <a:rPr lang="en-GB" sz="1800" dirty="0">
                          <a:latin typeface="Times New Roman" panose="02020603050405020304" pitchFamily="18" charset="0"/>
                          <a:cs typeface="Times New Roman" panose="02020603050405020304" pitchFamily="18" charset="0"/>
                        </a:rPr>
                        <a:t>Lin et al., Knowledge Management in Healthcare Systems, Knowledge Systems Journal, Vol 8(5): p 300-315, May 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Uses a fuzzy theory-based model combined with the WSR methodology to evaluate the effectiveness of infrastructure projects like emergency hospitals.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The complexity of the model makes it difficult to apply quickly in real-time emergency situations.</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249079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endParaRPr lang="en-GB" dirty="0">
              <a:cs typeface="Times New Roman" panose="02020603050405020304" pitchFamily="18" charset="0"/>
            </a:endParaRPr>
          </a:p>
          <a:p>
            <a:pPr marL="0" indent="0">
              <a:lnSpc>
                <a:spcPct val="150000"/>
              </a:lnSpc>
              <a:buNone/>
            </a:pPr>
            <a:r>
              <a:rPr lang="en-GB" dirty="0">
                <a:latin typeface="Times New Roman" panose="02020603050405020304" pitchFamily="18" charset="0"/>
                <a:cs typeface="Times New Roman" panose="02020603050405020304" pitchFamily="18" charset="0"/>
              </a:rPr>
              <a:t>An application will feature a user-friendly interface that allows for quick navigation and filtering of results, presenting detailed information, services, and reviews. By prioritizing data privacy and security, Health Buddy aims to enhance decision-making during emergencies and improve patient outcomes.</a:t>
            </a: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1105288"/>
            <a:ext cx="11210414"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application that provides lab tests for users for booking.</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features that allow users to buy medications and also read health articles.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decision-making capabilities during medical emergencies.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user-friendly interface and seamless experience.</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512</TotalTime>
  <Words>1721</Words>
  <Application>Microsoft Office PowerPoint</Application>
  <PresentationFormat>Widescreen</PresentationFormat>
  <Paragraphs>224</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Bookman Old Style</vt:lpstr>
      <vt:lpstr>Calibri</vt:lpstr>
      <vt:lpstr>Cambria</vt:lpstr>
      <vt:lpstr>Times New Roman</vt:lpstr>
      <vt:lpstr>Verdana</vt:lpstr>
      <vt:lpstr>Wingdings</vt:lpstr>
      <vt:lpstr>Bioinformatics</vt:lpstr>
      <vt:lpstr>HEALTH BUDDY</vt:lpstr>
      <vt:lpstr>Content</vt:lpstr>
      <vt:lpstr>Introduction</vt:lpstr>
      <vt:lpstr>LITERATURE REVIEW</vt:lpstr>
      <vt:lpstr>LITERATURE REVIEW(Contd..)</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ROCKY ROCKSTAR</cp:lastModifiedBy>
  <cp:revision>27</cp:revision>
  <dcterms:created xsi:type="dcterms:W3CDTF">2023-03-16T03:26:27Z</dcterms:created>
  <dcterms:modified xsi:type="dcterms:W3CDTF">2025-01-16T16:38:06Z</dcterms:modified>
</cp:coreProperties>
</file>