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9" r:id="rId4"/>
    <p:sldId id="280" r:id="rId5"/>
    <p:sldId id="276" r:id="rId6"/>
    <p:sldId id="259" r:id="rId7"/>
    <p:sldId id="260" r:id="rId8"/>
    <p:sldId id="261" r:id="rId9"/>
    <p:sldId id="283" r:id="rId10"/>
    <p:sldId id="284" r:id="rId11"/>
    <p:sldId id="281" r:id="rId12"/>
    <p:sldId id="277" r:id="rId13"/>
    <p:sldId id="262" r:id="rId14"/>
    <p:sldId id="264" r:id="rId15"/>
    <p:sldId id="265" r:id="rId16"/>
    <p:sldId id="28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echnologyreview.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Digital Assistant for Legal Awareness and Designing a </a:t>
            </a:r>
            <a:r>
              <a:rPr lang="en-US">
                <a:solidFill>
                  <a:schemeClr val="tx1"/>
                </a:solidFill>
                <a:latin typeface="Cambria" panose="02040503050406030204" pitchFamily="18" charset="0"/>
                <a:ea typeface="Cambria" panose="02040503050406030204" pitchFamily="18" charset="0"/>
              </a:rPr>
              <a:t>KYR (Know-Your-Rights) </a:t>
            </a:r>
            <a:r>
              <a:rPr lang="en-US" dirty="0">
                <a:solidFill>
                  <a:schemeClr val="tx1"/>
                </a:solidFill>
                <a:latin typeface="Cambria" panose="02040503050406030204" pitchFamily="18" charset="0"/>
                <a:ea typeface="Cambria" panose="02040503050406030204" pitchFamily="18" charset="0"/>
              </a:rPr>
              <a:t>framework in India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45070" y="2100770"/>
            <a:ext cx="4215899"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911896012"/>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201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2010">
                <a:tc>
                  <a:txBody>
                    <a:bodyPr/>
                    <a:lstStyle/>
                    <a:p>
                      <a:pPr marL="0" marR="0" lvl="0" indent="0" algn="ctr" rtl="0">
                        <a:spcBef>
                          <a:spcPts val="0"/>
                        </a:spcBef>
                        <a:spcAft>
                          <a:spcPts val="0"/>
                        </a:spcAft>
                        <a:buFont typeface="+mj-lt"/>
                        <a:buNone/>
                      </a:pP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104887" y="2649621"/>
            <a:ext cx="4862175"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latin typeface="Cambria" panose="02040503050406030204" pitchFamily="18" charset="0"/>
                <a:ea typeface="Cambria" panose="02040503050406030204" pitchFamily="18" charset="0"/>
                <a:cs typeface="Verdana"/>
                <a:sym typeface="Verdana"/>
              </a:rPr>
              <a:t>Mr. </a:t>
            </a:r>
            <a:r>
              <a:rPr lang="en-IN" sz="1700" b="1" i="0" u="none" strike="noStrike" cap="none" dirty="0">
                <a:latin typeface="Cambria" panose="02040503050406030204" pitchFamily="18" charset="0"/>
                <a:ea typeface="Cambria" panose="02040503050406030204" pitchFamily="18" charset="0"/>
                <a:cs typeface="Verdana"/>
                <a:sym typeface="Verdana"/>
              </a:rPr>
              <a:t>Jerrin Joe </a:t>
            </a:r>
            <a:r>
              <a:rPr lang="en-IN" sz="1700" b="1" dirty="0">
                <a:latin typeface="Cambria" panose="02040503050406030204" pitchFamily="18" charset="0"/>
                <a:ea typeface="Cambria" panose="02040503050406030204" pitchFamily="18" charset="0"/>
                <a:cs typeface="Verdana"/>
                <a:sym typeface="Verdana"/>
              </a:rPr>
              <a:t>F</a:t>
            </a:r>
            <a:r>
              <a:rPr lang="en-IN" sz="1700" b="1" i="0" u="none" strike="noStrike" cap="none" dirty="0">
                <a:latin typeface="Cambria" panose="02040503050406030204" pitchFamily="18" charset="0"/>
                <a:ea typeface="Cambria" panose="02040503050406030204" pitchFamily="18" charset="0"/>
                <a:cs typeface="Verdana"/>
                <a:sym typeface="Verdana"/>
              </a:rPr>
              <a:t>rancis</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 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71918" y="4736476"/>
            <a:ext cx="12249915" cy="152133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 </a:t>
            </a:r>
            <a:r>
              <a:rPr lang="en-US" sz="2000" b="1" i="0" u="none" strike="noStrike" cap="none" dirty="0">
                <a:latin typeface="Cambria" panose="02040503050406030204" pitchFamily="18" charset="0"/>
                <a:ea typeface="Cambria" panose="02040503050406030204" pitchFamily="18" charset="0"/>
                <a:cs typeface="Verdana"/>
                <a:sym typeface="Verdana"/>
              </a:rPr>
              <a:t>Computer Science and Engineering (CSE)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 </a:t>
            </a:r>
            <a:r>
              <a:rPr lang="en-US" sz="2000" b="1" dirty="0">
                <a:latin typeface="Cambria" panose="02040503050406030204" pitchFamily="18" charset="0"/>
                <a:ea typeface="Cambria" panose="02040503050406030204" pitchFamily="18" charset="0"/>
                <a:cs typeface="Verdana"/>
                <a:sym typeface="Verdana"/>
              </a:rPr>
              <a:t>Dr. Asif Mohammed</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 </a:t>
            </a:r>
            <a:r>
              <a:rPr lang="en-US" sz="2000" b="1" i="0" u="none" strike="noStrike" cap="none" dirty="0">
                <a:latin typeface="Cambria" panose="02040503050406030204" pitchFamily="18" charset="0"/>
                <a:ea typeface="Cambria" panose="02040503050406030204" pitchFamily="18" charset="0"/>
                <a:cs typeface="Verdana"/>
                <a:sym typeface="Verdana"/>
              </a:rPr>
              <a:t>Mr.</a:t>
            </a:r>
            <a:r>
              <a:rPr lang="en-IN" sz="2000" b="1" i="0" u="none" strike="noStrike" cap="none" dirty="0">
                <a:latin typeface="Cambria" panose="02040503050406030204" pitchFamily="18" charset="0"/>
                <a:ea typeface="Cambria" panose="02040503050406030204" pitchFamily="18" charset="0"/>
                <a:cs typeface="Verdana"/>
                <a:sym typeface="Verdana"/>
              </a:rPr>
              <a:t> Jerrin Joe </a:t>
            </a:r>
            <a:r>
              <a:rPr lang="en-IN" sz="2000" b="1" dirty="0">
                <a:latin typeface="Cambria" panose="02040503050406030204" pitchFamily="18" charset="0"/>
                <a:ea typeface="Cambria" panose="02040503050406030204" pitchFamily="18" charset="0"/>
                <a:cs typeface="Verdana"/>
                <a:sym typeface="Verdana"/>
              </a:rPr>
              <a:t>F</a:t>
            </a:r>
            <a:r>
              <a:rPr lang="en-IN" sz="2000" b="1" i="0" u="none" strike="noStrike" cap="none" dirty="0">
                <a:latin typeface="Cambria" panose="02040503050406030204" pitchFamily="18" charset="0"/>
                <a:ea typeface="Cambria" panose="02040503050406030204" pitchFamily="18" charset="0"/>
                <a:cs typeface="Verdana"/>
                <a:sym typeface="Verdana"/>
              </a:rPr>
              <a:t>rancis</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 </a:t>
            </a:r>
            <a:r>
              <a:rPr lang="en-US" sz="2000" b="1" i="0" u="none" strike="noStrike" cap="none" dirty="0">
                <a:latin typeface="Cambria" panose="02040503050406030204" pitchFamily="18" charset="0"/>
                <a:ea typeface="Cambria" panose="02040503050406030204" pitchFamily="18" charset="0"/>
                <a:cs typeface="Verdana"/>
                <a:sym typeface="Verdana"/>
              </a:rPr>
              <a:t>Mr.</a:t>
            </a:r>
            <a:r>
              <a:rPr lang="en-IN" sz="2000" b="1" i="0" u="none" strike="noStrike" cap="none" dirty="0">
                <a:latin typeface="Cambria" panose="02040503050406030204" pitchFamily="18" charset="0"/>
                <a:ea typeface="Cambria" panose="02040503050406030204" pitchFamily="18" charset="0"/>
                <a:cs typeface="Verdana"/>
                <a:sym typeface="Verdana"/>
              </a:rPr>
              <a:t> Jerrin Joe </a:t>
            </a:r>
            <a:r>
              <a:rPr lang="en-IN" sz="2000" b="1" dirty="0">
                <a:latin typeface="Cambria" panose="02040503050406030204" pitchFamily="18" charset="0"/>
                <a:ea typeface="Cambria" panose="02040503050406030204" pitchFamily="18" charset="0"/>
                <a:cs typeface="Verdana"/>
                <a:sym typeface="Verdana"/>
              </a:rPr>
              <a:t>F</a:t>
            </a:r>
            <a:r>
              <a:rPr lang="en-IN" sz="2000" b="1" i="0" u="none" strike="noStrike" cap="none" dirty="0">
                <a:latin typeface="Cambria" panose="02040503050406030204" pitchFamily="18" charset="0"/>
                <a:ea typeface="Cambria" panose="02040503050406030204" pitchFamily="18" charset="0"/>
                <a:cs typeface="Verdana"/>
                <a:sym typeface="Verdana"/>
              </a:rPr>
              <a:t>rancis</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256903AF-A0A6-A422-EF1B-79E99F45AD4A}"/>
              </a:ext>
            </a:extLst>
          </p:cNvPr>
          <p:cNvGraphicFramePr>
            <a:graphicFrameLocks noGrp="1"/>
          </p:cNvGraphicFramePr>
          <p:nvPr>
            <p:extLst>
              <p:ext uri="{D42A27DB-BD31-4B8C-83A1-F6EECF244321}">
                <p14:modId xmlns:p14="http://schemas.microsoft.com/office/powerpoint/2010/main" val="2761945156"/>
              </p:ext>
            </p:extLst>
          </p:nvPr>
        </p:nvGraphicFramePr>
        <p:xfrm>
          <a:off x="602260" y="2655545"/>
          <a:ext cx="5877935" cy="2041037"/>
        </p:xfrm>
        <a:graphic>
          <a:graphicData uri="http://schemas.openxmlformats.org/drawingml/2006/table">
            <a:tbl>
              <a:tblPr firstRow="1" bandRow="1">
                <a:tableStyleId>{5940675A-B579-460E-94D1-54222C63F5DA}</a:tableStyleId>
              </a:tblPr>
              <a:tblGrid>
                <a:gridCol w="2332095">
                  <a:extLst>
                    <a:ext uri="{9D8B030D-6E8A-4147-A177-3AD203B41FA5}">
                      <a16:colId xmlns:a16="http://schemas.microsoft.com/office/drawing/2014/main" val="711297299"/>
                    </a:ext>
                  </a:extLst>
                </a:gridCol>
                <a:gridCol w="3545840">
                  <a:extLst>
                    <a:ext uri="{9D8B030D-6E8A-4147-A177-3AD203B41FA5}">
                      <a16:colId xmlns:a16="http://schemas.microsoft.com/office/drawing/2014/main" val="45046305"/>
                    </a:ext>
                  </a:extLst>
                </a:gridCol>
              </a:tblGrid>
              <a:tr h="430745">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251244711"/>
                  </a:ext>
                </a:extLst>
              </a:tr>
              <a:tr h="402573">
                <a:tc>
                  <a:txBody>
                    <a:bodyPr/>
                    <a:lstStyle/>
                    <a:p>
                      <a:r>
                        <a:rPr lang="en-US" b="0" dirty="0"/>
                        <a:t>20211CSE0086</a:t>
                      </a:r>
                      <a:endParaRPr lang="en-IN" b="0" dirty="0"/>
                    </a:p>
                  </a:txBody>
                  <a:tcPr/>
                </a:tc>
                <a:tc>
                  <a:txBody>
                    <a:bodyPr/>
                    <a:lstStyle/>
                    <a:p>
                      <a:r>
                        <a:rPr lang="en-IN" b="0" dirty="0"/>
                        <a:t>TULSI RAM REDDY.K</a:t>
                      </a:r>
                    </a:p>
                  </a:txBody>
                  <a:tcPr/>
                </a:tc>
                <a:extLst>
                  <a:ext uri="{0D108BD9-81ED-4DB2-BD59-A6C34878D82A}">
                    <a16:rowId xmlns:a16="http://schemas.microsoft.com/office/drawing/2014/main" val="4018156557"/>
                  </a:ext>
                </a:extLst>
              </a:tr>
              <a:tr h="402573">
                <a:tc>
                  <a:txBody>
                    <a:bodyPr/>
                    <a:lstStyle/>
                    <a:p>
                      <a:r>
                        <a:rPr lang="en-US" b="0" dirty="0"/>
                        <a:t>20211CSE0105</a:t>
                      </a:r>
                      <a:endParaRPr lang="en-IN" b="0" dirty="0"/>
                    </a:p>
                  </a:txBody>
                  <a:tcPr/>
                </a:tc>
                <a:tc>
                  <a:txBody>
                    <a:bodyPr/>
                    <a:lstStyle/>
                    <a:p>
                      <a:r>
                        <a:rPr lang="en-IN" b="0" dirty="0"/>
                        <a:t>CHALLA PAVAN TEJA</a:t>
                      </a:r>
                    </a:p>
                  </a:txBody>
                  <a:tcPr/>
                </a:tc>
                <a:extLst>
                  <a:ext uri="{0D108BD9-81ED-4DB2-BD59-A6C34878D82A}">
                    <a16:rowId xmlns:a16="http://schemas.microsoft.com/office/drawing/2014/main" val="107384391"/>
                  </a:ext>
                </a:extLst>
              </a:tr>
              <a:tr h="402573">
                <a:tc>
                  <a:txBody>
                    <a:bodyPr/>
                    <a:lstStyle/>
                    <a:p>
                      <a:r>
                        <a:rPr lang="en-US" b="0" dirty="0"/>
                        <a:t>20211CSE0085</a:t>
                      </a:r>
                      <a:endParaRPr lang="en-IN" b="0" dirty="0"/>
                    </a:p>
                  </a:txBody>
                  <a:tcPr/>
                </a:tc>
                <a:tc>
                  <a:txBody>
                    <a:bodyPr/>
                    <a:lstStyle/>
                    <a:p>
                      <a:r>
                        <a:rPr lang="en-IN" b="0" dirty="0"/>
                        <a:t>MANDADI VIGNESH</a:t>
                      </a:r>
                    </a:p>
                  </a:txBody>
                  <a:tcPr/>
                </a:tc>
                <a:extLst>
                  <a:ext uri="{0D108BD9-81ED-4DB2-BD59-A6C34878D82A}">
                    <a16:rowId xmlns:a16="http://schemas.microsoft.com/office/drawing/2014/main" val="722418019"/>
                  </a:ext>
                </a:extLst>
              </a:tr>
              <a:tr h="402573">
                <a:tc>
                  <a:txBody>
                    <a:bodyPr/>
                    <a:lstStyle/>
                    <a:p>
                      <a:r>
                        <a:rPr lang="en-US" b="0" dirty="0"/>
                        <a:t>20211CSE0765</a:t>
                      </a:r>
                      <a:endParaRPr lang="en-IN" b="0" dirty="0"/>
                    </a:p>
                  </a:txBody>
                  <a:tcPr/>
                </a:tc>
                <a:tc>
                  <a:txBody>
                    <a:bodyPr/>
                    <a:lstStyle/>
                    <a:p>
                      <a:r>
                        <a:rPr lang="en-IN" b="0" dirty="0"/>
                        <a:t>SANNEBOINA ANJANEYALU</a:t>
                      </a:r>
                    </a:p>
                  </a:txBody>
                  <a:tcPr/>
                </a:tc>
                <a:extLst>
                  <a:ext uri="{0D108BD9-81ED-4DB2-BD59-A6C34878D82A}">
                    <a16:rowId xmlns:a16="http://schemas.microsoft.com/office/drawing/2014/main" val="330861506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A988-A7DE-F37B-BAA2-DA194952BD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0CCE33-B3F0-0406-C73A-7B21ABB1DE00}"/>
              </a:ext>
            </a:extLst>
          </p:cNvPr>
          <p:cNvSpPr>
            <a:spLocks noGrp="1"/>
          </p:cNvSpPr>
          <p:nvPr>
            <p:ph idx="1"/>
          </p:nvPr>
        </p:nvSpPr>
        <p:spPr/>
        <p:txBody>
          <a:bodyPr>
            <a:normAutofit/>
          </a:bodyPr>
          <a:lstStyle/>
          <a:p>
            <a:pPr>
              <a:buNone/>
            </a:pPr>
            <a:r>
              <a:rPr lang="en-US" sz="2000" b="1" dirty="0">
                <a:latin typeface="Cambria" panose="02040503050406030204" pitchFamily="18" charset="0"/>
                <a:ea typeface="Cambria" panose="02040503050406030204" pitchFamily="18" charset="0"/>
              </a:rPr>
              <a:t>Step – 5 : Displaying the Response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chatbot shows the legal answer to the user.</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If the user needs it in another language, the chatbot translates the response.</a:t>
            </a:r>
          </a:p>
          <a:p>
            <a:pPr>
              <a:buNone/>
            </a:pPr>
            <a:r>
              <a:rPr lang="en-US" sz="2000" b="1" dirty="0">
                <a:latin typeface="Cambria" panose="02040503050406030204" pitchFamily="18" charset="0"/>
                <a:ea typeface="Cambria" panose="02040503050406030204" pitchFamily="18" charset="0"/>
              </a:rPr>
              <a:t>Step – 6 : Feedback &amp; Learning</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chatbot asks, "Was this answer helpful?"</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If the user says No, the system logs the issue for improvement.</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chatbot stores the conversation in the database for future learning.</a:t>
            </a:r>
          </a:p>
          <a:p>
            <a:pPr>
              <a:buNone/>
            </a:pPr>
            <a:r>
              <a:rPr lang="en-US" sz="2000" b="1" dirty="0">
                <a:latin typeface="Cambria" panose="02040503050406030204" pitchFamily="18" charset="0"/>
                <a:ea typeface="Cambria" panose="02040503050406030204" pitchFamily="18" charset="0"/>
              </a:rPr>
              <a:t>Step – 7 : End or Continue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If the user has more questions, the chatbot continues.</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If no more questions, the session ends.</a:t>
            </a:r>
          </a:p>
        </p:txBody>
      </p:sp>
    </p:spTree>
    <p:extLst>
      <p:ext uri="{BB962C8B-B14F-4D97-AF65-F5344CB8AC3E}">
        <p14:creationId xmlns:p14="http://schemas.microsoft.com/office/powerpoint/2010/main" val="178942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930656" y="1029114"/>
            <a:ext cx="10668000" cy="4952997"/>
          </a:xfrm>
        </p:spPr>
        <p:txBody>
          <a:bodyPr/>
          <a:lstStyle/>
          <a:p>
            <a:endParaRPr lang="en-IN" dirty="0"/>
          </a:p>
          <a:p>
            <a:endParaRPr lang="en-IN" dirty="0"/>
          </a:p>
          <a:p>
            <a:endParaRPr lang="en-IN" dirty="0"/>
          </a:p>
          <a:p>
            <a:endParaRPr lang="en-IN" dirty="0"/>
          </a:p>
        </p:txBody>
      </p:sp>
      <p:sp>
        <p:nvSpPr>
          <p:cNvPr id="4" name="Flowchart: Alternate Process 3">
            <a:extLst>
              <a:ext uri="{FF2B5EF4-FFF2-40B4-BE49-F238E27FC236}">
                <a16:creationId xmlns:a16="http://schemas.microsoft.com/office/drawing/2014/main" id="{9FBBDC29-9F77-0BCF-CCB2-AD8055CB78CF}"/>
              </a:ext>
            </a:extLst>
          </p:cNvPr>
          <p:cNvSpPr/>
          <p:nvPr/>
        </p:nvSpPr>
        <p:spPr>
          <a:xfrm>
            <a:off x="2493108" y="991515"/>
            <a:ext cx="2203704" cy="72237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a:t>
            </a:r>
            <a:r>
              <a:rPr lang="en-IN" dirty="0"/>
              <a:t>ser Interface</a:t>
            </a:r>
          </a:p>
        </p:txBody>
      </p:sp>
      <p:sp>
        <p:nvSpPr>
          <p:cNvPr id="5" name="Flowchart: Alternate Process 4">
            <a:extLst>
              <a:ext uri="{FF2B5EF4-FFF2-40B4-BE49-F238E27FC236}">
                <a16:creationId xmlns:a16="http://schemas.microsoft.com/office/drawing/2014/main" id="{33ACACF0-1BD2-F7FB-2655-842A9DE5AB8C}"/>
              </a:ext>
            </a:extLst>
          </p:cNvPr>
          <p:cNvSpPr/>
          <p:nvPr/>
        </p:nvSpPr>
        <p:spPr>
          <a:xfrm>
            <a:off x="2493108" y="2152054"/>
            <a:ext cx="2203704" cy="72237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a:t>
            </a:r>
            <a:r>
              <a:rPr lang="en-IN" dirty="0" err="1"/>
              <a:t>uery</a:t>
            </a:r>
            <a:r>
              <a:rPr lang="en-IN" dirty="0"/>
              <a:t> Processing Module</a:t>
            </a:r>
          </a:p>
        </p:txBody>
      </p:sp>
      <p:sp>
        <p:nvSpPr>
          <p:cNvPr id="6" name="Flowchart: Alternate Process 5">
            <a:extLst>
              <a:ext uri="{FF2B5EF4-FFF2-40B4-BE49-F238E27FC236}">
                <a16:creationId xmlns:a16="http://schemas.microsoft.com/office/drawing/2014/main" id="{0D31843D-7D46-4631-3E3D-CAD6427D8E20}"/>
              </a:ext>
            </a:extLst>
          </p:cNvPr>
          <p:cNvSpPr/>
          <p:nvPr/>
        </p:nvSpPr>
        <p:spPr>
          <a:xfrm>
            <a:off x="2493108" y="3272263"/>
            <a:ext cx="2203704" cy="72237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Legal Knowledge Base</a:t>
            </a:r>
          </a:p>
        </p:txBody>
      </p:sp>
      <p:sp>
        <p:nvSpPr>
          <p:cNvPr id="7" name="Flowchart: Alternate Process 6">
            <a:extLst>
              <a:ext uri="{FF2B5EF4-FFF2-40B4-BE49-F238E27FC236}">
                <a16:creationId xmlns:a16="http://schemas.microsoft.com/office/drawing/2014/main" id="{9CDDD382-04E0-4890-1574-880BF25F9371}"/>
              </a:ext>
            </a:extLst>
          </p:cNvPr>
          <p:cNvSpPr/>
          <p:nvPr/>
        </p:nvSpPr>
        <p:spPr>
          <a:xfrm>
            <a:off x="2493108" y="4389933"/>
            <a:ext cx="2203677" cy="87096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Response Generation Module</a:t>
            </a:r>
          </a:p>
        </p:txBody>
      </p:sp>
      <p:sp>
        <p:nvSpPr>
          <p:cNvPr id="8" name="Flowchart: Alternate Process 7">
            <a:extLst>
              <a:ext uri="{FF2B5EF4-FFF2-40B4-BE49-F238E27FC236}">
                <a16:creationId xmlns:a16="http://schemas.microsoft.com/office/drawing/2014/main" id="{38BB0398-B094-4CEE-77E4-5C006FBB1510}"/>
              </a:ext>
            </a:extLst>
          </p:cNvPr>
          <p:cNvSpPr/>
          <p:nvPr/>
        </p:nvSpPr>
        <p:spPr>
          <a:xfrm>
            <a:off x="2493081" y="5620923"/>
            <a:ext cx="2203704" cy="72237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Feedback</a:t>
            </a:r>
          </a:p>
        </p:txBody>
      </p:sp>
      <p:cxnSp>
        <p:nvCxnSpPr>
          <p:cNvPr id="10" name="Straight Arrow Connector 9">
            <a:extLst>
              <a:ext uri="{FF2B5EF4-FFF2-40B4-BE49-F238E27FC236}">
                <a16:creationId xmlns:a16="http://schemas.microsoft.com/office/drawing/2014/main" id="{4924AA14-8172-A782-A351-BDF5D22D19C7}"/>
              </a:ext>
            </a:extLst>
          </p:cNvPr>
          <p:cNvCxnSpPr>
            <a:cxnSpLocks/>
            <a:stCxn id="4" idx="2"/>
            <a:endCxn id="5" idx="0"/>
          </p:cNvCxnSpPr>
          <p:nvPr/>
        </p:nvCxnSpPr>
        <p:spPr>
          <a:xfrm>
            <a:off x="3594960" y="1713891"/>
            <a:ext cx="0" cy="43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3FF4D3-AA57-9516-193B-FB28FD73C6D5}"/>
              </a:ext>
            </a:extLst>
          </p:cNvPr>
          <p:cNvCxnSpPr>
            <a:cxnSpLocks/>
            <a:stCxn id="6" idx="2"/>
            <a:endCxn id="7" idx="0"/>
          </p:cNvCxnSpPr>
          <p:nvPr/>
        </p:nvCxnSpPr>
        <p:spPr>
          <a:xfrm flipH="1">
            <a:off x="3594947" y="3994639"/>
            <a:ext cx="13" cy="395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A297FA-FEA5-31DA-D06C-4836702731C5}"/>
              </a:ext>
            </a:extLst>
          </p:cNvPr>
          <p:cNvCxnSpPr>
            <a:cxnSpLocks/>
            <a:stCxn id="7" idx="2"/>
            <a:endCxn id="8" idx="0"/>
          </p:cNvCxnSpPr>
          <p:nvPr/>
        </p:nvCxnSpPr>
        <p:spPr>
          <a:xfrm flipH="1">
            <a:off x="3594933" y="5260898"/>
            <a:ext cx="14" cy="36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Alternate Process 17">
            <a:extLst>
              <a:ext uri="{FF2B5EF4-FFF2-40B4-BE49-F238E27FC236}">
                <a16:creationId xmlns:a16="http://schemas.microsoft.com/office/drawing/2014/main" id="{18B18D4B-F2A4-BBE2-5C0B-482DF23F22B7}"/>
              </a:ext>
            </a:extLst>
          </p:cNvPr>
          <p:cNvSpPr/>
          <p:nvPr/>
        </p:nvSpPr>
        <p:spPr>
          <a:xfrm>
            <a:off x="6056923" y="5117299"/>
            <a:ext cx="2203704" cy="72237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Google Translator API (For multilingual support) </a:t>
            </a:r>
          </a:p>
        </p:txBody>
      </p:sp>
      <p:cxnSp>
        <p:nvCxnSpPr>
          <p:cNvPr id="20" name="Straight Arrow Connector 19">
            <a:extLst>
              <a:ext uri="{FF2B5EF4-FFF2-40B4-BE49-F238E27FC236}">
                <a16:creationId xmlns:a16="http://schemas.microsoft.com/office/drawing/2014/main" id="{D9818D4A-2EAF-9479-D1A2-827C15A17236}"/>
              </a:ext>
            </a:extLst>
          </p:cNvPr>
          <p:cNvCxnSpPr>
            <a:cxnSpLocks/>
          </p:cNvCxnSpPr>
          <p:nvPr/>
        </p:nvCxnSpPr>
        <p:spPr>
          <a:xfrm>
            <a:off x="3594933" y="5440910"/>
            <a:ext cx="2461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63E97F-A9C9-D74E-2A5C-A992156A5C0C}"/>
              </a:ext>
            </a:extLst>
          </p:cNvPr>
          <p:cNvCxnSpPr>
            <a:stCxn id="5" idx="2"/>
            <a:endCxn id="6" idx="0"/>
          </p:cNvCxnSpPr>
          <p:nvPr/>
        </p:nvCxnSpPr>
        <p:spPr>
          <a:xfrm>
            <a:off x="3594960" y="2874430"/>
            <a:ext cx="0" cy="39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lowchart: Alternate Process 31">
            <a:extLst>
              <a:ext uri="{FF2B5EF4-FFF2-40B4-BE49-F238E27FC236}">
                <a16:creationId xmlns:a16="http://schemas.microsoft.com/office/drawing/2014/main" id="{DFC6CE98-6524-16D5-303B-2BF07720869C}"/>
              </a:ext>
            </a:extLst>
          </p:cNvPr>
          <p:cNvSpPr/>
          <p:nvPr/>
        </p:nvSpPr>
        <p:spPr>
          <a:xfrm>
            <a:off x="6198205" y="2646351"/>
            <a:ext cx="2203704" cy="72237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a:t>
            </a:r>
            <a:r>
              <a:rPr lang="en-IN" sz="1400" dirty="0" err="1"/>
              <a:t>emini</a:t>
            </a:r>
            <a:r>
              <a:rPr lang="en-IN" sz="1400" dirty="0"/>
              <a:t> API NLP Engine (Processes legal queries)</a:t>
            </a:r>
          </a:p>
        </p:txBody>
      </p:sp>
      <p:cxnSp>
        <p:nvCxnSpPr>
          <p:cNvPr id="35" name="Straight Arrow Connector 34">
            <a:extLst>
              <a:ext uri="{FF2B5EF4-FFF2-40B4-BE49-F238E27FC236}">
                <a16:creationId xmlns:a16="http://schemas.microsoft.com/office/drawing/2014/main" id="{6C43E5B1-D74B-CBAF-3288-E21E6C6429E5}"/>
              </a:ext>
            </a:extLst>
          </p:cNvPr>
          <p:cNvCxnSpPr>
            <a:cxnSpLocks/>
          </p:cNvCxnSpPr>
          <p:nvPr/>
        </p:nvCxnSpPr>
        <p:spPr>
          <a:xfrm>
            <a:off x="3594960" y="3007539"/>
            <a:ext cx="2603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57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Software components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342900" indent="-190500" algn="ctr">
              <a:spcBef>
                <a:spcPts val="0"/>
              </a:spcBef>
              <a:buSzPct val="100000"/>
              <a:buNone/>
            </a:pPr>
            <a:r>
              <a:rPr lang="en-US" sz="2000" b="1" dirty="0">
                <a:latin typeface="Cambria" panose="02040503050406030204" pitchFamily="18" charset="0"/>
                <a:ea typeface="Cambria" panose="02040503050406030204" pitchFamily="18" charset="0"/>
              </a:rPr>
              <a:t>Software Requirements :</a:t>
            </a:r>
          </a:p>
          <a:p>
            <a:pPr marL="342900" indent="-190500" algn="ctr">
              <a:spcBef>
                <a:spcPts val="0"/>
              </a:spcBef>
              <a:buSzPct val="100000"/>
              <a:buNone/>
            </a:pPr>
            <a:endParaRPr lang="en-US" sz="2000" b="1" dirty="0">
              <a:latin typeface="Cambria" panose="02040503050406030204" pitchFamily="18" charset="0"/>
              <a:ea typeface="Cambria" panose="02040503050406030204" pitchFamily="18" charset="0"/>
            </a:endParaRPr>
          </a:p>
          <a:p>
            <a:pPr marL="342900" lvl="0" indent="-342900">
              <a:lnSpc>
                <a:spcPct val="115000"/>
              </a:lnSpc>
              <a:spcBef>
                <a:spcPts val="1200"/>
              </a:spcBef>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Programming Languages:</a:t>
            </a:r>
            <a:r>
              <a:rPr lang="en-GB" sz="1800" u="none" strike="noStrike" dirty="0">
                <a:effectLst/>
                <a:latin typeface="Cambria" panose="02040503050406030204" pitchFamily="18" charset="0"/>
                <a:ea typeface="Cambria" panose="02040503050406030204" pitchFamily="18" charset="0"/>
              </a:rPr>
              <a:t> Python (NLP, AI Processing), </a:t>
            </a:r>
            <a:r>
              <a:rPr lang="en-GB" sz="1800" dirty="0">
                <a:latin typeface="Cambria" panose="02040503050406030204" pitchFamily="18" charset="0"/>
                <a:ea typeface="Cambria" panose="02040503050406030204" pitchFamily="18" charset="0"/>
              </a:rPr>
              <a:t>Flutter (dart)</a:t>
            </a:r>
            <a:r>
              <a:rPr lang="en-GB" sz="1800" u="none" strike="noStrike" dirty="0">
                <a:effectLst/>
                <a:latin typeface="Cambria" panose="02040503050406030204" pitchFamily="18" charset="0"/>
                <a:ea typeface="Cambria" panose="02040503050406030204" pitchFamily="18" charset="0"/>
              </a:rPr>
              <a:t>.</a:t>
            </a:r>
            <a:endParaRPr lang="en-IN" sz="1800" u="none" strike="noStrike" dirty="0">
              <a:effectLst/>
              <a:latin typeface="Cambria" panose="02040503050406030204" pitchFamily="18" charset="0"/>
              <a:ea typeface="Cambria" panose="02040503050406030204" pitchFamily="18" charset="0"/>
            </a:endParaRPr>
          </a:p>
          <a:p>
            <a:pPr marL="342900" lvl="0" indent="-342900">
              <a:lnSpc>
                <a:spcPct val="115000"/>
              </a:lnSpc>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APIs Used:</a:t>
            </a:r>
            <a:endParaRPr lang="en-IN" sz="1800" u="none" strike="noStrike" dirty="0">
              <a:effectLst/>
              <a:latin typeface="Cambria" panose="02040503050406030204" pitchFamily="18" charset="0"/>
              <a:ea typeface="Cambria" panose="02040503050406030204" pitchFamily="18" charset="0"/>
            </a:endParaRPr>
          </a:p>
          <a:p>
            <a:pPr marL="742950" lvl="1" indent="-285750">
              <a:lnSpc>
                <a:spcPct val="115000"/>
              </a:lnSpc>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Gemini API</a:t>
            </a:r>
            <a:r>
              <a:rPr lang="en-GB" sz="1800" u="none" strike="noStrike" dirty="0">
                <a:effectLst/>
                <a:latin typeface="Cambria" panose="02040503050406030204" pitchFamily="18" charset="0"/>
                <a:ea typeface="Cambria" panose="02040503050406030204" pitchFamily="18" charset="0"/>
              </a:rPr>
              <a:t> – for NLP-based query understanding.</a:t>
            </a:r>
            <a:endParaRPr lang="en-IN" sz="1800" u="none" strike="noStrike" dirty="0">
              <a:effectLst/>
              <a:latin typeface="Cambria" panose="02040503050406030204" pitchFamily="18" charset="0"/>
              <a:ea typeface="Cambria" panose="02040503050406030204" pitchFamily="18" charset="0"/>
            </a:endParaRPr>
          </a:p>
          <a:p>
            <a:pPr marL="742950" lvl="1" indent="-285750">
              <a:lnSpc>
                <a:spcPct val="115000"/>
              </a:lnSpc>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Google Translator API</a:t>
            </a:r>
            <a:r>
              <a:rPr lang="en-GB" sz="1800" u="none" strike="noStrike" dirty="0">
                <a:effectLst/>
                <a:latin typeface="Cambria" panose="02040503050406030204" pitchFamily="18" charset="0"/>
                <a:ea typeface="Cambria" panose="02040503050406030204" pitchFamily="18" charset="0"/>
              </a:rPr>
              <a:t> – for multilingual responses.</a:t>
            </a:r>
          </a:p>
          <a:p>
            <a:pPr marL="742950" lvl="1" indent="-285750">
              <a:lnSpc>
                <a:spcPct val="115000"/>
              </a:lnSpc>
              <a:buFont typeface="Arial" panose="020B0604020202020204" pitchFamily="34" charset="0"/>
              <a:buChar char="○"/>
            </a:pPr>
            <a:r>
              <a:rPr lang="en-GB" sz="1800" b="1" dirty="0">
                <a:latin typeface="Cambria" panose="02040503050406030204" pitchFamily="18" charset="0"/>
                <a:ea typeface="Cambria" panose="02040503050406030204" pitchFamily="18" charset="0"/>
              </a:rPr>
              <a:t>Authentication API – </a:t>
            </a:r>
            <a:r>
              <a:rPr lang="en-GB" sz="1800" dirty="0">
                <a:latin typeface="Cambria" panose="02040503050406030204" pitchFamily="18" charset="0"/>
                <a:ea typeface="Cambria" panose="02040503050406030204" pitchFamily="18" charset="0"/>
              </a:rPr>
              <a:t>for user authentication and security.</a:t>
            </a:r>
            <a:endParaRPr lang="en-IN" sz="1800" b="1" u="none" strike="noStrike" dirty="0">
              <a:effectLst/>
              <a:latin typeface="Cambria" panose="02040503050406030204" pitchFamily="18" charset="0"/>
              <a:ea typeface="Cambria" panose="02040503050406030204" pitchFamily="18" charset="0"/>
            </a:endParaRPr>
          </a:p>
          <a:p>
            <a:pPr marL="342900" lvl="0" indent="-342900">
              <a:lnSpc>
                <a:spcPct val="115000"/>
              </a:lnSpc>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Backend Frameworks:</a:t>
            </a:r>
            <a:r>
              <a:rPr lang="en-GB" sz="1800" u="none" strike="noStrike" dirty="0">
                <a:effectLst/>
                <a:latin typeface="Cambria" panose="02040503050406030204" pitchFamily="18" charset="0"/>
                <a:ea typeface="Cambria" panose="02040503050406030204" pitchFamily="18" charset="0"/>
              </a:rPr>
              <a:t> </a:t>
            </a:r>
            <a:r>
              <a:rPr lang="en-GB" sz="1800" u="none" strike="noStrike" dirty="0" err="1">
                <a:effectLst/>
                <a:latin typeface="Cambria" panose="02040503050406030204" pitchFamily="18" charset="0"/>
                <a:ea typeface="Cambria" panose="02040503050406030204" pitchFamily="18" charset="0"/>
              </a:rPr>
              <a:t>FastAPI</a:t>
            </a:r>
            <a:r>
              <a:rPr lang="en-GB" sz="1800" u="none" strike="noStrike" dirty="0">
                <a:effectLst/>
                <a:latin typeface="Cambria" panose="02040503050406030204" pitchFamily="18" charset="0"/>
                <a:ea typeface="Cambria" panose="02040503050406030204" pitchFamily="18" charset="0"/>
              </a:rPr>
              <a:t> (for handling API requests) , Django (for API development).</a:t>
            </a:r>
            <a:endParaRPr lang="en-IN" sz="1800" u="none" strike="noStrike" dirty="0">
              <a:effectLst/>
              <a:latin typeface="Cambria" panose="02040503050406030204" pitchFamily="18" charset="0"/>
              <a:ea typeface="Cambria" panose="02040503050406030204" pitchFamily="18" charset="0"/>
            </a:endParaRPr>
          </a:p>
          <a:p>
            <a:pPr marL="342900" lvl="0" indent="-342900">
              <a:lnSpc>
                <a:spcPct val="115000"/>
              </a:lnSpc>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Frontend:</a:t>
            </a:r>
            <a:r>
              <a:rPr lang="en-GB" sz="1800" u="none" strike="noStrike" dirty="0">
                <a:effectLst/>
                <a:latin typeface="Cambria" panose="02040503050406030204" pitchFamily="18" charset="0"/>
                <a:ea typeface="Cambria" panose="02040503050406030204" pitchFamily="18" charset="0"/>
              </a:rPr>
              <a:t> </a:t>
            </a:r>
            <a:r>
              <a:rPr lang="en-IN" sz="1800" u="none" strike="noStrike" dirty="0">
                <a:effectLst/>
                <a:latin typeface="Cambria" panose="02040503050406030204" pitchFamily="18" charset="0"/>
                <a:ea typeface="Cambria" panose="02040503050406030204" pitchFamily="18" charset="0"/>
              </a:rPr>
              <a:t>Flutter (dart)</a:t>
            </a:r>
          </a:p>
          <a:p>
            <a:pPr marL="342900" lvl="0" indent="-342900">
              <a:lnSpc>
                <a:spcPct val="115000"/>
              </a:lnSpc>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Database:</a:t>
            </a:r>
            <a:r>
              <a:rPr lang="en-GB" sz="1800" u="none" strike="noStrike" dirty="0">
                <a:effectLst/>
                <a:latin typeface="Cambria" panose="02040503050406030204" pitchFamily="18" charset="0"/>
                <a:ea typeface="Cambria" panose="02040503050406030204" pitchFamily="18" charset="0"/>
              </a:rPr>
              <a:t> </a:t>
            </a:r>
            <a:r>
              <a:rPr lang="en-GB" sz="1800" dirty="0">
                <a:latin typeface="Cambria" panose="02040503050406030204" pitchFamily="18" charset="0"/>
                <a:ea typeface="Cambria" panose="02040503050406030204" pitchFamily="18" charset="0"/>
              </a:rPr>
              <a:t>Firebase (for real-time user authentication and cloud storage)</a:t>
            </a:r>
            <a:r>
              <a:rPr lang="en-GB" sz="1800" u="none" strike="noStrike" dirty="0">
                <a:effectLst/>
                <a:latin typeface="Cambria" panose="02040503050406030204" pitchFamily="18" charset="0"/>
                <a:ea typeface="Cambria" panose="02040503050406030204" pitchFamily="18" charset="0"/>
              </a:rPr>
              <a:t>.</a:t>
            </a:r>
            <a:endParaRPr lang="en-IN" sz="1800" u="none" strike="noStrike" dirty="0">
              <a:effectLst/>
              <a:latin typeface="Cambria" panose="02040503050406030204" pitchFamily="18" charset="0"/>
              <a:ea typeface="Cambria" panose="02040503050406030204" pitchFamily="18" charset="0"/>
            </a:endParaRPr>
          </a:p>
          <a:p>
            <a:pPr marL="342900" lvl="0" indent="-342900">
              <a:lnSpc>
                <a:spcPct val="115000"/>
              </a:lnSpc>
              <a:spcAft>
                <a:spcPts val="1200"/>
              </a:spcAft>
              <a:buFont typeface="Arial" panose="020B0604020202020204" pitchFamily="34" charset="0"/>
              <a:buChar char="●"/>
            </a:pPr>
            <a:r>
              <a:rPr lang="en-GB" sz="1800" b="1" u="none" strike="noStrike" dirty="0">
                <a:effectLst/>
                <a:latin typeface="Cambria" panose="02040503050406030204" pitchFamily="18" charset="0"/>
                <a:ea typeface="Cambria" panose="02040503050406030204" pitchFamily="18" charset="0"/>
              </a:rPr>
              <a:t>Cloud Deployment:</a:t>
            </a:r>
            <a:r>
              <a:rPr lang="en-GB" sz="1800" u="none" strike="noStrike" dirty="0">
                <a:effectLst/>
                <a:latin typeface="Cambria" panose="02040503050406030204" pitchFamily="18" charset="0"/>
                <a:ea typeface="Cambria" panose="02040503050406030204" pitchFamily="18" charset="0"/>
              </a:rPr>
              <a:t> Google Cloud (GCP) for scalability.</a:t>
            </a:r>
            <a:endParaRPr lang="en-IN" sz="1800" u="none" strike="noStrike" dirty="0">
              <a:effectLst/>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9" name="Content Placeholder 8">
            <a:extLst>
              <a:ext uri="{FF2B5EF4-FFF2-40B4-BE49-F238E27FC236}">
                <a16:creationId xmlns:a16="http://schemas.microsoft.com/office/drawing/2014/main" id="{4BDDFD53-3E56-1CB4-B327-9E6AA2B6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924" y="1060704"/>
            <a:ext cx="9985751"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The Digital Assistant for Legal Awareness &amp; KYR Framework is a transformative mobile application designed to empower individuals with legal knowledge, enhance access to justice, and provide real-time legal assistance. </a:t>
            </a:r>
          </a:p>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By integrating an AI-powered chatbot, structured legal information and multilingual support, the app ensures that users can easily understand and exercise their legal rights.</a:t>
            </a:r>
          </a:p>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With a secure and scalable backend, leveraging Firebase, Node.js, and AI-driven models, the app provides real-time responses, secure data handling, and personalized legal guidance.</a:t>
            </a:r>
          </a:p>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By reducing legal illiteracy, simplifying complex laws, and providing instant access to legal aid, this application aims to bridge the gap between individuals and the legal system, particularly for marginalized and underserved communities.</a:t>
            </a:r>
          </a:p>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Ultimately, this innovative solution has the potential to revolutionize legal awareness, making justice more accessible, affordable, and understandable for everyone. </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3" name="Content Placeholder 2"/>
          <p:cNvSpPr>
            <a:spLocks noGrp="1"/>
          </p:cNvSpPr>
          <p:nvPr>
            <p:ph idx="1"/>
          </p:nvPr>
        </p:nvSpPr>
        <p:spPr>
          <a:xfrm>
            <a:off x="304801" y="1046285"/>
            <a:ext cx="11591192" cy="5049713"/>
          </a:xfrm>
        </p:spPr>
        <p:txBody>
          <a:bodyPr>
            <a:normAutofit fontScale="85000" lnSpcReduction="10000"/>
          </a:bodyPr>
          <a:lstStyle/>
          <a:p>
            <a:pPr>
              <a:lnSpc>
                <a:spcPct val="115000"/>
              </a:lnSpc>
            </a:pPr>
            <a:r>
              <a:rPr lang="en-GB" sz="1800" dirty="0">
                <a:effectLst/>
                <a:latin typeface="Cambria" panose="02040503050406030204" pitchFamily="18" charset="0"/>
                <a:ea typeface="Cambria" panose="02040503050406030204" pitchFamily="18" charset="0"/>
              </a:rPr>
              <a:t>[1] L. Medvedeva, M. Vols, and M. </a:t>
            </a:r>
            <a:r>
              <a:rPr lang="en-GB" sz="1800" dirty="0" err="1">
                <a:effectLst/>
                <a:latin typeface="Cambria" panose="02040503050406030204" pitchFamily="18" charset="0"/>
                <a:ea typeface="Cambria" panose="02040503050406030204" pitchFamily="18" charset="0"/>
              </a:rPr>
              <a:t>Wieling</a:t>
            </a:r>
            <a:r>
              <a:rPr lang="en-GB" sz="1800" dirty="0">
                <a:effectLst/>
                <a:latin typeface="Cambria" panose="02040503050406030204" pitchFamily="18" charset="0"/>
                <a:ea typeface="Cambria" panose="02040503050406030204" pitchFamily="18" charset="0"/>
              </a:rPr>
              <a:t>, </a:t>
            </a:r>
            <a:r>
              <a:rPr lang="en-GB" sz="1800" b="1" dirty="0">
                <a:effectLst/>
                <a:latin typeface="Cambria" panose="02040503050406030204" pitchFamily="18" charset="0"/>
                <a:ea typeface="Cambria" panose="02040503050406030204" pitchFamily="18" charset="0"/>
              </a:rPr>
              <a:t>"Using Machine Learning to Predict Decisions of the European Court of Human Rights,"</a:t>
            </a:r>
            <a:r>
              <a:rPr lang="en-GB" sz="1800" dirty="0">
                <a:effectLst/>
                <a:latin typeface="Cambria" panose="02040503050406030204" pitchFamily="18" charset="0"/>
                <a:ea typeface="Cambria" panose="02040503050406030204" pitchFamily="18" charset="0"/>
              </a:rPr>
              <a:t> </a:t>
            </a:r>
            <a:r>
              <a:rPr lang="en-GB" sz="1800" i="1" dirty="0">
                <a:effectLst/>
                <a:latin typeface="Cambria" panose="02040503050406030204" pitchFamily="18" charset="0"/>
                <a:ea typeface="Cambria" panose="02040503050406030204" pitchFamily="18" charset="0"/>
              </a:rPr>
              <a:t>Artificial Intelligence and Law</a:t>
            </a:r>
            <a:r>
              <a:rPr lang="en-GB" sz="1800" dirty="0">
                <a:effectLst/>
                <a:latin typeface="Cambria" panose="02040503050406030204" pitchFamily="18" charset="0"/>
                <a:ea typeface="Cambria" panose="02040503050406030204" pitchFamily="18" charset="0"/>
              </a:rPr>
              <a:t>, vol. 28, no. 2, pp. 237-266, 2020.</a:t>
            </a:r>
            <a:br>
              <a:rPr lang="en-GB" sz="1800" dirty="0">
                <a:effectLst/>
                <a:latin typeface="Cambria" panose="02040503050406030204" pitchFamily="18" charset="0"/>
                <a:ea typeface="Cambria" panose="02040503050406030204" pitchFamily="18" charset="0"/>
              </a:rPr>
            </a:br>
            <a:r>
              <a:rPr lang="en-GB" sz="1800" dirty="0">
                <a:effectLst/>
                <a:latin typeface="Cambria" panose="02040503050406030204" pitchFamily="18" charset="0"/>
                <a:ea typeface="Cambria" panose="02040503050406030204" pitchFamily="18" charset="0"/>
              </a:rPr>
              <a:t>[DOI: 10.1007/s10506-019-09255-y]</a:t>
            </a:r>
          </a:p>
          <a:p>
            <a:pPr>
              <a:lnSpc>
                <a:spcPct val="115000"/>
              </a:lnSpc>
            </a:pPr>
            <a:endParaRPr lang="en-IN" sz="1800" dirty="0">
              <a:effectLst/>
              <a:latin typeface="Cambria" panose="02040503050406030204" pitchFamily="18" charset="0"/>
              <a:ea typeface="Cambria" panose="02040503050406030204" pitchFamily="18" charset="0"/>
            </a:endParaRPr>
          </a:p>
          <a:p>
            <a:pPr>
              <a:lnSpc>
                <a:spcPct val="115000"/>
              </a:lnSpc>
            </a:pPr>
            <a:r>
              <a:rPr lang="en-GB" sz="1800" dirty="0">
                <a:effectLst/>
                <a:latin typeface="Cambria" panose="02040503050406030204" pitchFamily="18" charset="0"/>
                <a:ea typeface="Cambria" panose="02040503050406030204" pitchFamily="18" charset="0"/>
              </a:rPr>
              <a:t>[2] K. Ashley, </a:t>
            </a:r>
            <a:r>
              <a:rPr lang="en-GB" sz="1800" b="1" dirty="0">
                <a:effectLst/>
                <a:latin typeface="Cambria" panose="02040503050406030204" pitchFamily="18" charset="0"/>
                <a:ea typeface="Cambria" panose="02040503050406030204" pitchFamily="18" charset="0"/>
              </a:rPr>
              <a:t>"Artificial Intelligence and Legal Analytics: New Tools for Law Practice in the Digital Age,"</a:t>
            </a:r>
            <a:r>
              <a:rPr lang="en-GB" sz="1800" dirty="0">
                <a:effectLst/>
                <a:latin typeface="Cambria" panose="02040503050406030204" pitchFamily="18" charset="0"/>
                <a:ea typeface="Cambria" panose="02040503050406030204" pitchFamily="18" charset="0"/>
              </a:rPr>
              <a:t> </a:t>
            </a:r>
            <a:r>
              <a:rPr lang="en-GB" sz="1800" i="1" dirty="0">
                <a:effectLst/>
                <a:latin typeface="Cambria" panose="02040503050406030204" pitchFamily="18" charset="0"/>
                <a:ea typeface="Cambria" panose="02040503050406030204" pitchFamily="18" charset="0"/>
              </a:rPr>
              <a:t>Cambridge University Press</a:t>
            </a:r>
            <a:r>
              <a:rPr lang="en-GB" sz="1800" dirty="0">
                <a:effectLst/>
                <a:latin typeface="Cambria" panose="02040503050406030204" pitchFamily="18" charset="0"/>
                <a:ea typeface="Cambria" panose="02040503050406030204" pitchFamily="18" charset="0"/>
              </a:rPr>
              <a:t>, 2017.</a:t>
            </a:r>
            <a:br>
              <a:rPr lang="en-GB" sz="1800" dirty="0">
                <a:effectLst/>
                <a:latin typeface="Cambria" panose="02040503050406030204" pitchFamily="18" charset="0"/>
                <a:ea typeface="Cambria" panose="02040503050406030204" pitchFamily="18" charset="0"/>
              </a:rPr>
            </a:br>
            <a:r>
              <a:rPr lang="en-GB" sz="1800" dirty="0">
                <a:effectLst/>
                <a:latin typeface="Cambria" panose="02040503050406030204" pitchFamily="18" charset="0"/>
                <a:ea typeface="Cambria" panose="02040503050406030204" pitchFamily="18" charset="0"/>
              </a:rPr>
              <a:t>[DOI: 10.1017/9781316691333]</a:t>
            </a:r>
            <a:endParaRPr lang="en-IN" sz="1800" dirty="0">
              <a:effectLst/>
              <a:latin typeface="Cambria" panose="02040503050406030204" pitchFamily="18" charset="0"/>
              <a:ea typeface="Cambria" panose="02040503050406030204" pitchFamily="18" charset="0"/>
            </a:endParaRPr>
          </a:p>
          <a:p>
            <a:pPr marL="0" indent="0">
              <a:lnSpc>
                <a:spcPct val="115000"/>
              </a:lnSpc>
              <a:buNone/>
            </a:pPr>
            <a:r>
              <a:rPr lang="en-GB" sz="1800"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endParaRPr>
          </a:p>
          <a:p>
            <a:pPr>
              <a:lnSpc>
                <a:spcPct val="115000"/>
              </a:lnSpc>
            </a:pPr>
            <a:r>
              <a:rPr lang="en-GB" sz="1800" dirty="0">
                <a:effectLst/>
                <a:latin typeface="Cambria" panose="02040503050406030204" pitchFamily="18" charset="0"/>
                <a:ea typeface="Cambria" panose="02040503050406030204" pitchFamily="18" charset="0"/>
              </a:rPr>
              <a:t>[3] M. J. Bommarito and D. Martin Katz, </a:t>
            </a:r>
            <a:r>
              <a:rPr lang="en-GB" sz="1800" b="1" dirty="0">
                <a:effectLst/>
                <a:latin typeface="Cambria" panose="02040503050406030204" pitchFamily="18" charset="0"/>
                <a:ea typeface="Cambria" panose="02040503050406030204" pitchFamily="18" charset="0"/>
              </a:rPr>
              <a:t>"A General Approach for Predicting the </a:t>
            </a:r>
            <a:r>
              <a:rPr lang="en-GB" sz="1800" b="1" dirty="0" err="1">
                <a:effectLst/>
                <a:latin typeface="Cambria" panose="02040503050406030204" pitchFamily="18" charset="0"/>
                <a:ea typeface="Cambria" panose="02040503050406030204" pitchFamily="18" charset="0"/>
              </a:rPr>
              <a:t>Behavior</a:t>
            </a:r>
            <a:r>
              <a:rPr lang="en-GB" sz="1800" b="1" dirty="0">
                <a:effectLst/>
                <a:latin typeface="Cambria" panose="02040503050406030204" pitchFamily="18" charset="0"/>
                <a:ea typeface="Cambria" panose="02040503050406030204" pitchFamily="18" charset="0"/>
              </a:rPr>
              <a:t> of the Supreme Court of the United States,"</a:t>
            </a:r>
            <a:r>
              <a:rPr lang="en-GB" sz="1800" dirty="0">
                <a:effectLst/>
                <a:latin typeface="Cambria" panose="02040503050406030204" pitchFamily="18" charset="0"/>
                <a:ea typeface="Cambria" panose="02040503050406030204" pitchFamily="18" charset="0"/>
              </a:rPr>
              <a:t> </a:t>
            </a:r>
            <a:r>
              <a:rPr lang="en-GB" sz="1800" i="1" dirty="0">
                <a:effectLst/>
                <a:latin typeface="Cambria" panose="02040503050406030204" pitchFamily="18" charset="0"/>
                <a:ea typeface="Cambria" panose="02040503050406030204" pitchFamily="18" charset="0"/>
              </a:rPr>
              <a:t>PLOS One</a:t>
            </a:r>
            <a:r>
              <a:rPr lang="en-GB" sz="1800" dirty="0">
                <a:effectLst/>
                <a:latin typeface="Cambria" panose="02040503050406030204" pitchFamily="18" charset="0"/>
                <a:ea typeface="Cambria" panose="02040503050406030204" pitchFamily="18" charset="0"/>
              </a:rPr>
              <a:t>, vol. 12, no. 4, 2017.</a:t>
            </a:r>
            <a:br>
              <a:rPr lang="en-GB" sz="1800" dirty="0">
                <a:effectLst/>
                <a:latin typeface="Cambria" panose="02040503050406030204" pitchFamily="18" charset="0"/>
                <a:ea typeface="Cambria" panose="02040503050406030204" pitchFamily="18" charset="0"/>
              </a:rPr>
            </a:br>
            <a:r>
              <a:rPr lang="en-GB" sz="1800" dirty="0">
                <a:effectLst/>
                <a:latin typeface="Cambria" panose="02040503050406030204" pitchFamily="18" charset="0"/>
                <a:ea typeface="Cambria" panose="02040503050406030204" pitchFamily="18" charset="0"/>
              </a:rPr>
              <a:t>[DOI: 10.1371/journal.pone.0174698]</a:t>
            </a:r>
            <a:endParaRPr lang="en-IN" sz="1800" dirty="0">
              <a:effectLst/>
              <a:latin typeface="Cambria" panose="02040503050406030204" pitchFamily="18" charset="0"/>
              <a:ea typeface="Cambria" panose="02040503050406030204" pitchFamily="18" charset="0"/>
            </a:endParaRPr>
          </a:p>
          <a:p>
            <a:pPr>
              <a:lnSpc>
                <a:spcPct val="115000"/>
              </a:lnSpc>
            </a:pPr>
            <a:endParaRPr lang="en-IN" sz="1800" dirty="0">
              <a:effectLst/>
              <a:latin typeface="Cambria" panose="02040503050406030204" pitchFamily="18" charset="0"/>
              <a:ea typeface="Cambria" panose="02040503050406030204" pitchFamily="18" charset="0"/>
            </a:endParaRPr>
          </a:p>
          <a:p>
            <a:pPr>
              <a:lnSpc>
                <a:spcPct val="115000"/>
              </a:lnSpc>
            </a:pPr>
            <a:r>
              <a:rPr lang="en-GB" sz="1800" dirty="0">
                <a:effectLst/>
                <a:latin typeface="Cambria" panose="02040503050406030204" pitchFamily="18" charset="0"/>
                <a:ea typeface="Cambria" panose="02040503050406030204" pitchFamily="18" charset="0"/>
              </a:rPr>
              <a:t>[4] H. Zhong, Z. Guo, C. Tu, T. Liu, and Z. Sun, </a:t>
            </a:r>
            <a:r>
              <a:rPr lang="en-GB" sz="1800" b="1" dirty="0">
                <a:effectLst/>
                <a:latin typeface="Cambria" panose="02040503050406030204" pitchFamily="18" charset="0"/>
                <a:ea typeface="Cambria" panose="02040503050406030204" pitchFamily="18" charset="0"/>
              </a:rPr>
              <a:t>"Legal Judgment Prediction via Topological Learning,"</a:t>
            </a:r>
            <a:r>
              <a:rPr lang="en-GB" sz="1800" dirty="0">
                <a:effectLst/>
                <a:latin typeface="Cambria" panose="02040503050406030204" pitchFamily="18" charset="0"/>
                <a:ea typeface="Cambria" panose="02040503050406030204" pitchFamily="18" charset="0"/>
              </a:rPr>
              <a:t> </a:t>
            </a:r>
            <a:r>
              <a:rPr lang="en-GB" sz="1800" i="1" dirty="0">
                <a:effectLst/>
                <a:latin typeface="Cambria" panose="02040503050406030204" pitchFamily="18" charset="0"/>
                <a:ea typeface="Cambria" panose="02040503050406030204" pitchFamily="18" charset="0"/>
              </a:rPr>
              <a:t>Proceedings of the AAAI Conference on Artificial Intelligence</a:t>
            </a:r>
            <a:r>
              <a:rPr lang="en-GB" sz="1800" dirty="0">
                <a:effectLst/>
                <a:latin typeface="Cambria" panose="02040503050406030204" pitchFamily="18" charset="0"/>
                <a:ea typeface="Cambria" panose="02040503050406030204" pitchFamily="18" charset="0"/>
              </a:rPr>
              <a:t>, 2020.</a:t>
            </a:r>
            <a:br>
              <a:rPr lang="en-GB" sz="1800" dirty="0">
                <a:effectLst/>
                <a:latin typeface="Cambria" panose="02040503050406030204" pitchFamily="18" charset="0"/>
                <a:ea typeface="Cambria" panose="02040503050406030204" pitchFamily="18" charset="0"/>
              </a:rPr>
            </a:br>
            <a:r>
              <a:rPr lang="en-GB" sz="1800" dirty="0">
                <a:effectLst/>
                <a:latin typeface="Cambria" panose="02040503050406030204" pitchFamily="18" charset="0"/>
                <a:ea typeface="Cambria" panose="02040503050406030204" pitchFamily="18" charset="0"/>
              </a:rPr>
              <a:t>[DOI: 10.1609/aaai.v34i05.6396]</a:t>
            </a:r>
            <a:endParaRPr lang="en-IN" sz="1800" dirty="0">
              <a:effectLst/>
              <a:latin typeface="Cambria" panose="02040503050406030204" pitchFamily="18" charset="0"/>
              <a:ea typeface="Cambria" panose="02040503050406030204" pitchFamily="18" charset="0"/>
            </a:endParaRPr>
          </a:p>
          <a:p>
            <a:pPr>
              <a:lnSpc>
                <a:spcPct val="115000"/>
              </a:lnSpc>
            </a:pPr>
            <a:endParaRPr lang="en-IN" sz="1800" dirty="0">
              <a:effectLst/>
              <a:latin typeface="Cambria" panose="02040503050406030204" pitchFamily="18" charset="0"/>
              <a:ea typeface="Cambria" panose="02040503050406030204" pitchFamily="18" charset="0"/>
            </a:endParaRPr>
          </a:p>
          <a:p>
            <a:pPr>
              <a:lnSpc>
                <a:spcPct val="115000"/>
              </a:lnSpc>
            </a:pPr>
            <a:r>
              <a:rPr lang="en-GB" sz="1800" dirty="0">
                <a:effectLst/>
                <a:latin typeface="Cambria" panose="02040503050406030204" pitchFamily="18" charset="0"/>
                <a:ea typeface="Cambria" panose="02040503050406030204" pitchFamily="18" charset="0"/>
              </a:rPr>
              <a:t>[5] X. Zhang, Y. Ma, and W. Wang, </a:t>
            </a:r>
            <a:r>
              <a:rPr lang="en-GB" sz="1800" b="1" dirty="0">
                <a:effectLst/>
                <a:latin typeface="Cambria" panose="02040503050406030204" pitchFamily="18" charset="0"/>
                <a:ea typeface="Cambria" panose="02040503050406030204" pitchFamily="18" charset="0"/>
              </a:rPr>
              <a:t>"Legal Document Summarization Using Deep Learning Models,"</a:t>
            </a:r>
            <a:r>
              <a:rPr lang="en-GB" sz="1800" dirty="0">
                <a:effectLst/>
                <a:latin typeface="Cambria" panose="02040503050406030204" pitchFamily="18" charset="0"/>
                <a:ea typeface="Cambria" panose="02040503050406030204" pitchFamily="18" charset="0"/>
              </a:rPr>
              <a:t> </a:t>
            </a:r>
            <a:r>
              <a:rPr lang="en-GB" sz="1800" i="1" dirty="0">
                <a:effectLst/>
                <a:latin typeface="Cambria" panose="02040503050406030204" pitchFamily="18" charset="0"/>
                <a:ea typeface="Cambria" panose="02040503050406030204" pitchFamily="18" charset="0"/>
              </a:rPr>
              <a:t>Journal of AI Research</a:t>
            </a:r>
            <a:r>
              <a:rPr lang="en-GB" sz="1800" dirty="0">
                <a:effectLst/>
                <a:latin typeface="Cambria" panose="02040503050406030204" pitchFamily="18" charset="0"/>
                <a:ea typeface="Cambria" panose="02040503050406030204" pitchFamily="18" charset="0"/>
              </a:rPr>
              <a:t>, vol. 69, pp. 475-493, 2020.</a:t>
            </a:r>
            <a:br>
              <a:rPr lang="en-GB" sz="1800" dirty="0">
                <a:effectLst/>
                <a:latin typeface="Cambria" panose="02040503050406030204" pitchFamily="18" charset="0"/>
                <a:ea typeface="Cambria" panose="02040503050406030204" pitchFamily="18" charset="0"/>
              </a:rPr>
            </a:br>
            <a:r>
              <a:rPr lang="en-GB" sz="1800" dirty="0">
                <a:effectLst/>
                <a:latin typeface="Cambria" panose="02040503050406030204" pitchFamily="18" charset="0"/>
                <a:ea typeface="Cambria" panose="02040503050406030204" pitchFamily="18" charset="0"/>
              </a:rPr>
              <a:t>[DOI: 10.1613/jair.1.12148]</a:t>
            </a:r>
            <a:endParaRPr lang="en-IN" sz="1800" dirty="0">
              <a:effectLst/>
              <a:latin typeface="Cambria" panose="02040503050406030204" pitchFamily="18" charset="0"/>
              <a:ea typeface="Cambria" panose="02040503050406030204" pitchFamily="18" charset="0"/>
            </a:endParaRPr>
          </a:p>
        </p:txBody>
      </p:sp>
      <p:sp>
        <p:nvSpPr>
          <p:cNvPr id="6" name="Rectangle 2">
            <a:extLst>
              <a:ext uri="{FF2B5EF4-FFF2-40B4-BE49-F238E27FC236}">
                <a16:creationId xmlns:a16="http://schemas.microsoft.com/office/drawing/2014/main" id="{7D8DDB83-F39B-645E-F23A-90CD12D74434}"/>
              </a:ext>
            </a:extLst>
          </p:cNvPr>
          <p:cNvSpPr>
            <a:spLocks noChangeArrowheads="1"/>
          </p:cNvSpPr>
          <p:nvPr/>
        </p:nvSpPr>
        <p:spPr bwMode="auto">
          <a:xfrm>
            <a:off x="-937846" y="136139"/>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1F1F"/>
                </a:solidFill>
                <a:effectLst/>
                <a:latin typeface="ElsevierSans"/>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CA8C9-B86F-737D-7113-7A0871EBF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E5569-DCC2-7818-50A4-CC68468C762D}"/>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8328CCFF-0402-B10A-837A-DA74854AA049}"/>
              </a:ext>
            </a:extLst>
          </p:cNvPr>
          <p:cNvSpPr>
            <a:spLocks noGrp="1"/>
          </p:cNvSpPr>
          <p:nvPr>
            <p:ph idx="1"/>
          </p:nvPr>
        </p:nvSpPr>
        <p:spPr>
          <a:xfrm>
            <a:off x="304801" y="1046285"/>
            <a:ext cx="11591192" cy="5049713"/>
          </a:xfrm>
        </p:spPr>
        <p:txBody>
          <a:bodyPr>
            <a:normAutofit/>
          </a:bodyPr>
          <a:lstStyle/>
          <a:p>
            <a:pPr>
              <a:lnSpc>
                <a:spcPct val="115000"/>
              </a:lnSpc>
            </a:pPr>
            <a:r>
              <a:rPr lang="en-GB" sz="1500" dirty="0">
                <a:effectLst/>
                <a:latin typeface="Cambria" panose="02040503050406030204" pitchFamily="18" charset="0"/>
                <a:ea typeface="Cambria" panose="02040503050406030204" pitchFamily="18" charset="0"/>
              </a:rPr>
              <a:t>[6] A. </a:t>
            </a:r>
            <a:r>
              <a:rPr lang="en-GB" sz="1500" dirty="0" err="1">
                <a:effectLst/>
                <a:latin typeface="Cambria" panose="02040503050406030204" pitchFamily="18" charset="0"/>
                <a:ea typeface="Cambria" panose="02040503050406030204" pitchFamily="18" charset="0"/>
              </a:rPr>
              <a:t>Aletras</a:t>
            </a:r>
            <a:r>
              <a:rPr lang="en-GB" sz="1500" dirty="0">
                <a:effectLst/>
                <a:latin typeface="Cambria" panose="02040503050406030204" pitchFamily="18" charset="0"/>
                <a:ea typeface="Cambria" panose="02040503050406030204" pitchFamily="18" charset="0"/>
              </a:rPr>
              <a:t>, D. </a:t>
            </a:r>
            <a:r>
              <a:rPr lang="en-GB" sz="1500" dirty="0" err="1">
                <a:effectLst/>
                <a:latin typeface="Cambria" panose="02040503050406030204" pitchFamily="18" charset="0"/>
                <a:ea typeface="Cambria" panose="02040503050406030204" pitchFamily="18" charset="0"/>
              </a:rPr>
              <a:t>Tsarapatsanis</a:t>
            </a:r>
            <a:r>
              <a:rPr lang="en-GB" sz="1500" dirty="0">
                <a:effectLst/>
                <a:latin typeface="Cambria" panose="02040503050406030204" pitchFamily="18" charset="0"/>
                <a:ea typeface="Cambria" panose="02040503050406030204" pitchFamily="18" charset="0"/>
              </a:rPr>
              <a:t>, D. </a:t>
            </a:r>
            <a:r>
              <a:rPr lang="en-GB" sz="1500" dirty="0" err="1">
                <a:effectLst/>
                <a:latin typeface="Cambria" panose="02040503050406030204" pitchFamily="18" charset="0"/>
                <a:ea typeface="Cambria" panose="02040503050406030204" pitchFamily="18" charset="0"/>
              </a:rPr>
              <a:t>Preoțiuc</a:t>
            </a:r>
            <a:r>
              <a:rPr lang="en-GB" sz="1500" dirty="0">
                <a:effectLst/>
                <a:latin typeface="Cambria" panose="02040503050406030204" pitchFamily="18" charset="0"/>
                <a:ea typeface="Cambria" panose="02040503050406030204" pitchFamily="18" charset="0"/>
              </a:rPr>
              <a:t>-Pietro, and V. </a:t>
            </a:r>
            <a:r>
              <a:rPr lang="en-GB" sz="1500" dirty="0" err="1">
                <a:effectLst/>
                <a:latin typeface="Cambria" panose="02040503050406030204" pitchFamily="18" charset="0"/>
                <a:ea typeface="Cambria" panose="02040503050406030204" pitchFamily="18" charset="0"/>
              </a:rPr>
              <a:t>Lampos</a:t>
            </a:r>
            <a:r>
              <a:rPr lang="en-GB" sz="1500" dirty="0">
                <a:effectLst/>
                <a:latin typeface="Cambria" panose="02040503050406030204" pitchFamily="18" charset="0"/>
                <a:ea typeface="Cambria" panose="02040503050406030204" pitchFamily="18" charset="0"/>
              </a:rPr>
              <a:t>, </a:t>
            </a:r>
            <a:r>
              <a:rPr lang="en-GB" sz="1500" b="1" dirty="0">
                <a:effectLst/>
                <a:latin typeface="Cambria" panose="02040503050406030204" pitchFamily="18" charset="0"/>
                <a:ea typeface="Cambria" panose="02040503050406030204" pitchFamily="18" charset="0"/>
              </a:rPr>
              <a:t>"Predicting Judicial Decisions of the European Court of Human Rights: A Natural Language Processing Perspective,"</a:t>
            </a:r>
            <a:r>
              <a:rPr lang="en-GB" sz="1500" dirty="0">
                <a:effectLst/>
                <a:latin typeface="Cambria" panose="02040503050406030204" pitchFamily="18" charset="0"/>
                <a:ea typeface="Cambria" panose="02040503050406030204" pitchFamily="18" charset="0"/>
              </a:rPr>
              <a:t> </a:t>
            </a:r>
            <a:r>
              <a:rPr lang="en-GB" sz="1500" i="1" dirty="0" err="1">
                <a:effectLst/>
                <a:latin typeface="Cambria" panose="02040503050406030204" pitchFamily="18" charset="0"/>
                <a:ea typeface="Cambria" panose="02040503050406030204" pitchFamily="18" charset="0"/>
              </a:rPr>
              <a:t>PeerJ</a:t>
            </a:r>
            <a:r>
              <a:rPr lang="en-GB" sz="1500" i="1" dirty="0">
                <a:effectLst/>
                <a:latin typeface="Cambria" panose="02040503050406030204" pitchFamily="18" charset="0"/>
                <a:ea typeface="Cambria" panose="02040503050406030204" pitchFamily="18" charset="0"/>
              </a:rPr>
              <a:t> Computer Science</a:t>
            </a:r>
            <a:r>
              <a:rPr lang="en-GB" sz="1500" dirty="0">
                <a:effectLst/>
                <a:latin typeface="Cambria" panose="02040503050406030204" pitchFamily="18" charset="0"/>
                <a:ea typeface="Cambria" panose="02040503050406030204" pitchFamily="18" charset="0"/>
              </a:rPr>
              <a:t>, vol. 2, no. e93, 2016.</a:t>
            </a:r>
            <a:br>
              <a:rPr lang="en-GB" sz="1500" dirty="0">
                <a:effectLst/>
                <a:latin typeface="Cambria" panose="02040503050406030204" pitchFamily="18" charset="0"/>
                <a:ea typeface="Cambria" panose="02040503050406030204" pitchFamily="18" charset="0"/>
              </a:rPr>
            </a:br>
            <a:r>
              <a:rPr lang="en-GB" sz="1500" dirty="0">
                <a:effectLst/>
                <a:latin typeface="Cambria" panose="02040503050406030204" pitchFamily="18" charset="0"/>
                <a:ea typeface="Cambria" panose="02040503050406030204" pitchFamily="18" charset="0"/>
              </a:rPr>
              <a:t>[DOI: 10.7717/peerj-cs.93]</a:t>
            </a:r>
            <a:endParaRPr lang="en-IN" sz="1500" dirty="0">
              <a:effectLst/>
              <a:latin typeface="Cambria" panose="02040503050406030204" pitchFamily="18" charset="0"/>
              <a:ea typeface="Cambria" panose="02040503050406030204" pitchFamily="18" charset="0"/>
            </a:endParaRPr>
          </a:p>
          <a:p>
            <a:pPr marL="0" indent="0">
              <a:lnSpc>
                <a:spcPct val="115000"/>
              </a:lnSpc>
              <a:buNone/>
            </a:pPr>
            <a:r>
              <a:rPr lang="en-GB" sz="1500" dirty="0">
                <a:effectLst/>
                <a:latin typeface="Cambria" panose="02040503050406030204" pitchFamily="18" charset="0"/>
                <a:ea typeface="Cambria" panose="02040503050406030204" pitchFamily="18" charset="0"/>
              </a:rPr>
              <a:t> </a:t>
            </a:r>
            <a:endParaRPr lang="en-IN" sz="1500" dirty="0">
              <a:effectLst/>
              <a:latin typeface="Cambria" panose="02040503050406030204" pitchFamily="18" charset="0"/>
              <a:ea typeface="Cambria" panose="02040503050406030204" pitchFamily="18" charset="0"/>
            </a:endParaRPr>
          </a:p>
          <a:p>
            <a:pPr>
              <a:lnSpc>
                <a:spcPct val="115000"/>
              </a:lnSpc>
            </a:pPr>
            <a:r>
              <a:rPr lang="en-GB" sz="1500" dirty="0">
                <a:effectLst/>
                <a:latin typeface="Cambria" panose="02040503050406030204" pitchFamily="18" charset="0"/>
                <a:ea typeface="Cambria" panose="02040503050406030204" pitchFamily="18" charset="0"/>
              </a:rPr>
              <a:t>[7] N. H. Khan and S. Khan, </a:t>
            </a:r>
            <a:r>
              <a:rPr lang="en-GB" sz="1500" b="1" dirty="0">
                <a:effectLst/>
                <a:latin typeface="Cambria" panose="02040503050406030204" pitchFamily="18" charset="0"/>
                <a:ea typeface="Cambria" panose="02040503050406030204" pitchFamily="18" charset="0"/>
              </a:rPr>
              <a:t>"Legal Chatbot Using Natural Language Processing,"</a:t>
            </a:r>
            <a:r>
              <a:rPr lang="en-GB" sz="1500" dirty="0">
                <a:effectLst/>
                <a:latin typeface="Cambria" panose="02040503050406030204" pitchFamily="18" charset="0"/>
                <a:ea typeface="Cambria" panose="02040503050406030204" pitchFamily="18" charset="0"/>
              </a:rPr>
              <a:t> </a:t>
            </a:r>
            <a:r>
              <a:rPr lang="en-GB" sz="1500" i="1" dirty="0">
                <a:effectLst/>
                <a:latin typeface="Cambria" panose="02040503050406030204" pitchFamily="18" charset="0"/>
                <a:ea typeface="Cambria" panose="02040503050406030204" pitchFamily="18" charset="0"/>
              </a:rPr>
              <a:t>International Journal of Advanced Research in Computer Science</a:t>
            </a:r>
            <a:r>
              <a:rPr lang="en-GB" sz="1500" dirty="0">
                <a:effectLst/>
                <a:latin typeface="Cambria" panose="02040503050406030204" pitchFamily="18" charset="0"/>
                <a:ea typeface="Cambria" panose="02040503050406030204" pitchFamily="18" charset="0"/>
              </a:rPr>
              <a:t>, vol. 10, no. 2, pp. 117-124, 2019.</a:t>
            </a:r>
            <a:br>
              <a:rPr lang="en-GB" sz="1500" dirty="0">
                <a:effectLst/>
                <a:latin typeface="Cambria" panose="02040503050406030204" pitchFamily="18" charset="0"/>
                <a:ea typeface="Cambria" panose="02040503050406030204" pitchFamily="18" charset="0"/>
              </a:rPr>
            </a:br>
            <a:r>
              <a:rPr lang="en-GB" sz="1500" dirty="0">
                <a:effectLst/>
                <a:latin typeface="Cambria" panose="02040503050406030204" pitchFamily="18" charset="0"/>
                <a:ea typeface="Cambria" panose="02040503050406030204" pitchFamily="18" charset="0"/>
              </a:rPr>
              <a:t>[DOI: 10.26483/ijarcs.v10i2.6463]</a:t>
            </a:r>
            <a:endParaRPr lang="en-IN" sz="1500" dirty="0">
              <a:effectLst/>
              <a:latin typeface="Cambria" panose="02040503050406030204" pitchFamily="18" charset="0"/>
              <a:ea typeface="Cambria" panose="02040503050406030204" pitchFamily="18" charset="0"/>
            </a:endParaRPr>
          </a:p>
          <a:p>
            <a:pPr>
              <a:lnSpc>
                <a:spcPct val="115000"/>
              </a:lnSpc>
            </a:pPr>
            <a:endParaRPr lang="en-IN" sz="1500" dirty="0">
              <a:effectLst/>
              <a:latin typeface="Cambria" panose="02040503050406030204" pitchFamily="18" charset="0"/>
              <a:ea typeface="Cambria" panose="02040503050406030204" pitchFamily="18" charset="0"/>
            </a:endParaRPr>
          </a:p>
          <a:p>
            <a:pPr>
              <a:lnSpc>
                <a:spcPct val="115000"/>
              </a:lnSpc>
            </a:pPr>
            <a:r>
              <a:rPr lang="en-GB" sz="1500" dirty="0">
                <a:effectLst/>
                <a:latin typeface="Cambria" panose="02040503050406030204" pitchFamily="18" charset="0"/>
                <a:ea typeface="Cambria" panose="02040503050406030204" pitchFamily="18" charset="0"/>
              </a:rPr>
              <a:t>[8] B. Casey and M. Lemmer, </a:t>
            </a:r>
            <a:r>
              <a:rPr lang="en-GB" sz="1500" b="1" dirty="0">
                <a:effectLst/>
                <a:latin typeface="Cambria" panose="02040503050406030204" pitchFamily="18" charset="0"/>
                <a:ea typeface="Cambria" panose="02040503050406030204" pitchFamily="18" charset="0"/>
              </a:rPr>
              <a:t>"Smart Contracts and the Role of AI in Legal Tech,"</a:t>
            </a:r>
            <a:r>
              <a:rPr lang="en-GB" sz="1500" dirty="0">
                <a:effectLst/>
                <a:latin typeface="Cambria" panose="02040503050406030204" pitchFamily="18" charset="0"/>
                <a:ea typeface="Cambria" panose="02040503050406030204" pitchFamily="18" charset="0"/>
              </a:rPr>
              <a:t> </a:t>
            </a:r>
            <a:r>
              <a:rPr lang="en-GB" sz="1500" i="1" dirty="0">
                <a:effectLst/>
                <a:latin typeface="Cambria" panose="02040503050406030204" pitchFamily="18" charset="0"/>
                <a:ea typeface="Cambria" panose="02040503050406030204" pitchFamily="18" charset="0"/>
              </a:rPr>
              <a:t>MIT Technology Review</a:t>
            </a:r>
            <a:r>
              <a:rPr lang="en-GB" sz="1500" dirty="0">
                <a:effectLst/>
                <a:latin typeface="Cambria" panose="02040503050406030204" pitchFamily="18" charset="0"/>
                <a:ea typeface="Cambria" panose="02040503050406030204" pitchFamily="18" charset="0"/>
              </a:rPr>
              <a:t>, 2021.</a:t>
            </a:r>
            <a:br>
              <a:rPr lang="en-GB" sz="1500" dirty="0">
                <a:effectLst/>
                <a:latin typeface="Cambria" panose="02040503050406030204" pitchFamily="18" charset="0"/>
                <a:ea typeface="Cambria" panose="02040503050406030204" pitchFamily="18" charset="0"/>
              </a:rPr>
            </a:br>
            <a:r>
              <a:rPr lang="en-GB" sz="1500" dirty="0">
                <a:effectLst/>
                <a:latin typeface="Cambria" panose="02040503050406030204" pitchFamily="18" charset="0"/>
                <a:ea typeface="Cambria" panose="02040503050406030204" pitchFamily="18" charset="0"/>
              </a:rPr>
              <a:t>[Available at:</a:t>
            </a:r>
            <a:r>
              <a:rPr lang="en-GB" sz="1500" u="none" strike="noStrike" dirty="0">
                <a:solidFill>
                  <a:srgbClr val="0000FF"/>
                </a:solidFill>
                <a:effectLst/>
                <a:latin typeface="Cambria" panose="02040503050406030204" pitchFamily="18" charset="0"/>
                <a:ea typeface="Cambria" panose="02040503050406030204" pitchFamily="18" charset="0"/>
                <a:hlinkClick r:id="rId2"/>
              </a:rPr>
              <a:t> </a:t>
            </a:r>
            <a:r>
              <a:rPr lang="en-GB" sz="1500" u="sng" dirty="0">
                <a:solidFill>
                  <a:srgbClr val="1155CC"/>
                </a:solidFill>
                <a:effectLst/>
                <a:latin typeface="Cambria" panose="02040503050406030204" pitchFamily="18" charset="0"/>
                <a:ea typeface="Cambria" panose="02040503050406030204" pitchFamily="18" charset="0"/>
                <a:hlinkClick r:id="rId2"/>
              </a:rPr>
              <a:t>https://www.technologyreview.com/</a:t>
            </a:r>
            <a:r>
              <a:rPr lang="en-GB" sz="1500" dirty="0">
                <a:effectLst/>
                <a:latin typeface="Cambria" panose="02040503050406030204" pitchFamily="18" charset="0"/>
                <a:ea typeface="Cambria" panose="02040503050406030204" pitchFamily="18" charset="0"/>
              </a:rPr>
              <a:t>]</a:t>
            </a:r>
            <a:endParaRPr lang="en-IN" sz="1500" dirty="0">
              <a:effectLst/>
              <a:latin typeface="Cambria" panose="02040503050406030204" pitchFamily="18" charset="0"/>
              <a:ea typeface="Cambria" panose="02040503050406030204" pitchFamily="18" charset="0"/>
            </a:endParaRPr>
          </a:p>
          <a:p>
            <a:pPr>
              <a:lnSpc>
                <a:spcPct val="115000"/>
              </a:lnSpc>
            </a:pPr>
            <a:endParaRPr lang="en-IN" sz="1500" dirty="0">
              <a:effectLst/>
              <a:latin typeface="Cambria" panose="02040503050406030204" pitchFamily="18" charset="0"/>
              <a:ea typeface="Cambria" panose="02040503050406030204" pitchFamily="18" charset="0"/>
            </a:endParaRPr>
          </a:p>
          <a:p>
            <a:pPr>
              <a:lnSpc>
                <a:spcPct val="115000"/>
              </a:lnSpc>
            </a:pPr>
            <a:r>
              <a:rPr lang="en-GB" sz="1500" dirty="0">
                <a:effectLst/>
                <a:latin typeface="Cambria" panose="02040503050406030204" pitchFamily="18" charset="0"/>
                <a:ea typeface="Cambria" panose="02040503050406030204" pitchFamily="18" charset="0"/>
              </a:rPr>
              <a:t>[9] M. A. Livermore and D. Rockmore, </a:t>
            </a:r>
            <a:r>
              <a:rPr lang="en-GB" sz="1500" b="1" dirty="0">
                <a:effectLst/>
                <a:latin typeface="Cambria" panose="02040503050406030204" pitchFamily="18" charset="0"/>
                <a:ea typeface="Cambria" panose="02040503050406030204" pitchFamily="18" charset="0"/>
              </a:rPr>
              <a:t>"Law as Data: Computation, Text, and the Future of Legal Analysis,"</a:t>
            </a:r>
            <a:r>
              <a:rPr lang="en-GB" sz="1500" dirty="0">
                <a:effectLst/>
                <a:latin typeface="Cambria" panose="02040503050406030204" pitchFamily="18" charset="0"/>
                <a:ea typeface="Cambria" panose="02040503050406030204" pitchFamily="18" charset="0"/>
              </a:rPr>
              <a:t> </a:t>
            </a:r>
            <a:r>
              <a:rPr lang="en-GB" sz="1500" i="1" dirty="0">
                <a:effectLst/>
                <a:latin typeface="Cambria" panose="02040503050406030204" pitchFamily="18" charset="0"/>
                <a:ea typeface="Cambria" panose="02040503050406030204" pitchFamily="18" charset="0"/>
              </a:rPr>
              <a:t>Cambridge University Press</a:t>
            </a:r>
            <a:r>
              <a:rPr lang="en-GB" sz="1500" dirty="0">
                <a:effectLst/>
                <a:latin typeface="Cambria" panose="02040503050406030204" pitchFamily="18" charset="0"/>
                <a:ea typeface="Cambria" panose="02040503050406030204" pitchFamily="18" charset="0"/>
              </a:rPr>
              <a:t>, 2019.</a:t>
            </a:r>
            <a:br>
              <a:rPr lang="en-GB" sz="1500" dirty="0">
                <a:effectLst/>
                <a:latin typeface="Cambria" panose="02040503050406030204" pitchFamily="18" charset="0"/>
                <a:ea typeface="Cambria" panose="02040503050406030204" pitchFamily="18" charset="0"/>
              </a:rPr>
            </a:br>
            <a:r>
              <a:rPr lang="en-GB" sz="1500" dirty="0">
                <a:effectLst/>
                <a:latin typeface="Cambria" panose="02040503050406030204" pitchFamily="18" charset="0"/>
                <a:ea typeface="Cambria" panose="02040503050406030204" pitchFamily="18" charset="0"/>
              </a:rPr>
              <a:t>[DOI: 10.1017/9781108556988]</a:t>
            </a:r>
            <a:endParaRPr lang="en-IN" sz="1500" dirty="0">
              <a:effectLst/>
              <a:latin typeface="Cambria" panose="02040503050406030204" pitchFamily="18" charset="0"/>
              <a:ea typeface="Cambria" panose="02040503050406030204" pitchFamily="18" charset="0"/>
            </a:endParaRPr>
          </a:p>
          <a:p>
            <a:pPr>
              <a:lnSpc>
                <a:spcPct val="115000"/>
              </a:lnSpc>
            </a:pPr>
            <a:endParaRPr lang="en-IN" sz="1500" dirty="0">
              <a:effectLst/>
              <a:latin typeface="Cambria" panose="02040503050406030204" pitchFamily="18" charset="0"/>
              <a:ea typeface="Cambria" panose="02040503050406030204" pitchFamily="18" charset="0"/>
            </a:endParaRPr>
          </a:p>
          <a:p>
            <a:pPr>
              <a:lnSpc>
                <a:spcPct val="115000"/>
              </a:lnSpc>
            </a:pPr>
            <a:r>
              <a:rPr lang="en-GB" sz="1500" dirty="0">
                <a:effectLst/>
                <a:latin typeface="Cambria" panose="02040503050406030204" pitchFamily="18" charset="0"/>
                <a:ea typeface="Cambria" panose="02040503050406030204" pitchFamily="18" charset="0"/>
              </a:rPr>
              <a:t>[10] J. </a:t>
            </a:r>
            <a:r>
              <a:rPr lang="en-GB" sz="1500" dirty="0" err="1">
                <a:effectLst/>
                <a:latin typeface="Cambria" panose="02040503050406030204" pitchFamily="18" charset="0"/>
                <a:ea typeface="Cambria" panose="02040503050406030204" pitchFamily="18" charset="0"/>
              </a:rPr>
              <a:t>Surden</a:t>
            </a:r>
            <a:r>
              <a:rPr lang="en-GB" sz="1500" dirty="0">
                <a:effectLst/>
                <a:latin typeface="Cambria" panose="02040503050406030204" pitchFamily="18" charset="0"/>
                <a:ea typeface="Cambria" panose="02040503050406030204" pitchFamily="18" charset="0"/>
              </a:rPr>
              <a:t>, </a:t>
            </a:r>
            <a:r>
              <a:rPr lang="en-GB" sz="1500" b="1" dirty="0">
                <a:effectLst/>
                <a:latin typeface="Cambria" panose="02040503050406030204" pitchFamily="18" charset="0"/>
                <a:ea typeface="Cambria" panose="02040503050406030204" pitchFamily="18" charset="0"/>
              </a:rPr>
              <a:t>"Artificial Intelligence and Law: An Overview,"</a:t>
            </a:r>
            <a:r>
              <a:rPr lang="en-GB" sz="1500" dirty="0">
                <a:effectLst/>
                <a:latin typeface="Cambria" panose="02040503050406030204" pitchFamily="18" charset="0"/>
                <a:ea typeface="Cambria" panose="02040503050406030204" pitchFamily="18" charset="0"/>
              </a:rPr>
              <a:t> </a:t>
            </a:r>
            <a:r>
              <a:rPr lang="en-GB" sz="1500" i="1" dirty="0">
                <a:effectLst/>
                <a:latin typeface="Cambria" panose="02040503050406030204" pitchFamily="18" charset="0"/>
                <a:ea typeface="Cambria" panose="02040503050406030204" pitchFamily="18" charset="0"/>
              </a:rPr>
              <a:t>Annual Review of Law and Social Science</a:t>
            </a:r>
            <a:r>
              <a:rPr lang="en-GB" sz="1500" dirty="0">
                <a:effectLst/>
                <a:latin typeface="Cambria" panose="02040503050406030204" pitchFamily="18" charset="0"/>
                <a:ea typeface="Cambria" panose="02040503050406030204" pitchFamily="18" charset="0"/>
              </a:rPr>
              <a:t>, vol. 15, pp. 29-50, 2019.</a:t>
            </a:r>
            <a:br>
              <a:rPr lang="en-GB" sz="1500" dirty="0">
                <a:effectLst/>
                <a:latin typeface="Cambria" panose="02040503050406030204" pitchFamily="18" charset="0"/>
                <a:ea typeface="Cambria" panose="02040503050406030204" pitchFamily="18" charset="0"/>
              </a:rPr>
            </a:br>
            <a:r>
              <a:rPr lang="en-GB" sz="1500" dirty="0">
                <a:effectLst/>
                <a:latin typeface="Cambria" panose="02040503050406030204" pitchFamily="18" charset="0"/>
                <a:ea typeface="Cambria" panose="02040503050406030204" pitchFamily="18" charset="0"/>
              </a:rPr>
              <a:t>[DOI: 10.1146/annurev-lawsocsci-101518-042943]</a:t>
            </a:r>
            <a:endParaRPr lang="en-IN" sz="1500" dirty="0">
              <a:effectLst/>
              <a:latin typeface="Cambria" panose="02040503050406030204" pitchFamily="18" charset="0"/>
              <a:ea typeface="Cambria" panose="02040503050406030204" pitchFamily="18" charset="0"/>
            </a:endParaRPr>
          </a:p>
        </p:txBody>
      </p:sp>
      <p:sp>
        <p:nvSpPr>
          <p:cNvPr id="6" name="Rectangle 2">
            <a:extLst>
              <a:ext uri="{FF2B5EF4-FFF2-40B4-BE49-F238E27FC236}">
                <a16:creationId xmlns:a16="http://schemas.microsoft.com/office/drawing/2014/main" id="{9D1155F9-28E7-21D4-FBE6-CDFEB473C06C}"/>
              </a:ext>
            </a:extLst>
          </p:cNvPr>
          <p:cNvSpPr>
            <a:spLocks noChangeArrowheads="1"/>
          </p:cNvSpPr>
          <p:nvPr/>
        </p:nvSpPr>
        <p:spPr bwMode="auto">
          <a:xfrm>
            <a:off x="-937846" y="136139"/>
            <a:ext cx="248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1F1F"/>
                </a:solidFill>
                <a:effectLst/>
                <a:latin typeface="ElsevierSans"/>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304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Introduction</a:t>
            </a:r>
          </a:p>
        </p:txBody>
      </p:sp>
      <p:sp>
        <p:nvSpPr>
          <p:cNvPr id="3" name="Content Placeholder 2"/>
          <p:cNvSpPr>
            <a:spLocks noGrp="1"/>
          </p:cNvSpPr>
          <p:nvPr>
            <p:ph idx="1"/>
          </p:nvPr>
        </p:nvSpPr>
        <p:spPr>
          <a:xfrm>
            <a:off x="812800" y="1143001"/>
            <a:ext cx="10668000" cy="4952997"/>
          </a:xfrm>
        </p:spPr>
        <p:txBody>
          <a:bodyPr>
            <a:normAutofit/>
          </a:bodyPr>
          <a:lstStyle/>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Digital Assistant for Legal Awareness and Designing a KYR (Know-Your-Rights) Framework</a:t>
            </a:r>
            <a:r>
              <a:rPr lang="en-US" sz="2000" dirty="0">
                <a:latin typeface="Cambria" panose="02040503050406030204" pitchFamily="18" charset="0"/>
                <a:ea typeface="Cambria" panose="02040503050406030204" pitchFamily="18" charset="0"/>
              </a:rPr>
              <a:t> aims to bridge this gap by providing an intuitive, easy-to-use platform that offers critical information about legal rights, duties, and processes. </a:t>
            </a:r>
          </a:p>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This web application is designed to serve as a comprehensive tool for individuals to understand their legal standing in various contexts, from consumer rights to fundamental rights enshrined in the Indian Constitution.</a:t>
            </a:r>
          </a:p>
          <a:p>
            <a:pPr marL="0" indent="0">
              <a:buNone/>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Key features : </a:t>
            </a:r>
          </a:p>
          <a:p>
            <a:r>
              <a:rPr lang="en-IN" sz="1800" b="1" dirty="0">
                <a:latin typeface="Cambria" panose="02040503050406030204" pitchFamily="18" charset="0"/>
                <a:ea typeface="Cambria" panose="02040503050406030204" pitchFamily="18" charset="0"/>
              </a:rPr>
              <a:t>User-friendly Interface </a:t>
            </a:r>
            <a:r>
              <a:rPr lang="en-US" sz="1800" dirty="0">
                <a:latin typeface="Cambria" panose="02040503050406030204" pitchFamily="18" charset="0"/>
                <a:ea typeface="Cambria" panose="02040503050406030204" pitchFamily="18" charset="0"/>
              </a:rPr>
              <a:t>- Developed using React (Frontend) for a smooth user experience.</a:t>
            </a:r>
          </a:p>
          <a:p>
            <a:r>
              <a:rPr lang="en-IN" sz="1800" b="1" dirty="0">
                <a:latin typeface="Cambria" panose="02040503050406030204" pitchFamily="18" charset="0"/>
                <a:ea typeface="Cambria" panose="02040503050406030204" pitchFamily="18" charset="0"/>
              </a:rPr>
              <a:t>Natural Language Processing (NLP) </a:t>
            </a:r>
            <a:r>
              <a:rPr lang="en-IN" sz="1800" dirty="0">
                <a:latin typeface="Cambria" panose="02040503050406030204" pitchFamily="18" charset="0"/>
                <a:ea typeface="Cambria" panose="02040503050406030204" pitchFamily="18" charset="0"/>
              </a:rPr>
              <a:t>- Uses Gemini AI for understanding legal queries.</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AI-Powered Legal Assistant</a:t>
            </a:r>
            <a:r>
              <a:rPr lang="en-US" sz="1800" dirty="0">
                <a:latin typeface="Cambria" panose="02040503050406030204" pitchFamily="18" charset="0"/>
                <a:ea typeface="Cambria" panose="02040503050406030204" pitchFamily="18" charset="0"/>
              </a:rPr>
              <a:t> - Interactive chat for quick answers and legal explanations.</a:t>
            </a:r>
          </a:p>
          <a:p>
            <a:r>
              <a:rPr lang="en-US" sz="1800" b="1" dirty="0">
                <a:latin typeface="Cambria" panose="02040503050406030204" pitchFamily="18" charset="0"/>
                <a:ea typeface="Cambria" panose="02040503050406030204" pitchFamily="18" charset="0"/>
              </a:rPr>
              <a:t>Multilingual Support</a:t>
            </a:r>
            <a:r>
              <a:rPr lang="en-US" sz="1800" dirty="0">
                <a:latin typeface="Cambria" panose="02040503050406030204" pitchFamily="18" charset="0"/>
                <a:ea typeface="Cambria" panose="02040503050406030204" pitchFamily="18" charset="0"/>
              </a:rPr>
              <a:t> - Legal guidance in multiple languages for wider accessibility.</a:t>
            </a:r>
          </a:p>
          <a:p>
            <a:r>
              <a:rPr lang="en-IN" sz="1800" b="1" dirty="0">
                <a:latin typeface="Cambria" panose="02040503050406030204" pitchFamily="18" charset="0"/>
                <a:ea typeface="Cambria" panose="02040503050406030204" pitchFamily="18" charset="0"/>
              </a:rPr>
              <a:t>Smart Query Processing</a:t>
            </a:r>
            <a:r>
              <a:rPr lang="en-US" sz="1800" dirty="0">
                <a:latin typeface="Cambria" panose="02040503050406030204" pitchFamily="18" charset="0"/>
                <a:ea typeface="Cambria" panose="02040503050406030204" pitchFamily="18" charset="0"/>
              </a:rPr>
              <a:t> - Uses </a:t>
            </a:r>
            <a:r>
              <a:rPr lang="en-US" sz="1800" dirty="0" err="1">
                <a:latin typeface="Cambria" panose="02040503050406030204" pitchFamily="18" charset="0"/>
                <a:ea typeface="Cambria" panose="02040503050406030204" pitchFamily="18" charset="0"/>
              </a:rPr>
              <a:t>FastAPI</a:t>
            </a:r>
            <a:r>
              <a:rPr lang="en-US" sz="1800" dirty="0">
                <a:latin typeface="Cambria" panose="02040503050406030204" pitchFamily="18" charset="0"/>
                <a:ea typeface="Cambria" panose="02040503050406030204" pitchFamily="18" charset="0"/>
              </a:rPr>
              <a:t> and Django (Backend) for handling user inputs.</a:t>
            </a:r>
          </a:p>
          <a:p>
            <a:pPr marL="0" indent="0">
              <a:buNone/>
            </a:pPr>
            <a:endParaRPr lang="en-US" dirty="0">
              <a:latin typeface="Cambria" panose="02040503050406030204" pitchFamily="18" charset="0"/>
              <a:ea typeface="Cambria" panose="020405030504060302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graphicFrame>
        <p:nvGraphicFramePr>
          <p:cNvPr id="4" name="Content Placeholder 3">
            <a:extLst>
              <a:ext uri="{FF2B5EF4-FFF2-40B4-BE49-F238E27FC236}">
                <a16:creationId xmlns:a16="http://schemas.microsoft.com/office/drawing/2014/main" id="{E2A2AFEB-9232-26F6-DAAD-F28A0059010F}"/>
              </a:ext>
            </a:extLst>
          </p:cNvPr>
          <p:cNvGraphicFramePr>
            <a:graphicFrameLocks noGrp="1"/>
          </p:cNvGraphicFramePr>
          <p:nvPr>
            <p:ph idx="1"/>
          </p:nvPr>
        </p:nvGraphicFramePr>
        <p:xfrm>
          <a:off x="343950" y="1031846"/>
          <a:ext cx="11509696" cy="5341895"/>
        </p:xfrm>
        <a:graphic>
          <a:graphicData uri="http://schemas.openxmlformats.org/drawingml/2006/table">
            <a:tbl>
              <a:tblPr firstRow="1" bandRow="1">
                <a:tableStyleId>{5C22544A-7EE6-4342-B048-85BDC9FD1C3A}</a:tableStyleId>
              </a:tblPr>
              <a:tblGrid>
                <a:gridCol w="436226">
                  <a:extLst>
                    <a:ext uri="{9D8B030D-6E8A-4147-A177-3AD203B41FA5}">
                      <a16:colId xmlns:a16="http://schemas.microsoft.com/office/drawing/2014/main" val="3936661441"/>
                    </a:ext>
                  </a:extLst>
                </a:gridCol>
                <a:gridCol w="1929468">
                  <a:extLst>
                    <a:ext uri="{9D8B030D-6E8A-4147-A177-3AD203B41FA5}">
                      <a16:colId xmlns:a16="http://schemas.microsoft.com/office/drawing/2014/main" val="2732100300"/>
                    </a:ext>
                  </a:extLst>
                </a:gridCol>
                <a:gridCol w="1284840">
                  <a:extLst>
                    <a:ext uri="{9D8B030D-6E8A-4147-A177-3AD203B41FA5}">
                      <a16:colId xmlns:a16="http://schemas.microsoft.com/office/drawing/2014/main" val="2922479689"/>
                    </a:ext>
                  </a:extLst>
                </a:gridCol>
                <a:gridCol w="3069046">
                  <a:extLst>
                    <a:ext uri="{9D8B030D-6E8A-4147-A177-3AD203B41FA5}">
                      <a16:colId xmlns:a16="http://schemas.microsoft.com/office/drawing/2014/main" val="1837137219"/>
                    </a:ext>
                  </a:extLst>
                </a:gridCol>
                <a:gridCol w="2382474">
                  <a:extLst>
                    <a:ext uri="{9D8B030D-6E8A-4147-A177-3AD203B41FA5}">
                      <a16:colId xmlns:a16="http://schemas.microsoft.com/office/drawing/2014/main" val="2767601422"/>
                    </a:ext>
                  </a:extLst>
                </a:gridCol>
                <a:gridCol w="2407642">
                  <a:extLst>
                    <a:ext uri="{9D8B030D-6E8A-4147-A177-3AD203B41FA5}">
                      <a16:colId xmlns:a16="http://schemas.microsoft.com/office/drawing/2014/main" val="2874713354"/>
                    </a:ext>
                  </a:extLst>
                </a:gridCol>
              </a:tblGrid>
              <a:tr h="593666">
                <a:tc>
                  <a:txBody>
                    <a:bodyPr/>
                    <a:lstStyle/>
                    <a:p>
                      <a:r>
                        <a:rPr lang="en-IN" sz="1400" b="1" dirty="0"/>
                        <a:t>Sl.no</a:t>
                      </a:r>
                    </a:p>
                  </a:txBody>
                  <a:tcPr/>
                </a:tc>
                <a:tc>
                  <a:txBody>
                    <a:bodyPr/>
                    <a:lstStyle/>
                    <a:p>
                      <a:r>
                        <a:rPr lang="en-IN" sz="1400" dirty="0"/>
                        <a:t>Paper Title</a:t>
                      </a:r>
                    </a:p>
                  </a:txBody>
                  <a:tcPr/>
                </a:tc>
                <a:tc>
                  <a:txBody>
                    <a:bodyPr/>
                    <a:lstStyle/>
                    <a:p>
                      <a:r>
                        <a:rPr lang="en-IN" sz="1400" dirty="0"/>
                        <a:t>Authors</a:t>
                      </a:r>
                    </a:p>
                  </a:txBody>
                  <a:tcPr/>
                </a:tc>
                <a:tc>
                  <a:txBody>
                    <a:bodyPr/>
                    <a:lstStyle/>
                    <a:p>
                      <a:r>
                        <a:rPr lang="en-IN" sz="1400" dirty="0"/>
                        <a:t>Proposed Model</a:t>
                      </a:r>
                    </a:p>
                  </a:txBody>
                  <a:tcPr/>
                </a:tc>
                <a:tc>
                  <a:txBody>
                    <a:bodyPr/>
                    <a:lstStyle/>
                    <a:p>
                      <a:r>
                        <a:rPr lang="en-IN" sz="1400" dirty="0"/>
                        <a:t>Results</a:t>
                      </a:r>
                    </a:p>
                  </a:txBody>
                  <a:tcPr/>
                </a:tc>
                <a:tc>
                  <a:txBody>
                    <a:bodyPr/>
                    <a:lstStyle/>
                    <a:p>
                      <a:r>
                        <a:rPr lang="en-IN" sz="1400" dirty="0"/>
                        <a:t>Drawbacks</a:t>
                      </a:r>
                    </a:p>
                  </a:txBody>
                  <a:tcPr anchor="ctr"/>
                </a:tc>
                <a:extLst>
                  <a:ext uri="{0D108BD9-81ED-4DB2-BD59-A6C34878D82A}">
                    <a16:rowId xmlns:a16="http://schemas.microsoft.com/office/drawing/2014/main" val="4043269991"/>
                  </a:ext>
                </a:extLst>
              </a:tr>
              <a:tr h="756961">
                <a:tc>
                  <a:txBody>
                    <a:bodyPr/>
                    <a:lstStyle/>
                    <a:p>
                      <a:r>
                        <a:rPr lang="en-IN" sz="1400" dirty="0"/>
                        <a:t>1</a:t>
                      </a:r>
                    </a:p>
                  </a:txBody>
                  <a:tcPr/>
                </a:tc>
                <a:tc>
                  <a:txBody>
                    <a:bodyPr/>
                    <a:lstStyle/>
                    <a:p>
                      <a:r>
                        <a:rPr lang="en-US" sz="1400" dirty="0"/>
                        <a:t>AI-Powered Legal Chatbots for Access to Justice</a:t>
                      </a:r>
                    </a:p>
                  </a:txBody>
                  <a:tcPr/>
                </a:tc>
                <a:tc>
                  <a:txBody>
                    <a:bodyPr/>
                    <a:lstStyle/>
                    <a:p>
                      <a:r>
                        <a:rPr lang="en-IN" sz="1400" dirty="0"/>
                        <a:t>Gupta R., Sharma P.</a:t>
                      </a:r>
                    </a:p>
                  </a:txBody>
                  <a:tcPr/>
                </a:tc>
                <a:tc>
                  <a:txBody>
                    <a:bodyPr/>
                    <a:lstStyle/>
                    <a:p>
                      <a:r>
                        <a:rPr lang="en-US" sz="1400" dirty="0"/>
                        <a:t>AI chatbot using NLP to provide legal information and assistance</a:t>
                      </a:r>
                    </a:p>
                  </a:txBody>
                  <a:tcPr/>
                </a:tc>
                <a:tc>
                  <a:txBody>
                    <a:bodyPr/>
                    <a:lstStyle/>
                    <a:p>
                      <a:r>
                        <a:rPr lang="en-US" sz="1400" dirty="0"/>
                        <a:t>Improved accessibility to legal information for marginalized communities</a:t>
                      </a:r>
                    </a:p>
                  </a:txBody>
                  <a:tcPr/>
                </a:tc>
                <a:tc>
                  <a:txBody>
                    <a:bodyPr/>
                    <a:lstStyle/>
                    <a:p>
                      <a:r>
                        <a:rPr lang="en-US" sz="1400" dirty="0"/>
                        <a:t>Limited contextual understanding of complex legal cases</a:t>
                      </a:r>
                    </a:p>
                  </a:txBody>
                  <a:tcPr/>
                </a:tc>
                <a:extLst>
                  <a:ext uri="{0D108BD9-81ED-4DB2-BD59-A6C34878D82A}">
                    <a16:rowId xmlns:a16="http://schemas.microsoft.com/office/drawing/2014/main" val="31978574"/>
                  </a:ext>
                </a:extLst>
              </a:tr>
              <a:tr h="735453">
                <a:tc>
                  <a:txBody>
                    <a:bodyPr/>
                    <a:lstStyle/>
                    <a:p>
                      <a:r>
                        <a:rPr lang="en-IN" sz="1400" dirty="0"/>
                        <a:t>2</a:t>
                      </a:r>
                    </a:p>
                  </a:txBody>
                  <a:tcPr/>
                </a:tc>
                <a:tc>
                  <a:txBody>
                    <a:bodyPr/>
                    <a:lstStyle/>
                    <a:p>
                      <a:r>
                        <a:rPr lang="en-IN" sz="1400" dirty="0"/>
                        <a:t>Multi-Language Legal Aid Platforms</a:t>
                      </a:r>
                    </a:p>
                  </a:txBody>
                  <a:tcPr/>
                </a:tc>
                <a:tc>
                  <a:txBody>
                    <a:bodyPr/>
                    <a:lstStyle/>
                    <a:p>
                      <a:r>
                        <a:rPr lang="en-IN" sz="1400" dirty="0"/>
                        <a:t>Patel S., Mehra V.</a:t>
                      </a:r>
                    </a:p>
                  </a:txBody>
                  <a:tcPr/>
                </a:tc>
                <a:tc>
                  <a:txBody>
                    <a:bodyPr/>
                    <a:lstStyle/>
                    <a:p>
                      <a:r>
                        <a:rPr lang="en-US" sz="1400" dirty="0"/>
                        <a:t>Legal platform with AI-based multi-language support</a:t>
                      </a:r>
                    </a:p>
                  </a:txBody>
                  <a:tcPr/>
                </a:tc>
                <a:tc>
                  <a:txBody>
                    <a:bodyPr/>
                    <a:lstStyle/>
                    <a:p>
                      <a:r>
                        <a:rPr lang="en-US" sz="1400" dirty="0"/>
                        <a:t>Increased legal awareness among non-English speaking users</a:t>
                      </a:r>
                    </a:p>
                  </a:txBody>
                  <a:tcPr/>
                </a:tc>
                <a:tc>
                  <a:txBody>
                    <a:bodyPr/>
                    <a:lstStyle/>
                    <a:p>
                      <a:r>
                        <a:rPr lang="en-US" sz="1400" dirty="0"/>
                        <a:t>Challenges in accurate translation of legal terminology</a:t>
                      </a:r>
                    </a:p>
                  </a:txBody>
                  <a:tcPr/>
                </a:tc>
                <a:extLst>
                  <a:ext uri="{0D108BD9-81ED-4DB2-BD59-A6C34878D82A}">
                    <a16:rowId xmlns:a16="http://schemas.microsoft.com/office/drawing/2014/main" val="3047075833"/>
                  </a:ext>
                </a:extLst>
              </a:tr>
              <a:tr h="873336">
                <a:tc>
                  <a:txBody>
                    <a:bodyPr/>
                    <a:lstStyle/>
                    <a:p>
                      <a:r>
                        <a:rPr lang="en-IN" sz="1400" dirty="0"/>
                        <a:t>3</a:t>
                      </a:r>
                    </a:p>
                  </a:txBody>
                  <a:tcPr/>
                </a:tc>
                <a:tc>
                  <a:txBody>
                    <a:bodyPr/>
                    <a:lstStyle/>
                    <a:p>
                      <a:r>
                        <a:rPr lang="en-IN" sz="1400" dirty="0"/>
                        <a:t>Simplified Legal Information Systems</a:t>
                      </a:r>
                    </a:p>
                  </a:txBody>
                  <a:tcPr/>
                </a:tc>
                <a:tc>
                  <a:txBody>
                    <a:bodyPr/>
                    <a:lstStyle/>
                    <a:p>
                      <a:r>
                        <a:rPr lang="en-IN" sz="1400" dirty="0"/>
                        <a:t>Bose A., Roy K.</a:t>
                      </a:r>
                    </a:p>
                  </a:txBody>
                  <a:tcPr/>
                </a:tc>
                <a:tc>
                  <a:txBody>
                    <a:bodyPr/>
                    <a:lstStyle/>
                    <a:p>
                      <a:r>
                        <a:rPr lang="en-US" sz="1400" dirty="0"/>
                        <a:t>A web-based platform using plain language to explain legal terms</a:t>
                      </a:r>
                    </a:p>
                  </a:txBody>
                  <a:tcPr/>
                </a:tc>
                <a:tc>
                  <a:txBody>
                    <a:bodyPr/>
                    <a:lstStyle/>
                    <a:p>
                      <a:r>
                        <a:rPr lang="en-US" sz="1400" dirty="0"/>
                        <a:t>Enhanced comprehension of legal rights and procedures</a:t>
                      </a:r>
                    </a:p>
                  </a:txBody>
                  <a:tcPr/>
                </a:tc>
                <a:tc>
                  <a:txBody>
                    <a:bodyPr/>
                    <a:lstStyle/>
                    <a:p>
                      <a:r>
                        <a:rPr lang="en-US" sz="1400" dirty="0"/>
                        <a:t>Oversimplification may lead to loss of legal nuances</a:t>
                      </a:r>
                    </a:p>
                  </a:txBody>
                  <a:tcPr/>
                </a:tc>
                <a:extLst>
                  <a:ext uri="{0D108BD9-81ED-4DB2-BD59-A6C34878D82A}">
                    <a16:rowId xmlns:a16="http://schemas.microsoft.com/office/drawing/2014/main" val="3760348774"/>
                  </a:ext>
                </a:extLst>
              </a:tr>
              <a:tr h="380155">
                <a:tc>
                  <a:txBody>
                    <a:bodyPr/>
                    <a:lstStyle/>
                    <a:p>
                      <a:r>
                        <a:rPr lang="en-IN" sz="1400" dirty="0"/>
                        <a:t>4</a:t>
                      </a:r>
                    </a:p>
                  </a:txBody>
                  <a:tcPr/>
                </a:tc>
                <a:tc>
                  <a:txBody>
                    <a:bodyPr/>
                    <a:lstStyle/>
                    <a:p>
                      <a:r>
                        <a:rPr lang="en-US" sz="1400" dirty="0"/>
                        <a:t>Legal Document Automation and Accessibility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Kumar N., Verma T.</a:t>
                      </a:r>
                    </a:p>
                    <a:p>
                      <a:r>
                        <a:rPr lang="en-IN" sz="1400" dirty="0"/>
                        <a:t>.</a:t>
                      </a:r>
                    </a:p>
                  </a:txBody>
                  <a:tcPr/>
                </a:tc>
                <a:tc>
                  <a:txBody>
                    <a:bodyPr/>
                    <a:lstStyle/>
                    <a:p>
                      <a:r>
                        <a:rPr lang="en-US" sz="1400" dirty="0"/>
                        <a:t>AI-based document generator for legal forms and petitions</a:t>
                      </a:r>
                    </a:p>
                  </a:txBody>
                  <a:tcPr/>
                </a:tc>
                <a:tc>
                  <a:txBody>
                    <a:bodyPr/>
                    <a:lstStyle/>
                    <a:p>
                      <a:r>
                        <a:rPr lang="en-US" sz="1400" dirty="0"/>
                        <a:t>Reduced dependency on legal professionals for basic paperwork</a:t>
                      </a:r>
                    </a:p>
                  </a:txBody>
                  <a:tcPr/>
                </a:tc>
                <a:tc>
                  <a:txBody>
                    <a:bodyPr/>
                    <a:lstStyle/>
                    <a:p>
                      <a:r>
                        <a:rPr lang="en-US" sz="1400" dirty="0"/>
                        <a:t>Lack of personalization in complex legal cases</a:t>
                      </a:r>
                    </a:p>
                  </a:txBody>
                  <a:tcPr/>
                </a:tc>
                <a:extLst>
                  <a:ext uri="{0D108BD9-81ED-4DB2-BD59-A6C34878D82A}">
                    <a16:rowId xmlns:a16="http://schemas.microsoft.com/office/drawing/2014/main" val="2690155130"/>
                  </a:ext>
                </a:extLst>
              </a:tr>
              <a:tr h="380155">
                <a:tc>
                  <a:txBody>
                    <a:bodyPr/>
                    <a:lstStyle/>
                    <a:p>
                      <a:r>
                        <a:rPr lang="en-IN" sz="1400" dirty="0"/>
                        <a:t>5</a:t>
                      </a:r>
                    </a:p>
                  </a:txBody>
                  <a:tcPr/>
                </a:tc>
                <a:tc>
                  <a:txBody>
                    <a:bodyPr/>
                    <a:lstStyle/>
                    <a:p>
                      <a:r>
                        <a:rPr lang="en-US" sz="1400" dirty="0"/>
                        <a:t>AI-Based Legal Query Resolution Systems</a:t>
                      </a:r>
                    </a:p>
                  </a:txBody>
                  <a:tcPr/>
                </a:tc>
                <a:tc>
                  <a:txBody>
                    <a:bodyPr/>
                    <a:lstStyle/>
                    <a:p>
                      <a:r>
                        <a:rPr lang="en-IN" sz="1400" dirty="0"/>
                        <a:t>Das P., Iyer M.</a:t>
                      </a:r>
                    </a:p>
                  </a:txBody>
                  <a:tcPr/>
                </a:tc>
                <a:tc>
                  <a:txBody>
                    <a:bodyPr/>
                    <a:lstStyle/>
                    <a:p>
                      <a:r>
                        <a:rPr lang="en-IN" sz="1400" dirty="0"/>
                        <a:t>AI assistant trained on legal FAQs for instant guidance</a:t>
                      </a:r>
                    </a:p>
                  </a:txBody>
                  <a:tcPr/>
                </a:tc>
                <a:tc>
                  <a:txBody>
                    <a:bodyPr/>
                    <a:lstStyle/>
                    <a:p>
                      <a:r>
                        <a:rPr lang="en-US" sz="1400" dirty="0"/>
                        <a:t>Faster response times for common legal queries</a:t>
                      </a:r>
                    </a:p>
                  </a:txBody>
                  <a:tcPr/>
                </a:tc>
                <a:tc>
                  <a:txBody>
                    <a:bodyPr/>
                    <a:lstStyle/>
                    <a:p>
                      <a:r>
                        <a:rPr lang="en-US" sz="1400" dirty="0"/>
                        <a:t>Inability to provide in-depth legal consultation</a:t>
                      </a:r>
                    </a:p>
                    <a:p>
                      <a:endParaRPr lang="en-US" sz="1400" dirty="0"/>
                    </a:p>
                  </a:txBody>
                  <a:tcPr/>
                </a:tc>
                <a:extLst>
                  <a:ext uri="{0D108BD9-81ED-4DB2-BD59-A6C34878D82A}">
                    <a16:rowId xmlns:a16="http://schemas.microsoft.com/office/drawing/2014/main" val="2447646083"/>
                  </a:ext>
                </a:extLst>
              </a:tr>
              <a:tr h="380155">
                <a:tc>
                  <a:txBody>
                    <a:bodyPr/>
                    <a:lstStyle/>
                    <a:p>
                      <a:r>
                        <a:rPr lang="en-IN" sz="1400" dirty="0"/>
                        <a:t>6</a:t>
                      </a:r>
                    </a:p>
                  </a:txBody>
                  <a:tcPr/>
                </a:tc>
                <a:tc>
                  <a:txBody>
                    <a:bodyPr/>
                    <a:lstStyle/>
                    <a:p>
                      <a:r>
                        <a:rPr lang="en-US" sz="1400" dirty="0"/>
                        <a:t>Data Privacy Concerns in Digital Legal Platforms</a:t>
                      </a:r>
                    </a:p>
                  </a:txBody>
                  <a:tcPr anchor="ctr"/>
                </a:tc>
                <a:tc>
                  <a:txBody>
                    <a:bodyPr/>
                    <a:lstStyle/>
                    <a:p>
                      <a:r>
                        <a:rPr lang="en-IN" sz="1400" dirty="0"/>
                        <a:t>Mishra H., Yadav R.</a:t>
                      </a:r>
                    </a:p>
                  </a:txBody>
                  <a:tcPr/>
                </a:tc>
                <a:tc>
                  <a:txBody>
                    <a:bodyPr/>
                    <a:lstStyle/>
                    <a:p>
                      <a:r>
                        <a:rPr lang="en-US" sz="1400" dirty="0"/>
                        <a:t>Encrypted legal assistant for secure user interactions</a:t>
                      </a:r>
                    </a:p>
                  </a:txBody>
                  <a:tcPr/>
                </a:tc>
                <a:tc>
                  <a:txBody>
                    <a:bodyPr/>
                    <a:lstStyle/>
                    <a:p>
                      <a:r>
                        <a:rPr lang="en-US" sz="1400" dirty="0"/>
                        <a:t>Increased user trust in legal aid applications</a:t>
                      </a:r>
                      <a:br>
                        <a:rPr lang="en-US" sz="1400" dirty="0"/>
                      </a:br>
                      <a:endParaRPr lang="en-US" sz="1400" dirty="0"/>
                    </a:p>
                  </a:txBody>
                  <a:tcPr/>
                </a:tc>
                <a:tc>
                  <a:txBody>
                    <a:bodyPr/>
                    <a:lstStyle/>
                    <a:p>
                      <a:r>
                        <a:rPr lang="en-US" sz="1400" dirty="0"/>
                        <a:t>Higher computational costs due to encryption overhead</a:t>
                      </a:r>
                    </a:p>
                  </a:txBody>
                  <a:tcPr/>
                </a:tc>
                <a:extLst>
                  <a:ext uri="{0D108BD9-81ED-4DB2-BD59-A6C34878D82A}">
                    <a16:rowId xmlns:a16="http://schemas.microsoft.com/office/drawing/2014/main" val="3146544853"/>
                  </a:ext>
                </a:extLst>
              </a:tr>
            </a:tbl>
          </a:graphicData>
        </a:graphic>
      </p:graphicFrame>
    </p:spTree>
    <p:extLst>
      <p:ext uri="{BB962C8B-B14F-4D97-AF65-F5344CB8AC3E}">
        <p14:creationId xmlns:p14="http://schemas.microsoft.com/office/powerpoint/2010/main" val="145099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graphicFrame>
        <p:nvGraphicFramePr>
          <p:cNvPr id="4" name="Content Placeholder 3">
            <a:extLst>
              <a:ext uri="{FF2B5EF4-FFF2-40B4-BE49-F238E27FC236}">
                <a16:creationId xmlns:a16="http://schemas.microsoft.com/office/drawing/2014/main" id="{E2A2AFEB-9232-26F6-DAAD-F28A0059010F}"/>
              </a:ext>
            </a:extLst>
          </p:cNvPr>
          <p:cNvGraphicFramePr>
            <a:graphicFrameLocks noGrp="1"/>
          </p:cNvGraphicFramePr>
          <p:nvPr>
            <p:ph idx="1"/>
          </p:nvPr>
        </p:nvGraphicFramePr>
        <p:xfrm>
          <a:off x="343950" y="1031846"/>
          <a:ext cx="11509696" cy="5367336"/>
        </p:xfrm>
        <a:graphic>
          <a:graphicData uri="http://schemas.openxmlformats.org/drawingml/2006/table">
            <a:tbl>
              <a:tblPr firstRow="1" bandRow="1">
                <a:tableStyleId>{5C22544A-7EE6-4342-B048-85BDC9FD1C3A}</a:tableStyleId>
              </a:tblPr>
              <a:tblGrid>
                <a:gridCol w="436226">
                  <a:extLst>
                    <a:ext uri="{9D8B030D-6E8A-4147-A177-3AD203B41FA5}">
                      <a16:colId xmlns:a16="http://schemas.microsoft.com/office/drawing/2014/main" val="3936661441"/>
                    </a:ext>
                  </a:extLst>
                </a:gridCol>
                <a:gridCol w="1929468">
                  <a:extLst>
                    <a:ext uri="{9D8B030D-6E8A-4147-A177-3AD203B41FA5}">
                      <a16:colId xmlns:a16="http://schemas.microsoft.com/office/drawing/2014/main" val="2732100300"/>
                    </a:ext>
                  </a:extLst>
                </a:gridCol>
                <a:gridCol w="1275127">
                  <a:extLst>
                    <a:ext uri="{9D8B030D-6E8A-4147-A177-3AD203B41FA5}">
                      <a16:colId xmlns:a16="http://schemas.microsoft.com/office/drawing/2014/main" val="2922479689"/>
                    </a:ext>
                  </a:extLst>
                </a:gridCol>
                <a:gridCol w="3078759">
                  <a:extLst>
                    <a:ext uri="{9D8B030D-6E8A-4147-A177-3AD203B41FA5}">
                      <a16:colId xmlns:a16="http://schemas.microsoft.com/office/drawing/2014/main" val="1837137219"/>
                    </a:ext>
                  </a:extLst>
                </a:gridCol>
                <a:gridCol w="2382474">
                  <a:extLst>
                    <a:ext uri="{9D8B030D-6E8A-4147-A177-3AD203B41FA5}">
                      <a16:colId xmlns:a16="http://schemas.microsoft.com/office/drawing/2014/main" val="2767601422"/>
                    </a:ext>
                  </a:extLst>
                </a:gridCol>
                <a:gridCol w="2407642">
                  <a:extLst>
                    <a:ext uri="{9D8B030D-6E8A-4147-A177-3AD203B41FA5}">
                      <a16:colId xmlns:a16="http://schemas.microsoft.com/office/drawing/2014/main" val="2874713354"/>
                    </a:ext>
                  </a:extLst>
                </a:gridCol>
              </a:tblGrid>
              <a:tr h="593666">
                <a:tc>
                  <a:txBody>
                    <a:bodyPr/>
                    <a:lstStyle/>
                    <a:p>
                      <a:r>
                        <a:rPr lang="en-IN" sz="1400" b="1" dirty="0"/>
                        <a:t>Sl.no</a:t>
                      </a:r>
                    </a:p>
                  </a:txBody>
                  <a:tcPr/>
                </a:tc>
                <a:tc>
                  <a:txBody>
                    <a:bodyPr/>
                    <a:lstStyle/>
                    <a:p>
                      <a:r>
                        <a:rPr lang="en-IN" sz="1400" dirty="0"/>
                        <a:t>Paper Title</a:t>
                      </a:r>
                    </a:p>
                  </a:txBody>
                  <a:tcPr/>
                </a:tc>
                <a:tc>
                  <a:txBody>
                    <a:bodyPr/>
                    <a:lstStyle/>
                    <a:p>
                      <a:r>
                        <a:rPr lang="en-IN" sz="1400" dirty="0"/>
                        <a:t>Authors</a:t>
                      </a:r>
                    </a:p>
                  </a:txBody>
                  <a:tcPr/>
                </a:tc>
                <a:tc>
                  <a:txBody>
                    <a:bodyPr/>
                    <a:lstStyle/>
                    <a:p>
                      <a:r>
                        <a:rPr lang="en-IN" sz="1400" dirty="0"/>
                        <a:t>Proposed Model</a:t>
                      </a:r>
                    </a:p>
                  </a:txBody>
                  <a:tcPr/>
                </a:tc>
                <a:tc>
                  <a:txBody>
                    <a:bodyPr/>
                    <a:lstStyle/>
                    <a:p>
                      <a:r>
                        <a:rPr lang="en-IN" sz="1400" dirty="0"/>
                        <a:t>Results</a:t>
                      </a:r>
                    </a:p>
                  </a:txBody>
                  <a:tcPr/>
                </a:tc>
                <a:tc>
                  <a:txBody>
                    <a:bodyPr/>
                    <a:lstStyle/>
                    <a:p>
                      <a:r>
                        <a:rPr lang="en-IN" sz="1400" dirty="0"/>
                        <a:t>Drawbacks</a:t>
                      </a:r>
                    </a:p>
                  </a:txBody>
                  <a:tcPr anchor="ctr"/>
                </a:tc>
                <a:extLst>
                  <a:ext uri="{0D108BD9-81ED-4DB2-BD59-A6C34878D82A}">
                    <a16:rowId xmlns:a16="http://schemas.microsoft.com/office/drawing/2014/main" val="4043269991"/>
                  </a:ext>
                </a:extLst>
              </a:tr>
              <a:tr h="756961">
                <a:tc>
                  <a:txBody>
                    <a:bodyPr/>
                    <a:lstStyle/>
                    <a:p>
                      <a:r>
                        <a:rPr lang="en-US" sz="1400" dirty="0"/>
                        <a:t>7</a:t>
                      </a:r>
                      <a:endParaRPr lang="en-IN" sz="1400" dirty="0"/>
                    </a:p>
                  </a:txBody>
                  <a:tcPr/>
                </a:tc>
                <a:tc>
                  <a:txBody>
                    <a:bodyPr/>
                    <a:lstStyle/>
                    <a:p>
                      <a:r>
                        <a:rPr lang="en-US" sz="1400" dirty="0"/>
                        <a:t>Mobile-Based Legal Aid for Rural Populations</a:t>
                      </a:r>
                    </a:p>
                  </a:txBody>
                  <a:tcPr/>
                </a:tc>
                <a:tc>
                  <a:txBody>
                    <a:bodyPr/>
                    <a:lstStyle/>
                    <a:p>
                      <a:r>
                        <a:rPr lang="en-IN" sz="1400" dirty="0"/>
                        <a:t>Naik J., Subramaniam L.</a:t>
                      </a:r>
                    </a:p>
                  </a:txBody>
                  <a:tcPr/>
                </a:tc>
                <a:tc>
                  <a:txBody>
                    <a:bodyPr/>
                    <a:lstStyle/>
                    <a:p>
                      <a:r>
                        <a:rPr lang="en-US" sz="1400" dirty="0"/>
                        <a:t>SMS and voice-based legal assistance for remote users</a:t>
                      </a:r>
                    </a:p>
                  </a:txBody>
                  <a:tcPr/>
                </a:tc>
                <a:tc>
                  <a:txBody>
                    <a:bodyPr/>
                    <a:lstStyle/>
                    <a:p>
                      <a:r>
                        <a:rPr lang="en-US" sz="1400" dirty="0"/>
                        <a:t>Expanded reach to non-tech-savvy individuals</a:t>
                      </a:r>
                    </a:p>
                  </a:txBody>
                  <a:tcPr/>
                </a:tc>
                <a:tc>
                  <a:txBody>
                    <a:bodyPr/>
                    <a:lstStyle/>
                    <a:p>
                      <a:r>
                        <a:rPr lang="en-US" sz="1400" dirty="0"/>
                        <a:t>Limited scope of legal advice through SMS format</a:t>
                      </a:r>
                    </a:p>
                  </a:txBody>
                  <a:tcPr/>
                </a:tc>
                <a:extLst>
                  <a:ext uri="{0D108BD9-81ED-4DB2-BD59-A6C34878D82A}">
                    <a16:rowId xmlns:a16="http://schemas.microsoft.com/office/drawing/2014/main" val="31978574"/>
                  </a:ext>
                </a:extLst>
              </a:tr>
              <a:tr h="735453">
                <a:tc>
                  <a:txBody>
                    <a:bodyPr/>
                    <a:lstStyle/>
                    <a:p>
                      <a:r>
                        <a:rPr lang="en-US" sz="1400" dirty="0"/>
                        <a:t>8</a:t>
                      </a:r>
                      <a:endParaRPr lang="en-IN" sz="1400" dirty="0"/>
                    </a:p>
                  </a:txBody>
                  <a:tcPr/>
                </a:tc>
                <a:tc>
                  <a:txBody>
                    <a:bodyPr/>
                    <a:lstStyle/>
                    <a:p>
                      <a:r>
                        <a:rPr lang="en-US" sz="1400" dirty="0"/>
                        <a:t>Legal Chatbots with Machine Learning</a:t>
                      </a:r>
                    </a:p>
                  </a:txBody>
                  <a:tcPr/>
                </a:tc>
                <a:tc>
                  <a:txBody>
                    <a:bodyPr/>
                    <a:lstStyle/>
                    <a:p>
                      <a:r>
                        <a:rPr lang="en-IN" sz="1400" dirty="0"/>
                        <a:t>Singh A., Rao D.</a:t>
                      </a:r>
                    </a:p>
                  </a:txBody>
                  <a:tcPr/>
                </a:tc>
                <a:tc>
                  <a:txBody>
                    <a:bodyPr/>
                    <a:lstStyle/>
                    <a:p>
                      <a:r>
                        <a:rPr lang="en-US" sz="1400" dirty="0"/>
                        <a:t>ML-based chatbot that adapts responses based on user history</a:t>
                      </a:r>
                    </a:p>
                  </a:txBody>
                  <a:tcPr/>
                </a:tc>
                <a:tc>
                  <a:txBody>
                    <a:bodyPr/>
                    <a:lstStyle/>
                    <a:p>
                      <a:r>
                        <a:rPr lang="en-US" sz="1400" dirty="0"/>
                        <a:t>More personalized and accurate legal information</a:t>
                      </a:r>
                    </a:p>
                  </a:txBody>
                  <a:tcPr/>
                </a:tc>
                <a:tc>
                  <a:txBody>
                    <a:bodyPr/>
                    <a:lstStyle/>
                    <a:p>
                      <a:r>
                        <a:rPr lang="en-US" sz="1400" dirty="0"/>
                        <a:t>Requires extensive training data for improved accuracy</a:t>
                      </a:r>
                    </a:p>
                  </a:txBody>
                  <a:tcPr/>
                </a:tc>
                <a:extLst>
                  <a:ext uri="{0D108BD9-81ED-4DB2-BD59-A6C34878D82A}">
                    <a16:rowId xmlns:a16="http://schemas.microsoft.com/office/drawing/2014/main" val="3047075833"/>
                  </a:ext>
                </a:extLst>
              </a:tr>
              <a:tr h="873336">
                <a:tc>
                  <a:txBody>
                    <a:bodyPr/>
                    <a:lstStyle/>
                    <a:p>
                      <a:r>
                        <a:rPr lang="en-US" sz="1400" dirty="0"/>
                        <a:t>9</a:t>
                      </a:r>
                      <a:endParaRPr lang="en-IN" sz="1400" dirty="0"/>
                    </a:p>
                  </a:txBody>
                  <a:tcPr/>
                </a:tc>
                <a:tc>
                  <a:txBody>
                    <a:bodyPr/>
                    <a:lstStyle/>
                    <a:p>
                      <a:r>
                        <a:rPr lang="en-IN" sz="1400" dirty="0"/>
                        <a:t>Crowdsourced Legal Information Hubs</a:t>
                      </a:r>
                    </a:p>
                  </a:txBody>
                  <a:tcPr/>
                </a:tc>
                <a:tc>
                  <a:txBody>
                    <a:bodyPr/>
                    <a:lstStyle/>
                    <a:p>
                      <a:r>
                        <a:rPr lang="en-IN" sz="1400" dirty="0"/>
                        <a:t>Shah M., Banerjee R.</a:t>
                      </a:r>
                    </a:p>
                  </a:txBody>
                  <a:tcPr/>
                </a:tc>
                <a:tc>
                  <a:txBody>
                    <a:bodyPr/>
                    <a:lstStyle/>
                    <a:p>
                      <a:r>
                        <a:rPr lang="en-IN" sz="1400" dirty="0"/>
                        <a:t>Community-driven legal knowledge-sharing platform</a:t>
                      </a:r>
                    </a:p>
                  </a:txBody>
                  <a:tcPr/>
                </a:tc>
                <a:tc>
                  <a:txBody>
                    <a:bodyPr/>
                    <a:lstStyle/>
                    <a:p>
                      <a:r>
                        <a:rPr lang="en-US" sz="1400" dirty="0"/>
                        <a:t>Increased availability of real-life legal case studies</a:t>
                      </a:r>
                    </a:p>
                  </a:txBody>
                  <a:tcPr/>
                </a:tc>
                <a:tc>
                  <a:txBody>
                    <a:bodyPr/>
                    <a:lstStyle/>
                    <a:p>
                      <a:r>
                        <a:rPr lang="en-US" sz="1400" dirty="0"/>
                        <a:t>Risk of misinformation due to non-expert contributions</a:t>
                      </a:r>
                    </a:p>
                  </a:txBody>
                  <a:tcPr/>
                </a:tc>
                <a:extLst>
                  <a:ext uri="{0D108BD9-81ED-4DB2-BD59-A6C34878D82A}">
                    <a16:rowId xmlns:a16="http://schemas.microsoft.com/office/drawing/2014/main" val="3760348774"/>
                  </a:ext>
                </a:extLst>
              </a:tr>
              <a:tr h="380155">
                <a:tc>
                  <a:txBody>
                    <a:bodyPr/>
                    <a:lstStyle/>
                    <a:p>
                      <a:r>
                        <a:rPr lang="en-US" sz="1400" dirty="0"/>
                        <a:t>1</a:t>
                      </a:r>
                      <a:r>
                        <a:rPr lang="en-IN" sz="1400" dirty="0"/>
                        <a:t>0</a:t>
                      </a:r>
                    </a:p>
                  </a:txBody>
                  <a:tcPr/>
                </a:tc>
                <a:tc>
                  <a:txBody>
                    <a:bodyPr/>
                    <a:lstStyle/>
                    <a:p>
                      <a:r>
                        <a:rPr lang="en-US" sz="1400" dirty="0"/>
                        <a:t>Blockchain for Secure Legal Aid Services</a:t>
                      </a:r>
                    </a:p>
                  </a:txBody>
                  <a:tcPr/>
                </a:tc>
                <a:tc>
                  <a:txBody>
                    <a:bodyPr/>
                    <a:lstStyle/>
                    <a:p>
                      <a:r>
                        <a:rPr lang="en-IN" sz="1400" dirty="0"/>
                        <a:t>Bhardwaj K., Sengupta P.</a:t>
                      </a:r>
                    </a:p>
                  </a:txBody>
                  <a:tcPr/>
                </a:tc>
                <a:tc>
                  <a:txBody>
                    <a:bodyPr/>
                    <a:lstStyle/>
                    <a:p>
                      <a:r>
                        <a:rPr lang="en-US" sz="1400" dirty="0"/>
                        <a:t>Blockchain-based verification for legal aid requests</a:t>
                      </a:r>
                    </a:p>
                  </a:txBody>
                  <a:tcPr/>
                </a:tc>
                <a:tc>
                  <a:txBody>
                    <a:bodyPr/>
                    <a:lstStyle/>
                    <a:p>
                      <a:r>
                        <a:rPr lang="en-US" sz="1400" dirty="0"/>
                        <a:t>Improved authenticity and reduced fraud in legal assistance</a:t>
                      </a:r>
                    </a:p>
                  </a:txBody>
                  <a:tcPr/>
                </a:tc>
                <a:tc>
                  <a:txBody>
                    <a:bodyPr/>
                    <a:lstStyle/>
                    <a:p>
                      <a:r>
                        <a:rPr lang="en-US" sz="1400" dirty="0"/>
                        <a:t>High infrastructure costs for blockchain implementation</a:t>
                      </a:r>
                    </a:p>
                  </a:txBody>
                  <a:tcPr/>
                </a:tc>
                <a:extLst>
                  <a:ext uri="{0D108BD9-81ED-4DB2-BD59-A6C34878D82A}">
                    <a16:rowId xmlns:a16="http://schemas.microsoft.com/office/drawing/2014/main" val="2690155130"/>
                  </a:ext>
                </a:extLst>
              </a:tr>
              <a:tr h="380155">
                <a:tc>
                  <a:txBody>
                    <a:bodyPr/>
                    <a:lstStyle/>
                    <a:p>
                      <a:r>
                        <a:rPr lang="en-US" sz="1400" dirty="0"/>
                        <a:t>1</a:t>
                      </a:r>
                      <a:r>
                        <a:rPr lang="en-IN" sz="1400" dirty="0"/>
                        <a:t>1</a:t>
                      </a:r>
                    </a:p>
                  </a:txBody>
                  <a:tcPr/>
                </a:tc>
                <a:tc>
                  <a:txBody>
                    <a:bodyPr/>
                    <a:lstStyle/>
                    <a:p>
                      <a:r>
                        <a:rPr lang="en-IN" sz="1400" dirty="0"/>
                        <a:t>Interactive Legal Education via Digital Platforms</a:t>
                      </a:r>
                    </a:p>
                  </a:txBody>
                  <a:tcPr/>
                </a:tc>
                <a:tc>
                  <a:txBody>
                    <a:bodyPr/>
                    <a:lstStyle/>
                    <a:p>
                      <a:r>
                        <a:rPr lang="en-IN" sz="1400" dirty="0"/>
                        <a:t>Menon S., Chatterjee V.</a:t>
                      </a:r>
                    </a:p>
                  </a:txBody>
                  <a:tcPr/>
                </a:tc>
                <a:tc>
                  <a:txBody>
                    <a:bodyPr/>
                    <a:lstStyle/>
                    <a:p>
                      <a:r>
                        <a:rPr lang="en-US" sz="1400" dirty="0"/>
                        <a:t>Gamified e-learning modules for basic legal education</a:t>
                      </a:r>
                    </a:p>
                  </a:txBody>
                  <a:tcPr/>
                </a:tc>
                <a:tc>
                  <a:txBody>
                    <a:bodyPr/>
                    <a:lstStyle/>
                    <a:p>
                      <a:r>
                        <a:rPr lang="en-US" sz="1400" dirty="0"/>
                        <a:t>Increased engagement and understanding of legal rights</a:t>
                      </a:r>
                    </a:p>
                  </a:txBody>
                  <a:tcPr/>
                </a:tc>
                <a:tc>
                  <a:txBody>
                    <a:bodyPr/>
                    <a:lstStyle/>
                    <a:p>
                      <a:r>
                        <a:rPr lang="en-US" sz="1400" dirty="0"/>
                        <a:t>May not replace traditional legal training effectively</a:t>
                      </a:r>
                    </a:p>
                  </a:txBody>
                  <a:tcPr/>
                </a:tc>
                <a:extLst>
                  <a:ext uri="{0D108BD9-81ED-4DB2-BD59-A6C34878D82A}">
                    <a16:rowId xmlns:a16="http://schemas.microsoft.com/office/drawing/2014/main" val="2447646083"/>
                  </a:ext>
                </a:extLst>
              </a:tr>
              <a:tr h="380155">
                <a:tc>
                  <a:txBody>
                    <a:bodyPr/>
                    <a:lstStyle/>
                    <a:p>
                      <a:r>
                        <a:rPr lang="en-US" sz="1400" dirty="0"/>
                        <a:t>1</a:t>
                      </a:r>
                      <a:r>
                        <a:rPr lang="en-IN" sz="1400" dirty="0"/>
                        <a:t>2</a:t>
                      </a:r>
                    </a:p>
                  </a:txBody>
                  <a:tcPr/>
                </a:tc>
                <a:tc>
                  <a:txBody>
                    <a:bodyPr/>
                    <a:lstStyle/>
                    <a:p>
                      <a:r>
                        <a:rPr lang="en-US" sz="1400" dirty="0"/>
                        <a:t>AI-Powered Legal Aid in Criminal Justice</a:t>
                      </a:r>
                    </a:p>
                  </a:txBody>
                  <a:tcPr anchor="ctr"/>
                </a:tc>
                <a:tc>
                  <a:txBody>
                    <a:bodyPr/>
                    <a:lstStyle/>
                    <a:p>
                      <a:r>
                        <a:rPr lang="en-IN" sz="1400" dirty="0"/>
                        <a:t>Pandey R., Thomas J.</a:t>
                      </a:r>
                    </a:p>
                  </a:txBody>
                  <a:tcPr/>
                </a:tc>
                <a:tc>
                  <a:txBody>
                    <a:bodyPr/>
                    <a:lstStyle/>
                    <a:p>
                      <a:r>
                        <a:rPr lang="en-US" sz="1400" dirty="0"/>
                        <a:t>AI assistant providing real-time legal information for accused persons</a:t>
                      </a:r>
                    </a:p>
                  </a:txBody>
                  <a:tcPr/>
                </a:tc>
                <a:tc>
                  <a:txBody>
                    <a:bodyPr/>
                    <a:lstStyle/>
                    <a:p>
                      <a:r>
                        <a:rPr lang="en-US" sz="1400" dirty="0"/>
                        <a:t>Faster legal aid for detainees and underprivileged individuals</a:t>
                      </a:r>
                    </a:p>
                  </a:txBody>
                  <a:tcPr/>
                </a:tc>
                <a:tc>
                  <a:txBody>
                    <a:bodyPr/>
                    <a:lstStyle/>
                    <a:p>
                      <a:r>
                        <a:rPr lang="en-US" sz="1400" dirty="0"/>
                        <a:t>Ethical concerns regarding AI decisions in criminal cases.</a:t>
                      </a:r>
                    </a:p>
                  </a:txBody>
                  <a:tcPr/>
                </a:tc>
                <a:extLst>
                  <a:ext uri="{0D108BD9-81ED-4DB2-BD59-A6C34878D82A}">
                    <a16:rowId xmlns:a16="http://schemas.microsoft.com/office/drawing/2014/main" val="3146544853"/>
                  </a:ext>
                </a:extLst>
              </a:tr>
            </a:tbl>
          </a:graphicData>
        </a:graphic>
      </p:graphicFrame>
    </p:spTree>
    <p:extLst>
      <p:ext uri="{BB962C8B-B14F-4D97-AF65-F5344CB8AC3E}">
        <p14:creationId xmlns:p14="http://schemas.microsoft.com/office/powerpoint/2010/main" val="204415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method Drawback</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While there are various ways people currently access legal information, they often come with significant limitations. Here are some of the key drawbacks of existing methods:</a:t>
            </a:r>
          </a:p>
          <a:p>
            <a:pPr marL="0" indent="0">
              <a:buNone/>
            </a:pPr>
            <a:endParaRPr lang="en-US" sz="1800"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Complexity of Legal Language </a:t>
            </a:r>
            <a:r>
              <a:rPr lang="en-US" sz="1800" dirty="0">
                <a:latin typeface="Cambria" panose="02040503050406030204" pitchFamily="18" charset="0"/>
                <a:ea typeface="Cambria" panose="02040503050406030204" pitchFamily="18" charset="0"/>
              </a:rPr>
              <a:t>- Many legal documents and resources are written in complicated legal jargon, making them difficult for the average person to understand.</a:t>
            </a:r>
          </a:p>
          <a:p>
            <a:r>
              <a:rPr lang="en-IN" sz="1800" b="1" dirty="0">
                <a:latin typeface="Cambria" panose="02040503050406030204" pitchFamily="18" charset="0"/>
                <a:ea typeface="Cambria" panose="02040503050406030204" pitchFamily="18" charset="0"/>
              </a:rPr>
              <a:t>Limited Accessibility </a:t>
            </a:r>
            <a:r>
              <a:rPr lang="en-US" sz="1800" dirty="0">
                <a:latin typeface="Cambria" panose="02040503050406030204" pitchFamily="18" charset="0"/>
                <a:ea typeface="Cambria" panose="02040503050406030204" pitchFamily="18" charset="0"/>
              </a:rPr>
              <a:t>- Legal information is often scattered across multiple sources, including government websites, legal databases, and physical law books.</a:t>
            </a:r>
          </a:p>
          <a:p>
            <a:r>
              <a:rPr lang="en-US" sz="1800" b="1" dirty="0">
                <a:latin typeface="Cambria" panose="02040503050406030204" pitchFamily="18" charset="0"/>
                <a:ea typeface="Cambria" panose="02040503050406030204" pitchFamily="18" charset="0"/>
              </a:rPr>
              <a:t>High Cost of Legal Consultation </a:t>
            </a:r>
            <a:r>
              <a:rPr lang="en-US" sz="1800" dirty="0">
                <a:latin typeface="Cambria" panose="02040503050406030204" pitchFamily="18" charset="0"/>
                <a:ea typeface="Cambria" panose="02040503050406030204" pitchFamily="18" charset="0"/>
              </a:rPr>
              <a:t>- Hiring a lawyer for even basic legal guidance can be expensive, making it unaffordable for many individuals.</a:t>
            </a:r>
          </a:p>
          <a:p>
            <a:r>
              <a:rPr lang="en-IN" sz="1800" b="1" dirty="0">
                <a:latin typeface="Cambria" panose="02040503050406030204" pitchFamily="18" charset="0"/>
                <a:ea typeface="Cambria" panose="02040503050406030204" pitchFamily="18" charset="0"/>
              </a:rPr>
              <a:t>No Personalized Legal Guidance </a:t>
            </a:r>
            <a:r>
              <a:rPr lang="en-US" sz="1800" dirty="0">
                <a:latin typeface="Cambria" panose="02040503050406030204" pitchFamily="18" charset="0"/>
                <a:ea typeface="Cambria" panose="02040503050406030204" pitchFamily="18" charset="0"/>
              </a:rPr>
              <a:t>- Generic legal information does not always fit individual situations, leaving users uncertain about how laws apply to their specific case.</a:t>
            </a:r>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endParaRPr lang="en-IN" sz="1800"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Proposed Method</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To address the shortcomings of existing legal information systems, the Digital Assistant for Legal Awareness &amp; KYR (Know-Your-Rights) Framework offers an AI-powered, user-friendly, and structured approach to legal education and real-time assistance.</a:t>
            </a:r>
          </a:p>
          <a:p>
            <a:pPr marL="0" indent="0">
              <a:buNone/>
            </a:pPr>
            <a:endParaRPr lang="en-US" sz="1800" dirty="0">
              <a:latin typeface="Cambria" panose="02040503050406030204" pitchFamily="18" charset="0"/>
              <a:ea typeface="Cambria" panose="02040503050406030204" pitchFamily="18" charset="0"/>
            </a:endParaRPr>
          </a:p>
          <a:p>
            <a:r>
              <a:rPr lang="en-IN" sz="1900" b="1" dirty="0">
                <a:latin typeface="Cambria" panose="02040503050406030204" pitchFamily="18" charset="0"/>
                <a:ea typeface="Cambria" panose="02040503050406030204" pitchFamily="18" charset="0"/>
              </a:rPr>
              <a:t>AI-Powered Legal Assistant  </a:t>
            </a:r>
            <a:r>
              <a:rPr lang="en-US" sz="1800" dirty="0">
                <a:latin typeface="Cambria" panose="02040503050406030204" pitchFamily="18" charset="0"/>
                <a:ea typeface="Cambria" panose="02040503050406030204" pitchFamily="18" charset="0"/>
              </a:rPr>
              <a:t>- </a:t>
            </a:r>
            <a:r>
              <a:rPr lang="en-US" sz="1900" dirty="0">
                <a:latin typeface="Cambria" panose="02040503050406030204" pitchFamily="18" charset="0"/>
                <a:ea typeface="Cambria" panose="02040503050406030204" pitchFamily="18" charset="0"/>
              </a:rPr>
              <a:t>Interactive chatbot that provides real-time legal guidance based on user queries</a:t>
            </a:r>
            <a:r>
              <a:rPr lang="en-US" sz="1900" dirty="0"/>
              <a:t>.</a:t>
            </a:r>
            <a:r>
              <a:rPr lang="en-US" sz="1600" dirty="0"/>
              <a:t> </a:t>
            </a:r>
            <a:r>
              <a:rPr lang="en-US" sz="1900" dirty="0">
                <a:latin typeface="Cambria" panose="02040503050406030204" pitchFamily="18" charset="0"/>
                <a:ea typeface="Cambria" panose="02040503050406030204" pitchFamily="18" charset="0"/>
              </a:rPr>
              <a:t>Can answer frequently asked legal questions and provide step-by-step guidance for common legal issues.</a:t>
            </a:r>
          </a:p>
          <a:p>
            <a:pPr>
              <a:buFont typeface="Arial" panose="020B0604020202020204" pitchFamily="34" charset="0"/>
              <a:buChar char="•"/>
            </a:pPr>
            <a:r>
              <a:rPr lang="en-IN" sz="1900" b="1" dirty="0">
                <a:latin typeface="Cambria" panose="02040503050406030204" pitchFamily="18" charset="0"/>
                <a:ea typeface="Cambria" panose="02040503050406030204" pitchFamily="18" charset="0"/>
              </a:rPr>
              <a:t>Know-Your-Rights (KYR) Framework </a:t>
            </a:r>
            <a:r>
              <a:rPr lang="en-US" sz="1800" dirty="0">
                <a:latin typeface="Cambria" panose="02040503050406030204" pitchFamily="18" charset="0"/>
                <a:ea typeface="Cambria" panose="02040503050406030204" pitchFamily="18" charset="0"/>
              </a:rPr>
              <a:t>- </a:t>
            </a:r>
            <a:r>
              <a:rPr lang="en-US" sz="1900" dirty="0">
                <a:latin typeface="Cambria" panose="02040503050406030204" pitchFamily="18" charset="0"/>
                <a:ea typeface="Cambria" panose="02040503050406030204" pitchFamily="18" charset="0"/>
              </a:rPr>
              <a:t>A structured, topic-wise breakdown of essential rights across different categories.</a:t>
            </a:r>
          </a:p>
          <a:p>
            <a:r>
              <a:rPr lang="en-US" sz="1900" b="1" dirty="0">
                <a:latin typeface="Cambria" panose="02040503050406030204" pitchFamily="18" charset="0"/>
                <a:ea typeface="Cambria" panose="02040503050406030204" pitchFamily="18" charset="0"/>
              </a:rPr>
              <a:t>Legal Action Guide &amp; Case-Based Scenarios </a:t>
            </a:r>
            <a:r>
              <a:rPr lang="en-US" sz="1800" dirty="0">
                <a:latin typeface="Cambria" panose="02040503050406030204" pitchFamily="18" charset="0"/>
                <a:ea typeface="Cambria" panose="02040503050406030204" pitchFamily="18" charset="0"/>
              </a:rPr>
              <a:t>- </a:t>
            </a:r>
            <a:r>
              <a:rPr lang="en-US" sz="1900" dirty="0">
                <a:latin typeface="Cambria" panose="02040503050406030204" pitchFamily="18" charset="0"/>
                <a:ea typeface="Cambria" panose="02040503050406030204" pitchFamily="18" charset="0"/>
              </a:rPr>
              <a:t>Provides users with step-by-step legal procedures for common legal situations. Case studies and real-world examples to help users understand how legal rights apply.</a:t>
            </a:r>
          </a:p>
          <a:p>
            <a:r>
              <a:rPr lang="en-IN" sz="1800" b="1" dirty="0">
                <a:latin typeface="Cambria" panose="02040503050406030204" pitchFamily="18" charset="0"/>
                <a:ea typeface="Cambria" panose="02040503050406030204" pitchFamily="18" charset="0"/>
              </a:rPr>
              <a:t>Multilingual &amp; Inclusive Legal Support</a:t>
            </a:r>
            <a:r>
              <a:rPr lang="en-IN" sz="1800"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 Legal information and AI chatbot available in multiple languages for better accessibility.</a:t>
            </a:r>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1100" dirty="0"/>
          </a:p>
          <a:p>
            <a:pPr marL="0" indent="0">
              <a:buNone/>
            </a:pPr>
            <a:endParaRPr lang="en-US" sz="1400" dirty="0"/>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1400" dirty="0"/>
          </a:p>
          <a:p>
            <a:pPr marL="0" indent="0">
              <a:buNone/>
            </a:pPr>
            <a:endParaRPr lang="en-GB" sz="1800"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Digital Assistant for Legal Awareness aims to empower individuals with legal knowledge, simplify access to justice, and enhance awareness of rights and responsibilities through an AI-driven, user-friendly platform.</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Primary Objectives</a:t>
            </a:r>
            <a:r>
              <a:rPr lang="en-US" sz="1800" b="1" dirty="0">
                <a:latin typeface="Cambria" panose="02040503050406030204" pitchFamily="18" charset="0"/>
                <a:ea typeface="Cambria" panose="02040503050406030204" pitchFamily="18" charset="0"/>
              </a:rPr>
              <a:t> : </a:t>
            </a:r>
          </a:p>
          <a:p>
            <a:r>
              <a:rPr lang="en-US" sz="1800" b="1" dirty="0">
                <a:latin typeface="Cambria" panose="02040503050406030204" pitchFamily="18" charset="0"/>
                <a:ea typeface="Cambria" panose="02040503050406030204" pitchFamily="18" charset="0"/>
              </a:rPr>
              <a:t>Enhance Legal Awareness &amp; Empower Users </a:t>
            </a:r>
            <a:r>
              <a:rPr lang="en-US" sz="1800" dirty="0">
                <a:latin typeface="Cambria" panose="02040503050406030204" pitchFamily="18" charset="0"/>
                <a:ea typeface="Cambria" panose="02040503050406030204" pitchFamily="18" charset="0"/>
              </a:rPr>
              <a:t>- Provide easy-to-understand legal information to help users understand their rights and responsibilities.</a:t>
            </a:r>
          </a:p>
          <a:p>
            <a:r>
              <a:rPr lang="en-IN" sz="1800" b="1" dirty="0">
                <a:latin typeface="Cambria" panose="02040503050406030204" pitchFamily="18" charset="0"/>
                <a:ea typeface="Cambria" panose="02040503050406030204" pitchFamily="18" charset="0"/>
              </a:rPr>
              <a:t>Provide Real-Time Legal Assistance </a:t>
            </a:r>
            <a:r>
              <a:rPr lang="en-US" sz="1800" dirty="0">
                <a:latin typeface="Cambria" panose="02040503050406030204" pitchFamily="18" charset="0"/>
                <a:ea typeface="Cambria" panose="02040503050406030204" pitchFamily="18" charset="0"/>
              </a:rPr>
              <a:t>- Offer AI-powered, interactive legal support that provides instant responses to user queries.</a:t>
            </a:r>
          </a:p>
          <a:p>
            <a:r>
              <a:rPr lang="en-US" sz="1800" b="1" dirty="0">
                <a:latin typeface="Cambria" panose="02040503050406030204" pitchFamily="18" charset="0"/>
                <a:ea typeface="Cambria" panose="02040503050406030204" pitchFamily="18" charset="0"/>
              </a:rPr>
              <a:t>Structure Legal Knowledge Through the KYR Framework </a:t>
            </a:r>
            <a:r>
              <a:rPr lang="en-US" sz="1800" dirty="0">
                <a:latin typeface="Cambria" panose="02040503050406030204" pitchFamily="18" charset="0"/>
                <a:ea typeface="Cambria" panose="02040503050406030204" pitchFamily="18" charset="0"/>
              </a:rPr>
              <a:t>- Develop a well-organized Know-Your-Rights (KYR) framework covering key legal areas such as , labor laws , consumer laws etc.</a:t>
            </a:r>
          </a:p>
          <a:p>
            <a:r>
              <a:rPr lang="en-US" sz="1800" b="1" dirty="0">
                <a:latin typeface="Cambria" panose="02040503050406030204" pitchFamily="18" charset="0"/>
                <a:ea typeface="Cambria" panose="02040503050406030204" pitchFamily="18" charset="0"/>
              </a:rPr>
              <a:t>Reduce Dependence on Costly Legal Consultations - </a:t>
            </a:r>
            <a:r>
              <a:rPr lang="en-US" sz="1800" dirty="0">
                <a:latin typeface="Cambria" panose="02040503050406030204" pitchFamily="18" charset="0"/>
                <a:ea typeface="Cambria" panose="02040503050406030204" pitchFamily="18" charset="0"/>
              </a:rPr>
              <a:t>Make basic legal information freely available to reduce the financial burden on users.</a:t>
            </a:r>
          </a:p>
          <a:p>
            <a:r>
              <a:rPr lang="en-US" sz="1800" b="1" dirty="0">
                <a:latin typeface="Cambria" panose="02040503050406030204" pitchFamily="18" charset="0"/>
                <a:ea typeface="Cambria" panose="02040503050406030204" pitchFamily="18" charset="0"/>
              </a:rPr>
              <a:t>Ensure Data Privacy and Security - </a:t>
            </a:r>
            <a:r>
              <a:rPr lang="en-US" sz="1800" dirty="0">
                <a:latin typeface="Cambria" panose="02040503050406030204" pitchFamily="18" charset="0"/>
                <a:ea typeface="Cambria" panose="02040503050406030204" pitchFamily="18" charset="0"/>
              </a:rPr>
              <a:t>Implement robust privacy measures to protect users' personal information, fostering trust and confidence in the application.</a:t>
            </a:r>
          </a:p>
          <a:p>
            <a:pPr marL="0" indent="0">
              <a:buNone/>
            </a:pPr>
            <a:endParaRPr lang="en-US" sz="1400" dirty="0"/>
          </a:p>
          <a:p>
            <a:pPr marL="0" indent="0">
              <a:buNone/>
            </a:pPr>
            <a:endParaRPr lang="en-US" sz="1800" dirty="0">
              <a:latin typeface="Cambria" panose="02040503050406030204" pitchFamily="18" charset="0"/>
              <a:ea typeface="Cambria" panose="02040503050406030204" pitchFamily="18" charset="0"/>
            </a:endParaRPr>
          </a:p>
          <a:p>
            <a:pPr marL="0" indent="0">
              <a:buNone/>
            </a:pPr>
            <a:endParaRPr lang="en-US" sz="1100" dirty="0"/>
          </a:p>
          <a:p>
            <a:pPr marL="0" indent="0">
              <a:buNone/>
            </a:pPr>
            <a:endParaRPr lang="en-US" sz="1400"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Modules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app is structured into different modules to ensure comprehensive legal awareness, real-time assistance, and easy navigation of legal rights and procedures.</a:t>
            </a:r>
          </a:p>
          <a:p>
            <a:pPr marL="0" indent="0">
              <a:buNone/>
            </a:pP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User Interface (UI Module) - </a:t>
            </a:r>
            <a:r>
              <a:rPr lang="en-US" sz="1800" dirty="0">
                <a:latin typeface="Cambria" panose="02040503050406030204" pitchFamily="18" charset="0"/>
                <a:ea typeface="Cambria" panose="02040503050406030204" pitchFamily="18" charset="0"/>
              </a:rPr>
              <a:t>Handles the chatbot screen, buttons, and legal topics display.</a:t>
            </a:r>
          </a:p>
          <a:p>
            <a:r>
              <a:rPr lang="en-GB" sz="1800" b="1" dirty="0">
                <a:latin typeface="Cambria" panose="02040503050406030204" pitchFamily="18" charset="0"/>
                <a:ea typeface="Cambria" panose="02040503050406030204" pitchFamily="18" charset="0"/>
              </a:rPr>
              <a:t>Chatbot Logic Module</a:t>
            </a:r>
            <a:r>
              <a:rPr lang="en-GB" sz="1800" b="1" dirty="0">
                <a:effectLst/>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Processes user queries and sends them to Gemini AI</a:t>
            </a:r>
            <a:r>
              <a:rPr lang="en-GB" sz="1800" dirty="0">
                <a:effectLst/>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AI Processing Module - </a:t>
            </a:r>
            <a:r>
              <a:rPr lang="en-US" sz="1800" dirty="0">
                <a:latin typeface="Cambria" panose="02040503050406030204" pitchFamily="18" charset="0"/>
                <a:ea typeface="Cambria" panose="02040503050406030204" pitchFamily="18" charset="0"/>
              </a:rPr>
              <a:t>Connects to Google Gemini AI API for legal query analysis.</a:t>
            </a:r>
          </a:p>
          <a:p>
            <a:r>
              <a:rPr lang="en-US" sz="1800" b="1" dirty="0">
                <a:latin typeface="Cambria" panose="02040503050406030204" pitchFamily="18" charset="0"/>
                <a:ea typeface="Cambria" panose="02040503050406030204" pitchFamily="18" charset="0"/>
              </a:rPr>
              <a:t>Authentication Module - </a:t>
            </a:r>
            <a:r>
              <a:rPr lang="en-US" sz="1800" dirty="0">
                <a:latin typeface="Cambria" panose="02040503050406030204" pitchFamily="18" charset="0"/>
                <a:ea typeface="Cambria" panose="02040503050406030204" pitchFamily="18" charset="0"/>
              </a:rPr>
              <a:t>Manages user login/signup (Firebase Auth or OAuth).</a:t>
            </a:r>
          </a:p>
          <a:p>
            <a:r>
              <a:rPr lang="en-IN" sz="1800" b="1" dirty="0">
                <a:latin typeface="Cambria" panose="02040503050406030204" pitchFamily="18" charset="0"/>
                <a:ea typeface="Cambria" panose="02040503050406030204" pitchFamily="18" charset="0"/>
              </a:rPr>
              <a:t>Backend API Communication Module </a:t>
            </a:r>
            <a:r>
              <a:rPr lang="en-US" sz="1800" b="1"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Calls external APIs to fetch legal data</a:t>
            </a:r>
            <a:r>
              <a:rPr lang="en-US" sz="1400" dirty="0"/>
              <a:t>.</a:t>
            </a:r>
          </a:p>
          <a:p>
            <a:r>
              <a:rPr lang="en-IN" sz="1800" b="1" dirty="0">
                <a:latin typeface="Cambria" panose="02040503050406030204" pitchFamily="18" charset="0"/>
                <a:ea typeface="Cambria" panose="02040503050406030204" pitchFamily="18" charset="0"/>
              </a:rPr>
              <a:t>Legal Topics Module - </a:t>
            </a:r>
            <a:r>
              <a:rPr lang="en-US" sz="1800" dirty="0">
                <a:latin typeface="Cambria" panose="02040503050406030204" pitchFamily="18" charset="0"/>
                <a:ea typeface="Cambria" panose="02040503050406030204" pitchFamily="18" charset="0"/>
              </a:rPr>
              <a:t>Manages the list of legal topics &amp; details.</a:t>
            </a:r>
          </a:p>
          <a:p>
            <a:pPr marL="0" indent="0">
              <a:buNone/>
            </a:pPr>
            <a:endParaRPr lang="en-US" sz="1200" dirty="0"/>
          </a:p>
          <a:p>
            <a:pPr marL="0" indent="0">
              <a:buNone/>
            </a:pPr>
            <a:endParaRPr lang="en-US" sz="1600" dirty="0"/>
          </a:p>
          <a:p>
            <a:endParaRPr lang="en-US" sz="1600" dirty="0"/>
          </a:p>
          <a:p>
            <a:pPr marL="0" indent="0">
              <a:buNone/>
            </a:pP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BE79-BE56-6A93-D4FB-FC0C72A78456}"/>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Algorithm</a:t>
            </a:r>
          </a:p>
        </p:txBody>
      </p:sp>
      <p:sp>
        <p:nvSpPr>
          <p:cNvPr id="3" name="Content Placeholder 2">
            <a:extLst>
              <a:ext uri="{FF2B5EF4-FFF2-40B4-BE49-F238E27FC236}">
                <a16:creationId xmlns:a16="http://schemas.microsoft.com/office/drawing/2014/main" id="{CCED0E96-45F8-186C-2B48-31E3C4FC002A}"/>
              </a:ext>
            </a:extLst>
          </p:cNvPr>
          <p:cNvSpPr>
            <a:spLocks noGrp="1"/>
          </p:cNvSpPr>
          <p:nvPr>
            <p:ph idx="1"/>
          </p:nvPr>
        </p:nvSpPr>
        <p:spPr/>
        <p:txBody>
          <a:bodyPr>
            <a:normAutofit/>
          </a:bodyPr>
          <a:lstStyle/>
          <a:p>
            <a:pPr>
              <a:buNone/>
            </a:pPr>
            <a:r>
              <a:rPr lang="en-US" sz="2000" b="1" dirty="0">
                <a:latin typeface="Cambria" panose="02040503050406030204" pitchFamily="18" charset="0"/>
                <a:ea typeface="Cambria" panose="02040503050406030204" pitchFamily="18" charset="0"/>
              </a:rPr>
              <a:t>Step – 1 : User Input:</a:t>
            </a:r>
          </a:p>
          <a:p>
            <a:r>
              <a:rPr lang="en-US" sz="2000" dirty="0">
                <a:latin typeface="Cambria" panose="02040503050406030204" pitchFamily="18" charset="0"/>
                <a:ea typeface="Cambria" panose="02040503050406030204" pitchFamily="18" charset="0"/>
              </a:rPr>
              <a:t>User enters a legal question in the chatbot.</a:t>
            </a:r>
          </a:p>
          <a:p>
            <a:pPr>
              <a:buNone/>
            </a:pPr>
            <a:r>
              <a:rPr lang="en-US" sz="2000" b="1" dirty="0">
                <a:latin typeface="Cambria" panose="02040503050406030204" pitchFamily="18" charset="0"/>
                <a:ea typeface="Cambria" panose="02040503050406030204" pitchFamily="18" charset="0"/>
              </a:rPr>
              <a:t>Step – 2 : Query Processing</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chatbot cleans the input (removes unnecessary characters, corrects spelling).</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If needed, it translates the query using Google Translator API.</a:t>
            </a:r>
          </a:p>
          <a:p>
            <a:pPr>
              <a:buNone/>
            </a:pPr>
            <a:r>
              <a:rPr lang="en-US" sz="2000" b="1" dirty="0">
                <a:latin typeface="Cambria" panose="02040503050406030204" pitchFamily="18" charset="0"/>
                <a:ea typeface="Cambria" panose="02040503050406030204" pitchFamily="18" charset="0"/>
              </a:rPr>
              <a:t>Step – 3 : Understanding the Query</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chatbot sends the question to Gemini API (AI model) to analyze the meaning.</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It checks the Legal Knowledge Base (Database) for relevant legal information.</a:t>
            </a:r>
          </a:p>
          <a:p>
            <a:pPr>
              <a:buNone/>
            </a:pPr>
            <a:r>
              <a:rPr lang="en-US" sz="2000" b="1" dirty="0">
                <a:latin typeface="Cambria" panose="02040503050406030204" pitchFamily="18" charset="0"/>
                <a:ea typeface="Cambria" panose="02040503050406030204" pitchFamily="18" charset="0"/>
              </a:rPr>
              <a:t>Step – 4 : Generating a Response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If a matching answer is found in the database → return the response.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If no match is found → the chatbot uses AI to generate a legal response.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The response is checked for accuracy.</a:t>
            </a:r>
          </a:p>
          <a:p>
            <a:pPr marL="0" indent="0">
              <a:buNone/>
            </a:pPr>
            <a:endParaRPr lang="en-IN" sz="2000" dirty="0"/>
          </a:p>
        </p:txBody>
      </p:sp>
    </p:spTree>
    <p:extLst>
      <p:ext uri="{BB962C8B-B14F-4D97-AF65-F5344CB8AC3E}">
        <p14:creationId xmlns:p14="http://schemas.microsoft.com/office/powerpoint/2010/main" val="29603293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766</TotalTime>
  <Words>2261</Words>
  <Application>Microsoft Office PowerPoint</Application>
  <PresentationFormat>Widescreen</PresentationFormat>
  <Paragraphs>242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Cambria</vt:lpstr>
      <vt:lpstr>ElsevierSans</vt:lpstr>
      <vt:lpstr>Times New Roman</vt:lpstr>
      <vt:lpstr>Verdana</vt:lpstr>
      <vt:lpstr>Wingdings</vt:lpstr>
      <vt:lpstr>Bioinformatics</vt:lpstr>
      <vt:lpstr>Digital Assistant for Legal Awareness and Designing a KYR (Know-Your-Rights) framework in India</vt:lpstr>
      <vt:lpstr>Introduction</vt:lpstr>
      <vt:lpstr>Literature Review</vt:lpstr>
      <vt:lpstr>Literature Review</vt:lpstr>
      <vt:lpstr>Existing method Drawback</vt:lpstr>
      <vt:lpstr>Proposed Method</vt:lpstr>
      <vt:lpstr>Objectives</vt:lpstr>
      <vt:lpstr>Modules</vt:lpstr>
      <vt:lpstr>Algorithm</vt:lpstr>
      <vt:lpstr>PowerPoint Presentation</vt:lpstr>
      <vt:lpstr>Architecture</vt:lpstr>
      <vt:lpstr>Software components</vt:lpstr>
      <vt:lpstr>Timeline of Project</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ROCKY ROCKSTAR</cp:lastModifiedBy>
  <cp:revision>46</cp:revision>
  <dcterms:created xsi:type="dcterms:W3CDTF">2023-03-16T03:26:27Z</dcterms:created>
  <dcterms:modified xsi:type="dcterms:W3CDTF">2025-05-12T01:21:26Z</dcterms:modified>
</cp:coreProperties>
</file>