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77" r:id="rId6"/>
    <p:sldId id="279"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9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724B79F6-BB93-42F9-9585-E1B8F5C3BD29}" type="datetimeFigureOut">
              <a:rPr lang="en-GB" smtClean="0"/>
              <a:t>06/08/2023</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781BEA67-9482-4C87-9702-AA3D565E1333}"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B79F6-BB93-42F9-9585-E1B8F5C3BD29}" type="datetimeFigureOut">
              <a:rPr lang="en-GB" smtClean="0"/>
              <a:t>06/08/2023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B79F6-BB93-42F9-9585-E1B8F5C3BD29}" type="datetimeFigureOut">
              <a:rPr lang="en-GB" smtClean="0"/>
              <a:t>06/08/2023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B79F6-BB93-42F9-9585-E1B8F5C3BD29}" type="datetimeFigureOut">
              <a:rPr lang="en-GB" smtClean="0"/>
              <a:t>06/08/2023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B79F6-BB93-42F9-9585-E1B8F5C3BD29}" type="datetimeFigureOut">
              <a:rPr lang="en-GB" smtClean="0"/>
              <a:t>06/08/2023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724B79F6-BB93-42F9-9585-E1B8F5C3BD29}" type="datetimeFigureOut">
              <a:rPr lang="en-GB" smtClean="0"/>
              <a:t>06/08/2023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81BEA67-9482-4C87-9702-AA3D565E1333}"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4B79F6-BB93-42F9-9585-E1B8F5C3BD29}" type="datetimeFigureOut">
              <a:rPr lang="en-GB" smtClean="0"/>
              <a:t>06/08/2023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4B79F6-BB93-42F9-9585-E1B8F5C3BD29}" type="datetimeFigureOut">
              <a:rPr lang="en-GB" smtClean="0"/>
              <a:t>06/08/2023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B79F6-BB93-42F9-9585-E1B8F5C3BD29}" type="datetimeFigureOut">
              <a:rPr lang="en-GB" smtClean="0"/>
              <a:t>06/08/2023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24B79F6-BB93-42F9-9585-E1B8F5C3BD29}" type="datetimeFigureOut">
              <a:rPr lang="en-GB" smtClean="0"/>
              <a:t>06/08/2023</a:t>
            </a:fld>
            <a:endParaRPr lang="en-GB"/>
          </a:p>
        </p:txBody>
      </p:sp>
      <p:sp>
        <p:nvSpPr>
          <p:cNvPr id="7" name="Slide Number Placeholder 6"/>
          <p:cNvSpPr>
            <a:spLocks noGrp="1"/>
          </p:cNvSpPr>
          <p:nvPr>
            <p:ph type="sldNum" sz="quarter" idx="12"/>
          </p:nvPr>
        </p:nvSpPr>
        <p:spPr/>
        <p:txBody>
          <a:bodyPr/>
          <a:lstStyle/>
          <a:p>
            <a:fld id="{781BEA67-9482-4C87-9702-AA3D565E1333}"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B79F6-BB93-42F9-9585-E1B8F5C3BD29}" type="datetimeFigureOut">
              <a:rPr lang="en-GB" smtClean="0"/>
              <a:t>06/08/2023</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781BEA67-9482-4C87-9702-AA3D565E133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724B79F6-BB93-42F9-9585-E1B8F5C3BD29}" type="datetimeFigureOut">
              <a:rPr lang="en-GB" smtClean="0"/>
              <a:t>06/08/2023</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781BEA67-9482-4C87-9702-AA3D565E133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Trending Course!!!</a:t>
            </a:r>
            <a:endParaRPr lang="en-GB" dirty="0"/>
          </a:p>
        </p:txBody>
      </p:sp>
      <p:sp>
        <p:nvSpPr>
          <p:cNvPr id="3" name="Subtitle 2"/>
          <p:cNvSpPr>
            <a:spLocks noGrp="1"/>
          </p:cNvSpPr>
          <p:nvPr>
            <p:ph type="subTitle" idx="1"/>
          </p:nvPr>
        </p:nvSpPr>
        <p:spPr/>
        <p:txBody>
          <a:bodyPr/>
          <a:lstStyle/>
          <a:p>
            <a:r>
              <a:rPr lang="en-GB" dirty="0" err="1" smtClean="0"/>
              <a:t>DevOps</a:t>
            </a:r>
            <a:r>
              <a:rPr lang="en-GB" dirty="0" smtClean="0"/>
              <a:t> with AWS</a:t>
            </a:r>
            <a:endParaRPr lang="en-GB" dirty="0"/>
          </a:p>
        </p:txBody>
      </p:sp>
    </p:spTree>
    <p:extLst>
      <p:ext uri="{BB962C8B-B14F-4D97-AF65-F5344CB8AC3E}">
        <p14:creationId xmlns:p14="http://schemas.microsoft.com/office/powerpoint/2010/main" val="2592746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a:t>Shell Scripting</a:t>
            </a:r>
            <a:r>
              <a:rPr lang="en-GB" dirty="0"/>
              <a:t/>
            </a:r>
            <a:br>
              <a:rPr lang="en-GB" dirty="0"/>
            </a:br>
            <a:endParaRPr lang="en-GB" dirty="0"/>
          </a:p>
        </p:txBody>
      </p:sp>
      <p:sp>
        <p:nvSpPr>
          <p:cNvPr id="3" name="Content Placeholder 2"/>
          <p:cNvSpPr>
            <a:spLocks noGrp="1"/>
          </p:cNvSpPr>
          <p:nvPr>
            <p:ph idx="1"/>
          </p:nvPr>
        </p:nvSpPr>
        <p:spPr/>
        <p:txBody>
          <a:bodyPr>
            <a:normAutofit lnSpcReduction="10000"/>
          </a:bodyPr>
          <a:lstStyle/>
          <a:p>
            <a:pPr lvl="0"/>
            <a:r>
              <a:rPr lang="en-US" sz="3200" baseline="30000" dirty="0" smtClean="0"/>
              <a:t>Introduction</a:t>
            </a:r>
            <a:endParaRPr lang="en-GB" sz="3200" baseline="30000" dirty="0"/>
          </a:p>
          <a:p>
            <a:pPr lvl="0"/>
            <a:r>
              <a:rPr lang="en-US" sz="3200" baseline="30000" dirty="0"/>
              <a:t>What is Shell?</a:t>
            </a:r>
            <a:endParaRPr lang="en-GB" sz="3200" baseline="30000" dirty="0"/>
          </a:p>
          <a:p>
            <a:pPr lvl="0"/>
            <a:r>
              <a:rPr lang="en-US" sz="3200" baseline="30000" dirty="0"/>
              <a:t>Types of Shells</a:t>
            </a:r>
            <a:endParaRPr lang="en-GB" sz="3200" baseline="30000" dirty="0"/>
          </a:p>
          <a:p>
            <a:pPr lvl="0"/>
            <a:r>
              <a:rPr lang="en-US" sz="3200" baseline="30000" dirty="0"/>
              <a:t>What is Shell Scripting?</a:t>
            </a:r>
            <a:endParaRPr lang="en-GB" sz="3200" baseline="30000" dirty="0"/>
          </a:p>
          <a:p>
            <a:pPr lvl="0"/>
            <a:r>
              <a:rPr lang="en-US" sz="3200" baseline="30000" dirty="0"/>
              <a:t>First Shell Script program</a:t>
            </a:r>
            <a:endParaRPr lang="en-GB" sz="3200" baseline="30000" dirty="0"/>
          </a:p>
          <a:p>
            <a:pPr lvl="0"/>
            <a:r>
              <a:rPr lang="en-US" sz="3200" baseline="30000" dirty="0"/>
              <a:t>File Naming Conventions</a:t>
            </a:r>
            <a:endParaRPr lang="en-GB" sz="3200" baseline="30000" dirty="0"/>
          </a:p>
          <a:p>
            <a:pPr lvl="0"/>
            <a:r>
              <a:rPr lang="en-US" sz="3200" baseline="30000" dirty="0"/>
              <a:t>Comments</a:t>
            </a:r>
            <a:endParaRPr lang="en-GB" sz="3200" baseline="30000" dirty="0"/>
          </a:p>
          <a:p>
            <a:pPr lvl="0"/>
            <a:r>
              <a:rPr lang="en-US" sz="3200" baseline="30000" dirty="0"/>
              <a:t>Variables</a:t>
            </a:r>
            <a:endParaRPr lang="en-GB" sz="3200" baseline="30000" dirty="0"/>
          </a:p>
          <a:p>
            <a:pPr lvl="0"/>
            <a:r>
              <a:rPr lang="en-US" sz="3200" baseline="30000" dirty="0"/>
              <a:t>Command line Arguments</a:t>
            </a:r>
            <a:endParaRPr lang="en-GB" sz="3200" baseline="30000" dirty="0"/>
          </a:p>
          <a:p>
            <a:endParaRPr lang="en-GB" dirty="0"/>
          </a:p>
        </p:txBody>
      </p:sp>
    </p:spTree>
    <p:extLst>
      <p:ext uri="{BB962C8B-B14F-4D97-AF65-F5344CB8AC3E}">
        <p14:creationId xmlns:p14="http://schemas.microsoft.com/office/powerpoint/2010/main" val="2210001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Shell Scripting</a:t>
            </a:r>
            <a:endParaRPr lang="en-GB" dirty="0"/>
          </a:p>
        </p:txBody>
      </p:sp>
      <p:sp>
        <p:nvSpPr>
          <p:cNvPr id="3" name="Content Placeholder 2"/>
          <p:cNvSpPr>
            <a:spLocks noGrp="1"/>
          </p:cNvSpPr>
          <p:nvPr>
            <p:ph idx="1"/>
          </p:nvPr>
        </p:nvSpPr>
        <p:spPr/>
        <p:txBody>
          <a:bodyPr/>
          <a:lstStyle/>
          <a:p>
            <a:pPr lvl="0"/>
            <a:r>
              <a:rPr lang="en-US" baseline="30000" dirty="0"/>
              <a:t>Escape Characters</a:t>
            </a:r>
            <a:endParaRPr lang="en-GB" baseline="30000" dirty="0"/>
          </a:p>
          <a:p>
            <a:pPr lvl="0"/>
            <a:r>
              <a:rPr lang="en-US" baseline="30000" dirty="0"/>
              <a:t>String</a:t>
            </a:r>
            <a:endParaRPr lang="en-GB" baseline="30000" dirty="0"/>
          </a:p>
          <a:p>
            <a:pPr lvl="0"/>
            <a:r>
              <a:rPr lang="en-US" baseline="30000" dirty="0"/>
              <a:t>Arithmetic Operations</a:t>
            </a:r>
            <a:endParaRPr lang="en-GB" baseline="30000" dirty="0"/>
          </a:p>
          <a:p>
            <a:pPr lvl="0"/>
            <a:r>
              <a:rPr lang="en-US" baseline="30000" dirty="0"/>
              <a:t>User Interaction using read command</a:t>
            </a:r>
            <a:endParaRPr lang="en-GB" baseline="30000" dirty="0"/>
          </a:p>
          <a:p>
            <a:pPr lvl="0"/>
            <a:r>
              <a:rPr lang="en-US" baseline="30000" dirty="0"/>
              <a:t>Input and Output Redirection</a:t>
            </a:r>
            <a:endParaRPr lang="en-GB" baseline="30000" dirty="0"/>
          </a:p>
          <a:p>
            <a:pPr lvl="0"/>
            <a:r>
              <a:rPr lang="en-US" baseline="30000" dirty="0"/>
              <a:t>Control commands – if</a:t>
            </a:r>
            <a:endParaRPr lang="en-GB" baseline="30000" dirty="0"/>
          </a:p>
          <a:p>
            <a:pPr lvl="0"/>
            <a:r>
              <a:rPr lang="en-US" baseline="30000" dirty="0"/>
              <a:t>Control commands – for</a:t>
            </a:r>
            <a:endParaRPr lang="en-GB" baseline="30000" dirty="0"/>
          </a:p>
          <a:p>
            <a:pPr lvl="0"/>
            <a:r>
              <a:rPr lang="en-US" baseline="30000" dirty="0"/>
              <a:t>Control commands – while loop</a:t>
            </a:r>
            <a:endParaRPr lang="en-GB" baseline="30000" dirty="0"/>
          </a:p>
          <a:p>
            <a:pPr lvl="0"/>
            <a:r>
              <a:rPr lang="en-US" baseline="30000" dirty="0"/>
              <a:t>Control commands – Switch case</a:t>
            </a:r>
            <a:endParaRPr lang="en-GB" baseline="30000" dirty="0"/>
          </a:p>
          <a:p>
            <a:pPr lvl="0"/>
            <a:r>
              <a:rPr lang="en-US" baseline="30000" dirty="0"/>
              <a:t>Functions</a:t>
            </a:r>
            <a:endParaRPr lang="en-GB" baseline="30000" dirty="0"/>
          </a:p>
          <a:p>
            <a:pPr lvl="0"/>
            <a:r>
              <a:rPr lang="en-US" baseline="30000" dirty="0"/>
              <a:t>Pipe</a:t>
            </a:r>
            <a:endParaRPr lang="en-GB" baseline="30000" dirty="0"/>
          </a:p>
          <a:p>
            <a:endParaRPr lang="en-GB" dirty="0"/>
          </a:p>
        </p:txBody>
      </p:sp>
    </p:spTree>
    <p:extLst>
      <p:ext uri="{BB962C8B-B14F-4D97-AF65-F5344CB8AC3E}">
        <p14:creationId xmlns:p14="http://schemas.microsoft.com/office/powerpoint/2010/main" val="222805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SCM Tool-Git and </a:t>
            </a:r>
            <a:r>
              <a:rPr lang="en-GB" dirty="0" err="1" smtClean="0"/>
              <a:t>GitHub</a:t>
            </a:r>
            <a:endParaRPr lang="en-GB" dirty="0"/>
          </a:p>
        </p:txBody>
      </p:sp>
      <p:sp>
        <p:nvSpPr>
          <p:cNvPr id="3" name="Content Placeholder 2"/>
          <p:cNvSpPr>
            <a:spLocks noGrp="1"/>
          </p:cNvSpPr>
          <p:nvPr>
            <p:ph idx="1"/>
          </p:nvPr>
        </p:nvSpPr>
        <p:spPr/>
        <p:txBody>
          <a:bodyPr>
            <a:normAutofit fontScale="62500" lnSpcReduction="20000"/>
          </a:bodyPr>
          <a:lstStyle/>
          <a:p>
            <a:pPr lvl="0"/>
            <a:r>
              <a:rPr lang="en-US" dirty="0"/>
              <a:t>What is </a:t>
            </a:r>
            <a:r>
              <a:rPr lang="en-US" dirty="0" err="1"/>
              <a:t>git</a:t>
            </a:r>
            <a:r>
              <a:rPr lang="en-US" dirty="0"/>
              <a:t>?</a:t>
            </a:r>
            <a:endParaRPr lang="en-GB" dirty="0"/>
          </a:p>
          <a:p>
            <a:pPr lvl="0"/>
            <a:r>
              <a:rPr lang="en-US" dirty="0"/>
              <a:t>What is the VCS?</a:t>
            </a:r>
            <a:endParaRPr lang="en-GB" dirty="0"/>
          </a:p>
          <a:p>
            <a:pPr lvl="0"/>
            <a:r>
              <a:rPr lang="en-US" dirty="0"/>
              <a:t>What is SCM?</a:t>
            </a:r>
            <a:endParaRPr lang="en-GB" dirty="0"/>
          </a:p>
          <a:p>
            <a:pPr lvl="0"/>
            <a:r>
              <a:rPr lang="en-US" dirty="0"/>
              <a:t>What is Branch?</a:t>
            </a:r>
            <a:endParaRPr lang="en-GB" dirty="0"/>
          </a:p>
          <a:p>
            <a:pPr lvl="0"/>
            <a:r>
              <a:rPr lang="en-US" dirty="0"/>
              <a:t>What is Tag?</a:t>
            </a:r>
            <a:endParaRPr lang="en-GB" dirty="0"/>
          </a:p>
          <a:p>
            <a:pPr lvl="0"/>
            <a:r>
              <a:rPr lang="en-US" dirty="0" err="1"/>
              <a:t>Git</a:t>
            </a:r>
            <a:r>
              <a:rPr lang="en-US" dirty="0"/>
              <a:t> Administration.</a:t>
            </a:r>
            <a:endParaRPr lang="en-GB" dirty="0"/>
          </a:p>
          <a:p>
            <a:pPr lvl="0"/>
            <a:r>
              <a:rPr lang="en-US" dirty="0" err="1"/>
              <a:t>Git</a:t>
            </a:r>
            <a:r>
              <a:rPr lang="en-US" dirty="0"/>
              <a:t> </a:t>
            </a:r>
            <a:r>
              <a:rPr lang="en-US" dirty="0" smtClean="0"/>
              <a:t>commands</a:t>
            </a:r>
          </a:p>
          <a:p>
            <a:pPr lvl="0"/>
            <a:r>
              <a:rPr lang="en-US" dirty="0"/>
              <a:t>Working with </a:t>
            </a:r>
            <a:r>
              <a:rPr lang="en-US" dirty="0" err="1"/>
              <a:t>git</a:t>
            </a:r>
            <a:r>
              <a:rPr lang="en-US" dirty="0"/>
              <a:t> as a Developer perspective</a:t>
            </a:r>
            <a:endParaRPr lang="en-GB" dirty="0"/>
          </a:p>
          <a:p>
            <a:pPr lvl="0"/>
            <a:r>
              <a:rPr lang="en-US" dirty="0"/>
              <a:t>SSH Key generation</a:t>
            </a:r>
            <a:endParaRPr lang="en-GB" dirty="0"/>
          </a:p>
          <a:p>
            <a:pPr lvl="0"/>
            <a:r>
              <a:rPr lang="en-US" dirty="0"/>
              <a:t>PAT creation</a:t>
            </a:r>
            <a:endParaRPr lang="en-GB" dirty="0"/>
          </a:p>
          <a:p>
            <a:pPr lvl="0"/>
            <a:r>
              <a:rPr lang="en-US" dirty="0"/>
              <a:t>Cloning Repositories</a:t>
            </a:r>
            <a:endParaRPr lang="en-GB" dirty="0"/>
          </a:p>
          <a:p>
            <a:pPr lvl="0"/>
            <a:r>
              <a:rPr lang="en-US" dirty="0"/>
              <a:t>Merging Branches</a:t>
            </a:r>
            <a:endParaRPr lang="en-GB" dirty="0"/>
          </a:p>
          <a:p>
            <a:pPr lvl="0"/>
            <a:r>
              <a:rPr lang="en-US" dirty="0"/>
              <a:t>Branching strategy</a:t>
            </a:r>
            <a:endParaRPr lang="en-GB" dirty="0"/>
          </a:p>
          <a:p>
            <a:pPr lvl="0"/>
            <a:r>
              <a:rPr lang="en-US" dirty="0"/>
              <a:t>Best practices for Releases/Code commits in any </a:t>
            </a:r>
            <a:r>
              <a:rPr lang="en-US" dirty="0" smtClean="0"/>
              <a:t>VCS</a:t>
            </a:r>
            <a:endParaRPr lang="en-GB" dirty="0"/>
          </a:p>
          <a:p>
            <a:endParaRPr lang="en-GB" dirty="0"/>
          </a:p>
        </p:txBody>
      </p:sp>
    </p:spTree>
    <p:extLst>
      <p:ext uri="{BB962C8B-B14F-4D97-AF65-F5344CB8AC3E}">
        <p14:creationId xmlns:p14="http://schemas.microsoft.com/office/powerpoint/2010/main" val="2178452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GB" dirty="0" smtClean="0"/>
              <a:t>Build Tool-</a:t>
            </a:r>
            <a:r>
              <a:rPr lang="en-US" b="1" dirty="0" smtClean="0"/>
              <a:t>Maven</a:t>
            </a: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smtClean="0"/>
              <a:t>Introduction</a:t>
            </a:r>
            <a:endParaRPr lang="en-GB" sz="2000" dirty="0"/>
          </a:p>
          <a:p>
            <a:pPr lvl="0"/>
            <a:r>
              <a:rPr lang="en-US" dirty="0"/>
              <a:t>Features &amp; Benefits of Maven</a:t>
            </a:r>
            <a:endParaRPr lang="en-GB" sz="2000" dirty="0"/>
          </a:p>
          <a:p>
            <a:pPr lvl="0"/>
            <a:r>
              <a:rPr lang="en-US" dirty="0"/>
              <a:t>Installation (Maven Environment Setup)</a:t>
            </a:r>
            <a:endParaRPr lang="en-GB" sz="2000" dirty="0"/>
          </a:p>
          <a:p>
            <a:pPr lvl="0"/>
            <a:r>
              <a:rPr lang="en-US" dirty="0"/>
              <a:t>Directory Structure</a:t>
            </a:r>
            <a:endParaRPr lang="en-GB" sz="3200" dirty="0"/>
          </a:p>
          <a:p>
            <a:pPr lvl="0"/>
            <a:r>
              <a:rPr lang="en-US" dirty="0"/>
              <a:t>Content of pom.xml</a:t>
            </a:r>
            <a:endParaRPr lang="en-GB" sz="2000" dirty="0"/>
          </a:p>
          <a:p>
            <a:pPr lvl="0"/>
            <a:r>
              <a:rPr lang="en-US" dirty="0"/>
              <a:t>Maven Repositories</a:t>
            </a:r>
            <a:endParaRPr lang="en-GB" sz="2000" dirty="0"/>
          </a:p>
          <a:p>
            <a:pPr lvl="0"/>
            <a:r>
              <a:rPr lang="en-US" dirty="0"/>
              <a:t>Maven Life Cycles</a:t>
            </a:r>
            <a:endParaRPr lang="en-GB" sz="2000" dirty="0"/>
          </a:p>
          <a:p>
            <a:pPr lvl="0"/>
            <a:r>
              <a:rPr lang="en-US" dirty="0"/>
              <a:t>Executing some Examples</a:t>
            </a:r>
            <a:endParaRPr lang="en-GB" sz="2000" dirty="0"/>
          </a:p>
          <a:p>
            <a:pPr lvl="0"/>
            <a:r>
              <a:rPr lang="en-US" dirty="0"/>
              <a:t>Maven Multi Modules</a:t>
            </a:r>
            <a:endParaRPr lang="en-GB" sz="2000" dirty="0"/>
          </a:p>
          <a:p>
            <a:pPr lvl="1"/>
            <a:r>
              <a:rPr lang="en-US" sz="2400" dirty="0"/>
              <a:t>Parent </a:t>
            </a:r>
            <a:r>
              <a:rPr lang="en-US" sz="2400" dirty="0" err="1"/>
              <a:t>pom</a:t>
            </a:r>
            <a:endParaRPr lang="en-GB" sz="2000" dirty="0"/>
          </a:p>
          <a:p>
            <a:pPr lvl="1"/>
            <a:r>
              <a:rPr lang="en-US" sz="2400" dirty="0"/>
              <a:t>Child </a:t>
            </a:r>
            <a:r>
              <a:rPr lang="en-US" sz="2400" dirty="0" err="1"/>
              <a:t>pom</a:t>
            </a:r>
            <a:endParaRPr lang="en-GB" sz="2000" dirty="0"/>
          </a:p>
          <a:p>
            <a:endParaRPr lang="en-GB" dirty="0"/>
          </a:p>
        </p:txBody>
      </p:sp>
    </p:spTree>
    <p:extLst>
      <p:ext uri="{BB962C8B-B14F-4D97-AF65-F5344CB8AC3E}">
        <p14:creationId xmlns:p14="http://schemas.microsoft.com/office/powerpoint/2010/main" val="4107654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Apache Tomcat</a:t>
            </a:r>
            <a:endParaRPr lang="en-GB" dirty="0"/>
          </a:p>
        </p:txBody>
      </p:sp>
      <p:sp>
        <p:nvSpPr>
          <p:cNvPr id="3" name="Content Placeholder 2"/>
          <p:cNvSpPr>
            <a:spLocks noGrp="1"/>
          </p:cNvSpPr>
          <p:nvPr>
            <p:ph idx="1"/>
          </p:nvPr>
        </p:nvSpPr>
        <p:spPr/>
        <p:txBody>
          <a:bodyPr>
            <a:normAutofit fontScale="62500" lnSpcReduction="20000"/>
          </a:bodyPr>
          <a:lstStyle/>
          <a:p>
            <a:pPr lvl="0"/>
            <a:r>
              <a:rPr lang="en-US" dirty="0"/>
              <a:t>Introduction</a:t>
            </a:r>
            <a:endParaRPr lang="en-GB" sz="2000" dirty="0"/>
          </a:p>
          <a:p>
            <a:pPr lvl="0"/>
            <a:r>
              <a:rPr lang="en-US" dirty="0"/>
              <a:t>Difference between App server and Web server</a:t>
            </a:r>
            <a:endParaRPr lang="en-GB" sz="2000" dirty="0"/>
          </a:p>
          <a:p>
            <a:pPr lvl="0"/>
            <a:r>
              <a:rPr lang="en-US" dirty="0"/>
              <a:t>Understating of Web Servers, App Servers and Database Servers</a:t>
            </a:r>
            <a:endParaRPr lang="en-GB" sz="2000" dirty="0"/>
          </a:p>
          <a:p>
            <a:pPr lvl="0"/>
            <a:r>
              <a:rPr lang="en-US" dirty="0"/>
              <a:t>Installation (In Windows - Extraction, In Linux Installation)</a:t>
            </a:r>
            <a:endParaRPr lang="en-GB" sz="2000" dirty="0"/>
          </a:p>
          <a:p>
            <a:pPr lvl="0"/>
            <a:r>
              <a:rPr lang="en-US" dirty="0"/>
              <a:t>Directory structure</a:t>
            </a:r>
            <a:endParaRPr lang="en-GB" sz="2000" dirty="0"/>
          </a:p>
          <a:p>
            <a:pPr lvl="0"/>
            <a:r>
              <a:rPr lang="en-US" dirty="0"/>
              <a:t>Start the Tomcat server</a:t>
            </a:r>
            <a:endParaRPr lang="en-GB" sz="2000" dirty="0"/>
          </a:p>
          <a:p>
            <a:pPr lvl="0"/>
            <a:r>
              <a:rPr lang="en-US" dirty="0"/>
              <a:t>Stop the server</a:t>
            </a:r>
            <a:endParaRPr lang="en-GB" sz="2000" dirty="0"/>
          </a:p>
          <a:p>
            <a:pPr lvl="0"/>
            <a:r>
              <a:rPr lang="en-US" dirty="0"/>
              <a:t>Users creation</a:t>
            </a:r>
            <a:endParaRPr lang="en-GB" sz="2000" dirty="0"/>
          </a:p>
          <a:p>
            <a:pPr lvl="0"/>
            <a:r>
              <a:rPr lang="en-US" dirty="0"/>
              <a:t>Roles</a:t>
            </a:r>
            <a:endParaRPr lang="en-GB" sz="2000" dirty="0"/>
          </a:p>
          <a:p>
            <a:pPr lvl="0"/>
            <a:r>
              <a:rPr lang="en-US" dirty="0"/>
              <a:t>Port number change</a:t>
            </a:r>
            <a:endParaRPr lang="en-GB" sz="2000" dirty="0"/>
          </a:p>
          <a:p>
            <a:pPr lvl="0"/>
            <a:r>
              <a:rPr lang="en-US" dirty="0"/>
              <a:t>Application Deployment</a:t>
            </a:r>
            <a:endParaRPr lang="en-GB" sz="2000" dirty="0"/>
          </a:p>
          <a:p>
            <a:pPr lvl="1"/>
            <a:r>
              <a:rPr lang="en-US" sz="2400" dirty="0"/>
              <a:t>Through Admin Console</a:t>
            </a:r>
            <a:endParaRPr lang="en-GB" sz="2000" dirty="0"/>
          </a:p>
          <a:p>
            <a:pPr lvl="1"/>
            <a:r>
              <a:rPr lang="en-US" sz="2400" dirty="0"/>
              <a:t>Copy artifact into </a:t>
            </a:r>
            <a:r>
              <a:rPr lang="en-US" sz="2400" dirty="0" err="1"/>
              <a:t>webapps</a:t>
            </a:r>
            <a:r>
              <a:rPr lang="en-US" sz="2400" dirty="0"/>
              <a:t> folder</a:t>
            </a:r>
            <a:endParaRPr lang="en-GB" sz="2000" dirty="0"/>
          </a:p>
          <a:p>
            <a:pPr lvl="0"/>
            <a:r>
              <a:rPr lang="en-US" dirty="0"/>
              <a:t>Tomcat Tuning</a:t>
            </a:r>
            <a:endParaRPr lang="en-GB" sz="2000" dirty="0"/>
          </a:p>
          <a:p>
            <a:pPr lvl="0"/>
            <a:r>
              <a:rPr lang="en-US" dirty="0"/>
              <a:t>Data source Creation</a:t>
            </a:r>
            <a:endParaRPr lang="en-GB" sz="2000" dirty="0"/>
          </a:p>
          <a:p>
            <a:endParaRPr lang="en-GB" dirty="0"/>
          </a:p>
        </p:txBody>
      </p:sp>
    </p:spTree>
    <p:extLst>
      <p:ext uri="{BB962C8B-B14F-4D97-AF65-F5344CB8AC3E}">
        <p14:creationId xmlns:p14="http://schemas.microsoft.com/office/powerpoint/2010/main" val="3493858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Code Quality Tool-</a:t>
            </a:r>
            <a:r>
              <a:rPr lang="en-GB" dirty="0" err="1" smtClean="0"/>
              <a:t>SonarQube</a:t>
            </a:r>
            <a:endParaRPr lang="en-GB" dirty="0"/>
          </a:p>
        </p:txBody>
      </p:sp>
      <p:sp>
        <p:nvSpPr>
          <p:cNvPr id="3" name="Content Placeholder 2"/>
          <p:cNvSpPr>
            <a:spLocks noGrp="1"/>
          </p:cNvSpPr>
          <p:nvPr>
            <p:ph idx="1"/>
          </p:nvPr>
        </p:nvSpPr>
        <p:spPr/>
        <p:txBody>
          <a:bodyPr>
            <a:normAutofit fontScale="62500" lnSpcReduction="20000"/>
          </a:bodyPr>
          <a:lstStyle/>
          <a:p>
            <a:pPr lvl="0"/>
            <a:r>
              <a:rPr lang="en-US" dirty="0"/>
              <a:t>Introduction</a:t>
            </a:r>
            <a:endParaRPr lang="en-GB" sz="2000" dirty="0"/>
          </a:p>
          <a:p>
            <a:pPr lvl="0"/>
            <a:r>
              <a:rPr lang="en-US" dirty="0"/>
              <a:t>Pre-Requisites</a:t>
            </a:r>
            <a:endParaRPr lang="en-GB" sz="2000" dirty="0"/>
          </a:p>
          <a:p>
            <a:pPr lvl="0"/>
            <a:r>
              <a:rPr lang="en-US" dirty="0"/>
              <a:t>Architecture</a:t>
            </a:r>
            <a:endParaRPr lang="en-GB" sz="2000" dirty="0"/>
          </a:p>
          <a:p>
            <a:pPr lvl="0"/>
            <a:r>
              <a:rPr lang="en-US" dirty="0"/>
              <a:t>Installation</a:t>
            </a:r>
            <a:endParaRPr lang="en-GB" sz="2000" dirty="0"/>
          </a:p>
          <a:p>
            <a:pPr lvl="0"/>
            <a:r>
              <a:rPr lang="en-US" dirty="0"/>
              <a:t>Change the Port Number</a:t>
            </a:r>
            <a:endParaRPr lang="en-GB" sz="2000" dirty="0"/>
          </a:p>
          <a:p>
            <a:pPr lvl="0"/>
            <a:r>
              <a:rPr lang="en-US" dirty="0"/>
              <a:t>Execution</a:t>
            </a:r>
            <a:endParaRPr lang="en-GB" sz="2000" dirty="0"/>
          </a:p>
          <a:p>
            <a:pPr lvl="0"/>
            <a:r>
              <a:rPr lang="en-US" dirty="0"/>
              <a:t>Administration</a:t>
            </a:r>
            <a:endParaRPr lang="en-GB" sz="2000" dirty="0"/>
          </a:p>
          <a:p>
            <a:pPr lvl="1"/>
            <a:r>
              <a:rPr lang="en-US" sz="2400" dirty="0"/>
              <a:t>Users Creation (Normal User and Administrator)</a:t>
            </a:r>
            <a:endParaRPr lang="en-GB" sz="2000" dirty="0"/>
          </a:p>
          <a:p>
            <a:pPr lvl="1"/>
            <a:r>
              <a:rPr lang="en-US" sz="2400" dirty="0"/>
              <a:t>Project Creation</a:t>
            </a:r>
            <a:endParaRPr lang="en-GB" sz="2000" dirty="0"/>
          </a:p>
          <a:p>
            <a:pPr lvl="1"/>
            <a:r>
              <a:rPr lang="en-US" sz="2400" dirty="0"/>
              <a:t>Project deletion</a:t>
            </a:r>
            <a:endParaRPr lang="en-GB" sz="2000" dirty="0"/>
          </a:p>
          <a:p>
            <a:pPr lvl="1"/>
            <a:r>
              <a:rPr lang="en-US" sz="2400" dirty="0"/>
              <a:t>Token Generation</a:t>
            </a:r>
            <a:endParaRPr lang="en-GB" sz="2000" dirty="0"/>
          </a:p>
          <a:p>
            <a:pPr lvl="1"/>
            <a:r>
              <a:rPr lang="en-US" sz="2400" dirty="0"/>
              <a:t>Create Quality Profiles</a:t>
            </a:r>
            <a:endParaRPr lang="en-GB" sz="2000" dirty="0"/>
          </a:p>
          <a:p>
            <a:pPr lvl="1"/>
            <a:r>
              <a:rPr lang="en-US" sz="2400" dirty="0"/>
              <a:t>Create Quality Gates</a:t>
            </a:r>
            <a:endParaRPr lang="en-GB" sz="2000" dirty="0"/>
          </a:p>
          <a:p>
            <a:pPr lvl="1"/>
            <a:r>
              <a:rPr lang="en-US" sz="2400" dirty="0"/>
              <a:t>Configure Email settings</a:t>
            </a:r>
            <a:endParaRPr lang="en-GB" sz="2000" dirty="0"/>
          </a:p>
          <a:p>
            <a:endParaRPr lang="en-GB" dirty="0"/>
          </a:p>
        </p:txBody>
      </p:sp>
    </p:spTree>
    <p:extLst>
      <p:ext uri="{BB962C8B-B14F-4D97-AF65-F5344CB8AC3E}">
        <p14:creationId xmlns:p14="http://schemas.microsoft.com/office/powerpoint/2010/main" val="283042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Artifactory</a:t>
            </a:r>
            <a:r>
              <a:rPr lang="en-GB" dirty="0" smtClean="0"/>
              <a:t> </a:t>
            </a:r>
            <a:r>
              <a:rPr lang="en-GB" dirty="0" err="1" smtClean="0"/>
              <a:t>Mgmt</a:t>
            </a:r>
            <a:r>
              <a:rPr lang="en-GB" dirty="0" smtClean="0"/>
              <a:t> Tool-Nexus</a:t>
            </a:r>
            <a:endParaRPr lang="en-GB" dirty="0"/>
          </a:p>
        </p:txBody>
      </p:sp>
      <p:sp>
        <p:nvSpPr>
          <p:cNvPr id="3" name="Content Placeholder 2"/>
          <p:cNvSpPr>
            <a:spLocks noGrp="1"/>
          </p:cNvSpPr>
          <p:nvPr>
            <p:ph idx="1"/>
          </p:nvPr>
        </p:nvSpPr>
        <p:spPr/>
        <p:txBody>
          <a:bodyPr>
            <a:normAutofit fontScale="77500" lnSpcReduction="20000"/>
          </a:bodyPr>
          <a:lstStyle/>
          <a:p>
            <a:pPr lvl="0"/>
            <a:r>
              <a:rPr lang="en-US" dirty="0"/>
              <a:t>Introduction</a:t>
            </a:r>
            <a:endParaRPr lang="en-GB" sz="2000" dirty="0"/>
          </a:p>
          <a:p>
            <a:pPr lvl="0"/>
            <a:r>
              <a:rPr lang="en-US" dirty="0"/>
              <a:t>Installation</a:t>
            </a:r>
            <a:endParaRPr lang="en-GB" sz="2000" dirty="0"/>
          </a:p>
          <a:p>
            <a:pPr lvl="1"/>
            <a:r>
              <a:rPr lang="en-US" sz="2400" dirty="0"/>
              <a:t>Password and Email change for Admin User</a:t>
            </a:r>
            <a:endParaRPr lang="en-GB" sz="2000" dirty="0"/>
          </a:p>
          <a:p>
            <a:pPr lvl="1"/>
            <a:r>
              <a:rPr lang="en-US" sz="2400" dirty="0"/>
              <a:t>Email server Configuration</a:t>
            </a:r>
            <a:endParaRPr lang="en-GB" sz="2000" dirty="0"/>
          </a:p>
          <a:p>
            <a:pPr lvl="1"/>
            <a:r>
              <a:rPr lang="en-US" sz="2400" dirty="0"/>
              <a:t>Port Number Change</a:t>
            </a:r>
            <a:endParaRPr lang="en-GB" sz="2000" dirty="0"/>
          </a:p>
          <a:p>
            <a:pPr lvl="1"/>
            <a:r>
              <a:rPr lang="en-US" sz="2400" dirty="0"/>
              <a:t>Context root change</a:t>
            </a:r>
            <a:endParaRPr lang="en-GB" sz="2000" dirty="0"/>
          </a:p>
          <a:p>
            <a:pPr lvl="0"/>
            <a:r>
              <a:rPr lang="en-US" dirty="0"/>
              <a:t>Nexus Directory structure</a:t>
            </a:r>
            <a:endParaRPr lang="en-GB" sz="2000" dirty="0"/>
          </a:p>
          <a:p>
            <a:pPr lvl="0"/>
            <a:r>
              <a:rPr lang="en-US" dirty="0"/>
              <a:t>Create the Repositories (maven2hosted, maven2proxy, maven2group and </a:t>
            </a:r>
            <a:r>
              <a:rPr lang="en-US" dirty="0" err="1"/>
              <a:t>docker</a:t>
            </a:r>
            <a:r>
              <a:rPr lang="en-US" dirty="0"/>
              <a:t>..)</a:t>
            </a:r>
            <a:endParaRPr lang="en-GB" sz="2000" dirty="0"/>
          </a:p>
          <a:p>
            <a:pPr lvl="0"/>
            <a:r>
              <a:rPr lang="en-US" dirty="0"/>
              <a:t>Integrate the Maven with Nexus</a:t>
            </a:r>
            <a:endParaRPr lang="en-GB" sz="2000" dirty="0"/>
          </a:p>
          <a:p>
            <a:pPr lvl="0"/>
            <a:r>
              <a:rPr lang="en-US" dirty="0"/>
              <a:t>Create Users</a:t>
            </a:r>
            <a:endParaRPr lang="en-GB" sz="2000" dirty="0"/>
          </a:p>
          <a:p>
            <a:pPr lvl="0"/>
            <a:r>
              <a:rPr lang="en-US" dirty="0"/>
              <a:t>Nexus API</a:t>
            </a:r>
            <a:endParaRPr lang="en-GB" sz="2000" dirty="0"/>
          </a:p>
          <a:p>
            <a:endParaRPr lang="en-GB" dirty="0"/>
          </a:p>
        </p:txBody>
      </p:sp>
    </p:spTree>
    <p:extLst>
      <p:ext uri="{BB962C8B-B14F-4D97-AF65-F5344CB8AC3E}">
        <p14:creationId xmlns:p14="http://schemas.microsoft.com/office/powerpoint/2010/main" val="252117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CICD Tool-Jenkins</a:t>
            </a:r>
            <a:endParaRPr lang="en-GB" dirty="0"/>
          </a:p>
        </p:txBody>
      </p:sp>
      <p:sp>
        <p:nvSpPr>
          <p:cNvPr id="3" name="Content Placeholder 2"/>
          <p:cNvSpPr>
            <a:spLocks noGrp="1"/>
          </p:cNvSpPr>
          <p:nvPr>
            <p:ph idx="1"/>
          </p:nvPr>
        </p:nvSpPr>
        <p:spPr/>
        <p:txBody>
          <a:bodyPr>
            <a:normAutofit fontScale="55000" lnSpcReduction="20000"/>
          </a:bodyPr>
          <a:lstStyle/>
          <a:p>
            <a:pPr lvl="0"/>
            <a:r>
              <a:rPr lang="en-US" b="1" dirty="0"/>
              <a:t>Introduction</a:t>
            </a:r>
            <a:endParaRPr lang="en-GB" sz="3200" dirty="0"/>
          </a:p>
          <a:p>
            <a:pPr lvl="1"/>
            <a:r>
              <a:rPr lang="en-US" sz="2400" dirty="0"/>
              <a:t>Continuous Integration (CI)</a:t>
            </a:r>
            <a:endParaRPr lang="en-GB" sz="2000" dirty="0"/>
          </a:p>
          <a:p>
            <a:pPr lvl="1"/>
            <a:r>
              <a:rPr lang="en-US" sz="2400" dirty="0"/>
              <a:t>Continuous Delivery (CD)</a:t>
            </a:r>
            <a:endParaRPr lang="en-GB" sz="2000" dirty="0"/>
          </a:p>
          <a:p>
            <a:pPr lvl="1"/>
            <a:r>
              <a:rPr lang="en-US" sz="2800" dirty="0"/>
              <a:t>Continuous </a:t>
            </a:r>
            <a:r>
              <a:rPr lang="en-US" sz="1800" dirty="0"/>
              <a:t>Deployment (CD)</a:t>
            </a:r>
            <a:endParaRPr lang="en-GB" sz="2400" dirty="0"/>
          </a:p>
          <a:p>
            <a:r>
              <a:rPr lang="en-GB" dirty="0" smtClean="0"/>
              <a:t>Installation in Linux and Windows</a:t>
            </a:r>
          </a:p>
          <a:p>
            <a:pPr lvl="0"/>
            <a:r>
              <a:rPr lang="en-US" b="1" dirty="0"/>
              <a:t>Create the Maven Project using Freestyle Project type</a:t>
            </a:r>
            <a:endParaRPr lang="en-GB" sz="3200" dirty="0"/>
          </a:p>
          <a:p>
            <a:pPr lvl="1"/>
            <a:r>
              <a:rPr lang="en-US" sz="2400" dirty="0"/>
              <a:t>Integrate Maven software if not done.</a:t>
            </a:r>
            <a:endParaRPr lang="en-GB" sz="2000" dirty="0"/>
          </a:p>
          <a:p>
            <a:pPr lvl="1"/>
            <a:r>
              <a:rPr lang="en-US" sz="2400" dirty="0"/>
              <a:t>Integrate Nexus with Jenkins</a:t>
            </a:r>
            <a:endParaRPr lang="en-GB" sz="2000" dirty="0"/>
          </a:p>
          <a:p>
            <a:pPr lvl="1"/>
            <a:r>
              <a:rPr lang="en-US" sz="2400" dirty="0"/>
              <a:t>Integrate </a:t>
            </a:r>
            <a:r>
              <a:rPr lang="en-US" sz="2400" dirty="0" err="1"/>
              <a:t>SonarQube</a:t>
            </a:r>
            <a:r>
              <a:rPr lang="en-US" sz="2400" dirty="0"/>
              <a:t> with Jenkins</a:t>
            </a:r>
            <a:endParaRPr lang="en-GB" sz="2000" dirty="0"/>
          </a:p>
          <a:p>
            <a:pPr lvl="1"/>
            <a:r>
              <a:rPr lang="en-US" sz="2400" dirty="0"/>
              <a:t>Deploy the App into Tomcat</a:t>
            </a:r>
            <a:endParaRPr lang="en-GB" sz="2000" dirty="0"/>
          </a:p>
          <a:p>
            <a:pPr lvl="1"/>
            <a:r>
              <a:rPr lang="en-US" sz="2400" dirty="0"/>
              <a:t>Through “Deploy to container” plugin</a:t>
            </a:r>
            <a:endParaRPr lang="en-GB" sz="2000" dirty="0"/>
          </a:p>
          <a:p>
            <a:pPr lvl="1"/>
            <a:r>
              <a:rPr lang="en-US" sz="2400" dirty="0"/>
              <a:t>Through Script – SSH Agent Plugin</a:t>
            </a:r>
            <a:endParaRPr lang="en-GB" sz="2000" dirty="0"/>
          </a:p>
          <a:p>
            <a:pPr lvl="1"/>
            <a:r>
              <a:rPr lang="en-US" sz="2400" dirty="0"/>
              <a:t>Configure Email Functionality</a:t>
            </a:r>
            <a:endParaRPr lang="en-GB" sz="2000" dirty="0"/>
          </a:p>
          <a:p>
            <a:pPr lvl="1"/>
            <a:r>
              <a:rPr lang="en-US" sz="2400" dirty="0"/>
              <a:t>Poll SCM</a:t>
            </a:r>
            <a:endParaRPr lang="en-GB" sz="2000" dirty="0"/>
          </a:p>
          <a:p>
            <a:pPr lvl="1"/>
            <a:r>
              <a:rPr lang="en-US" sz="2400" dirty="0"/>
              <a:t>Build Periodically</a:t>
            </a:r>
            <a:endParaRPr lang="en-GB" sz="2000" dirty="0"/>
          </a:p>
          <a:p>
            <a:endParaRPr lang="en-GB" dirty="0" smtClean="0"/>
          </a:p>
          <a:p>
            <a:endParaRPr lang="en-GB" dirty="0"/>
          </a:p>
        </p:txBody>
      </p:sp>
    </p:spTree>
    <p:extLst>
      <p:ext uri="{BB962C8B-B14F-4D97-AF65-F5344CB8AC3E}">
        <p14:creationId xmlns:p14="http://schemas.microsoft.com/office/powerpoint/2010/main" val="349356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Jenkins</a:t>
            </a:r>
            <a:endParaRPr lang="en-GB" dirty="0"/>
          </a:p>
        </p:txBody>
      </p:sp>
      <p:sp>
        <p:nvSpPr>
          <p:cNvPr id="3" name="Content Placeholder 2"/>
          <p:cNvSpPr>
            <a:spLocks noGrp="1"/>
          </p:cNvSpPr>
          <p:nvPr>
            <p:ph idx="1"/>
          </p:nvPr>
        </p:nvSpPr>
        <p:spPr/>
        <p:txBody>
          <a:bodyPr>
            <a:normAutofit fontScale="62500" lnSpcReduction="20000"/>
          </a:bodyPr>
          <a:lstStyle/>
          <a:p>
            <a:pPr lvl="1"/>
            <a:r>
              <a:rPr lang="en-US" sz="2400" dirty="0" err="1"/>
              <a:t>Git</a:t>
            </a:r>
            <a:r>
              <a:rPr lang="en-US" sz="2400" dirty="0"/>
              <a:t> Web Hooks</a:t>
            </a:r>
            <a:endParaRPr lang="en-GB" sz="2000" dirty="0"/>
          </a:p>
          <a:p>
            <a:pPr lvl="1"/>
            <a:r>
              <a:rPr lang="en-US" sz="2400" dirty="0"/>
              <a:t>Discard Old Build</a:t>
            </a:r>
            <a:endParaRPr lang="en-GB" sz="2000" dirty="0"/>
          </a:p>
          <a:p>
            <a:pPr lvl="1"/>
            <a:r>
              <a:rPr lang="en-US" sz="2400" dirty="0"/>
              <a:t>Disable this project</a:t>
            </a:r>
            <a:endParaRPr lang="en-GB" sz="2000" dirty="0"/>
          </a:p>
          <a:p>
            <a:pPr lvl="1"/>
            <a:r>
              <a:rPr lang="en-US" sz="2400" dirty="0"/>
              <a:t>Delete workspace before build starts</a:t>
            </a:r>
            <a:endParaRPr lang="en-GB" sz="2000" dirty="0"/>
          </a:p>
          <a:p>
            <a:pPr lvl="1"/>
            <a:r>
              <a:rPr lang="en-US" sz="2400" dirty="0"/>
              <a:t>Add timestamps to the Console Output</a:t>
            </a:r>
            <a:endParaRPr lang="en-GB" sz="2000" dirty="0"/>
          </a:p>
          <a:p>
            <a:pPr lvl="1"/>
            <a:r>
              <a:rPr lang="en-US" sz="2400" dirty="0"/>
              <a:t>JACOCO plugin</a:t>
            </a:r>
            <a:endParaRPr lang="en-GB" sz="2000" dirty="0"/>
          </a:p>
          <a:p>
            <a:pPr lvl="0"/>
            <a:r>
              <a:rPr lang="en-US" b="1" dirty="0"/>
              <a:t>Plugin Management</a:t>
            </a:r>
            <a:endParaRPr lang="en-GB" sz="3200" dirty="0"/>
          </a:p>
          <a:p>
            <a:pPr lvl="1"/>
            <a:r>
              <a:rPr lang="en-US" sz="2400" dirty="0"/>
              <a:t>Safe Restart</a:t>
            </a:r>
            <a:endParaRPr lang="en-GB" sz="2000" dirty="0"/>
          </a:p>
          <a:p>
            <a:pPr lvl="1"/>
            <a:r>
              <a:rPr lang="en-US" sz="2400" dirty="0"/>
              <a:t>Next Build Number</a:t>
            </a:r>
            <a:endParaRPr lang="en-GB" sz="2000" dirty="0"/>
          </a:p>
          <a:p>
            <a:pPr lvl="1"/>
            <a:r>
              <a:rPr lang="en-US" sz="2400" dirty="0"/>
              <a:t>Email Extension</a:t>
            </a:r>
            <a:endParaRPr lang="en-GB" sz="2000" dirty="0"/>
          </a:p>
          <a:p>
            <a:pPr lvl="1"/>
            <a:r>
              <a:rPr lang="en-US" sz="2400" dirty="0" err="1"/>
              <a:t>SonarQube</a:t>
            </a:r>
            <a:r>
              <a:rPr lang="en-US" sz="2400" dirty="0"/>
              <a:t> Scanner</a:t>
            </a:r>
            <a:endParaRPr lang="en-GB" sz="2000" dirty="0"/>
          </a:p>
          <a:p>
            <a:pPr lvl="1"/>
            <a:r>
              <a:rPr lang="en-US" sz="2400" dirty="0"/>
              <a:t>Schedule Build</a:t>
            </a:r>
            <a:endParaRPr lang="en-GB" sz="2000" dirty="0"/>
          </a:p>
          <a:p>
            <a:pPr lvl="1"/>
            <a:r>
              <a:rPr lang="en-US" sz="2400" dirty="0" err="1"/>
              <a:t>Artifactory</a:t>
            </a:r>
            <a:r>
              <a:rPr lang="en-US" sz="2400" dirty="0"/>
              <a:t> Plugin</a:t>
            </a:r>
            <a:endParaRPr lang="en-GB" sz="2000" dirty="0"/>
          </a:p>
          <a:p>
            <a:pPr lvl="1"/>
            <a:r>
              <a:rPr lang="en-US" sz="2400" dirty="0"/>
              <a:t>Cloud Foundry</a:t>
            </a:r>
            <a:endParaRPr lang="en-GB" sz="2000" dirty="0"/>
          </a:p>
          <a:p>
            <a:endParaRPr lang="en-GB" dirty="0"/>
          </a:p>
        </p:txBody>
      </p:sp>
    </p:spTree>
    <p:extLst>
      <p:ext uri="{BB962C8B-B14F-4D97-AF65-F5344CB8AC3E}">
        <p14:creationId xmlns:p14="http://schemas.microsoft.com/office/powerpoint/2010/main" val="82733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Jenkins</a:t>
            </a:r>
            <a:endParaRPr lang="en-GB" dirty="0"/>
          </a:p>
        </p:txBody>
      </p:sp>
      <p:sp>
        <p:nvSpPr>
          <p:cNvPr id="3" name="Content Placeholder 2"/>
          <p:cNvSpPr>
            <a:spLocks noGrp="1"/>
          </p:cNvSpPr>
          <p:nvPr>
            <p:ph idx="1"/>
          </p:nvPr>
        </p:nvSpPr>
        <p:spPr/>
        <p:txBody>
          <a:bodyPr>
            <a:normAutofit fontScale="92500" lnSpcReduction="20000"/>
          </a:bodyPr>
          <a:lstStyle/>
          <a:p>
            <a:pPr lvl="1"/>
            <a:r>
              <a:rPr lang="en-US" sz="2400" dirty="0"/>
              <a:t>Blue Ocean</a:t>
            </a:r>
            <a:endParaRPr lang="en-GB" sz="2000" dirty="0"/>
          </a:p>
          <a:p>
            <a:pPr lvl="1"/>
            <a:r>
              <a:rPr lang="en-US" sz="2400" dirty="0"/>
              <a:t>Deploy to container</a:t>
            </a:r>
            <a:endParaRPr lang="en-GB" sz="2000" dirty="0"/>
          </a:p>
          <a:p>
            <a:pPr lvl="1"/>
            <a:r>
              <a:rPr lang="en-US" sz="2400" dirty="0"/>
              <a:t>Deploy </a:t>
            </a:r>
            <a:r>
              <a:rPr lang="en-US" sz="2400" dirty="0" err="1"/>
              <a:t>WebLogic</a:t>
            </a:r>
            <a:endParaRPr lang="en-GB" sz="2000" dirty="0"/>
          </a:p>
          <a:p>
            <a:pPr lvl="1"/>
            <a:r>
              <a:rPr lang="en-US" sz="2400" dirty="0"/>
              <a:t>Maven Integration</a:t>
            </a:r>
            <a:endParaRPr lang="en-GB" sz="2000" dirty="0"/>
          </a:p>
          <a:p>
            <a:pPr lvl="1"/>
            <a:r>
              <a:rPr lang="en-US" sz="2400" dirty="0"/>
              <a:t>JACOC</a:t>
            </a:r>
            <a:endParaRPr lang="en-GB" sz="2000" dirty="0"/>
          </a:p>
          <a:p>
            <a:pPr lvl="1"/>
            <a:r>
              <a:rPr lang="en-US" sz="2400" dirty="0"/>
              <a:t>SSH Agent</a:t>
            </a:r>
            <a:endParaRPr lang="en-GB" sz="2000" dirty="0"/>
          </a:p>
          <a:p>
            <a:pPr lvl="1"/>
            <a:r>
              <a:rPr lang="en-US" sz="2400" dirty="0"/>
              <a:t>Publish Over SSH</a:t>
            </a:r>
            <a:endParaRPr lang="en-GB" sz="2000" dirty="0"/>
          </a:p>
          <a:p>
            <a:pPr lvl="1"/>
            <a:r>
              <a:rPr lang="en-US" sz="2400" dirty="0"/>
              <a:t>Thin Backup</a:t>
            </a:r>
            <a:endParaRPr lang="en-GB" sz="2000" dirty="0"/>
          </a:p>
          <a:p>
            <a:pPr lvl="1"/>
            <a:r>
              <a:rPr lang="en-US" sz="2400" dirty="0"/>
              <a:t>Build Name Setter</a:t>
            </a:r>
            <a:endParaRPr lang="en-GB" sz="2000" dirty="0"/>
          </a:p>
          <a:p>
            <a:pPr lvl="1"/>
            <a:r>
              <a:rPr lang="en-US" sz="2400" dirty="0"/>
              <a:t>Convert To Pipeline</a:t>
            </a:r>
            <a:endParaRPr lang="en-GB" sz="2000" dirty="0"/>
          </a:p>
          <a:p>
            <a:endParaRPr lang="en-GB" dirty="0"/>
          </a:p>
        </p:txBody>
      </p:sp>
    </p:spTree>
    <p:extLst>
      <p:ext uri="{BB962C8B-B14F-4D97-AF65-F5344CB8AC3E}">
        <p14:creationId xmlns:p14="http://schemas.microsoft.com/office/powerpoint/2010/main" val="352213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err="1"/>
              <a:t>DevOps</a:t>
            </a:r>
            <a:r>
              <a:rPr lang="en-GB" b="1" u="sng" dirty="0"/>
              <a:t> Coaching Highlights</a:t>
            </a:r>
            <a:endParaRPr lang="en-GB" dirty="0"/>
          </a:p>
        </p:txBody>
      </p:sp>
      <p:sp>
        <p:nvSpPr>
          <p:cNvPr id="3" name="Content Placeholder 2"/>
          <p:cNvSpPr>
            <a:spLocks noGrp="1"/>
          </p:cNvSpPr>
          <p:nvPr>
            <p:ph idx="1"/>
          </p:nvPr>
        </p:nvSpPr>
        <p:spPr/>
        <p:txBody>
          <a:bodyPr>
            <a:normAutofit fontScale="62500" lnSpcReduction="20000"/>
          </a:bodyPr>
          <a:lstStyle/>
          <a:p>
            <a:r>
              <a:rPr lang="en-GB" b="1" dirty="0" smtClean="0"/>
              <a:t>Myself: RAM</a:t>
            </a:r>
          </a:p>
          <a:p>
            <a:pPr marL="68580" indent="0">
              <a:buNone/>
            </a:pPr>
            <a:endParaRPr lang="en-GB" dirty="0" smtClean="0"/>
          </a:p>
          <a:p>
            <a:r>
              <a:rPr lang="en-GB" b="1" dirty="0"/>
              <a:t>Having </a:t>
            </a:r>
            <a:r>
              <a:rPr lang="en-GB" b="1" dirty="0" smtClean="0"/>
              <a:t>overall </a:t>
            </a:r>
            <a:r>
              <a:rPr lang="en-GB" b="1" dirty="0"/>
              <a:t>10+ years of professional IT </a:t>
            </a:r>
            <a:r>
              <a:rPr lang="en-GB" b="1" dirty="0" smtClean="0"/>
              <a:t>experience including </a:t>
            </a:r>
            <a:r>
              <a:rPr lang="en-GB" b="1" dirty="0"/>
              <a:t>5+ Years in </a:t>
            </a:r>
            <a:r>
              <a:rPr lang="en-GB" b="1" dirty="0" err="1"/>
              <a:t>DevOps</a:t>
            </a:r>
            <a:r>
              <a:rPr lang="en-GB" b="1" dirty="0"/>
              <a:t>/Cloud </a:t>
            </a:r>
            <a:r>
              <a:rPr lang="en-GB" b="1" dirty="0" smtClean="0"/>
              <a:t>computing/Automation.</a:t>
            </a:r>
          </a:p>
          <a:p>
            <a:pPr marL="68580" indent="0">
              <a:buNone/>
            </a:pPr>
            <a:endParaRPr lang="en-GB" b="1" dirty="0" smtClean="0"/>
          </a:p>
          <a:p>
            <a:r>
              <a:rPr lang="en-GB" b="1" dirty="0"/>
              <a:t>Working as a </a:t>
            </a:r>
            <a:r>
              <a:rPr lang="en-GB" b="1" dirty="0" err="1"/>
              <a:t>DevOps</a:t>
            </a:r>
            <a:r>
              <a:rPr lang="en-GB" b="1" dirty="0"/>
              <a:t> Lead  in </a:t>
            </a:r>
            <a:r>
              <a:rPr lang="en-GB" b="1" dirty="0" smtClean="0"/>
              <a:t> </a:t>
            </a:r>
            <a:r>
              <a:rPr lang="en-GB" b="1" dirty="0"/>
              <a:t>one of the top IT </a:t>
            </a:r>
            <a:r>
              <a:rPr lang="en-GB" b="1" dirty="0" smtClean="0"/>
              <a:t>service MNC companies </a:t>
            </a:r>
            <a:r>
              <a:rPr lang="en-GB" b="1" dirty="0"/>
              <a:t>in India</a:t>
            </a:r>
            <a:r>
              <a:rPr lang="en-GB" b="1" dirty="0" smtClean="0"/>
              <a:t>.</a:t>
            </a:r>
          </a:p>
          <a:p>
            <a:endParaRPr lang="en-GB" b="1" dirty="0" smtClean="0"/>
          </a:p>
          <a:p>
            <a:r>
              <a:rPr lang="en-GB" b="1" dirty="0"/>
              <a:t>Trained about 75+ students and Job support 100+ Professionals successfully for past few years and many of my students got placed with many large </a:t>
            </a:r>
            <a:r>
              <a:rPr lang="en-GB" b="1" dirty="0" smtClean="0"/>
              <a:t>enterprises</a:t>
            </a:r>
          </a:p>
          <a:p>
            <a:pPr marL="68580" indent="0">
              <a:buNone/>
            </a:pPr>
            <a:endParaRPr lang="en-GB" b="1" dirty="0" smtClean="0"/>
          </a:p>
          <a:p>
            <a:r>
              <a:rPr lang="en-GB" b="1" dirty="0"/>
              <a:t>Comprehensive hands on knowledge on Linux</a:t>
            </a:r>
            <a:r>
              <a:rPr lang="en-GB" b="1" dirty="0" smtClean="0"/>
              <a:t>, </a:t>
            </a:r>
            <a:r>
              <a:rPr lang="en-GB" b="1" dirty="0" err="1" smtClean="0"/>
              <a:t>ShellScript,Git</a:t>
            </a:r>
            <a:r>
              <a:rPr lang="en-GB" b="1" dirty="0" smtClean="0"/>
              <a:t> </a:t>
            </a:r>
            <a:r>
              <a:rPr lang="en-GB" b="1" dirty="0"/>
              <a:t>and </a:t>
            </a:r>
            <a:r>
              <a:rPr lang="en-GB" b="1" dirty="0" err="1"/>
              <a:t>Github</a:t>
            </a:r>
            <a:r>
              <a:rPr lang="en-GB" b="1" dirty="0"/>
              <a:t>, Jenkins, Maven, </a:t>
            </a:r>
            <a:r>
              <a:rPr lang="en-GB" b="1" dirty="0" err="1"/>
              <a:t>SonarQube</a:t>
            </a:r>
            <a:r>
              <a:rPr lang="en-GB" b="1" dirty="0"/>
              <a:t>, Nexus,  </a:t>
            </a:r>
            <a:r>
              <a:rPr lang="en-GB" b="1" dirty="0" err="1"/>
              <a:t>Ansible</a:t>
            </a:r>
            <a:r>
              <a:rPr lang="en-GB" b="1" dirty="0"/>
              <a:t>, </a:t>
            </a:r>
            <a:r>
              <a:rPr lang="en-GB" b="1" dirty="0" err="1"/>
              <a:t>Docker</a:t>
            </a:r>
            <a:r>
              <a:rPr lang="en-GB" b="1" dirty="0"/>
              <a:t>, </a:t>
            </a:r>
            <a:r>
              <a:rPr lang="en-GB" b="1" dirty="0" err="1"/>
              <a:t>Kubernetes</a:t>
            </a:r>
            <a:r>
              <a:rPr lang="en-GB" b="1" dirty="0"/>
              <a:t> and AWS. </a:t>
            </a:r>
            <a:endParaRPr lang="en-GB" dirty="0" smtClean="0"/>
          </a:p>
        </p:txBody>
      </p:sp>
    </p:spTree>
    <p:extLst>
      <p:ext uri="{BB962C8B-B14F-4D97-AF65-F5344CB8AC3E}">
        <p14:creationId xmlns:p14="http://schemas.microsoft.com/office/powerpoint/2010/main" val="323490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Configuration </a:t>
            </a:r>
            <a:r>
              <a:rPr lang="en-GB" dirty="0" err="1" smtClean="0"/>
              <a:t>Mgmt</a:t>
            </a:r>
            <a:r>
              <a:rPr lang="en-GB" dirty="0" smtClean="0"/>
              <a:t> Tool-</a:t>
            </a:r>
            <a:r>
              <a:rPr lang="en-GB" dirty="0" err="1" smtClean="0"/>
              <a:t>Ansible</a:t>
            </a: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a:t>Introduction</a:t>
            </a:r>
            <a:endParaRPr lang="en-GB" dirty="0"/>
          </a:p>
          <a:p>
            <a:pPr lvl="0"/>
            <a:r>
              <a:rPr lang="en-US" dirty="0"/>
              <a:t>Architecture</a:t>
            </a:r>
            <a:endParaRPr lang="en-GB" dirty="0"/>
          </a:p>
          <a:p>
            <a:pPr lvl="0"/>
            <a:r>
              <a:rPr lang="en-US" dirty="0" err="1"/>
              <a:t>ssh</a:t>
            </a:r>
            <a:r>
              <a:rPr lang="en-US" dirty="0"/>
              <a:t>-key generation</a:t>
            </a:r>
            <a:endParaRPr lang="en-GB" dirty="0"/>
          </a:p>
          <a:p>
            <a:pPr lvl="0"/>
            <a:r>
              <a:rPr lang="en-US" dirty="0"/>
              <a:t>Copy SSH Key</a:t>
            </a:r>
            <a:endParaRPr lang="en-GB" dirty="0"/>
          </a:p>
          <a:p>
            <a:pPr lvl="0"/>
            <a:r>
              <a:rPr lang="en-US" dirty="0" err="1"/>
              <a:t>Ansible</a:t>
            </a:r>
            <a:r>
              <a:rPr lang="en-US" dirty="0"/>
              <a:t> </a:t>
            </a:r>
            <a:r>
              <a:rPr lang="en-US" dirty="0" err="1"/>
              <a:t>adhoc</a:t>
            </a:r>
            <a:r>
              <a:rPr lang="en-US" dirty="0"/>
              <a:t> Commands</a:t>
            </a:r>
            <a:endParaRPr lang="en-GB" dirty="0"/>
          </a:p>
          <a:p>
            <a:pPr lvl="0"/>
            <a:r>
              <a:rPr lang="en-US" dirty="0" err="1"/>
              <a:t>Ansible</a:t>
            </a:r>
            <a:r>
              <a:rPr lang="en-US" dirty="0"/>
              <a:t> Playbooks</a:t>
            </a:r>
            <a:endParaRPr lang="en-GB" dirty="0"/>
          </a:p>
          <a:p>
            <a:pPr lvl="0"/>
            <a:r>
              <a:rPr lang="en-US" dirty="0"/>
              <a:t>Execution of </a:t>
            </a:r>
            <a:r>
              <a:rPr lang="en-US" dirty="0" err="1"/>
              <a:t>Ansible</a:t>
            </a:r>
            <a:r>
              <a:rPr lang="en-US" dirty="0"/>
              <a:t> Playbooks</a:t>
            </a:r>
            <a:endParaRPr lang="en-GB" dirty="0"/>
          </a:p>
          <a:p>
            <a:pPr lvl="0"/>
            <a:r>
              <a:rPr lang="en-US" dirty="0" err="1"/>
              <a:t>Ansible</a:t>
            </a:r>
            <a:r>
              <a:rPr lang="en-US" dirty="0"/>
              <a:t> Modules</a:t>
            </a:r>
            <a:endParaRPr lang="en-GB" dirty="0"/>
          </a:p>
          <a:p>
            <a:pPr lvl="0"/>
            <a:r>
              <a:rPr lang="en-US" dirty="0"/>
              <a:t>Roles</a:t>
            </a:r>
            <a:endParaRPr lang="en-GB" dirty="0"/>
          </a:p>
          <a:p>
            <a:pPr lvl="0"/>
            <a:r>
              <a:rPr lang="en-US" dirty="0" err="1"/>
              <a:t>Ansible</a:t>
            </a:r>
            <a:r>
              <a:rPr lang="en-US" dirty="0"/>
              <a:t> Vault</a:t>
            </a:r>
            <a:endParaRPr lang="en-GB" dirty="0"/>
          </a:p>
          <a:p>
            <a:pPr lvl="0"/>
            <a:r>
              <a:rPr lang="en-US" dirty="0" err="1"/>
              <a:t>Ansible</a:t>
            </a:r>
            <a:r>
              <a:rPr lang="en-US" dirty="0"/>
              <a:t> Galaxy</a:t>
            </a:r>
            <a:endParaRPr lang="en-GB" dirty="0"/>
          </a:p>
          <a:p>
            <a:endParaRPr lang="en-GB" dirty="0"/>
          </a:p>
        </p:txBody>
      </p:sp>
    </p:spTree>
    <p:extLst>
      <p:ext uri="{BB962C8B-B14F-4D97-AF65-F5344CB8AC3E}">
        <p14:creationId xmlns:p14="http://schemas.microsoft.com/office/powerpoint/2010/main" val="2678587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Container Tool-</a:t>
            </a:r>
            <a:r>
              <a:rPr lang="en-GB" dirty="0" err="1" smtClean="0"/>
              <a:t>Docker</a:t>
            </a:r>
            <a:endParaRPr lang="en-GB" dirty="0"/>
          </a:p>
        </p:txBody>
      </p:sp>
      <p:sp>
        <p:nvSpPr>
          <p:cNvPr id="3" name="Content Placeholder 2"/>
          <p:cNvSpPr>
            <a:spLocks noGrp="1"/>
          </p:cNvSpPr>
          <p:nvPr>
            <p:ph idx="1"/>
          </p:nvPr>
        </p:nvSpPr>
        <p:spPr/>
        <p:txBody>
          <a:bodyPr>
            <a:normAutofit fontScale="92500" lnSpcReduction="10000"/>
          </a:bodyPr>
          <a:lstStyle/>
          <a:p>
            <a:pPr lvl="0"/>
            <a:r>
              <a:rPr lang="en-US" dirty="0" err="1"/>
              <a:t>Docker</a:t>
            </a:r>
            <a:r>
              <a:rPr lang="en-US" dirty="0"/>
              <a:t> Introduction</a:t>
            </a:r>
            <a:endParaRPr lang="en-GB" dirty="0"/>
          </a:p>
          <a:p>
            <a:pPr lvl="0"/>
            <a:r>
              <a:rPr lang="en-US" dirty="0"/>
              <a:t>Containerization </a:t>
            </a:r>
            <a:r>
              <a:rPr lang="en-US" dirty="0" err="1"/>
              <a:t>Vs</a:t>
            </a:r>
            <a:r>
              <a:rPr lang="en-US" dirty="0"/>
              <a:t> </a:t>
            </a:r>
            <a:r>
              <a:rPr lang="en-US" dirty="0" err="1"/>
              <a:t>Virtualisation</a:t>
            </a:r>
            <a:endParaRPr lang="en-GB" dirty="0"/>
          </a:p>
          <a:p>
            <a:pPr lvl="0"/>
            <a:r>
              <a:rPr lang="en-US" dirty="0" err="1"/>
              <a:t>Docker</a:t>
            </a:r>
            <a:r>
              <a:rPr lang="en-US" dirty="0"/>
              <a:t> </a:t>
            </a:r>
            <a:r>
              <a:rPr lang="en-US" dirty="0" err="1"/>
              <a:t>Vs</a:t>
            </a:r>
            <a:r>
              <a:rPr lang="en-US" dirty="0"/>
              <a:t> Virtual Machine</a:t>
            </a:r>
            <a:endParaRPr lang="en-GB" dirty="0"/>
          </a:p>
          <a:p>
            <a:pPr lvl="0"/>
            <a:r>
              <a:rPr lang="en-US" dirty="0" err="1"/>
              <a:t>Docker</a:t>
            </a:r>
            <a:r>
              <a:rPr lang="en-US" dirty="0"/>
              <a:t> Installation</a:t>
            </a:r>
            <a:endParaRPr lang="en-GB" dirty="0"/>
          </a:p>
          <a:p>
            <a:pPr lvl="0"/>
            <a:r>
              <a:rPr lang="en-US" dirty="0" err="1"/>
              <a:t>Dockerfile</a:t>
            </a:r>
            <a:endParaRPr lang="en-GB" dirty="0"/>
          </a:p>
          <a:p>
            <a:pPr lvl="0"/>
            <a:r>
              <a:rPr lang="en-US" dirty="0" err="1"/>
              <a:t>Dcoker</a:t>
            </a:r>
            <a:r>
              <a:rPr lang="en-US" dirty="0"/>
              <a:t> Image</a:t>
            </a:r>
            <a:endParaRPr lang="en-GB" dirty="0"/>
          </a:p>
          <a:p>
            <a:pPr lvl="0"/>
            <a:r>
              <a:rPr lang="en-US" dirty="0" err="1"/>
              <a:t>Docker</a:t>
            </a:r>
            <a:r>
              <a:rPr lang="en-US" dirty="0"/>
              <a:t> Container</a:t>
            </a:r>
            <a:endParaRPr lang="en-GB" dirty="0"/>
          </a:p>
          <a:p>
            <a:pPr lvl="0"/>
            <a:r>
              <a:rPr lang="en-US" dirty="0" err="1"/>
              <a:t>Docker</a:t>
            </a:r>
            <a:r>
              <a:rPr lang="en-US" dirty="0"/>
              <a:t> </a:t>
            </a:r>
            <a:r>
              <a:rPr lang="en-US" dirty="0" err="1"/>
              <a:t>Adhoc</a:t>
            </a:r>
            <a:r>
              <a:rPr lang="en-US" dirty="0"/>
              <a:t> Commands</a:t>
            </a:r>
            <a:endParaRPr lang="en-GB" dirty="0"/>
          </a:p>
          <a:p>
            <a:pPr lvl="0"/>
            <a:r>
              <a:rPr lang="en-US" dirty="0" err="1"/>
              <a:t>Docker</a:t>
            </a:r>
            <a:r>
              <a:rPr lang="en-US" dirty="0"/>
              <a:t> Networks</a:t>
            </a:r>
            <a:endParaRPr lang="en-GB" dirty="0"/>
          </a:p>
          <a:p>
            <a:endParaRPr lang="en-GB" dirty="0"/>
          </a:p>
        </p:txBody>
      </p:sp>
    </p:spTree>
    <p:extLst>
      <p:ext uri="{BB962C8B-B14F-4D97-AF65-F5344CB8AC3E}">
        <p14:creationId xmlns:p14="http://schemas.microsoft.com/office/powerpoint/2010/main" val="244507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Docker</a:t>
            </a:r>
            <a:endParaRPr lang="en-GB" dirty="0"/>
          </a:p>
        </p:txBody>
      </p:sp>
      <p:sp>
        <p:nvSpPr>
          <p:cNvPr id="3" name="Content Placeholder 2"/>
          <p:cNvSpPr>
            <a:spLocks noGrp="1"/>
          </p:cNvSpPr>
          <p:nvPr>
            <p:ph idx="1"/>
          </p:nvPr>
        </p:nvSpPr>
        <p:spPr/>
        <p:txBody>
          <a:bodyPr/>
          <a:lstStyle/>
          <a:p>
            <a:pPr lvl="0"/>
            <a:r>
              <a:rPr lang="en-US" dirty="0" err="1"/>
              <a:t>Docker</a:t>
            </a:r>
            <a:r>
              <a:rPr lang="en-US" dirty="0"/>
              <a:t> Volumes</a:t>
            </a:r>
            <a:endParaRPr lang="en-GB" dirty="0"/>
          </a:p>
          <a:p>
            <a:pPr lvl="0"/>
            <a:r>
              <a:rPr lang="en-US" dirty="0" err="1"/>
              <a:t>Docker</a:t>
            </a:r>
            <a:r>
              <a:rPr lang="en-US" dirty="0"/>
              <a:t> Keywords</a:t>
            </a:r>
            <a:endParaRPr lang="en-GB" dirty="0"/>
          </a:p>
          <a:p>
            <a:pPr lvl="0"/>
            <a:r>
              <a:rPr lang="en-US" dirty="0" err="1"/>
              <a:t>Dockerfile</a:t>
            </a:r>
            <a:r>
              <a:rPr lang="en-US" dirty="0"/>
              <a:t> Creation</a:t>
            </a:r>
            <a:endParaRPr lang="en-GB" dirty="0"/>
          </a:p>
          <a:p>
            <a:pPr lvl="0"/>
            <a:r>
              <a:rPr lang="en-US" dirty="0" err="1"/>
              <a:t>Docker</a:t>
            </a:r>
            <a:r>
              <a:rPr lang="en-US" dirty="0"/>
              <a:t> Images creation</a:t>
            </a:r>
            <a:endParaRPr lang="en-GB" dirty="0"/>
          </a:p>
          <a:p>
            <a:pPr lvl="0"/>
            <a:r>
              <a:rPr lang="en-US" dirty="0" err="1"/>
              <a:t>Docker</a:t>
            </a:r>
            <a:r>
              <a:rPr lang="en-US" dirty="0"/>
              <a:t> Images save to </a:t>
            </a:r>
            <a:r>
              <a:rPr lang="en-US" dirty="0" err="1"/>
              <a:t>Dockerhub</a:t>
            </a:r>
            <a:endParaRPr lang="en-GB" dirty="0"/>
          </a:p>
          <a:p>
            <a:pPr lvl="0"/>
            <a:r>
              <a:rPr lang="en-US" dirty="0" err="1"/>
              <a:t>Docker</a:t>
            </a:r>
            <a:r>
              <a:rPr lang="en-US" dirty="0"/>
              <a:t> Compose</a:t>
            </a:r>
            <a:endParaRPr lang="en-GB" dirty="0"/>
          </a:p>
          <a:p>
            <a:pPr lvl="0"/>
            <a:r>
              <a:rPr lang="en-US" dirty="0" err="1"/>
              <a:t>Docker</a:t>
            </a:r>
            <a:r>
              <a:rPr lang="en-US" dirty="0"/>
              <a:t> Swarm</a:t>
            </a:r>
            <a:endParaRPr lang="en-GB" dirty="0"/>
          </a:p>
          <a:p>
            <a:endParaRPr lang="en-GB" dirty="0"/>
          </a:p>
        </p:txBody>
      </p:sp>
    </p:spTree>
    <p:extLst>
      <p:ext uri="{BB962C8B-B14F-4D97-AF65-F5344CB8AC3E}">
        <p14:creationId xmlns:p14="http://schemas.microsoft.com/office/powerpoint/2010/main" val="1934467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Container Orchestration Tool-</a:t>
            </a:r>
            <a:r>
              <a:rPr lang="en-GB" dirty="0" err="1" smtClean="0"/>
              <a:t>Kubernetes</a:t>
            </a:r>
            <a:endParaRPr lang="en-GB" dirty="0"/>
          </a:p>
        </p:txBody>
      </p:sp>
      <p:sp>
        <p:nvSpPr>
          <p:cNvPr id="3" name="Content Placeholder 2"/>
          <p:cNvSpPr>
            <a:spLocks noGrp="1"/>
          </p:cNvSpPr>
          <p:nvPr>
            <p:ph idx="1"/>
          </p:nvPr>
        </p:nvSpPr>
        <p:spPr/>
        <p:txBody>
          <a:bodyPr>
            <a:normAutofit fontScale="70000" lnSpcReduction="20000"/>
          </a:bodyPr>
          <a:lstStyle/>
          <a:p>
            <a:pPr lvl="0"/>
            <a:r>
              <a:rPr lang="en-US" dirty="0" err="1"/>
              <a:t>Kubernetes</a:t>
            </a:r>
            <a:r>
              <a:rPr lang="en-US" dirty="0"/>
              <a:t> Introduction</a:t>
            </a:r>
            <a:endParaRPr lang="en-GB" dirty="0"/>
          </a:p>
          <a:p>
            <a:pPr lvl="0"/>
            <a:r>
              <a:rPr lang="en-US" dirty="0"/>
              <a:t>Architecture</a:t>
            </a:r>
            <a:endParaRPr lang="en-GB" dirty="0"/>
          </a:p>
          <a:p>
            <a:pPr lvl="0"/>
            <a:r>
              <a:rPr lang="en-US" dirty="0" err="1"/>
              <a:t>Kubernetes</a:t>
            </a:r>
            <a:r>
              <a:rPr lang="en-US" dirty="0"/>
              <a:t> Cluster(Self-Managed) Setup Using </a:t>
            </a:r>
            <a:r>
              <a:rPr lang="en-US" dirty="0" err="1"/>
              <a:t>Kubeadm</a:t>
            </a:r>
            <a:r>
              <a:rPr lang="en-US" dirty="0"/>
              <a:t>.</a:t>
            </a:r>
            <a:endParaRPr lang="en-GB" dirty="0"/>
          </a:p>
          <a:p>
            <a:pPr lvl="0"/>
            <a:r>
              <a:rPr lang="en-US" dirty="0" err="1"/>
              <a:t>Kubernetes</a:t>
            </a:r>
            <a:r>
              <a:rPr lang="en-US" dirty="0"/>
              <a:t> Namespace</a:t>
            </a:r>
            <a:endParaRPr lang="en-GB" dirty="0"/>
          </a:p>
          <a:p>
            <a:pPr lvl="0"/>
            <a:r>
              <a:rPr lang="en-US" dirty="0" err="1"/>
              <a:t>Kubernetes</a:t>
            </a:r>
            <a:r>
              <a:rPr lang="en-US" dirty="0"/>
              <a:t> Objects o POD o Replication Controller o Replica Set o Daemon Set o Deployment Rolling Update Recreate o </a:t>
            </a:r>
            <a:r>
              <a:rPr lang="en-US" dirty="0" err="1"/>
              <a:t>Stateful</a:t>
            </a:r>
            <a:r>
              <a:rPr lang="en-US" dirty="0"/>
              <a:t> Set o Service o Volumes o Persistent Volume o Persistent Volume Claim o Dynamic Volumes o </a:t>
            </a:r>
            <a:r>
              <a:rPr lang="en-US" dirty="0" err="1"/>
              <a:t>Config</a:t>
            </a:r>
            <a:r>
              <a:rPr lang="en-US" dirty="0"/>
              <a:t> Maps &amp; Secrets</a:t>
            </a:r>
            <a:endParaRPr lang="en-GB" dirty="0"/>
          </a:p>
          <a:p>
            <a:pPr lvl="0"/>
            <a:r>
              <a:rPr lang="en-US" dirty="0"/>
              <a:t>HPA &amp; Metrics Server</a:t>
            </a:r>
            <a:endParaRPr lang="en-GB" dirty="0"/>
          </a:p>
          <a:p>
            <a:pPr lvl="0"/>
            <a:r>
              <a:rPr lang="en-US" dirty="0" err="1"/>
              <a:t>Kubernetes</a:t>
            </a:r>
            <a:r>
              <a:rPr lang="en-US" dirty="0"/>
              <a:t> Cluster Setup In AWS Using KOPS</a:t>
            </a:r>
            <a:endParaRPr lang="en-GB" dirty="0"/>
          </a:p>
          <a:p>
            <a:pPr lvl="0"/>
            <a:r>
              <a:rPr lang="en-US" dirty="0"/>
              <a:t>EKS </a:t>
            </a:r>
            <a:r>
              <a:rPr lang="en-US" dirty="0" err="1"/>
              <a:t>Kubernetes</a:t>
            </a:r>
            <a:r>
              <a:rPr lang="en-US" dirty="0"/>
              <a:t> Cluster Setup Using </a:t>
            </a:r>
            <a:r>
              <a:rPr lang="en-US" dirty="0" err="1"/>
              <a:t>Terraform</a:t>
            </a:r>
            <a:endParaRPr lang="en-GB" dirty="0"/>
          </a:p>
          <a:p>
            <a:pPr lvl="0"/>
            <a:r>
              <a:rPr lang="en-US" dirty="0"/>
              <a:t>Load balancer Service</a:t>
            </a:r>
            <a:endParaRPr lang="en-GB" dirty="0"/>
          </a:p>
          <a:p>
            <a:endParaRPr lang="en-GB" dirty="0"/>
          </a:p>
        </p:txBody>
      </p:sp>
    </p:spTree>
    <p:extLst>
      <p:ext uri="{BB962C8B-B14F-4D97-AF65-F5344CB8AC3E}">
        <p14:creationId xmlns:p14="http://schemas.microsoft.com/office/powerpoint/2010/main" val="389435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Kubernetes</a:t>
            </a:r>
            <a:endParaRPr lang="en-GB" dirty="0"/>
          </a:p>
        </p:txBody>
      </p:sp>
      <p:sp>
        <p:nvSpPr>
          <p:cNvPr id="3" name="Content Placeholder 2"/>
          <p:cNvSpPr>
            <a:spLocks noGrp="1"/>
          </p:cNvSpPr>
          <p:nvPr>
            <p:ph idx="1"/>
          </p:nvPr>
        </p:nvSpPr>
        <p:spPr/>
        <p:txBody>
          <a:bodyPr>
            <a:normAutofit fontScale="92500" lnSpcReduction="10000"/>
          </a:bodyPr>
          <a:lstStyle/>
          <a:p>
            <a:pPr lvl="0"/>
            <a:r>
              <a:rPr lang="en-US" dirty="0"/>
              <a:t>Ingress Controller &amp; Resource</a:t>
            </a:r>
            <a:endParaRPr lang="en-GB" dirty="0"/>
          </a:p>
          <a:p>
            <a:pPr lvl="0"/>
            <a:r>
              <a:rPr lang="en-US" dirty="0" err="1"/>
              <a:t>Liveness</a:t>
            </a:r>
            <a:r>
              <a:rPr lang="en-US" dirty="0"/>
              <a:t> &amp; Readiness probes</a:t>
            </a:r>
            <a:endParaRPr lang="en-GB" dirty="0"/>
          </a:p>
          <a:p>
            <a:pPr lvl="0"/>
            <a:r>
              <a:rPr lang="en-US" dirty="0" err="1"/>
              <a:t>Kubernetes</a:t>
            </a:r>
            <a:r>
              <a:rPr lang="en-US" dirty="0"/>
              <a:t> RBAC</a:t>
            </a:r>
            <a:endParaRPr lang="en-GB" dirty="0"/>
          </a:p>
          <a:p>
            <a:pPr lvl="0"/>
            <a:r>
              <a:rPr lang="en-US" dirty="0" err="1"/>
              <a:t>Kubernetes</a:t>
            </a:r>
            <a:r>
              <a:rPr lang="en-US" dirty="0"/>
              <a:t> &amp; Jenkins Integration</a:t>
            </a:r>
            <a:endParaRPr lang="en-GB" dirty="0"/>
          </a:p>
          <a:p>
            <a:pPr lvl="0"/>
            <a:r>
              <a:rPr lang="en-US" dirty="0" err="1"/>
              <a:t>Kubernetes</a:t>
            </a:r>
            <a:r>
              <a:rPr lang="en-US" dirty="0"/>
              <a:t> Dashboard Setup</a:t>
            </a:r>
            <a:endParaRPr lang="en-GB" dirty="0"/>
          </a:p>
          <a:p>
            <a:pPr lvl="0"/>
            <a:r>
              <a:rPr lang="en-US" dirty="0"/>
              <a:t>Helm</a:t>
            </a:r>
            <a:endParaRPr lang="en-GB" dirty="0"/>
          </a:p>
          <a:p>
            <a:pPr lvl="0"/>
            <a:r>
              <a:rPr lang="en-US" dirty="0"/>
              <a:t>Monitor </a:t>
            </a:r>
            <a:r>
              <a:rPr lang="en-US" dirty="0" err="1"/>
              <a:t>Kubernetes</a:t>
            </a:r>
            <a:r>
              <a:rPr lang="en-US" dirty="0"/>
              <a:t> Using Prometheus And </a:t>
            </a:r>
            <a:r>
              <a:rPr lang="en-US" dirty="0" err="1"/>
              <a:t>Grafana</a:t>
            </a:r>
            <a:r>
              <a:rPr lang="en-US" dirty="0"/>
              <a:t>.</a:t>
            </a:r>
            <a:endParaRPr lang="en-GB" dirty="0"/>
          </a:p>
          <a:p>
            <a:pPr lvl="0"/>
            <a:r>
              <a:rPr lang="en-US" dirty="0"/>
              <a:t>Log aggregation Using EFK</a:t>
            </a:r>
            <a:endParaRPr lang="en-GB" dirty="0"/>
          </a:p>
          <a:p>
            <a:endParaRPr lang="en-GB" dirty="0"/>
          </a:p>
        </p:txBody>
      </p:sp>
    </p:spTree>
    <p:extLst>
      <p:ext uri="{BB962C8B-B14F-4D97-AF65-F5344CB8AC3E}">
        <p14:creationId xmlns:p14="http://schemas.microsoft.com/office/powerpoint/2010/main" val="3492171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Insights!!</a:t>
            </a:r>
            <a:endParaRPr lang="en-GB" dirty="0"/>
          </a:p>
        </p:txBody>
      </p:sp>
      <p:sp>
        <p:nvSpPr>
          <p:cNvPr id="3" name="Content Placeholder 2"/>
          <p:cNvSpPr>
            <a:spLocks noGrp="1"/>
          </p:cNvSpPr>
          <p:nvPr>
            <p:ph idx="1"/>
          </p:nvPr>
        </p:nvSpPr>
        <p:spPr/>
        <p:txBody>
          <a:bodyPr>
            <a:normAutofit fontScale="70000" lnSpcReduction="20000"/>
          </a:bodyPr>
          <a:lstStyle/>
          <a:p>
            <a:pPr indent="-342900">
              <a:buFont typeface="Wingdings" pitchFamily="2" charset="2"/>
              <a:buChar char="Ø"/>
            </a:pPr>
            <a:r>
              <a:rPr lang="en-GB" dirty="0"/>
              <a:t/>
            </a:r>
            <a:br>
              <a:rPr lang="en-GB" dirty="0"/>
            </a:br>
            <a:r>
              <a:rPr lang="en-GB" b="1" dirty="0"/>
              <a:t>The </a:t>
            </a:r>
            <a:r>
              <a:rPr lang="en-GB" b="1" dirty="0" err="1"/>
              <a:t>DevOps</a:t>
            </a:r>
            <a:r>
              <a:rPr lang="en-GB" b="1" dirty="0"/>
              <a:t> requirements in the IT market space is expected to grow by 35% by 2024. Getting a </a:t>
            </a:r>
            <a:r>
              <a:rPr lang="en-GB" b="1" dirty="0" err="1"/>
              <a:t>DevOps</a:t>
            </a:r>
            <a:r>
              <a:rPr lang="en-GB" b="1" dirty="0"/>
              <a:t> education now is a great investment into your future, which will pay off very fast!</a:t>
            </a:r>
          </a:p>
          <a:p>
            <a:pPr indent="-342900">
              <a:buFont typeface="Wingdings" pitchFamily="2" charset="2"/>
              <a:buChar char="Ø"/>
            </a:pPr>
            <a:endParaRPr lang="en-GB" b="1" dirty="0"/>
          </a:p>
          <a:p>
            <a:pPr indent="-342900">
              <a:buFont typeface="Wingdings" pitchFamily="2" charset="2"/>
              <a:buChar char="Ø"/>
            </a:pPr>
            <a:r>
              <a:rPr lang="en-GB" b="1" dirty="0"/>
              <a:t>You are in the right place to kick start your career in </a:t>
            </a:r>
            <a:r>
              <a:rPr lang="en-GB" b="1" dirty="0" err="1"/>
              <a:t>DevOps</a:t>
            </a:r>
            <a:r>
              <a:rPr lang="en-GB" b="1" dirty="0"/>
              <a:t>. </a:t>
            </a:r>
            <a:r>
              <a:rPr lang="en-GB" b="1" dirty="0" err="1"/>
              <a:t>DevOps</a:t>
            </a:r>
            <a:r>
              <a:rPr lang="en-GB" b="1" dirty="0"/>
              <a:t> is one of the top and hot IT skills right now.</a:t>
            </a:r>
          </a:p>
          <a:p>
            <a:pPr indent="-342900">
              <a:buFont typeface="Wingdings" pitchFamily="2" charset="2"/>
              <a:buChar char="Ø"/>
            </a:pPr>
            <a:endParaRPr lang="en-GB" b="1" dirty="0"/>
          </a:p>
          <a:p>
            <a:pPr indent="-342900">
              <a:buFont typeface="Wingdings" pitchFamily="2" charset="2"/>
              <a:buChar char="Ø"/>
            </a:pPr>
            <a:r>
              <a:rPr lang="en-GB" b="1" dirty="0"/>
              <a:t> Currently almost all the employers are struggling to get right resources in their teams who can do the </a:t>
            </a:r>
            <a:r>
              <a:rPr lang="en-GB" b="1" dirty="0" err="1"/>
              <a:t>DevOps</a:t>
            </a:r>
            <a:r>
              <a:rPr lang="en-GB" b="1" dirty="0"/>
              <a:t> and automation work..</a:t>
            </a:r>
          </a:p>
          <a:p>
            <a:pPr indent="-342900">
              <a:buFont typeface="Wingdings" pitchFamily="2" charset="2"/>
              <a:buChar char="Ø"/>
            </a:pPr>
            <a:r>
              <a:rPr lang="en-GB" b="1" dirty="0"/>
              <a:t>You could be that person by attending this trending program!!</a:t>
            </a:r>
          </a:p>
        </p:txBody>
      </p:sp>
    </p:spTree>
    <p:extLst>
      <p:ext uri="{BB962C8B-B14F-4D97-AF65-F5344CB8AC3E}">
        <p14:creationId xmlns:p14="http://schemas.microsoft.com/office/powerpoint/2010/main" val="261396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can learn </a:t>
            </a:r>
            <a:r>
              <a:rPr lang="en-GB" dirty="0" err="1" smtClean="0"/>
              <a:t>DevOps</a:t>
            </a:r>
            <a:r>
              <a:rPr lang="en-GB" dirty="0" smtClean="0"/>
              <a:t>!!</a:t>
            </a:r>
            <a:endParaRPr lang="en-GB" dirty="0"/>
          </a:p>
        </p:txBody>
      </p:sp>
      <p:sp>
        <p:nvSpPr>
          <p:cNvPr id="3" name="Content Placeholder 2"/>
          <p:cNvSpPr>
            <a:spLocks noGrp="1"/>
          </p:cNvSpPr>
          <p:nvPr>
            <p:ph idx="1"/>
          </p:nvPr>
        </p:nvSpPr>
        <p:spPr/>
        <p:txBody>
          <a:bodyPr>
            <a:normAutofit/>
          </a:bodyPr>
          <a:lstStyle/>
          <a:p>
            <a:r>
              <a:rPr lang="en-GB" sz="1900" dirty="0" err="1"/>
              <a:t>DevOps</a:t>
            </a:r>
            <a:r>
              <a:rPr lang="en-GB" sz="1900" dirty="0"/>
              <a:t> is a set of practices and cultural philosophies that emphasizes collaboration, automation, and integration between development and IT operations teams. </a:t>
            </a:r>
            <a:r>
              <a:rPr lang="en-GB" sz="1900" dirty="0" err="1"/>
              <a:t>DevOps</a:t>
            </a:r>
            <a:r>
              <a:rPr lang="en-GB" sz="1900" dirty="0"/>
              <a:t> is not limited to a specific role or background; it can be learned and adopted by individuals from various </a:t>
            </a:r>
            <a:r>
              <a:rPr lang="en-GB" sz="1900" dirty="0" smtClean="0"/>
              <a:t>disciplines.</a:t>
            </a:r>
          </a:p>
          <a:p>
            <a:pPr marL="68580" indent="0">
              <a:buNone/>
            </a:pPr>
            <a:r>
              <a:rPr lang="en-GB" sz="1900" dirty="0" smtClean="0"/>
              <a:t/>
            </a:r>
            <a:br>
              <a:rPr lang="en-GB" sz="1900" dirty="0" smtClean="0"/>
            </a:br>
            <a:r>
              <a:rPr lang="en-GB" sz="1900" dirty="0" smtClean="0"/>
              <a:t>Ex: </a:t>
            </a:r>
            <a:r>
              <a:rPr lang="en-GB" sz="1900" b="1" dirty="0" smtClean="0"/>
              <a:t>Developers,</a:t>
            </a:r>
            <a:r>
              <a:rPr lang="en-GB" sz="1900" b="1" dirty="0"/>
              <a:t> System Administrators and IT </a:t>
            </a:r>
            <a:r>
              <a:rPr lang="en-GB" sz="1900" b="1" dirty="0" smtClean="0"/>
              <a:t>Operations,</a:t>
            </a:r>
            <a:r>
              <a:rPr lang="en-GB" sz="1900" b="1" dirty="0"/>
              <a:t> Quality </a:t>
            </a:r>
            <a:r>
              <a:rPr lang="en-GB" sz="1900" b="1" dirty="0" smtClean="0"/>
              <a:t>Assurance/Testers, </a:t>
            </a:r>
            <a:r>
              <a:rPr lang="en-GB" sz="1900" b="1" dirty="0" err="1" smtClean="0"/>
              <a:t>Networkengineers</a:t>
            </a:r>
            <a:r>
              <a:rPr lang="en-GB" sz="1900" b="1" dirty="0" smtClean="0"/>
              <a:t>,</a:t>
            </a:r>
            <a:r>
              <a:rPr lang="en-GB" sz="1900" b="1" dirty="0"/>
              <a:t> Anyone Interested in IT and Software Development</a:t>
            </a:r>
            <a:endParaRPr lang="en-GB" sz="1900" b="1" dirty="0" smtClean="0"/>
          </a:p>
          <a:p>
            <a:endParaRPr lang="en-GB" dirty="0"/>
          </a:p>
        </p:txBody>
      </p:sp>
    </p:spTree>
    <p:extLst>
      <p:ext uri="{BB962C8B-B14F-4D97-AF65-F5344CB8AC3E}">
        <p14:creationId xmlns:p14="http://schemas.microsoft.com/office/powerpoint/2010/main" val="36688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90" y="548680"/>
            <a:ext cx="7024744" cy="1621984"/>
          </a:xfrm>
        </p:spPr>
        <p:txBody>
          <a:bodyPr>
            <a:normAutofit fontScale="90000"/>
          </a:bodyPr>
          <a:lstStyle/>
          <a:p>
            <a:r>
              <a:rPr lang="en-GB" b="1" u="sng" dirty="0"/>
              <a:t>Complete </a:t>
            </a:r>
            <a:r>
              <a:rPr lang="en-GB" b="1" u="sng" dirty="0" err="1"/>
              <a:t>RoadMap</a:t>
            </a:r>
            <a:r>
              <a:rPr lang="en-GB" b="1" u="sng" dirty="0"/>
              <a:t> to become a successful </a:t>
            </a:r>
            <a:r>
              <a:rPr lang="en-GB" b="1" u="sng" dirty="0" err="1"/>
              <a:t>DevOps</a:t>
            </a:r>
            <a:r>
              <a:rPr lang="en-GB" b="1" u="sng" dirty="0"/>
              <a:t> </a:t>
            </a:r>
            <a:r>
              <a:rPr lang="en-GB" b="1" u="sng" dirty="0" smtClean="0"/>
              <a:t>Engineer</a:t>
            </a:r>
            <a:endParaRPr lang="en-GB" dirty="0"/>
          </a:p>
        </p:txBody>
      </p:sp>
      <p:sp>
        <p:nvSpPr>
          <p:cNvPr id="3" name="Content Placeholder 2"/>
          <p:cNvSpPr>
            <a:spLocks noGrp="1"/>
          </p:cNvSpPr>
          <p:nvPr>
            <p:ph idx="1"/>
          </p:nvPr>
        </p:nvSpPr>
        <p:spPr/>
        <p:txBody>
          <a:bodyPr>
            <a:normAutofit/>
          </a:bodyPr>
          <a:lstStyle/>
          <a:p>
            <a:r>
              <a:rPr lang="en-GB" dirty="0" smtClean="0"/>
              <a:t>We </a:t>
            </a:r>
            <a:r>
              <a:rPr lang="en-GB" dirty="0"/>
              <a:t>all know how </a:t>
            </a:r>
            <a:r>
              <a:rPr lang="en-GB" dirty="0" err="1"/>
              <a:t>DevOps</a:t>
            </a:r>
            <a:r>
              <a:rPr lang="en-GB" dirty="0"/>
              <a:t> is trending right now. And we know where it is going. Let's get to know what skills will make you a successful  </a:t>
            </a:r>
            <a:r>
              <a:rPr lang="en-GB" dirty="0" err="1"/>
              <a:t>DevOps</a:t>
            </a:r>
            <a:r>
              <a:rPr lang="en-GB" dirty="0"/>
              <a:t> engineer.</a:t>
            </a:r>
          </a:p>
          <a:p>
            <a:endParaRPr lang="en-GB" dirty="0"/>
          </a:p>
        </p:txBody>
      </p:sp>
    </p:spTree>
    <p:extLst>
      <p:ext uri="{BB962C8B-B14F-4D97-AF65-F5344CB8AC3E}">
        <p14:creationId xmlns:p14="http://schemas.microsoft.com/office/powerpoint/2010/main" val="403854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t>Top </a:t>
            </a:r>
            <a:r>
              <a:rPr lang="en-GB" b="1" dirty="0" err="1"/>
              <a:t>DevOps</a:t>
            </a:r>
            <a:r>
              <a:rPr lang="en-GB" b="1" dirty="0"/>
              <a:t> skills for 2023</a:t>
            </a:r>
            <a:r>
              <a:rPr lang="en-GB" dirty="0"/>
              <a:t/>
            </a:r>
            <a:br>
              <a:rPr lang="en-GB" dirty="0"/>
            </a:b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1</a:t>
            </a:r>
            <a:r>
              <a:rPr lang="en-GB" dirty="0"/>
              <a:t>. </a:t>
            </a:r>
            <a:r>
              <a:rPr lang="en-GB" i="1" dirty="0"/>
              <a:t>Any cloud knowledge and experience</a:t>
            </a:r>
            <a:r>
              <a:rPr lang="en-GB" dirty="0"/>
              <a:t> - AWS, Azure and Google cloud</a:t>
            </a:r>
          </a:p>
          <a:p>
            <a:r>
              <a:rPr lang="en-GB" dirty="0"/>
              <a:t>2.</a:t>
            </a:r>
            <a:r>
              <a:rPr lang="en-GB" i="1" dirty="0"/>
              <a:t> Linux knowledge and scripting</a:t>
            </a:r>
            <a:r>
              <a:rPr lang="en-GB" dirty="0"/>
              <a:t> - Basic troubleshooting, intermediate scripting, looking at the logs</a:t>
            </a:r>
          </a:p>
          <a:p>
            <a:r>
              <a:rPr lang="en-GB" dirty="0"/>
              <a:t>3. </a:t>
            </a:r>
            <a:r>
              <a:rPr lang="en-GB" i="1" dirty="0"/>
              <a:t>Experience in Git, </a:t>
            </a:r>
            <a:r>
              <a:rPr lang="en-GB" i="1" dirty="0" err="1"/>
              <a:t>GitHub</a:t>
            </a:r>
            <a:r>
              <a:rPr lang="en-GB" i="1" dirty="0"/>
              <a:t>, </a:t>
            </a:r>
            <a:r>
              <a:rPr lang="en-GB" i="1" dirty="0" err="1"/>
              <a:t>Bitbucket</a:t>
            </a:r>
            <a:r>
              <a:rPr lang="en-GB" i="1" dirty="0"/>
              <a:t> </a:t>
            </a:r>
            <a:r>
              <a:rPr lang="en-GB" dirty="0"/>
              <a:t>or any version control systems such as SVN, TFVC</a:t>
            </a:r>
          </a:p>
          <a:p>
            <a:r>
              <a:rPr lang="en-GB" dirty="0"/>
              <a:t>4. </a:t>
            </a:r>
            <a:r>
              <a:rPr lang="en-GB" i="1" dirty="0"/>
              <a:t>Experience in Continuous integrations tools</a:t>
            </a:r>
            <a:r>
              <a:rPr lang="en-GB" dirty="0"/>
              <a:t> such as Jenkins, </a:t>
            </a:r>
            <a:r>
              <a:rPr lang="en-GB" dirty="0" err="1"/>
              <a:t>TeamCity</a:t>
            </a:r>
            <a:r>
              <a:rPr lang="en-GB" dirty="0"/>
              <a:t>, Circle CI </a:t>
            </a:r>
          </a:p>
          <a:p>
            <a:r>
              <a:rPr lang="en-GB" dirty="0"/>
              <a:t>5. </a:t>
            </a:r>
            <a:r>
              <a:rPr lang="en-GB" i="1" dirty="0"/>
              <a:t>Experience in Infrastructure automation tools</a:t>
            </a:r>
            <a:r>
              <a:rPr lang="en-GB" dirty="0"/>
              <a:t> such as </a:t>
            </a:r>
            <a:r>
              <a:rPr lang="en-GB" dirty="0" err="1"/>
              <a:t>Terraform</a:t>
            </a:r>
            <a:r>
              <a:rPr lang="en-GB" dirty="0"/>
              <a:t>, AWS cloud formation</a:t>
            </a:r>
          </a:p>
          <a:p>
            <a:r>
              <a:rPr lang="en-GB" dirty="0"/>
              <a:t>6. </a:t>
            </a:r>
            <a:r>
              <a:rPr lang="en-GB" i="1" dirty="0"/>
              <a:t>Experience in Configuration Management tools</a:t>
            </a:r>
            <a:r>
              <a:rPr lang="en-GB" dirty="0"/>
              <a:t> such as </a:t>
            </a:r>
            <a:r>
              <a:rPr lang="en-GB" dirty="0" err="1"/>
              <a:t>Ansible</a:t>
            </a:r>
            <a:r>
              <a:rPr lang="en-GB" dirty="0"/>
              <a:t>, Puppet or Chef</a:t>
            </a:r>
          </a:p>
          <a:p>
            <a:r>
              <a:rPr lang="en-GB" dirty="0"/>
              <a:t>7. </a:t>
            </a:r>
            <a:r>
              <a:rPr lang="en-GB" i="1" dirty="0"/>
              <a:t>Experience in containers</a:t>
            </a:r>
            <a:r>
              <a:rPr lang="en-GB" dirty="0"/>
              <a:t> such as </a:t>
            </a:r>
            <a:r>
              <a:rPr lang="en-GB" dirty="0" err="1"/>
              <a:t>Docker</a:t>
            </a:r>
            <a:r>
              <a:rPr lang="en-GB" dirty="0"/>
              <a:t> and </a:t>
            </a:r>
            <a:r>
              <a:rPr lang="en-GB" dirty="0" err="1"/>
              <a:t>Kubernetes</a:t>
            </a:r>
            <a:endParaRPr lang="en-GB" dirty="0"/>
          </a:p>
          <a:p>
            <a:r>
              <a:rPr lang="en-GB" dirty="0"/>
              <a:t>8. </a:t>
            </a:r>
            <a:r>
              <a:rPr lang="en-GB" i="1" dirty="0"/>
              <a:t>Experience in basic to intermediate Scripting</a:t>
            </a:r>
            <a:r>
              <a:rPr lang="en-GB" dirty="0"/>
              <a:t>. Advanced scripting needed for </a:t>
            </a:r>
            <a:r>
              <a:rPr lang="en-GB" dirty="0" err="1"/>
              <a:t>Sr.Devops</a:t>
            </a:r>
            <a:r>
              <a:rPr lang="en-GB" dirty="0"/>
              <a:t> folks.</a:t>
            </a:r>
          </a:p>
          <a:p>
            <a:r>
              <a:rPr lang="en-GB" dirty="0"/>
              <a:t>9. </a:t>
            </a:r>
            <a:r>
              <a:rPr lang="en-GB" i="1" dirty="0"/>
              <a:t>Ability to troubleshoot</a:t>
            </a:r>
            <a:r>
              <a:rPr lang="en-GB" dirty="0"/>
              <a:t> in case builds, deployments failure.</a:t>
            </a:r>
          </a:p>
          <a:p>
            <a:endParaRPr lang="en-GB" dirty="0"/>
          </a:p>
        </p:txBody>
      </p:sp>
    </p:spTree>
    <p:extLst>
      <p:ext uri="{BB962C8B-B14F-4D97-AF65-F5344CB8AC3E}">
        <p14:creationId xmlns:p14="http://schemas.microsoft.com/office/powerpoint/2010/main" val="208426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Soft skills</a:t>
            </a:r>
            <a:r>
              <a:rPr lang="en-GB" dirty="0"/>
              <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Now </a:t>
            </a:r>
            <a:r>
              <a:rPr lang="en-GB" dirty="0"/>
              <a:t>a days employers are not only looking for strong technical skills but also looking "soft skills" which are essentials to become successful in IT. If you think if you are lagging on any of these skills, no worries. All these skills can be developed and improved over period of time by practicing.</a:t>
            </a:r>
          </a:p>
          <a:p>
            <a:r>
              <a:rPr lang="en-GB" dirty="0"/>
              <a:t>1. Open minded</a:t>
            </a:r>
          </a:p>
          <a:p>
            <a:r>
              <a:rPr lang="en-GB" dirty="0"/>
              <a:t>2. Willingness to learn new skills</a:t>
            </a:r>
          </a:p>
          <a:p>
            <a:r>
              <a:rPr lang="en-GB" dirty="0"/>
              <a:t>3. Communication</a:t>
            </a:r>
          </a:p>
          <a:p>
            <a:r>
              <a:rPr lang="en-GB" dirty="0"/>
              <a:t>4. Approachable</a:t>
            </a:r>
          </a:p>
          <a:p>
            <a:r>
              <a:rPr lang="en-GB" dirty="0"/>
              <a:t>5. "Get it done" attitude</a:t>
            </a:r>
          </a:p>
          <a:p>
            <a:r>
              <a:rPr lang="en-GB" dirty="0"/>
              <a:t>6. Being adaptable. </a:t>
            </a:r>
          </a:p>
          <a:p>
            <a:endParaRPr lang="en-GB" dirty="0"/>
          </a:p>
        </p:txBody>
      </p:sp>
    </p:spTree>
    <p:extLst>
      <p:ext uri="{BB962C8B-B14F-4D97-AF65-F5344CB8AC3E}">
        <p14:creationId xmlns:p14="http://schemas.microsoft.com/office/powerpoint/2010/main" val="1656209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Course Content</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AWS</a:t>
            </a:r>
          </a:p>
          <a:p>
            <a:r>
              <a:rPr lang="en-US" dirty="0"/>
              <a:t>Create an account in AWS</a:t>
            </a:r>
            <a:endParaRPr lang="en-GB" dirty="0" smtClean="0"/>
          </a:p>
          <a:p>
            <a:r>
              <a:rPr lang="en-GB" dirty="0" smtClean="0"/>
              <a:t>services :</a:t>
            </a:r>
          </a:p>
          <a:p>
            <a:r>
              <a:rPr lang="en-GB" dirty="0" smtClean="0"/>
              <a:t>1.EC2</a:t>
            </a:r>
          </a:p>
          <a:p>
            <a:r>
              <a:rPr lang="en-GB" dirty="0" smtClean="0"/>
              <a:t>2.VPC</a:t>
            </a:r>
          </a:p>
          <a:p>
            <a:r>
              <a:rPr lang="en-GB" dirty="0"/>
              <a:t>3</a:t>
            </a:r>
            <a:r>
              <a:rPr lang="en-GB" dirty="0" smtClean="0"/>
              <a:t>.IAM</a:t>
            </a:r>
          </a:p>
          <a:p>
            <a:r>
              <a:rPr lang="en-GB" dirty="0"/>
              <a:t>4</a:t>
            </a:r>
            <a:r>
              <a:rPr lang="en-GB" dirty="0" smtClean="0"/>
              <a:t>.RDS</a:t>
            </a:r>
          </a:p>
          <a:p>
            <a:r>
              <a:rPr lang="en-GB" dirty="0"/>
              <a:t>5</a:t>
            </a:r>
            <a:r>
              <a:rPr lang="en-GB" dirty="0" smtClean="0"/>
              <a:t>.S3</a:t>
            </a:r>
          </a:p>
          <a:p>
            <a:r>
              <a:rPr lang="en-GB" dirty="0"/>
              <a:t>6</a:t>
            </a:r>
            <a:r>
              <a:rPr lang="en-GB" dirty="0" smtClean="0"/>
              <a:t>.ECR</a:t>
            </a:r>
          </a:p>
          <a:p>
            <a:r>
              <a:rPr lang="en-GB" dirty="0"/>
              <a:t>7</a:t>
            </a:r>
            <a:r>
              <a:rPr lang="en-GB" dirty="0" smtClean="0"/>
              <a:t>.EKS</a:t>
            </a:r>
          </a:p>
          <a:p>
            <a:endParaRPr lang="en-GB" dirty="0"/>
          </a:p>
        </p:txBody>
      </p:sp>
    </p:spTree>
    <p:extLst>
      <p:ext uri="{BB962C8B-B14F-4D97-AF65-F5344CB8AC3E}">
        <p14:creationId xmlns:p14="http://schemas.microsoft.com/office/powerpoint/2010/main" val="212837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Linux</a:t>
            </a: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smtClean="0"/>
              <a:t>Installing </a:t>
            </a:r>
            <a:r>
              <a:rPr lang="en-US" dirty="0"/>
              <a:t>Pre-requisite </a:t>
            </a:r>
            <a:r>
              <a:rPr lang="en-US" dirty="0" err="1"/>
              <a:t>Softwares</a:t>
            </a:r>
            <a:r>
              <a:rPr lang="en-US" dirty="0"/>
              <a:t> (SSH Tools and FTP Tools) in Desktop/Laptop.</a:t>
            </a:r>
            <a:endParaRPr lang="en-GB" dirty="0"/>
          </a:p>
          <a:p>
            <a:pPr lvl="0"/>
            <a:r>
              <a:rPr lang="en-US" dirty="0" smtClean="0"/>
              <a:t>Understand </a:t>
            </a:r>
            <a:r>
              <a:rPr lang="en-US" dirty="0"/>
              <a:t>Linux Command Line.</a:t>
            </a:r>
            <a:endParaRPr lang="en-GB" dirty="0"/>
          </a:p>
          <a:p>
            <a:pPr lvl="0"/>
            <a:r>
              <a:rPr lang="en-US" dirty="0"/>
              <a:t>Linux File/Directory structure.</a:t>
            </a:r>
            <a:endParaRPr lang="en-GB" dirty="0"/>
          </a:p>
          <a:p>
            <a:pPr lvl="0"/>
            <a:r>
              <a:rPr lang="en-US" dirty="0"/>
              <a:t>Linux Commands</a:t>
            </a:r>
            <a:r>
              <a:rPr lang="en-US" dirty="0" smtClean="0"/>
              <a:t>.</a:t>
            </a:r>
          </a:p>
          <a:p>
            <a:pPr lvl="0"/>
            <a:r>
              <a:rPr lang="en-US" dirty="0" smtClean="0"/>
              <a:t>Files and Navigation</a:t>
            </a:r>
          </a:p>
          <a:p>
            <a:pPr lvl="0"/>
            <a:r>
              <a:rPr lang="en-US" dirty="0" smtClean="0"/>
              <a:t>Permissions</a:t>
            </a:r>
          </a:p>
          <a:p>
            <a:pPr lvl="0"/>
            <a:r>
              <a:rPr lang="en-US" dirty="0" smtClean="0"/>
              <a:t>Processes</a:t>
            </a:r>
          </a:p>
          <a:p>
            <a:pPr lvl="0"/>
            <a:r>
              <a:rPr lang="en-US" dirty="0" smtClean="0"/>
              <a:t>Networking</a:t>
            </a:r>
          </a:p>
          <a:p>
            <a:pPr lvl="0"/>
            <a:r>
              <a:rPr lang="en-US" dirty="0" smtClean="0"/>
              <a:t>Compressing</a:t>
            </a:r>
          </a:p>
          <a:p>
            <a:pPr lvl="0"/>
            <a:r>
              <a:rPr lang="en-US" dirty="0" smtClean="0"/>
              <a:t>System info</a:t>
            </a:r>
          </a:p>
          <a:p>
            <a:pPr marL="68580" lvl="0" indent="0">
              <a:buNone/>
            </a:pPr>
            <a:endParaRPr lang="en-GB" dirty="0"/>
          </a:p>
          <a:p>
            <a:pPr marL="68580" indent="0">
              <a:buNone/>
            </a:pPr>
            <a:endParaRPr lang="en-GB" dirty="0"/>
          </a:p>
        </p:txBody>
      </p:sp>
    </p:spTree>
    <p:extLst>
      <p:ext uri="{BB962C8B-B14F-4D97-AF65-F5344CB8AC3E}">
        <p14:creationId xmlns:p14="http://schemas.microsoft.com/office/powerpoint/2010/main" val="3398060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1303</TotalTime>
  <Words>874</Words>
  <Application>Microsoft Office PowerPoint</Application>
  <PresentationFormat>On-screen Show (4:3)</PresentationFormat>
  <Paragraphs>247</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Austin</vt:lpstr>
      <vt:lpstr>Trending Course!!!</vt:lpstr>
      <vt:lpstr>DevOps Coaching Highlights</vt:lpstr>
      <vt:lpstr>Insights!!</vt:lpstr>
      <vt:lpstr>Who can learn DevOps!!</vt:lpstr>
      <vt:lpstr>Complete RoadMap to become a successful DevOps Engineer</vt:lpstr>
      <vt:lpstr>Top DevOps skills for 2023 </vt:lpstr>
      <vt:lpstr>Soft skills </vt:lpstr>
      <vt:lpstr>Course Content</vt:lpstr>
      <vt:lpstr>Linux</vt:lpstr>
      <vt:lpstr>Shell Scripting </vt:lpstr>
      <vt:lpstr>Shell Scripting</vt:lpstr>
      <vt:lpstr>SCM Tool-Git and GitHub</vt:lpstr>
      <vt:lpstr>Build Tool-Maven</vt:lpstr>
      <vt:lpstr>Apache Tomcat</vt:lpstr>
      <vt:lpstr>Code Quality Tool-SonarQube</vt:lpstr>
      <vt:lpstr>Artifactory Mgmt Tool-Nexus</vt:lpstr>
      <vt:lpstr>CICD Tool-Jenkins</vt:lpstr>
      <vt:lpstr>Jenkins</vt:lpstr>
      <vt:lpstr>Jenkins</vt:lpstr>
      <vt:lpstr>Configuration Mgmt Tool-Ansible</vt:lpstr>
      <vt:lpstr>Container Tool-Docker</vt:lpstr>
      <vt:lpstr>Docker</vt:lpstr>
      <vt:lpstr>Container Orchestration Tool-Kubernetes</vt:lpstr>
      <vt:lpstr>Kubernetes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Trending Course!!!</dc:title>
  <dc:creator>918095888447</dc:creator>
  <cp:lastModifiedBy>918095888447</cp:lastModifiedBy>
  <cp:revision>9</cp:revision>
  <dcterms:created xsi:type="dcterms:W3CDTF">2023-08-06T02:47:39Z</dcterms:created>
  <dcterms:modified xsi:type="dcterms:W3CDTF">2023-08-07T00:30:41Z</dcterms:modified>
</cp:coreProperties>
</file>