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66" r:id="rId3"/>
    <p:sldId id="301" r:id="rId4"/>
    <p:sldId id="272" r:id="rId5"/>
    <p:sldId id="273" r:id="rId6"/>
    <p:sldId id="282" r:id="rId7"/>
    <p:sldId id="286" r:id="rId8"/>
    <p:sldId id="289" r:id="rId9"/>
    <p:sldId id="293" r:id="rId10"/>
    <p:sldId id="302" r:id="rId11"/>
    <p:sldId id="298"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66" d="100"/>
          <a:sy n="66" d="100"/>
        </p:scale>
        <p:origin x="668" y="4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2/9/2023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8.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err="1"/>
              <a:t>Fliprobo</a:t>
            </a:r>
            <a:r>
              <a:rPr lang="en-US" dirty="0"/>
              <a:t> assignment 7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BY:</a:t>
            </a:r>
          </a:p>
          <a:p>
            <a:r>
              <a:rPr lang="en-US" dirty="0"/>
              <a:t>RAMAA DEVI S</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The above shows the death counts due to Conflict and Terrorism  </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The below shows death counts due to Poisonings</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The above shows death counts due to  Fire, Heat and Hot Substances</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a:xfrm>
            <a:off x="9265208" y="1595835"/>
            <a:ext cx="2336800" cy="1854200"/>
          </a:xfrm>
        </p:spPr>
        <p:txBody>
          <a:bodyPr anchor="b"/>
          <a:lstStyle/>
          <a:p>
            <a:r>
              <a:rPr lang="en-US" dirty="0"/>
              <a:t>The below shows death counts due to Road Injuries</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10</a:t>
            </a:fld>
            <a:endParaRPr lang="en-US" dirty="0"/>
          </a:p>
        </p:txBody>
      </p:sp>
      <p:pic>
        <p:nvPicPr>
          <p:cNvPr id="7" name="Picture Placeholder 6">
            <a:extLst>
              <a:ext uri="{FF2B5EF4-FFF2-40B4-BE49-F238E27FC236}">
                <a16:creationId xmlns:a16="http://schemas.microsoft.com/office/drawing/2014/main" id="{5918AA58-066E-1A18-0DB3-07D72F8A5358}"/>
              </a:ext>
            </a:extLst>
          </p:cNvPr>
          <p:cNvPicPr>
            <a:picLocks noGrp="1" noChangeAspect="1"/>
          </p:cNvPicPr>
          <p:nvPr>
            <p:ph type="pic" sz="quarter" idx="13"/>
          </p:nvPr>
        </p:nvPicPr>
        <p:blipFill>
          <a:blip r:embed="rId2"/>
          <a:srcRect t="6403" b="6403"/>
          <a:stretch>
            <a:fillRect/>
          </a:stretch>
        </p:blipFill>
        <p:spPr>
          <a:xfrm>
            <a:off x="519815" y="1405287"/>
            <a:ext cx="2502517" cy="2044747"/>
          </a:xfrm>
          <a:prstGeom prst="rect">
            <a:avLst/>
          </a:prstGeom>
        </p:spPr>
      </p:pic>
      <p:pic>
        <p:nvPicPr>
          <p:cNvPr id="15" name="Picture Placeholder 14">
            <a:extLst>
              <a:ext uri="{FF2B5EF4-FFF2-40B4-BE49-F238E27FC236}">
                <a16:creationId xmlns:a16="http://schemas.microsoft.com/office/drawing/2014/main" id="{24CB5ADF-F0CF-6221-BA25-EFA256DBD79E}"/>
              </a:ext>
            </a:extLst>
          </p:cNvPr>
          <p:cNvPicPr>
            <a:picLocks noGrp="1" noChangeAspect="1"/>
          </p:cNvPicPr>
          <p:nvPr>
            <p:ph type="pic" sz="quarter" idx="14"/>
          </p:nvPr>
        </p:nvPicPr>
        <p:blipFill>
          <a:blip r:embed="rId3"/>
          <a:srcRect t="7086" b="7086"/>
          <a:stretch>
            <a:fillRect/>
          </a:stretch>
        </p:blipFill>
        <p:spPr>
          <a:xfrm>
            <a:off x="3182112" y="3806032"/>
            <a:ext cx="2747049" cy="2460014"/>
          </a:xfrm>
          <a:prstGeom prst="rect">
            <a:avLst/>
          </a:prstGeom>
        </p:spPr>
      </p:pic>
      <p:pic>
        <p:nvPicPr>
          <p:cNvPr id="20" name="Picture Placeholder 19">
            <a:extLst>
              <a:ext uri="{FF2B5EF4-FFF2-40B4-BE49-F238E27FC236}">
                <a16:creationId xmlns:a16="http://schemas.microsoft.com/office/drawing/2014/main" id="{BD8C5CCC-BDEC-58F0-FD66-4466F0FEA195}"/>
              </a:ext>
            </a:extLst>
          </p:cNvPr>
          <p:cNvPicPr>
            <a:picLocks noGrp="1" noChangeAspect="1"/>
          </p:cNvPicPr>
          <p:nvPr>
            <p:ph type="pic" sz="quarter" idx="15"/>
          </p:nvPr>
        </p:nvPicPr>
        <p:blipFill>
          <a:blip r:embed="rId4"/>
          <a:srcRect t="7086" b="7086"/>
          <a:stretch>
            <a:fillRect/>
          </a:stretch>
        </p:blipFill>
        <p:spPr>
          <a:prstGeom prst="rect">
            <a:avLst/>
          </a:prstGeom>
        </p:spPr>
      </p:pic>
      <p:pic>
        <p:nvPicPr>
          <p:cNvPr id="21" name="Picture 20">
            <a:extLst>
              <a:ext uri="{FF2B5EF4-FFF2-40B4-BE49-F238E27FC236}">
                <a16:creationId xmlns:a16="http://schemas.microsoft.com/office/drawing/2014/main" id="{36D46F09-647C-F3C2-1A82-2C4FC6A286F8}"/>
              </a:ext>
            </a:extLst>
          </p:cNvPr>
          <p:cNvPicPr>
            <a:picLocks noChangeAspect="1"/>
          </p:cNvPicPr>
          <p:nvPr/>
        </p:nvPicPr>
        <p:blipFill>
          <a:blip r:embed="rId4"/>
          <a:stretch>
            <a:fillRect/>
          </a:stretch>
        </p:blipFill>
        <p:spPr>
          <a:xfrm>
            <a:off x="6326394" y="1260475"/>
            <a:ext cx="2502517" cy="2411517"/>
          </a:xfrm>
          <a:prstGeom prst="rect">
            <a:avLst/>
          </a:prstGeom>
        </p:spPr>
      </p:pic>
      <p:pic>
        <p:nvPicPr>
          <p:cNvPr id="24" name="Picture Placeholder 23">
            <a:extLst>
              <a:ext uri="{FF2B5EF4-FFF2-40B4-BE49-F238E27FC236}">
                <a16:creationId xmlns:a16="http://schemas.microsoft.com/office/drawing/2014/main" id="{F99314BD-996C-DD63-644D-FB89CCA16881}"/>
              </a:ext>
            </a:extLst>
          </p:cNvPr>
          <p:cNvPicPr>
            <a:picLocks noGrp="1" noChangeAspect="1"/>
          </p:cNvPicPr>
          <p:nvPr>
            <p:ph type="pic" sz="quarter" idx="17"/>
          </p:nvPr>
        </p:nvPicPr>
        <p:blipFill>
          <a:blip r:embed="rId5"/>
          <a:srcRect t="6403" b="6403"/>
          <a:stretch>
            <a:fillRect/>
          </a:stretch>
        </p:blipFill>
        <p:spPr>
          <a:xfrm>
            <a:off x="9248987" y="3865164"/>
            <a:ext cx="2642975" cy="2275753"/>
          </a:xfrm>
          <a:prstGeom prst="rect">
            <a:avLst/>
          </a:prstGeom>
        </p:spPr>
      </p:pic>
    </p:spTree>
    <p:extLst>
      <p:ext uri="{BB962C8B-B14F-4D97-AF65-F5344CB8AC3E}">
        <p14:creationId xmlns:p14="http://schemas.microsoft.com/office/powerpoint/2010/main" val="12124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a:xfrm>
            <a:off x="371474" y="4302782"/>
            <a:ext cx="5724526" cy="1422155"/>
          </a:xfrm>
        </p:spPr>
        <p:txBody>
          <a:bodyPr/>
          <a:lstStyle/>
          <a:p>
            <a:r>
              <a:rPr lang="en-US" dirty="0"/>
              <a:t>The above shows death counts due to Chronic Respiratory Diseases</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endParaRPr lang="en-US" dirty="0"/>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a:xfrm>
            <a:off x="467421" y="4302782"/>
            <a:ext cx="5535292" cy="666781"/>
          </a:xfrm>
        </p:spPr>
        <p:txBody>
          <a:bodyPr/>
          <a:lstStyle/>
          <a:p>
            <a:r>
              <a:rPr lang="en-US" dirty="0"/>
              <a:t>The above shows death counts due to Chronic Respiratory Diseases</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endParaRPr lang="en-US" dirty="0"/>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a:xfrm>
            <a:off x="6260723" y="4302782"/>
            <a:ext cx="5631239" cy="666781"/>
          </a:xfrm>
        </p:spPr>
        <p:txBody>
          <a:bodyPr/>
          <a:lstStyle/>
          <a:p>
            <a:endParaRPr lang="en-US" dirty="0"/>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a:xfrm>
            <a:off x="6096000" y="4302782"/>
            <a:ext cx="5795963" cy="666781"/>
          </a:xfrm>
        </p:spPr>
        <p:txBody>
          <a:bodyPr/>
          <a:lstStyle/>
          <a:p>
            <a:r>
              <a:rPr lang="en-US" dirty="0"/>
              <a:t>The above shows death counts due to Acute Hepatitis</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7" name="Picture Placeholder 6">
            <a:extLst>
              <a:ext uri="{FF2B5EF4-FFF2-40B4-BE49-F238E27FC236}">
                <a16:creationId xmlns:a16="http://schemas.microsoft.com/office/drawing/2014/main" id="{43B87768-FEE3-ECB4-9D73-9F0F3201B7FB}"/>
              </a:ext>
            </a:extLst>
          </p:cNvPr>
          <p:cNvPicPr>
            <a:picLocks noGrp="1" noChangeAspect="1"/>
          </p:cNvPicPr>
          <p:nvPr>
            <p:ph type="pic" sz="quarter" idx="13"/>
          </p:nvPr>
        </p:nvPicPr>
        <p:blipFill>
          <a:blip r:embed="rId2"/>
          <a:srcRect t="4471" b="4471"/>
          <a:stretch>
            <a:fillRect/>
          </a:stretch>
        </p:blipFill>
        <p:spPr>
          <a:xfrm>
            <a:off x="467420" y="1133063"/>
            <a:ext cx="5535292" cy="3081126"/>
          </a:xfrm>
          <a:prstGeom prst="rect">
            <a:avLst/>
          </a:prstGeom>
        </p:spPr>
      </p:pic>
      <p:sp>
        <p:nvSpPr>
          <p:cNvPr id="6" name="Picture Placeholder 5">
            <a:extLst>
              <a:ext uri="{FF2B5EF4-FFF2-40B4-BE49-F238E27FC236}">
                <a16:creationId xmlns:a16="http://schemas.microsoft.com/office/drawing/2014/main" id="{25CBC62C-D9E2-1398-CF95-7D3BAB496522}"/>
              </a:ext>
            </a:extLst>
          </p:cNvPr>
          <p:cNvSpPr>
            <a:spLocks noGrp="1"/>
          </p:cNvSpPr>
          <p:nvPr>
            <p:ph type="pic" sz="quarter" idx="21"/>
          </p:nvPr>
        </p:nvSpPr>
        <p:spPr/>
      </p:sp>
      <p:pic>
        <p:nvPicPr>
          <p:cNvPr id="13" name="Picture Placeholder 12">
            <a:extLst>
              <a:ext uri="{FF2B5EF4-FFF2-40B4-BE49-F238E27FC236}">
                <a16:creationId xmlns:a16="http://schemas.microsoft.com/office/drawing/2014/main" id="{3C756618-819F-3C4D-D86F-8D4156D56DEA}"/>
              </a:ext>
            </a:extLst>
          </p:cNvPr>
          <p:cNvPicPr>
            <a:picLocks noGrp="1" noChangeAspect="1"/>
          </p:cNvPicPr>
          <p:nvPr>
            <p:ph type="pic" sz="quarter" idx="22"/>
          </p:nvPr>
        </p:nvPicPr>
        <p:blipFill>
          <a:blip r:embed="rId3"/>
          <a:srcRect t="3126" b="3126"/>
          <a:stretch>
            <a:fillRect/>
          </a:stretch>
        </p:blipFill>
        <p:spPr>
          <a:xfrm>
            <a:off x="6096000" y="1019174"/>
            <a:ext cx="5877827" cy="3195015"/>
          </a:xfrm>
          <a:prstGeom prst="rect">
            <a:avLst/>
          </a:prstGeom>
        </p:spPr>
      </p:pic>
      <p:sp>
        <p:nvSpPr>
          <p:cNvPr id="11" name="Picture Placeholder 10">
            <a:extLst>
              <a:ext uri="{FF2B5EF4-FFF2-40B4-BE49-F238E27FC236}">
                <a16:creationId xmlns:a16="http://schemas.microsoft.com/office/drawing/2014/main" id="{E998B0AD-ECBE-B56E-0BD4-3BFF00D3FCBD}"/>
              </a:ext>
            </a:extLst>
          </p:cNvPr>
          <p:cNvSpPr>
            <a:spLocks noGrp="1"/>
          </p:cNvSpPr>
          <p:nvPr>
            <p:ph type="pic" sz="quarter" idx="23"/>
          </p:nvPr>
        </p:nvSpPr>
        <p:spPr/>
      </p:sp>
    </p:spTree>
    <p:extLst>
      <p:ext uri="{BB962C8B-B14F-4D97-AF65-F5344CB8AC3E}">
        <p14:creationId xmlns:p14="http://schemas.microsoft.com/office/powerpoint/2010/main" val="297104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12</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pPr marL="0" indent="0">
              <a:buNone/>
            </a:pPr>
            <a:r>
              <a:rPr lang="en-US" dirty="0"/>
              <a:t>From the above analysis we get an idea that most deaths have increased consecutively with years and the death counts during the years were same have some common reasons as Road Injuries, </a:t>
            </a:r>
            <a:r>
              <a:rPr lang="en-US" dirty="0" err="1"/>
              <a:t>Fire,Heat</a:t>
            </a:r>
            <a:r>
              <a:rPr lang="en-US" dirty="0"/>
              <a:t> and Hot Substances ,Poisonings </a:t>
            </a:r>
            <a:r>
              <a:rPr lang="en-US" dirty="0" err="1"/>
              <a:t>etc</a:t>
            </a:r>
            <a:r>
              <a:rPr lang="en-US" dirty="0"/>
              <a:t> but the death counts differ according to years and countries/territories and mostly it keeps increasing due to years</a:t>
            </a:r>
          </a:p>
        </p:txBody>
      </p:sp>
      <p:sp>
        <p:nvSpPr>
          <p:cNvPr id="4" name="Chart Placeholder 3">
            <a:extLst>
              <a:ext uri="{FF2B5EF4-FFF2-40B4-BE49-F238E27FC236}">
                <a16:creationId xmlns:a16="http://schemas.microsoft.com/office/drawing/2014/main" id="{A8ADBAA2-A2C0-B04F-51E0-6B29BA8DC623}"/>
              </a:ext>
            </a:extLst>
          </p:cNvPr>
          <p:cNvSpPr>
            <a:spLocks noGrp="1"/>
          </p:cNvSpPr>
          <p:nvPr>
            <p:ph type="chart" sz="quarter" idx="13"/>
          </p:nvPr>
        </p:nvSpPr>
        <p:spPr/>
        <p:style>
          <a:lnRef idx="2">
            <a:schemeClr val="dk1">
              <a:shade val="50000"/>
            </a:schemeClr>
          </a:lnRef>
          <a:fillRef idx="1">
            <a:schemeClr val="dk1"/>
          </a:fillRef>
          <a:effectRef idx="0">
            <a:schemeClr val="dk1"/>
          </a:effectRef>
          <a:fontRef idx="minor">
            <a:schemeClr val="lt1"/>
          </a:fontRef>
        </p:style>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Problem Statement</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2772076"/>
            <a:ext cx="5272764" cy="4085923"/>
          </a:xfrm>
        </p:spPr>
        <p:txBody>
          <a:bodyPr>
            <a:normAutofit fontScale="40000" lnSpcReduction="20000"/>
          </a:bodyPr>
          <a:lstStyle/>
          <a:p>
            <a:pPr marL="0" indent="0">
              <a:buNone/>
            </a:pPr>
            <a:r>
              <a:rPr lang="en-US" dirty="0"/>
              <a:t>About Dataset</a:t>
            </a:r>
          </a:p>
          <a:p>
            <a:pPr marL="0" indent="0">
              <a:buNone/>
            </a:pPr>
            <a:r>
              <a:rPr lang="en-US" dirty="0"/>
              <a:t>Context 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 Content In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 Dataset Glossary (Column-wise) • 01. Country/Territory - Name of the Country/Territory • 02. Code - Country/Territory Code • 03. Year - Year of the Incident • 04. Meningitis - No. of People died from Meningitis • 05. Alzheimer's Disease and Other Dementias - No. of People died from Alzheimer's Disease and Other Dementias • 06. Parkinson's Disease - No. of People died from Parkinson's Disease • 07. Nutritional Deficiencies - No. of People died from Nutritional Deficiencies • 08. Malaria - No. of People died from Malaria • 09. Drowning - No. of People died from Drowning • 10. Interpersonal Violence - No. of People died from Interpersonal Violence • 11. Maternal Disorders - No. of People died from Maternal Disorders • 12. Drug Use Disorders - No. of People died from Drug Use Disorders • 13. Tuberculosis - No. of People died from Tuberculosis • 14. Cardiovascular Diseases - No. of People died from Cardiovascular Diseases • 15. Lower Respiratory Infections - No. of People died from Lower Respiratory Infections • 16. Neonatal Disorders - No. of People died from Neonatal Disorders • 17. Alcohol Use Disorders - No. of People died from Alcohol Use Disorders • 18. Self-harm - No. of People died from Self-harm • 19. Exposure to Forces of Nature - No. of People died from Exposure to Forces of Nature • 20. Diarrheal Diseases - No. of People died from Diarrheal Diseases • 21. Environmental Heat and Cold Exposure - No. of People died from Environmental Heat and Cold Exposure • 22. Neoplasms - No. of People died from Neoplasms • 23. Conflict and Terrorism - No. of People died from Conflict and Terrorism • 24. Diabetes Mellitus - No. of People died from Diabetes Mellitus • 25. Chronic Kidney Disease - No. of People died from Chronic Kidney Disease • 26. Poisonings - No. of People died from Poisoning • 27. Protein-Energy Malnutrition - No. of People died from Protein-Energy Malnutrition • 28. Chronic Respiratory Diseases - No. of People died from Chronic Respiratory Diseases • 29. Cirrhosis and Other Chronic Liver Diseases - No. of People died from Cirrhosis and Other Chronic Liver Diseases • 30. Digestive Diseases - No. of People died from Digestive Diseases • 31. Fire, Heat, and Hot Substances - No. of People died from Fire or Heat or any Hot Substances • 32. Acute Hepatitis - No. of People died from Acute Hepatitis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Understanding and steps to be followed</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2772076"/>
            <a:ext cx="5272764" cy="4085923"/>
          </a:xfrm>
        </p:spPr>
        <p:txBody>
          <a:bodyPr>
            <a:normAutofit fontScale="70000" lnSpcReduction="20000"/>
          </a:bodyPr>
          <a:lstStyle/>
          <a:p>
            <a:pPr marL="0" indent="0">
              <a:buNone/>
            </a:pPr>
            <a:endParaRPr lang="en-US" dirty="0"/>
          </a:p>
          <a:p>
            <a:pPr marL="0" indent="0">
              <a:buNone/>
            </a:pPr>
            <a:r>
              <a:rPr lang="en-US" dirty="0"/>
              <a:t>After reading the above problem statement completely and clearly, we can come to a decision that we have to take the dataset into evaluation r</a:t>
            </a:r>
          </a:p>
          <a:p>
            <a:pPr marL="0" indent="0">
              <a:buNone/>
            </a:pPr>
            <a:r>
              <a:rPr lang="en-US" dirty="0"/>
              <a:t>For that ,the following steps to be followed: 1)importing needed libraries 2)getting the dataset 3)EDA-Exploratory Data Analysis -- </a:t>
            </a:r>
            <a:r>
              <a:rPr lang="en-US" dirty="0" err="1"/>
              <a:t>dtypes,isnull</a:t>
            </a:r>
            <a:r>
              <a:rPr lang="en-US" dirty="0"/>
              <a:t>() ...</a:t>
            </a:r>
            <a:r>
              <a:rPr lang="en-US" dirty="0" err="1"/>
              <a:t>etc</a:t>
            </a:r>
            <a:r>
              <a:rPr lang="en-US" dirty="0"/>
              <a:t> 4)Data </a:t>
            </a:r>
            <a:r>
              <a:rPr lang="en-US" dirty="0" err="1"/>
              <a:t>clensing</a:t>
            </a:r>
            <a:r>
              <a:rPr lang="en-US" dirty="0"/>
              <a:t> -- transforming </a:t>
            </a:r>
            <a:r>
              <a:rPr lang="en-US" dirty="0" err="1"/>
              <a:t>dtypes</a:t>
            </a:r>
            <a:r>
              <a:rPr lang="en-US" dirty="0"/>
              <a:t> 5)Data Visualization- using matplotlib and seaborn</a:t>
            </a:r>
          </a:p>
          <a:p>
            <a:pPr marL="0" indent="0">
              <a:buNone/>
            </a:pPr>
            <a:r>
              <a:rPr lang="en-US" dirty="0"/>
              <a:t> TILL THIS STEP WE NEED HERE</a:t>
            </a:r>
          </a:p>
          <a:p>
            <a:pPr marL="0" indent="0">
              <a:buNone/>
            </a:pPr>
            <a:endParaRPr lang="en-US" dirty="0"/>
          </a:p>
          <a:p>
            <a:pPr marL="0" indent="0">
              <a:buNone/>
            </a:pPr>
            <a:r>
              <a:rPr lang="en-US" dirty="0"/>
              <a:t>But the following steps needed to find the BEST FITTED MODEL for the given dataset.</a:t>
            </a:r>
          </a:p>
          <a:p>
            <a:pPr marL="0" indent="0">
              <a:buNone/>
            </a:pPr>
            <a:r>
              <a:rPr lang="en-US" dirty="0"/>
              <a:t>6)More EDA -- describe, correlation7)More data </a:t>
            </a:r>
            <a:r>
              <a:rPr lang="en-US" dirty="0" err="1"/>
              <a:t>clensing</a:t>
            </a:r>
            <a:r>
              <a:rPr lang="en-US" dirty="0"/>
              <a:t> by removing some unnecessary columns.8)Removing OUTLIERS9)</a:t>
            </a:r>
            <a:r>
              <a:rPr lang="en-US" dirty="0" err="1"/>
              <a:t>Spliting</a:t>
            </a:r>
            <a:r>
              <a:rPr lang="en-US" dirty="0"/>
              <a:t> the data as x and y 10)Balancing them11)Training and Testing of them 12)Regression or Classification13)Prediction of models 14)</a:t>
            </a:r>
            <a:r>
              <a:rPr lang="en-US" dirty="0" err="1"/>
              <a:t>Hypertuning</a:t>
            </a:r>
            <a:r>
              <a:rPr lang="en-US" dirty="0"/>
              <a:t> of models( This is not needed in this dataset as we get the accurate model before this step 15)Saving the model</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60429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GETTING THE DATASET</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4" name="Picture Placeholder 3">
            <a:extLst>
              <a:ext uri="{FF2B5EF4-FFF2-40B4-BE49-F238E27FC236}">
                <a16:creationId xmlns:a16="http://schemas.microsoft.com/office/drawing/2014/main" id="{D11E4D51-8001-5678-FE3D-8DD86B3B6CA8}"/>
              </a:ext>
            </a:extLst>
          </p:cNvPr>
          <p:cNvSpPr>
            <a:spLocks noGrp="1"/>
          </p:cNvSpPr>
          <p:nvPr>
            <p:ph type="pic" sz="quarter" idx="13"/>
          </p:nvPr>
        </p:nvSpPr>
        <p:spPr>
          <a:xfrm>
            <a:off x="371476" y="221848"/>
            <a:ext cx="11520488" cy="3657599"/>
          </a:xfrm>
        </p:spPr>
      </p:sp>
      <p:sp>
        <p:nvSpPr>
          <p:cNvPr id="10" name="TextBox 9">
            <a:extLst>
              <a:ext uri="{FF2B5EF4-FFF2-40B4-BE49-F238E27FC236}">
                <a16:creationId xmlns:a16="http://schemas.microsoft.com/office/drawing/2014/main" id="{149C8B3C-DB99-0742-6A9A-747B27764AAE}"/>
              </a:ext>
            </a:extLst>
          </p:cNvPr>
          <p:cNvSpPr txBox="1"/>
          <p:nvPr/>
        </p:nvSpPr>
        <p:spPr>
          <a:xfrm>
            <a:off x="952902" y="566678"/>
            <a:ext cx="8463012" cy="2862322"/>
          </a:xfrm>
          <a:prstGeom prst="rect">
            <a:avLst/>
          </a:prstGeom>
          <a:noFill/>
        </p:spPr>
        <p:txBody>
          <a:bodyPr wrap="square">
            <a:spAutoFit/>
          </a:bodyPr>
          <a:lstStyle/>
          <a:p>
            <a:endParaRPr lang="en-IN" dirty="0"/>
          </a:p>
          <a:p>
            <a:r>
              <a:rPr lang="en-IN" b="1" u="sng" dirty="0"/>
              <a:t>IMPORTING THE NEEDED LIBRARIES</a:t>
            </a:r>
          </a:p>
          <a:p>
            <a:r>
              <a:rPr lang="en-IN" dirty="0"/>
              <a:t>import pandas as pd</a:t>
            </a:r>
          </a:p>
          <a:p>
            <a:r>
              <a:rPr lang="en-IN" dirty="0"/>
              <a:t>import </a:t>
            </a:r>
            <a:r>
              <a:rPr lang="en-IN" dirty="0" err="1"/>
              <a:t>numpy</a:t>
            </a:r>
            <a:r>
              <a:rPr lang="en-IN" dirty="0"/>
              <a:t> as np</a:t>
            </a:r>
          </a:p>
          <a:p>
            <a:r>
              <a:rPr lang="en-IN" dirty="0"/>
              <a:t>import warnings</a:t>
            </a:r>
          </a:p>
          <a:p>
            <a:r>
              <a:rPr lang="en-IN" dirty="0" err="1"/>
              <a:t>warnings.filterwarnings</a:t>
            </a:r>
            <a:r>
              <a:rPr lang="en-IN" dirty="0"/>
              <a:t>('ignore')</a:t>
            </a:r>
          </a:p>
          <a:p>
            <a:r>
              <a:rPr lang="en-IN" dirty="0"/>
              <a:t>import pandas as pd</a:t>
            </a:r>
          </a:p>
          <a:p>
            <a:r>
              <a:rPr lang="en-IN" dirty="0"/>
              <a:t>import </a:t>
            </a:r>
            <a:r>
              <a:rPr lang="en-IN" dirty="0" err="1"/>
              <a:t>numpy</a:t>
            </a:r>
            <a:r>
              <a:rPr lang="en-IN" dirty="0"/>
              <a:t> as np</a:t>
            </a:r>
          </a:p>
          <a:p>
            <a:r>
              <a:rPr lang="en-IN" dirty="0"/>
              <a:t>import warnings</a:t>
            </a:r>
          </a:p>
          <a:p>
            <a:r>
              <a:rPr lang="en-IN" dirty="0" err="1"/>
              <a:t>warnings.filterwarnings</a:t>
            </a:r>
            <a:r>
              <a:rPr lang="en-IN" dirty="0"/>
              <a:t>('ignore')</a:t>
            </a:r>
          </a:p>
        </p:txBody>
      </p:sp>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EDA –Exploratory Data Analysis</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err="1"/>
              <a:t>df.shape</a:t>
            </a:r>
            <a:endParaRPr lang="en-US" dirty="0"/>
          </a:p>
          <a:p>
            <a:r>
              <a:rPr lang="en-US" dirty="0" err="1"/>
              <a:t>df.columns</a:t>
            </a:r>
            <a:endParaRPr lang="en-US" dirty="0"/>
          </a:p>
          <a:p>
            <a:r>
              <a:rPr lang="en-US" dirty="0" err="1"/>
              <a:t>df.dtypes</a:t>
            </a:r>
            <a:endParaRPr lang="en-US" dirty="0"/>
          </a:p>
          <a:p>
            <a:r>
              <a:rPr lang="en-US" dirty="0" err="1"/>
              <a:t>df.isnull</a:t>
            </a:r>
            <a:r>
              <a:rPr lang="en-US" dirty="0"/>
              <a:t>().sum()</a:t>
            </a:r>
          </a:p>
          <a:p>
            <a:r>
              <a:rPr lang="en-US" dirty="0" err="1"/>
              <a:t>df.drop_duplicates</a:t>
            </a:r>
            <a:endParaRPr lang="en-US" dirty="0"/>
          </a:p>
          <a:p>
            <a:endParaRPr lang="en-US"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pPr marL="0" indent="0">
              <a:buNone/>
            </a:pPr>
            <a:r>
              <a:rPr lang="en-US" dirty="0"/>
              <a:t>DATA CLEANSING</a:t>
            </a:r>
          </a:p>
          <a:p>
            <a:pPr marL="0" indent="0">
              <a:buNone/>
            </a:pPr>
            <a:r>
              <a:rPr lang="en-US" dirty="0" err="1"/>
              <a:t>Transfering</a:t>
            </a:r>
            <a:r>
              <a:rPr lang="en-US" dirty="0"/>
              <a:t> object data into int or float for analysis .</a:t>
            </a:r>
          </a:p>
          <a:p>
            <a:pPr marL="0" indent="0">
              <a:buNone/>
            </a:pPr>
            <a:r>
              <a:rPr lang="en-US" dirty="0"/>
              <a:t>Fill the null </a:t>
            </a:r>
            <a:r>
              <a:rPr lang="en-US" dirty="0" err="1"/>
              <a:t>datas</a:t>
            </a:r>
            <a:r>
              <a:rPr lang="en-US" dirty="0"/>
              <a: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163629" y="1091769"/>
            <a:ext cx="10992051" cy="5823982"/>
          </a:xfrm>
        </p:spPr>
      </p:pic>
      <p:sp>
        <p:nvSpPr>
          <p:cNvPr id="3" name="TextBox 2">
            <a:extLst>
              <a:ext uri="{FF2B5EF4-FFF2-40B4-BE49-F238E27FC236}">
                <a16:creationId xmlns:a16="http://schemas.microsoft.com/office/drawing/2014/main" id="{54264CA3-8710-13CE-3D1E-2CDD1F1D548B}"/>
              </a:ext>
            </a:extLst>
          </p:cNvPr>
          <p:cNvSpPr txBox="1"/>
          <p:nvPr/>
        </p:nvSpPr>
        <p:spPr>
          <a:xfrm>
            <a:off x="276726" y="368787"/>
            <a:ext cx="6097604"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IN" dirty="0"/>
              <a:t>Data Visualization</a:t>
            </a:r>
          </a:p>
        </p:txBody>
      </p:sp>
    </p:spTree>
    <p:extLst>
      <p:ext uri="{BB962C8B-B14F-4D97-AF65-F5344CB8AC3E}">
        <p14:creationId xmlns:p14="http://schemas.microsoft.com/office/powerpoint/2010/main" val="19607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DATA VISUALIZATIONS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endParaRPr lang="en-US" dirty="0"/>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8" name="Picture Placeholder 7">
            <a:extLst>
              <a:ext uri="{FF2B5EF4-FFF2-40B4-BE49-F238E27FC236}">
                <a16:creationId xmlns:a16="http://schemas.microsoft.com/office/drawing/2014/main" id="{815E684E-4929-D50B-92AA-A8FBB910F8C7}"/>
              </a:ext>
            </a:extLst>
          </p:cNvPr>
          <p:cNvPicPr>
            <a:picLocks noGrp="1" noChangeAspect="1"/>
          </p:cNvPicPr>
          <p:nvPr>
            <p:ph type="pic" sz="quarter" idx="13"/>
          </p:nvPr>
        </p:nvPicPr>
        <p:blipFill>
          <a:blip r:embed="rId2"/>
          <a:srcRect t="23094" b="23094"/>
          <a:stretch>
            <a:fillRect/>
          </a:stretch>
        </p:blipFill>
        <p:spPr>
          <a:xfrm>
            <a:off x="371476" y="1593850"/>
            <a:ext cx="5582064" cy="5194231"/>
          </a:xfrm>
          <a:prstGeom prst="rect">
            <a:avLst/>
          </a:prstGeom>
        </p:spPr>
      </p:pic>
      <p:pic>
        <p:nvPicPr>
          <p:cNvPr id="1026" name="Picture 2">
            <a:extLst>
              <a:ext uri="{FF2B5EF4-FFF2-40B4-BE49-F238E27FC236}">
                <a16:creationId xmlns:a16="http://schemas.microsoft.com/office/drawing/2014/main" id="{EE4998A2-2BD9-8C0D-06B7-3CC6D2BD1F8D}"/>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31785" b="31785"/>
          <a:stretch>
            <a:fillRect/>
          </a:stretch>
        </p:blipFill>
        <p:spPr bwMode="auto">
          <a:xfrm>
            <a:off x="5453965" y="1586804"/>
            <a:ext cx="5582064" cy="500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The above shows the death counts due to Alzheimer's Disease and Other Dementias</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The below shows the death counts due to Parkinson's Disease</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8</a:t>
            </a:fld>
            <a:endParaRPr lang="en-US" dirty="0"/>
          </a:p>
        </p:txBody>
      </p:sp>
      <p:pic>
        <p:nvPicPr>
          <p:cNvPr id="5" name="Picture Placeholder 4">
            <a:extLst>
              <a:ext uri="{FF2B5EF4-FFF2-40B4-BE49-F238E27FC236}">
                <a16:creationId xmlns:a16="http://schemas.microsoft.com/office/drawing/2014/main" id="{404F9DCB-2E45-1C7B-AE1E-566956320A8C}"/>
              </a:ext>
            </a:extLst>
          </p:cNvPr>
          <p:cNvPicPr>
            <a:picLocks noGrp="1" noChangeAspect="1"/>
          </p:cNvPicPr>
          <p:nvPr>
            <p:ph type="pic" sz="quarter" idx="13"/>
          </p:nvPr>
        </p:nvPicPr>
        <p:blipFill>
          <a:blip r:embed="rId2"/>
          <a:srcRect t="12180" b="12180"/>
          <a:stretch>
            <a:fillRect/>
          </a:stretch>
        </p:blipFill>
        <p:spPr>
          <a:prstGeom prst="rect">
            <a:avLst/>
          </a:prstGeom>
        </p:spPr>
      </p:pic>
      <p:pic>
        <p:nvPicPr>
          <p:cNvPr id="14" name="Picture Placeholder 13">
            <a:extLst>
              <a:ext uri="{FF2B5EF4-FFF2-40B4-BE49-F238E27FC236}">
                <a16:creationId xmlns:a16="http://schemas.microsoft.com/office/drawing/2014/main" id="{1E83CF90-6391-AC6E-C12F-9F73CFF3A3C7}"/>
              </a:ext>
            </a:extLst>
          </p:cNvPr>
          <p:cNvPicPr>
            <a:picLocks noGrp="1" noChangeAspect="1"/>
          </p:cNvPicPr>
          <p:nvPr>
            <p:ph type="pic" sz="quarter" idx="14"/>
          </p:nvPr>
        </p:nvPicPr>
        <p:blipFill>
          <a:blip r:embed="rId3"/>
          <a:srcRect t="12741" b="12741"/>
          <a:stretch>
            <a:fillRect/>
          </a:stretch>
        </p:blipFill>
        <p:spPr>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The above shows the death counts due to Parkinson's Disease</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The below shows death counts due to HIV/AIDS</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The above shows death counts due to Drug Use Disorders</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The below shows death counts due to </a:t>
            </a:r>
            <a:r>
              <a:rPr lang="en-US" dirty="0" err="1"/>
              <a:t>Cardivascular</a:t>
            </a:r>
            <a:r>
              <a:rPr lang="en-US" dirty="0"/>
              <a:t> Diseases</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5" name="Picture Placeholder 4">
            <a:extLst>
              <a:ext uri="{FF2B5EF4-FFF2-40B4-BE49-F238E27FC236}">
                <a16:creationId xmlns:a16="http://schemas.microsoft.com/office/drawing/2014/main" id="{6F22C9DD-EC91-20B9-32CE-D54256EDEBF6}"/>
              </a:ext>
            </a:extLst>
          </p:cNvPr>
          <p:cNvPicPr>
            <a:picLocks noGrp="1" noChangeAspect="1"/>
          </p:cNvPicPr>
          <p:nvPr>
            <p:ph type="pic" sz="quarter" idx="13"/>
          </p:nvPr>
        </p:nvPicPr>
        <p:blipFill>
          <a:blip r:embed="rId2"/>
          <a:srcRect t="7086" b="7086"/>
          <a:stretch>
            <a:fillRect/>
          </a:stretch>
        </p:blipFill>
        <p:spPr>
          <a:xfrm>
            <a:off x="371475" y="1739899"/>
            <a:ext cx="2555875" cy="1854199"/>
          </a:xfrm>
          <a:prstGeom prst="rect">
            <a:avLst/>
          </a:prstGeom>
        </p:spPr>
      </p:pic>
      <p:pic>
        <p:nvPicPr>
          <p:cNvPr id="9" name="Picture Placeholder 8">
            <a:extLst>
              <a:ext uri="{FF2B5EF4-FFF2-40B4-BE49-F238E27FC236}">
                <a16:creationId xmlns:a16="http://schemas.microsoft.com/office/drawing/2014/main" id="{32716E82-028E-D79F-2AFD-5D7301B979FB}"/>
              </a:ext>
            </a:extLst>
          </p:cNvPr>
          <p:cNvPicPr>
            <a:picLocks noGrp="1" noChangeAspect="1"/>
          </p:cNvPicPr>
          <p:nvPr>
            <p:ph type="pic" sz="quarter" idx="14"/>
          </p:nvPr>
        </p:nvPicPr>
        <p:blipFill>
          <a:blip r:embed="rId3"/>
          <a:srcRect t="6403" b="6403"/>
          <a:stretch>
            <a:fillRect/>
          </a:stretch>
        </p:blipFill>
        <p:spPr>
          <a:xfrm>
            <a:off x="3272588" y="3806031"/>
            <a:ext cx="2823411" cy="2373387"/>
          </a:xfrm>
          <a:prstGeom prst="rect">
            <a:avLst/>
          </a:prstGeom>
        </p:spPr>
      </p:pic>
      <p:pic>
        <p:nvPicPr>
          <p:cNvPr id="16" name="Picture Placeholder 15">
            <a:extLst>
              <a:ext uri="{FF2B5EF4-FFF2-40B4-BE49-F238E27FC236}">
                <a16:creationId xmlns:a16="http://schemas.microsoft.com/office/drawing/2014/main" id="{0CF2B777-0D5F-A049-A500-2E5C3A321BD6}"/>
              </a:ext>
            </a:extLst>
          </p:cNvPr>
          <p:cNvPicPr>
            <a:picLocks noGrp="1" noChangeAspect="1"/>
          </p:cNvPicPr>
          <p:nvPr>
            <p:ph type="pic" sz="quarter" idx="15"/>
          </p:nvPr>
        </p:nvPicPr>
        <p:blipFill>
          <a:blip r:embed="rId4"/>
          <a:srcRect t="7086" b="7086"/>
          <a:stretch>
            <a:fillRect/>
          </a:stretch>
        </p:blipFill>
        <p:spPr>
          <a:xfrm>
            <a:off x="6095999" y="1282700"/>
            <a:ext cx="2823411" cy="2373386"/>
          </a:xfrm>
          <a:prstGeom prst="rect">
            <a:avLst/>
          </a:prstGeom>
        </p:spPr>
      </p:pic>
      <p:pic>
        <p:nvPicPr>
          <p:cNvPr id="19" name="Picture Placeholder 18">
            <a:extLst>
              <a:ext uri="{FF2B5EF4-FFF2-40B4-BE49-F238E27FC236}">
                <a16:creationId xmlns:a16="http://schemas.microsoft.com/office/drawing/2014/main" id="{61C7DA3C-3593-F080-3D7E-DB16B943F14A}"/>
              </a:ext>
            </a:extLst>
          </p:cNvPr>
          <p:cNvPicPr>
            <a:picLocks noGrp="1" noChangeAspect="1"/>
          </p:cNvPicPr>
          <p:nvPr>
            <p:ph type="pic" sz="quarter" idx="17"/>
          </p:nvPr>
        </p:nvPicPr>
        <p:blipFill>
          <a:blip r:embed="rId5"/>
          <a:srcRect t="9524" b="9524"/>
          <a:stretch>
            <a:fillRect/>
          </a:stretch>
        </p:blipFill>
        <p:spPr>
          <a:xfrm>
            <a:off x="9081324" y="4026695"/>
            <a:ext cx="2810638" cy="2152723"/>
          </a:xfrm>
          <a:prstGeom prst="rect">
            <a:avLst/>
          </a:prstGeom>
        </p:spPr>
      </p:pic>
    </p:spTree>
    <p:extLst>
      <p:ext uri="{BB962C8B-B14F-4D97-AF65-F5344CB8AC3E}">
        <p14:creationId xmlns:p14="http://schemas.microsoft.com/office/powerpoint/2010/main" val="1163063007"/>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53</TotalTime>
  <Words>1434</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Fliprobo assignment 7 </vt:lpstr>
      <vt:lpstr>Problem Statement</vt:lpstr>
      <vt:lpstr>Understanding and steps to be followed</vt:lpstr>
      <vt:lpstr>GETTING THE DATASET</vt:lpstr>
      <vt:lpstr>EDA –Exploratory Data Analysis</vt:lpstr>
      <vt:lpstr>PowerPoint Presentation</vt:lpstr>
      <vt:lpstr>DATA VISUALIZATIONS</vt:lpstr>
      <vt:lpstr>The above shows the death counts due to Alzheimer's Disease and Other Dementias</vt:lpstr>
      <vt:lpstr>Slide Title</vt:lpstr>
      <vt:lpstr>Slide Title</vt:lpstr>
      <vt:lpstr>Slide Title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assignment 7 </dc:title>
  <dc:creator>Ramaa Devi</dc:creator>
  <cp:lastModifiedBy>Ramaa Devi</cp:lastModifiedBy>
  <cp:revision>1</cp:revision>
  <dcterms:created xsi:type="dcterms:W3CDTF">2023-02-09T17:30:38Z</dcterms:created>
  <dcterms:modified xsi:type="dcterms:W3CDTF">2023-02-09T18:23:49Z</dcterms:modified>
</cp:coreProperties>
</file>