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7"/>
  </p:notesMasterIdLst>
  <p:sldIdLst>
    <p:sldId id="278" r:id="rId2"/>
    <p:sldId id="279" r:id="rId3"/>
    <p:sldId id="280" r:id="rId4"/>
    <p:sldId id="294" r:id="rId5"/>
    <p:sldId id="295" r:id="rId6"/>
    <p:sldId id="281" r:id="rId7"/>
    <p:sldId id="296" r:id="rId8"/>
    <p:sldId id="297" r:id="rId9"/>
    <p:sldId id="298" r:id="rId10"/>
    <p:sldId id="300" r:id="rId11"/>
    <p:sldId id="299" r:id="rId12"/>
    <p:sldId id="301" r:id="rId13"/>
    <p:sldId id="302" r:id="rId14"/>
    <p:sldId id="303" r:id="rId15"/>
    <p:sldId id="304" r:id="rId16"/>
    <p:sldId id="305" r:id="rId17"/>
    <p:sldId id="306" r:id="rId18"/>
    <p:sldId id="307" r:id="rId19"/>
    <p:sldId id="283" r:id="rId20"/>
    <p:sldId id="284" r:id="rId21"/>
    <p:sldId id="289" r:id="rId22"/>
    <p:sldId id="308" r:id="rId23"/>
    <p:sldId id="291" r:id="rId24"/>
    <p:sldId id="292" r:id="rId25"/>
    <p:sldId id="293" r:id="rId26"/>
  </p:sldIdLst>
  <p:sldSz cx="12192000" cy="6858000"/>
  <p:notesSz cx="13716000" cy="2438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 FLIPROBO ASSIGNMENT 6</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highlight>
                  <a:srgbClr val="FFFF00"/>
                </a:highlight>
              </a:rPr>
              <a:t>HOUSING PRICE PREDICTION</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3158" y="0"/>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 </a:t>
            </a:r>
            <a:r>
              <a:rPr lang="en-US" dirty="0" err="1"/>
              <a:t>OverallQual</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7" name="Picture 6">
            <a:extLst>
              <a:ext uri="{FF2B5EF4-FFF2-40B4-BE49-F238E27FC236}">
                <a16:creationId xmlns:a16="http://schemas.microsoft.com/office/drawing/2014/main" id="{AE1E2CC5-EA6D-B957-3D3A-E3882667BB02}"/>
              </a:ext>
            </a:extLst>
          </p:cNvPr>
          <p:cNvPicPr>
            <a:picLocks noChangeAspect="1"/>
          </p:cNvPicPr>
          <p:nvPr/>
        </p:nvPicPr>
        <p:blipFill>
          <a:blip r:embed="rId3"/>
          <a:stretch>
            <a:fillRect/>
          </a:stretch>
        </p:blipFill>
        <p:spPr>
          <a:xfrm>
            <a:off x="1134176" y="1058779"/>
            <a:ext cx="6638224" cy="4927416"/>
          </a:xfrm>
          <a:prstGeom prst="rect">
            <a:avLst/>
          </a:prstGeom>
        </p:spPr>
      </p:pic>
      <p:pic>
        <p:nvPicPr>
          <p:cNvPr id="4" name="Picture 3">
            <a:extLst>
              <a:ext uri="{FF2B5EF4-FFF2-40B4-BE49-F238E27FC236}">
                <a16:creationId xmlns:a16="http://schemas.microsoft.com/office/drawing/2014/main" id="{86266233-5006-AA10-359D-D8DB40D12FC7}"/>
              </a:ext>
            </a:extLst>
          </p:cNvPr>
          <p:cNvPicPr>
            <a:picLocks noChangeAspect="1"/>
          </p:cNvPicPr>
          <p:nvPr/>
        </p:nvPicPr>
        <p:blipFill>
          <a:blip r:embed="rId4"/>
          <a:stretch>
            <a:fillRect/>
          </a:stretch>
        </p:blipFill>
        <p:spPr>
          <a:xfrm>
            <a:off x="263091" y="871804"/>
            <a:ext cx="7509309" cy="5346115"/>
          </a:xfrm>
          <a:prstGeom prst="rect">
            <a:avLst/>
          </a:prstGeom>
        </p:spPr>
      </p:pic>
      <p:pic>
        <p:nvPicPr>
          <p:cNvPr id="8" name="Picture 7">
            <a:extLst>
              <a:ext uri="{FF2B5EF4-FFF2-40B4-BE49-F238E27FC236}">
                <a16:creationId xmlns:a16="http://schemas.microsoft.com/office/drawing/2014/main" id="{77DF86DE-D668-8889-2186-6E3B27052242}"/>
              </a:ext>
            </a:extLst>
          </p:cNvPr>
          <p:cNvPicPr>
            <a:picLocks noChangeAspect="1"/>
          </p:cNvPicPr>
          <p:nvPr/>
        </p:nvPicPr>
        <p:blipFill>
          <a:blip r:embed="rId5"/>
          <a:stretch>
            <a:fillRect/>
          </a:stretch>
        </p:blipFill>
        <p:spPr>
          <a:xfrm>
            <a:off x="-88072" y="871803"/>
            <a:ext cx="8731558" cy="5798503"/>
          </a:xfrm>
          <a:prstGeom prst="rect">
            <a:avLst/>
          </a:prstGeom>
        </p:spPr>
      </p:pic>
    </p:spTree>
    <p:extLst>
      <p:ext uri="{BB962C8B-B14F-4D97-AF65-F5344CB8AC3E}">
        <p14:creationId xmlns:p14="http://schemas.microsoft.com/office/powerpoint/2010/main" val="53118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3158" y="0"/>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646331"/>
          </a:xfrm>
          <a:prstGeom prst="rect">
            <a:avLst/>
          </a:prstGeom>
          <a:noFill/>
        </p:spPr>
        <p:txBody>
          <a:bodyPr wrap="square">
            <a:spAutoFit/>
          </a:bodyPr>
          <a:lstStyle/>
          <a:p>
            <a:endParaRPr lang="en-US" dirty="0"/>
          </a:p>
          <a:p>
            <a:r>
              <a:rPr lang="en-US" dirty="0"/>
              <a:t>Comparing the column </a:t>
            </a:r>
            <a:r>
              <a:rPr lang="en-US" dirty="0" err="1"/>
              <a:t>LotArea</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7" name="Picture 6">
            <a:extLst>
              <a:ext uri="{FF2B5EF4-FFF2-40B4-BE49-F238E27FC236}">
                <a16:creationId xmlns:a16="http://schemas.microsoft.com/office/drawing/2014/main" id="{AE1E2CC5-EA6D-B957-3D3A-E3882667BB02}"/>
              </a:ext>
            </a:extLst>
          </p:cNvPr>
          <p:cNvPicPr>
            <a:picLocks noChangeAspect="1"/>
          </p:cNvPicPr>
          <p:nvPr/>
        </p:nvPicPr>
        <p:blipFill>
          <a:blip r:embed="rId3"/>
          <a:stretch>
            <a:fillRect/>
          </a:stretch>
        </p:blipFill>
        <p:spPr>
          <a:xfrm>
            <a:off x="1134176" y="1058779"/>
            <a:ext cx="6638224" cy="4927416"/>
          </a:xfrm>
          <a:prstGeom prst="rect">
            <a:avLst/>
          </a:prstGeom>
        </p:spPr>
      </p:pic>
      <p:pic>
        <p:nvPicPr>
          <p:cNvPr id="4" name="Picture 3">
            <a:extLst>
              <a:ext uri="{FF2B5EF4-FFF2-40B4-BE49-F238E27FC236}">
                <a16:creationId xmlns:a16="http://schemas.microsoft.com/office/drawing/2014/main" id="{86266233-5006-AA10-359D-D8DB40D12FC7}"/>
              </a:ext>
            </a:extLst>
          </p:cNvPr>
          <p:cNvPicPr>
            <a:picLocks noChangeAspect="1"/>
          </p:cNvPicPr>
          <p:nvPr/>
        </p:nvPicPr>
        <p:blipFill>
          <a:blip r:embed="rId4"/>
          <a:stretch>
            <a:fillRect/>
          </a:stretch>
        </p:blipFill>
        <p:spPr>
          <a:xfrm>
            <a:off x="263091" y="871804"/>
            <a:ext cx="7509309" cy="5346115"/>
          </a:xfrm>
          <a:prstGeom prst="rect">
            <a:avLst/>
          </a:prstGeom>
        </p:spPr>
      </p:pic>
      <p:pic>
        <p:nvPicPr>
          <p:cNvPr id="8" name="Picture 7">
            <a:extLst>
              <a:ext uri="{FF2B5EF4-FFF2-40B4-BE49-F238E27FC236}">
                <a16:creationId xmlns:a16="http://schemas.microsoft.com/office/drawing/2014/main" id="{80344DF6-C94A-DB36-141C-2499128388C1}"/>
              </a:ext>
            </a:extLst>
          </p:cNvPr>
          <p:cNvPicPr>
            <a:picLocks noChangeAspect="1"/>
          </p:cNvPicPr>
          <p:nvPr/>
        </p:nvPicPr>
        <p:blipFill>
          <a:blip r:embed="rId5"/>
          <a:stretch>
            <a:fillRect/>
          </a:stretch>
        </p:blipFill>
        <p:spPr>
          <a:xfrm>
            <a:off x="1" y="817384"/>
            <a:ext cx="8643484" cy="6246410"/>
          </a:xfrm>
          <a:prstGeom prst="rect">
            <a:avLst/>
          </a:prstGeom>
        </p:spPr>
      </p:pic>
    </p:spTree>
    <p:extLst>
      <p:ext uri="{BB962C8B-B14F-4D97-AF65-F5344CB8AC3E}">
        <p14:creationId xmlns:p14="http://schemas.microsoft.com/office/powerpoint/2010/main" val="157026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3158" y="0"/>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646331"/>
          </a:xfrm>
          <a:prstGeom prst="rect">
            <a:avLst/>
          </a:prstGeom>
          <a:noFill/>
        </p:spPr>
        <p:txBody>
          <a:bodyPr wrap="square">
            <a:spAutoFit/>
          </a:bodyPr>
          <a:lstStyle/>
          <a:p>
            <a:endParaRPr lang="en-US" dirty="0"/>
          </a:p>
          <a:p>
            <a:r>
              <a:rPr lang="en-US" dirty="0"/>
              <a:t>Comparing the column </a:t>
            </a:r>
            <a:r>
              <a:rPr lang="en-US" dirty="0" err="1"/>
              <a:t>YearBuilt</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7" name="Picture 6">
            <a:extLst>
              <a:ext uri="{FF2B5EF4-FFF2-40B4-BE49-F238E27FC236}">
                <a16:creationId xmlns:a16="http://schemas.microsoft.com/office/drawing/2014/main" id="{AE1E2CC5-EA6D-B957-3D3A-E3882667BB02}"/>
              </a:ext>
            </a:extLst>
          </p:cNvPr>
          <p:cNvPicPr>
            <a:picLocks noChangeAspect="1"/>
          </p:cNvPicPr>
          <p:nvPr/>
        </p:nvPicPr>
        <p:blipFill>
          <a:blip r:embed="rId3"/>
          <a:stretch>
            <a:fillRect/>
          </a:stretch>
        </p:blipFill>
        <p:spPr>
          <a:xfrm>
            <a:off x="1134176" y="1058779"/>
            <a:ext cx="6638224" cy="4927416"/>
          </a:xfrm>
          <a:prstGeom prst="rect">
            <a:avLst/>
          </a:prstGeom>
        </p:spPr>
      </p:pic>
      <p:pic>
        <p:nvPicPr>
          <p:cNvPr id="4" name="Picture 3">
            <a:extLst>
              <a:ext uri="{FF2B5EF4-FFF2-40B4-BE49-F238E27FC236}">
                <a16:creationId xmlns:a16="http://schemas.microsoft.com/office/drawing/2014/main" id="{ECDAA10B-A8FC-D050-4D21-11CA306FD3D3}"/>
              </a:ext>
            </a:extLst>
          </p:cNvPr>
          <p:cNvPicPr>
            <a:picLocks noChangeAspect="1"/>
          </p:cNvPicPr>
          <p:nvPr/>
        </p:nvPicPr>
        <p:blipFill>
          <a:blip r:embed="rId4"/>
          <a:stretch>
            <a:fillRect/>
          </a:stretch>
        </p:blipFill>
        <p:spPr>
          <a:xfrm>
            <a:off x="105878" y="520883"/>
            <a:ext cx="8431730" cy="5986479"/>
          </a:xfrm>
          <a:prstGeom prst="rect">
            <a:avLst/>
          </a:prstGeom>
        </p:spPr>
      </p:pic>
    </p:spTree>
    <p:extLst>
      <p:ext uri="{BB962C8B-B14F-4D97-AF65-F5344CB8AC3E}">
        <p14:creationId xmlns:p14="http://schemas.microsoft.com/office/powerpoint/2010/main" val="265296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3158" y="0"/>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columns </a:t>
            </a:r>
            <a:r>
              <a:rPr lang="en-US" dirty="0" err="1"/>
              <a:t>FullBath</a:t>
            </a:r>
            <a:r>
              <a:rPr lang="en-US" dirty="0"/>
              <a:t> and </a:t>
            </a:r>
            <a:r>
              <a:rPr lang="en-US" dirty="0" err="1"/>
              <a:t>HalfBath</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7" name="Picture 6">
            <a:extLst>
              <a:ext uri="{FF2B5EF4-FFF2-40B4-BE49-F238E27FC236}">
                <a16:creationId xmlns:a16="http://schemas.microsoft.com/office/drawing/2014/main" id="{AE1E2CC5-EA6D-B957-3D3A-E3882667BB02}"/>
              </a:ext>
            </a:extLst>
          </p:cNvPr>
          <p:cNvPicPr>
            <a:picLocks noChangeAspect="1"/>
          </p:cNvPicPr>
          <p:nvPr/>
        </p:nvPicPr>
        <p:blipFill>
          <a:blip r:embed="rId3"/>
          <a:stretch>
            <a:fillRect/>
          </a:stretch>
        </p:blipFill>
        <p:spPr>
          <a:xfrm>
            <a:off x="1134176" y="1058779"/>
            <a:ext cx="6638224" cy="4927416"/>
          </a:xfrm>
          <a:prstGeom prst="rect">
            <a:avLst/>
          </a:prstGeom>
        </p:spPr>
      </p:pic>
      <p:pic>
        <p:nvPicPr>
          <p:cNvPr id="10" name="Picture 9">
            <a:extLst>
              <a:ext uri="{FF2B5EF4-FFF2-40B4-BE49-F238E27FC236}">
                <a16:creationId xmlns:a16="http://schemas.microsoft.com/office/drawing/2014/main" id="{335E20AD-D92D-83EF-3BF2-7C11BC9B2823}"/>
              </a:ext>
            </a:extLst>
          </p:cNvPr>
          <p:cNvPicPr>
            <a:picLocks noChangeAspect="1"/>
          </p:cNvPicPr>
          <p:nvPr/>
        </p:nvPicPr>
        <p:blipFill>
          <a:blip r:embed="rId4"/>
          <a:stretch>
            <a:fillRect/>
          </a:stretch>
        </p:blipFill>
        <p:spPr>
          <a:xfrm>
            <a:off x="-115503" y="644894"/>
            <a:ext cx="10289406" cy="5881034"/>
          </a:xfrm>
          <a:prstGeom prst="rect">
            <a:avLst/>
          </a:prstGeom>
        </p:spPr>
      </p:pic>
    </p:spTree>
    <p:extLst>
      <p:ext uri="{BB962C8B-B14F-4D97-AF65-F5344CB8AC3E}">
        <p14:creationId xmlns:p14="http://schemas.microsoft.com/office/powerpoint/2010/main" val="418821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3415" y="105878"/>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columns </a:t>
            </a:r>
            <a:r>
              <a:rPr lang="en-US" dirty="0" err="1"/>
              <a:t>BedRoomAbvGr</a:t>
            </a:r>
            <a:r>
              <a:rPr lang="en-US" dirty="0"/>
              <a:t> and </a:t>
            </a:r>
            <a:r>
              <a:rPr lang="en-US" dirty="0" err="1"/>
              <a:t>KitchenAbvGr</a:t>
            </a:r>
            <a:r>
              <a:rPr lang="en-US" dirty="0"/>
              <a:t> with the target variable </a:t>
            </a:r>
            <a:r>
              <a:rPr lang="en-US" dirty="0" err="1"/>
              <a:t>Saleprice</a:t>
            </a:r>
            <a:endParaRPr lang="en-IN" dirty="0"/>
          </a:p>
        </p:txBody>
      </p:sp>
      <p:pic>
        <p:nvPicPr>
          <p:cNvPr id="7" name="Picture 6">
            <a:extLst>
              <a:ext uri="{FF2B5EF4-FFF2-40B4-BE49-F238E27FC236}">
                <a16:creationId xmlns:a16="http://schemas.microsoft.com/office/drawing/2014/main" id="{E97B2EAF-E723-BA3A-A997-CD43D739F3EA}"/>
              </a:ext>
            </a:extLst>
          </p:cNvPr>
          <p:cNvPicPr>
            <a:picLocks noChangeAspect="1"/>
          </p:cNvPicPr>
          <p:nvPr/>
        </p:nvPicPr>
        <p:blipFill>
          <a:blip r:embed="rId2"/>
          <a:stretch>
            <a:fillRect/>
          </a:stretch>
        </p:blipFill>
        <p:spPr>
          <a:xfrm>
            <a:off x="1655545" y="1058779"/>
            <a:ext cx="6383555" cy="4927416"/>
          </a:xfrm>
          <a:prstGeom prst="rect">
            <a:avLst/>
          </a:prstGeom>
        </p:spPr>
      </p:pic>
    </p:spTree>
    <p:extLst>
      <p:ext uri="{BB962C8B-B14F-4D97-AF65-F5344CB8AC3E}">
        <p14:creationId xmlns:p14="http://schemas.microsoft.com/office/powerpoint/2010/main" val="118585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3415" y="105878"/>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columns Fireplaces and </a:t>
            </a:r>
            <a:r>
              <a:rPr lang="en-US" dirty="0" err="1"/>
              <a:t>TotalRoomAbvGr</a:t>
            </a:r>
            <a:r>
              <a:rPr lang="en-US" dirty="0"/>
              <a:t> with the target variable </a:t>
            </a:r>
            <a:r>
              <a:rPr lang="en-US" dirty="0" err="1"/>
              <a:t>Saleprice</a:t>
            </a:r>
            <a:endParaRPr lang="en-IN" dirty="0"/>
          </a:p>
        </p:txBody>
      </p:sp>
      <p:pic>
        <p:nvPicPr>
          <p:cNvPr id="4" name="Picture 3">
            <a:extLst>
              <a:ext uri="{FF2B5EF4-FFF2-40B4-BE49-F238E27FC236}">
                <a16:creationId xmlns:a16="http://schemas.microsoft.com/office/drawing/2014/main" id="{2AFB750A-C612-4FB5-14A7-F3D09A55DF15}"/>
              </a:ext>
            </a:extLst>
          </p:cNvPr>
          <p:cNvPicPr>
            <a:picLocks noChangeAspect="1"/>
          </p:cNvPicPr>
          <p:nvPr/>
        </p:nvPicPr>
        <p:blipFill>
          <a:blip r:embed="rId2"/>
          <a:stretch>
            <a:fillRect/>
          </a:stretch>
        </p:blipFill>
        <p:spPr>
          <a:xfrm>
            <a:off x="895149" y="943276"/>
            <a:ext cx="7143951" cy="5524901"/>
          </a:xfrm>
          <a:prstGeom prst="rect">
            <a:avLst/>
          </a:prstGeom>
        </p:spPr>
      </p:pic>
    </p:spTree>
    <p:extLst>
      <p:ext uri="{BB962C8B-B14F-4D97-AF65-F5344CB8AC3E}">
        <p14:creationId xmlns:p14="http://schemas.microsoft.com/office/powerpoint/2010/main" val="166723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3415" y="105878"/>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columns </a:t>
            </a:r>
            <a:r>
              <a:rPr lang="en-US" dirty="0" err="1"/>
              <a:t>MoSold</a:t>
            </a:r>
            <a:r>
              <a:rPr lang="en-US" dirty="0"/>
              <a:t> and </a:t>
            </a:r>
            <a:r>
              <a:rPr lang="en-US" dirty="0" err="1"/>
              <a:t>YearSold</a:t>
            </a:r>
            <a:r>
              <a:rPr lang="en-US" dirty="0"/>
              <a:t> with the target variable </a:t>
            </a:r>
            <a:r>
              <a:rPr lang="en-US" dirty="0" err="1"/>
              <a:t>Saleprice</a:t>
            </a:r>
            <a:endParaRPr lang="en-IN" dirty="0"/>
          </a:p>
        </p:txBody>
      </p:sp>
      <p:pic>
        <p:nvPicPr>
          <p:cNvPr id="4" name="Picture 3">
            <a:extLst>
              <a:ext uri="{FF2B5EF4-FFF2-40B4-BE49-F238E27FC236}">
                <a16:creationId xmlns:a16="http://schemas.microsoft.com/office/drawing/2014/main" id="{2AFB750A-C612-4FB5-14A7-F3D09A55DF15}"/>
              </a:ext>
            </a:extLst>
          </p:cNvPr>
          <p:cNvPicPr>
            <a:picLocks noChangeAspect="1"/>
          </p:cNvPicPr>
          <p:nvPr/>
        </p:nvPicPr>
        <p:blipFill>
          <a:blip r:embed="rId2"/>
          <a:stretch>
            <a:fillRect/>
          </a:stretch>
        </p:blipFill>
        <p:spPr>
          <a:xfrm>
            <a:off x="895149" y="943276"/>
            <a:ext cx="7143951" cy="5524901"/>
          </a:xfrm>
          <a:prstGeom prst="rect">
            <a:avLst/>
          </a:prstGeom>
        </p:spPr>
      </p:pic>
      <p:pic>
        <p:nvPicPr>
          <p:cNvPr id="6" name="Picture 5">
            <a:extLst>
              <a:ext uri="{FF2B5EF4-FFF2-40B4-BE49-F238E27FC236}">
                <a16:creationId xmlns:a16="http://schemas.microsoft.com/office/drawing/2014/main" id="{B5AE7B7A-3ED1-3D3B-E6B0-6E09B015D692}"/>
              </a:ext>
            </a:extLst>
          </p:cNvPr>
          <p:cNvPicPr>
            <a:picLocks noChangeAspect="1"/>
          </p:cNvPicPr>
          <p:nvPr/>
        </p:nvPicPr>
        <p:blipFill>
          <a:blip r:embed="rId3"/>
          <a:stretch>
            <a:fillRect/>
          </a:stretch>
        </p:blipFill>
        <p:spPr>
          <a:xfrm>
            <a:off x="-144379" y="871805"/>
            <a:ext cx="9100685" cy="5596372"/>
          </a:xfrm>
          <a:prstGeom prst="rect">
            <a:avLst/>
          </a:prstGeom>
        </p:spPr>
      </p:pic>
    </p:spTree>
    <p:extLst>
      <p:ext uri="{BB962C8B-B14F-4D97-AF65-F5344CB8AC3E}">
        <p14:creationId xmlns:p14="http://schemas.microsoft.com/office/powerpoint/2010/main" val="238977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3415" y="105878"/>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646331"/>
          </a:xfrm>
          <a:prstGeom prst="rect">
            <a:avLst/>
          </a:prstGeom>
          <a:noFill/>
        </p:spPr>
        <p:txBody>
          <a:bodyPr wrap="square">
            <a:spAutoFit/>
          </a:bodyPr>
          <a:lstStyle/>
          <a:p>
            <a:endParaRPr lang="en-US" dirty="0"/>
          </a:p>
          <a:p>
            <a:r>
              <a:rPr lang="en-US" dirty="0"/>
              <a:t>Finally getting the target variable </a:t>
            </a:r>
            <a:r>
              <a:rPr lang="en-US" dirty="0" err="1"/>
              <a:t>Saleprice</a:t>
            </a:r>
            <a:endParaRPr lang="en-IN" dirty="0"/>
          </a:p>
        </p:txBody>
      </p:sp>
      <p:pic>
        <p:nvPicPr>
          <p:cNvPr id="10" name="Picture 9">
            <a:extLst>
              <a:ext uri="{FF2B5EF4-FFF2-40B4-BE49-F238E27FC236}">
                <a16:creationId xmlns:a16="http://schemas.microsoft.com/office/drawing/2014/main" id="{FA6B1485-7F02-F1ED-1543-F4BEB6AF2D2C}"/>
              </a:ext>
            </a:extLst>
          </p:cNvPr>
          <p:cNvPicPr>
            <a:picLocks noChangeAspect="1"/>
          </p:cNvPicPr>
          <p:nvPr/>
        </p:nvPicPr>
        <p:blipFill>
          <a:blip r:embed="rId2"/>
          <a:stretch>
            <a:fillRect/>
          </a:stretch>
        </p:blipFill>
        <p:spPr>
          <a:xfrm>
            <a:off x="1232034" y="871804"/>
            <a:ext cx="6821353" cy="5240237"/>
          </a:xfrm>
          <a:prstGeom prst="rect">
            <a:avLst/>
          </a:prstGeom>
        </p:spPr>
      </p:pic>
    </p:spTree>
    <p:extLst>
      <p:ext uri="{BB962C8B-B14F-4D97-AF65-F5344CB8AC3E}">
        <p14:creationId xmlns:p14="http://schemas.microsoft.com/office/powerpoint/2010/main" val="93202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924025"/>
          </a:xfrm>
        </p:spPr>
        <p:txBody>
          <a:bodyPr/>
          <a:lstStyle/>
          <a:p>
            <a:r>
              <a:rPr lang="en-US" dirty="0">
                <a:solidFill>
                  <a:schemeClr val="tx2">
                    <a:lumMod val="75000"/>
                  </a:schemeClr>
                </a:solidFill>
              </a:rPr>
              <a:t>SAME STEPS FOR THE TEST DATA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70973" y="2454442"/>
            <a:ext cx="8547233" cy="4403558"/>
          </a:xfrm>
        </p:spPr>
        <p:txBody>
          <a:bodyPr/>
          <a:lstStyle/>
          <a:p>
            <a:endParaRPr lang="en-US" dirty="0"/>
          </a:p>
          <a:p>
            <a:r>
              <a:rPr lang="en-US" dirty="0">
                <a:highlight>
                  <a:srgbClr val="FFFF00"/>
                </a:highlight>
              </a:rPr>
              <a:t>EDA process</a:t>
            </a:r>
          </a:p>
          <a:p>
            <a:endParaRPr lang="en-US" dirty="0">
              <a:highlight>
                <a:srgbClr val="FFFF00"/>
              </a:highlight>
            </a:endParaRPr>
          </a:p>
          <a:p>
            <a:r>
              <a:rPr lang="en-US" dirty="0"/>
              <a:t>df1.shape</a:t>
            </a:r>
          </a:p>
          <a:p>
            <a:r>
              <a:rPr lang="en-US" dirty="0"/>
              <a:t>    finding the shape of the dataset</a:t>
            </a:r>
          </a:p>
          <a:p>
            <a:r>
              <a:rPr lang="en-US" dirty="0"/>
              <a:t>df1.columns</a:t>
            </a:r>
          </a:p>
          <a:p>
            <a:r>
              <a:rPr lang="en-US" dirty="0"/>
              <a:t>   getting the number of columns</a:t>
            </a:r>
          </a:p>
          <a:p>
            <a:r>
              <a:rPr lang="en-US" dirty="0"/>
              <a:t>df1.isnull().sum</a:t>
            </a:r>
          </a:p>
          <a:p>
            <a:r>
              <a:rPr lang="en-US" dirty="0"/>
              <a:t>   detecting null values</a:t>
            </a:r>
          </a:p>
          <a:p>
            <a:r>
              <a:rPr lang="en-US" dirty="0"/>
              <a:t>df1.dtypes</a:t>
            </a:r>
          </a:p>
          <a:p>
            <a:r>
              <a:rPr lang="en-US" dirty="0"/>
              <a:t>   finding the data types of the columns</a:t>
            </a:r>
          </a:p>
          <a:p>
            <a:r>
              <a:rPr lang="en-US" dirty="0"/>
              <a:t>df1.drop_duplicates</a:t>
            </a:r>
          </a:p>
          <a:p>
            <a:r>
              <a:rPr lang="en-US" dirty="0"/>
              <a:t>   dropping or deleting the duplicate or repeated values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60727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Merging both train and test datasets to get the full data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Content Placeholder 3">
            <a:extLst>
              <a:ext uri="{FF2B5EF4-FFF2-40B4-BE49-F238E27FC236}">
                <a16:creationId xmlns:a16="http://schemas.microsoft.com/office/drawing/2014/main" id="{9543574A-A3D7-6099-79E0-FB9FD7B2A817}"/>
              </a:ext>
            </a:extLst>
          </p:cNvPr>
          <p:cNvSpPr>
            <a:spLocks noGrp="1"/>
          </p:cNvSpPr>
          <p:nvPr>
            <p:ph sz="half" idx="1"/>
          </p:nvPr>
        </p:nvSpPr>
        <p:spPr>
          <a:xfrm>
            <a:off x="895148" y="2945330"/>
            <a:ext cx="10763451" cy="3592629"/>
          </a:xfrm>
        </p:spPr>
        <p:txBody>
          <a:bodyPr/>
          <a:lstStyle/>
          <a:p>
            <a:r>
              <a:rPr lang="en-US" dirty="0">
                <a:highlight>
                  <a:srgbClr val="FFFF00"/>
                </a:highlight>
              </a:rPr>
              <a:t>EDA process</a:t>
            </a:r>
          </a:p>
          <a:p>
            <a:endParaRPr lang="en-US" dirty="0"/>
          </a:p>
          <a:p>
            <a:r>
              <a:rPr lang="en-US" dirty="0" err="1"/>
              <a:t>df_merged.shape</a:t>
            </a:r>
            <a:endParaRPr lang="en-US" dirty="0"/>
          </a:p>
          <a:p>
            <a:r>
              <a:rPr lang="en-US" dirty="0"/>
              <a:t>    finding the shape of the dataset</a:t>
            </a:r>
          </a:p>
          <a:p>
            <a:r>
              <a:rPr lang="en-US" dirty="0" err="1"/>
              <a:t>df_merged.columns</a:t>
            </a:r>
            <a:endParaRPr lang="en-US" dirty="0"/>
          </a:p>
          <a:p>
            <a:r>
              <a:rPr lang="en-US" dirty="0"/>
              <a:t>   getting the number of columns</a:t>
            </a:r>
          </a:p>
          <a:p>
            <a:r>
              <a:rPr lang="en-US" dirty="0" err="1"/>
              <a:t>df_merged.isnull</a:t>
            </a:r>
            <a:r>
              <a:rPr lang="en-US" dirty="0"/>
              <a:t>().sum</a:t>
            </a:r>
          </a:p>
          <a:p>
            <a:r>
              <a:rPr lang="en-US" dirty="0"/>
              <a:t>   detecting null values</a:t>
            </a:r>
          </a:p>
          <a:p>
            <a:r>
              <a:rPr lang="en-US" dirty="0" err="1"/>
              <a:t>df_merged.dtypes</a:t>
            </a:r>
            <a:endParaRPr lang="en-US" dirty="0"/>
          </a:p>
          <a:p>
            <a:r>
              <a:rPr lang="en-US" dirty="0"/>
              <a:t>   finding the data types of the columns</a:t>
            </a:r>
          </a:p>
          <a:p>
            <a:r>
              <a:rPr lang="en-US" dirty="0" err="1"/>
              <a:t>df_merged.drop_duplicates</a:t>
            </a:r>
            <a:endParaRPr lang="en-US" dirty="0"/>
          </a:p>
          <a:p>
            <a:r>
              <a:rPr lang="en-US" dirty="0"/>
              <a:t>   dropping or deleting the duplicate or repeated values</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highlight>
                  <a:srgbClr val="FFFF00"/>
                </a:highlight>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highlight>
                <a:srgbClr val="FFFF00"/>
              </a:highlight>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1"/>
            <a:ext cx="5693664" cy="3909301"/>
          </a:xfrm>
        </p:spPr>
        <p:txBody>
          <a:bodyPr/>
          <a:lstStyle/>
          <a:p>
            <a:r>
              <a:rPr lang="en-US" dirty="0"/>
              <a:t>Problem Statement and Business Goal</a:t>
            </a:r>
          </a:p>
          <a:p>
            <a:r>
              <a:rPr lang="en-US" dirty="0"/>
              <a:t>EDA </a:t>
            </a:r>
          </a:p>
          <a:p>
            <a:r>
              <a:rPr lang="en-US" dirty="0"/>
              <a:t>​Visualizations</a:t>
            </a:r>
          </a:p>
          <a:p>
            <a:r>
              <a:rPr lang="en-US" dirty="0"/>
              <a:t>Steps and Assumptions</a:t>
            </a:r>
          </a:p>
          <a:p>
            <a:r>
              <a:rPr lang="en-US" dirty="0"/>
              <a:t>​Model dashboard </a:t>
            </a:r>
          </a:p>
          <a:p>
            <a:r>
              <a:rPr lang="en-US" dirty="0"/>
              <a:t>Final model </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EDA for merged data</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Content Placeholder 3">
            <a:extLst>
              <a:ext uri="{FF2B5EF4-FFF2-40B4-BE49-F238E27FC236}">
                <a16:creationId xmlns:a16="http://schemas.microsoft.com/office/drawing/2014/main" id="{8072B0DB-8C1A-B845-13C4-4972FA5411EA}"/>
              </a:ext>
            </a:extLst>
          </p:cNvPr>
          <p:cNvSpPr>
            <a:spLocks noGrp="1"/>
          </p:cNvSpPr>
          <p:nvPr>
            <p:ph sz="half" idx="1"/>
          </p:nvPr>
        </p:nvSpPr>
        <p:spPr/>
        <p:txBody>
          <a:bodyPr/>
          <a:lstStyle/>
          <a:p>
            <a:r>
              <a:rPr lang="en-US" dirty="0"/>
              <a:t>Dropping few columns as it has more than 3/4 </a:t>
            </a:r>
            <a:r>
              <a:rPr lang="en-US" dirty="0" err="1"/>
              <a:t>th</a:t>
            </a:r>
            <a:r>
              <a:rPr lang="en-US" dirty="0"/>
              <a:t> of null values which may affect the prediction</a:t>
            </a:r>
          </a:p>
          <a:p>
            <a:r>
              <a:rPr lang="en-US" dirty="0"/>
              <a:t>Getting the dataset after dropping</a:t>
            </a:r>
          </a:p>
          <a:p>
            <a:r>
              <a:rPr lang="en-US" dirty="0"/>
              <a:t>Converting all object </a:t>
            </a:r>
            <a:r>
              <a:rPr lang="en-US" dirty="0" err="1"/>
              <a:t>datas</a:t>
            </a:r>
            <a:r>
              <a:rPr lang="en-US" dirty="0"/>
              <a:t> into int or float data for better processing</a:t>
            </a:r>
          </a:p>
          <a:p>
            <a:pPr marL="0" indent="0">
              <a:buNone/>
            </a:pPr>
            <a:r>
              <a:rPr lang="en-US" dirty="0"/>
              <a:t>.     Converting all null </a:t>
            </a:r>
            <a:r>
              <a:rPr lang="en-US" dirty="0" err="1"/>
              <a:t>datas</a:t>
            </a:r>
            <a:endParaRPr lang="en-US" dirty="0"/>
          </a:p>
          <a:p>
            <a:pPr marL="0" indent="0">
              <a:buNone/>
            </a:pPr>
            <a:r>
              <a:rPr lang="en-US" dirty="0"/>
              <a:t>.     </a:t>
            </a:r>
            <a:r>
              <a:rPr lang="en-US" dirty="0" err="1"/>
              <a:t>Drpping</a:t>
            </a:r>
            <a:r>
              <a:rPr lang="en-US" dirty="0"/>
              <a:t> duplicate </a:t>
            </a:r>
            <a:r>
              <a:rPr lang="en-US" dirty="0" err="1"/>
              <a:t>datas</a:t>
            </a:r>
            <a:endParaRPr lang="en-US" dirty="0"/>
          </a:p>
          <a:p>
            <a:pPr marL="0" indent="0">
              <a:buNone/>
            </a:pPr>
            <a:r>
              <a:rPr lang="en-US" dirty="0"/>
              <a:t>.       DATA CLEANSING</a:t>
            </a:r>
          </a:p>
          <a:p>
            <a:pPr marL="0" indent="0">
              <a:buNone/>
            </a:pPr>
            <a:r>
              <a:rPr lang="en-US" dirty="0"/>
              <a:t>.      Removing outliers</a:t>
            </a:r>
          </a:p>
          <a:p>
            <a:pPr marL="0" indent="0">
              <a:buNone/>
            </a:pPr>
            <a:r>
              <a:rPr lang="en-US" dirty="0"/>
              <a:t>.       Final dataset for splitting</a:t>
            </a:r>
          </a:p>
          <a:p>
            <a:endParaRPr lang="en-IN" dirty="0"/>
          </a:p>
        </p:txBody>
      </p:sp>
    </p:spTree>
    <p:extLst>
      <p:ext uri="{BB962C8B-B14F-4D97-AF65-F5344CB8AC3E}">
        <p14:creationId xmlns:p14="http://schemas.microsoft.com/office/powerpoint/2010/main" val="28864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Final steps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X and Y </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err="1"/>
              <a:t>Traing</a:t>
            </a:r>
            <a:r>
              <a:rPr lang="en-US" dirty="0"/>
              <a:t> and Testing</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Linear Regression</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Getting the accurate </a:t>
            </a:r>
            <a:r>
              <a:rPr lang="en-US" dirty="0" err="1"/>
              <a:t>random_state</a:t>
            </a:r>
            <a:endParaRPr lang="en-US" dirty="0"/>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err="1"/>
              <a:t>Regularisation</a:t>
            </a:r>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Getting the input variables(x) and output variable (y)</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err="1"/>
              <a:t>Train_test_split</a:t>
            </a:r>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Since the target variable (y) contains more of float data, we consider </a:t>
            </a:r>
            <a:r>
              <a:rPr lang="en-US" dirty="0" err="1"/>
              <a:t>LinearRegression</a:t>
            </a:r>
            <a:r>
              <a:rPr lang="en-US" dirty="0"/>
              <a:t> for prediction</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Using the steps </a:t>
            </a:r>
            <a:r>
              <a:rPr lang="en-US" dirty="0" err="1"/>
              <a:t>tofind</a:t>
            </a:r>
            <a:r>
              <a:rPr lang="en-US" dirty="0"/>
              <a:t> out the correct </a:t>
            </a:r>
            <a:r>
              <a:rPr lang="en-US" dirty="0" err="1"/>
              <a:t>random_state</a:t>
            </a:r>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err="1"/>
              <a:t>Lasso,Ridge</a:t>
            </a:r>
            <a:r>
              <a:rPr lang="en-US" dirty="0"/>
              <a:t> and </a:t>
            </a:r>
            <a:r>
              <a:rPr lang="en-US" dirty="0" err="1"/>
              <a:t>ElasticNet</a:t>
            </a:r>
            <a:endParaRPr lang="en-US" dirty="0"/>
          </a:p>
        </p:txBody>
      </p:sp>
    </p:spTree>
    <p:extLst>
      <p:ext uri="{BB962C8B-B14F-4D97-AF65-F5344CB8AC3E}">
        <p14:creationId xmlns:p14="http://schemas.microsoft.com/office/powerpoint/2010/main" val="2502887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err="1"/>
              <a:t>Training,testing</a:t>
            </a:r>
            <a:r>
              <a:rPr lang="en-US" dirty="0"/>
              <a:t> and </a:t>
            </a:r>
            <a:r>
              <a:rPr lang="en-US" dirty="0" err="1"/>
              <a:t>hypertuning</a:t>
            </a:r>
            <a:endParaRPr lang="en-US" dirty="0"/>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Trying with different alpha parameter</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a:xfrm>
            <a:off x="1339134" y="2100467"/>
            <a:ext cx="704088" cy="704088"/>
          </a:xfrm>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(for finding best regularization)</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Testing with various models</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a:xfrm>
            <a:off x="5084559" y="2491684"/>
            <a:ext cx="2011680" cy="2825173"/>
          </a:xfrm>
        </p:spPr>
        <p:txBody>
          <a:bodyPr/>
          <a:lstStyle/>
          <a:p>
            <a:r>
              <a:rPr lang="en-US" dirty="0" err="1"/>
              <a:t>Hypertuning</a:t>
            </a:r>
            <a:endParaRPr lang="en-US" dirty="0"/>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a:xfrm>
            <a:off x="5778471" y="2111058"/>
            <a:ext cx="704088" cy="704088"/>
          </a:xfrm>
        </p:spPr>
      </p:pic>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7279410" y="2525423"/>
            <a:ext cx="2011680" cy="2825173"/>
          </a:xfrm>
        </p:spPr>
        <p:txBody>
          <a:bodyPr/>
          <a:lstStyle/>
          <a:p>
            <a:r>
              <a:rPr lang="en-US" dirty="0"/>
              <a:t>Comparing the best three models in a </a:t>
            </a:r>
            <a:r>
              <a:rPr lang="en-US" dirty="0" err="1"/>
              <a:t>dataframe</a:t>
            </a:r>
            <a:endParaRPr lang="en-US" dirty="0"/>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flipV="1">
            <a:off x="7325129" y="7059928"/>
            <a:ext cx="2098003" cy="284148"/>
          </a:xfrm>
        </p:spPr>
        <p:txBody>
          <a:bodyPr/>
          <a:lstStyle/>
          <a:p>
            <a:pPr lvl="0"/>
            <a:endParaRPr lang="en-US"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Compared to all models RIDGE model has the best r2_score, so </a:t>
            </a:r>
            <a:r>
              <a:rPr lang="en-US" dirty="0" err="1"/>
              <a:t>hypertuning</a:t>
            </a:r>
            <a:r>
              <a:rPr lang="en-US" dirty="0"/>
              <a:t> it</a:t>
            </a:r>
          </a:p>
          <a:p>
            <a:endParaRPr lang="en-US" dirty="0"/>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423132" y="6516202"/>
            <a:ext cx="1920240" cy="1371600"/>
          </a:xfrm>
        </p:spPr>
        <p:txBody>
          <a:bodyPr/>
          <a:lstStyle/>
          <a:p>
            <a:pPr lvl="0"/>
            <a:endParaRPr lang="en-US" dirty="0"/>
          </a:p>
        </p:txBody>
      </p:sp>
      <p:sp>
        <p:nvSpPr>
          <p:cNvPr id="3" name="Text Placeholder 2">
            <a:extLst>
              <a:ext uri="{FF2B5EF4-FFF2-40B4-BE49-F238E27FC236}">
                <a16:creationId xmlns:a16="http://schemas.microsoft.com/office/drawing/2014/main" id="{43797FEC-5A39-6229-E6FB-4B01BFD5BB69}"/>
              </a:ext>
            </a:extLst>
          </p:cNvPr>
          <p:cNvSpPr>
            <a:spLocks noGrp="1"/>
          </p:cNvSpPr>
          <p:nvPr>
            <p:ph type="body" sz="quarter" idx="19"/>
          </p:nvPr>
        </p:nvSpPr>
        <p:spPr>
          <a:xfrm>
            <a:off x="2946630" y="4042856"/>
            <a:ext cx="1920240" cy="2156342"/>
          </a:xfrm>
        </p:spPr>
        <p:txBody>
          <a:bodyPr/>
          <a:lstStyle/>
          <a:p>
            <a:r>
              <a:rPr lang="en-IN" dirty="0" err="1"/>
              <a:t>DecisionTreeRegress</a:t>
            </a:r>
            <a:r>
              <a:rPr lang="en-IN" dirty="0"/>
              <a:t> </a:t>
            </a:r>
            <a:r>
              <a:rPr lang="en-IN" dirty="0" err="1"/>
              <a:t>KNeighborsRegresso</a:t>
            </a:r>
            <a:endParaRPr lang="en-IN" dirty="0"/>
          </a:p>
          <a:p>
            <a:r>
              <a:rPr lang="en-IN" dirty="0"/>
              <a:t> SVR GradientBoostingRegressor,AdaBoostRegressor,ExtraTreesRegressor,RandomForestRegressor</a:t>
            </a:r>
          </a:p>
        </p:txBody>
      </p:sp>
      <p:sp>
        <p:nvSpPr>
          <p:cNvPr id="5" name="Text Placeholder 4">
            <a:extLst>
              <a:ext uri="{FF2B5EF4-FFF2-40B4-BE49-F238E27FC236}">
                <a16:creationId xmlns:a16="http://schemas.microsoft.com/office/drawing/2014/main" id="{E8966D53-9641-EF0F-03E7-8F31A4F7D03A}"/>
              </a:ext>
            </a:extLst>
          </p:cNvPr>
          <p:cNvSpPr>
            <a:spLocks noGrp="1"/>
          </p:cNvSpPr>
          <p:nvPr>
            <p:ph type="body" sz="quarter" idx="20"/>
          </p:nvPr>
        </p:nvSpPr>
        <p:spPr/>
        <p:txBody>
          <a:bodyPr/>
          <a:lstStyle/>
          <a:p>
            <a:r>
              <a:rPr lang="en-US" dirty="0"/>
              <a:t>Tuning all models using </a:t>
            </a:r>
            <a:r>
              <a:rPr lang="en-US" dirty="0" err="1"/>
              <a:t>GridSearchCv</a:t>
            </a:r>
            <a:endParaRPr lang="en-IN" dirty="0"/>
          </a:p>
        </p:txBody>
      </p:sp>
    </p:spTree>
    <p:extLst>
      <p:ext uri="{BB962C8B-B14F-4D97-AF65-F5344CB8AC3E}">
        <p14:creationId xmlns:p14="http://schemas.microsoft.com/office/powerpoint/2010/main" val="758657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457200"/>
            <a:ext cx="10671048" cy="1545336"/>
          </a:xfrm>
        </p:spPr>
        <p:txBody>
          <a:bodyPr/>
          <a:lstStyle/>
          <a:p>
            <a:r>
              <a:rPr lang="en-US" dirty="0" err="1">
                <a:highlight>
                  <a:srgbClr val="FFFF00"/>
                </a:highlight>
              </a:rPr>
              <a:t>Getting,saving</a:t>
            </a:r>
            <a:r>
              <a:rPr lang="en-US" dirty="0">
                <a:highlight>
                  <a:srgbClr val="FFFF00"/>
                </a:highlight>
              </a:rPr>
              <a:t> and reloading the best fitted model</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sz="4000" dirty="0"/>
              <a:t>Getting the best model(RIDGE)</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flipV="1">
            <a:off x="992124" y="7430702"/>
            <a:ext cx="2770632" cy="596765"/>
          </a:xfrm>
        </p:spPr>
        <p:txBody>
          <a:bodyPr/>
          <a:lstStyle/>
          <a:p>
            <a:pPr marL="0" indent="0">
              <a:buNone/>
            </a:pPr>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sz="4000" dirty="0"/>
              <a:t>Saving the best fitted model</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pPr marL="0" indent="0">
              <a:buNone/>
            </a:pPr>
            <a:endParaRPr lang="en-US" dirty="0"/>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sz="4000" dirty="0"/>
              <a:t>Reloading and testing the best model</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pPr marL="0" indent="0">
              <a:buNone/>
            </a:pPr>
            <a:endParaRPr lang="en-US" dirty="0"/>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31520"/>
            <a:ext cx="6766560" cy="827773"/>
          </a:xfrm>
        </p:spPr>
        <p:txBody>
          <a:bodyPr/>
          <a:lstStyle/>
          <a:p>
            <a:r>
              <a:rPr lang="en-US" dirty="0">
                <a:highlight>
                  <a:srgbClr val="FFFF00"/>
                </a:highlight>
              </a:rPr>
              <a:t>SUMMARY</a:t>
            </a:r>
            <a:r>
              <a:rPr lang="en-US" dirty="0"/>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376413"/>
            <a:ext cx="5879592" cy="4161803"/>
          </a:xfrm>
        </p:spPr>
        <p:txBody>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r>
              <a:rPr lang="en-US" dirty="0"/>
              <a:t>After doing various steps in data </a:t>
            </a:r>
            <a:r>
              <a:rPr lang="en-US" dirty="0" err="1"/>
              <a:t>analysing</a:t>
            </a:r>
            <a:r>
              <a:rPr lang="en-US" dirty="0"/>
              <a:t>, data cleaning , data removing for balancing, training and testing , </a:t>
            </a:r>
            <a:r>
              <a:rPr lang="en-US" dirty="0" err="1"/>
              <a:t>hypertuning</a:t>
            </a:r>
            <a:r>
              <a:rPr lang="en-US" dirty="0"/>
              <a:t> we get the best fitted model for the given datasets is :</a:t>
            </a:r>
          </a:p>
          <a:p>
            <a:r>
              <a:rPr lang="en-US" dirty="0"/>
              <a:t>                                    </a:t>
            </a:r>
            <a:r>
              <a:rPr lang="en-US" dirty="0">
                <a:highlight>
                  <a:srgbClr val="FFFF00"/>
                </a:highlight>
              </a:rPr>
              <a:t>RIDGE</a:t>
            </a:r>
          </a:p>
        </p:txBody>
      </p:sp>
    </p:spTree>
    <p:extLst>
      <p:ext uri="{BB962C8B-B14F-4D97-AF65-F5344CB8AC3E}">
        <p14:creationId xmlns:p14="http://schemas.microsoft.com/office/powerpoint/2010/main" val="94818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 from :</a:t>
            </a:r>
          </a:p>
          <a:p>
            <a:r>
              <a:rPr lang="en-US" dirty="0"/>
              <a:t>Name:</a:t>
            </a:r>
          </a:p>
          <a:p>
            <a:r>
              <a:rPr lang="en-US" dirty="0">
                <a:highlight>
                  <a:srgbClr val="FFFF00"/>
                </a:highlight>
              </a:rPr>
              <a:t>RAMAA DEVI S</a:t>
            </a:r>
          </a:p>
          <a:p>
            <a:r>
              <a:rPr lang="en-US" dirty="0"/>
              <a:t>Batch No :</a:t>
            </a:r>
          </a:p>
          <a:p>
            <a:r>
              <a:rPr lang="en-US" dirty="0">
                <a:highlight>
                  <a:srgbClr val="FFFF00"/>
                </a:highlight>
              </a:rPr>
              <a:t>INTERNSHIP34 </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1799924"/>
          </a:xfrm>
        </p:spPr>
        <p:txBody>
          <a:bodyPr/>
          <a:lstStyle/>
          <a:p>
            <a:r>
              <a:rPr lang="en-US" dirty="0">
                <a:solidFill>
                  <a:srgbClr val="FF0000"/>
                </a:solidFill>
              </a:rPr>
              <a:t>Problem statement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70973" y="2454442"/>
            <a:ext cx="8547233" cy="4403558"/>
          </a:xfrm>
        </p:spPr>
        <p:txBody>
          <a:bodyPr/>
          <a:lstStyle/>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4CE14DF3-3B6F-CB1F-4545-E3B42E04D75F}"/>
              </a:ext>
            </a:extLst>
          </p:cNvPr>
          <p:cNvSpPr txBox="1"/>
          <p:nvPr/>
        </p:nvSpPr>
        <p:spPr>
          <a:xfrm>
            <a:off x="3359217" y="2341398"/>
            <a:ext cx="8901763" cy="3970318"/>
          </a:xfrm>
          <a:prstGeom prst="rect">
            <a:avLst/>
          </a:prstGeom>
          <a:noFill/>
        </p:spPr>
        <p:txBody>
          <a:bodyPr wrap="square">
            <a:spAutoFit/>
          </a:bodyPr>
          <a:lstStyle/>
          <a:p>
            <a:r>
              <a:rPr lang="en-US" dirty="0">
                <a:highlight>
                  <a:srgbClr val="FFFF00"/>
                </a:highlight>
              </a:rPr>
              <a:t>Problem Statement:</a:t>
            </a:r>
          </a:p>
          <a:p>
            <a:endParaRPr lang="en-US" dirty="0"/>
          </a:p>
          <a:p>
            <a:r>
              <a:rPr lang="en-US" dirty="0"/>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endParaRPr lang="en-US" dirty="0"/>
          </a:p>
          <a:p>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924025"/>
          </a:xfrm>
        </p:spPr>
        <p:txBody>
          <a:bodyPr/>
          <a:lstStyle/>
          <a:p>
            <a:r>
              <a:rPr lang="en-US" dirty="0">
                <a:solidFill>
                  <a:srgbClr val="FF0000"/>
                </a:solidFill>
              </a:rPr>
              <a:t>BUSINESS GOAL</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70973" y="2454442"/>
            <a:ext cx="8547233" cy="4403558"/>
          </a:xfrm>
        </p:spPr>
        <p:txBody>
          <a:bodyPr/>
          <a:lstStyle/>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5" name="TextBox 4">
            <a:extLst>
              <a:ext uri="{FF2B5EF4-FFF2-40B4-BE49-F238E27FC236}">
                <a16:creationId xmlns:a16="http://schemas.microsoft.com/office/drawing/2014/main" id="{4CE14DF3-3B6F-CB1F-4545-E3B42E04D75F}"/>
              </a:ext>
            </a:extLst>
          </p:cNvPr>
          <p:cNvSpPr txBox="1"/>
          <p:nvPr/>
        </p:nvSpPr>
        <p:spPr>
          <a:xfrm>
            <a:off x="73793" y="1530417"/>
            <a:ext cx="11746029" cy="5355312"/>
          </a:xfrm>
          <a:prstGeom prst="rect">
            <a:avLst/>
          </a:prstGeom>
          <a:noFill/>
        </p:spPr>
        <p:txBody>
          <a:bodyPr wrap="square">
            <a:spAutoFit/>
          </a:bodyPr>
          <a:lstStyle/>
          <a:p>
            <a:r>
              <a:rPr lang="en-US" dirty="0">
                <a:highlight>
                  <a:srgbClr val="FFFF00"/>
                </a:highlight>
              </a:rPr>
              <a:t>Business Goal:</a:t>
            </a:r>
          </a:p>
          <a:p>
            <a:endParaRPr lang="en-US" dirty="0"/>
          </a:p>
          <a:p>
            <a:r>
              <a:rPr lang="en-US"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US" dirty="0">
              <a:highlight>
                <a:srgbClr val="FFFF00"/>
              </a:highlight>
            </a:endParaRPr>
          </a:p>
          <a:p>
            <a:r>
              <a:rPr lang="en-US" dirty="0">
                <a:highlight>
                  <a:srgbClr val="FFFF00"/>
                </a:highlight>
              </a:rPr>
              <a:t>Technical Requirements:</a:t>
            </a:r>
          </a:p>
          <a:p>
            <a:endParaRPr lang="en-US" dirty="0"/>
          </a:p>
          <a:p>
            <a:r>
              <a:rPr lang="en-US" dirty="0"/>
              <a:t>• Data contains 1460 entries each having 81 variables.</a:t>
            </a:r>
          </a:p>
          <a:p>
            <a:r>
              <a:rPr lang="en-US" dirty="0"/>
              <a:t>• Data contains Null values. You need to treat them using the domain knowledge and your own understanding.</a:t>
            </a:r>
          </a:p>
          <a:p>
            <a:r>
              <a:rPr lang="en-US" dirty="0"/>
              <a:t>• Extensive EDA has to be performed to gain relationships of important variable and price.</a:t>
            </a:r>
          </a:p>
          <a:p>
            <a:r>
              <a:rPr lang="en-US" dirty="0"/>
              <a:t>• Data contains numerical as well as categorical variable. You need to handle them accordingly.</a:t>
            </a:r>
          </a:p>
          <a:p>
            <a:r>
              <a:rPr lang="en-US" dirty="0"/>
              <a:t>• You have to build Machine Learning models, apply regularization and determine the optimal values of Hyper Parameters.</a:t>
            </a:r>
          </a:p>
          <a:p>
            <a:r>
              <a:rPr lang="en-US" dirty="0"/>
              <a:t>• You need to find important features which affect the price positively or negatively.</a:t>
            </a:r>
          </a:p>
          <a:p>
            <a:r>
              <a:rPr lang="en-US" dirty="0"/>
              <a:t>• Two datasets are being provided to you (test.csv, train.csv). You will train on train.csv dataset and predict on test.csv file.</a:t>
            </a:r>
          </a:p>
          <a:p>
            <a:endParaRPr lang="en-US" dirty="0"/>
          </a:p>
        </p:txBody>
      </p:sp>
    </p:spTree>
    <p:extLst>
      <p:ext uri="{BB962C8B-B14F-4D97-AF65-F5344CB8AC3E}">
        <p14:creationId xmlns:p14="http://schemas.microsoft.com/office/powerpoint/2010/main" val="29819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924025"/>
          </a:xfrm>
        </p:spPr>
        <p:txBody>
          <a:bodyPr/>
          <a:lstStyle/>
          <a:p>
            <a:r>
              <a:rPr lang="en-US" dirty="0">
                <a:solidFill>
                  <a:schemeClr val="tx2">
                    <a:lumMod val="75000"/>
                  </a:schemeClr>
                </a:solidFill>
              </a:rPr>
              <a:t>PRIMARY STEPS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70973" y="2454442"/>
            <a:ext cx="8547233" cy="4403558"/>
          </a:xfrm>
        </p:spPr>
        <p:txBody>
          <a:bodyPr/>
          <a:lstStyle/>
          <a:p>
            <a:r>
              <a:rPr lang="en-US" dirty="0"/>
              <a:t>GETTING THE TRAIN DATASETS AND TEST DATASETS</a:t>
            </a:r>
          </a:p>
          <a:p>
            <a:endParaRPr lang="en-US" dirty="0"/>
          </a:p>
          <a:p>
            <a:r>
              <a:rPr lang="en-US" dirty="0">
                <a:highlight>
                  <a:srgbClr val="FFFF00"/>
                </a:highlight>
              </a:rPr>
              <a:t>EDA process</a:t>
            </a:r>
          </a:p>
          <a:p>
            <a:endParaRPr lang="en-US" dirty="0">
              <a:highlight>
                <a:srgbClr val="FFFF00"/>
              </a:highlight>
            </a:endParaRPr>
          </a:p>
          <a:p>
            <a:r>
              <a:rPr lang="en-US" dirty="0" err="1"/>
              <a:t>df.shape</a:t>
            </a:r>
            <a:endParaRPr lang="en-US" dirty="0"/>
          </a:p>
          <a:p>
            <a:r>
              <a:rPr lang="en-US" dirty="0"/>
              <a:t>    finding the shape of the dataset</a:t>
            </a:r>
          </a:p>
          <a:p>
            <a:r>
              <a:rPr lang="en-US" dirty="0" err="1"/>
              <a:t>df.columns</a:t>
            </a:r>
            <a:endParaRPr lang="en-US" dirty="0"/>
          </a:p>
          <a:p>
            <a:r>
              <a:rPr lang="en-US" dirty="0"/>
              <a:t>   getting the number of columns</a:t>
            </a:r>
          </a:p>
          <a:p>
            <a:r>
              <a:rPr lang="en-US" dirty="0" err="1"/>
              <a:t>df.isnull</a:t>
            </a:r>
            <a:r>
              <a:rPr lang="en-US" dirty="0"/>
              <a:t>().sum</a:t>
            </a:r>
          </a:p>
          <a:p>
            <a:r>
              <a:rPr lang="en-US" dirty="0"/>
              <a:t>   detecting null values</a:t>
            </a:r>
          </a:p>
          <a:p>
            <a:r>
              <a:rPr lang="en-US" dirty="0" err="1"/>
              <a:t>df.dtypes</a:t>
            </a:r>
            <a:endParaRPr lang="en-US" dirty="0"/>
          </a:p>
          <a:p>
            <a:r>
              <a:rPr lang="en-US" dirty="0"/>
              <a:t>   finding the data types of the columns</a:t>
            </a:r>
          </a:p>
          <a:p>
            <a:r>
              <a:rPr lang="en-US" dirty="0" err="1"/>
              <a:t>df.drop_duplicates</a:t>
            </a:r>
            <a:endParaRPr lang="en-US" dirty="0"/>
          </a:p>
          <a:p>
            <a:r>
              <a:rPr lang="en-US" dirty="0"/>
              <a:t>   dropping or deleting the duplicate or repeated values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4CE14DF3-3B6F-CB1F-4545-E3B42E04D75F}"/>
              </a:ext>
            </a:extLst>
          </p:cNvPr>
          <p:cNvSpPr txBox="1"/>
          <p:nvPr/>
        </p:nvSpPr>
        <p:spPr>
          <a:xfrm>
            <a:off x="73793" y="1530416"/>
            <a:ext cx="12448673" cy="1477328"/>
          </a:xfrm>
          <a:prstGeom prst="rect">
            <a:avLst/>
          </a:prstGeom>
          <a:noFill/>
        </p:spPr>
        <p:txBody>
          <a:bodyPr wrap="square">
            <a:spAutoFit/>
          </a:bodyPr>
          <a:lstStyle/>
          <a:p>
            <a:r>
              <a:rPr lang="en-US" dirty="0"/>
              <a:t> </a:t>
            </a:r>
            <a:r>
              <a:rPr lang="en-US" dirty="0">
                <a:highlight>
                  <a:srgbClr val="FFFF00"/>
                </a:highlight>
              </a:rPr>
              <a:t>IMPORTING LIBRARIES</a:t>
            </a:r>
          </a:p>
          <a:p>
            <a:r>
              <a:rPr lang="en-US" dirty="0"/>
              <a:t>import pandas as pd</a:t>
            </a:r>
          </a:p>
          <a:p>
            <a:r>
              <a:rPr lang="en-US" dirty="0"/>
              <a:t>import </a:t>
            </a:r>
            <a:r>
              <a:rPr lang="en-US" dirty="0" err="1"/>
              <a:t>numpy</a:t>
            </a:r>
            <a:r>
              <a:rPr lang="en-US" dirty="0"/>
              <a:t> as np</a:t>
            </a:r>
          </a:p>
          <a:p>
            <a:r>
              <a:rPr lang="en-US" dirty="0"/>
              <a:t>import warnings</a:t>
            </a:r>
          </a:p>
          <a:p>
            <a:r>
              <a:rPr lang="en-US" dirty="0" err="1"/>
              <a:t>warnings.filterwarnings</a:t>
            </a:r>
            <a:r>
              <a:rPr lang="en-US" dirty="0"/>
              <a:t>('ignore')</a:t>
            </a:r>
          </a:p>
        </p:txBody>
      </p:sp>
    </p:spTree>
    <p:extLst>
      <p:ext uri="{BB962C8B-B14F-4D97-AF65-F5344CB8AC3E}">
        <p14:creationId xmlns:p14="http://schemas.microsoft.com/office/powerpoint/2010/main" val="81800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3415" y="105878"/>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646331"/>
          </a:xfrm>
          <a:prstGeom prst="rect">
            <a:avLst/>
          </a:prstGeom>
          <a:noFill/>
        </p:spPr>
        <p:txBody>
          <a:bodyPr wrap="square">
            <a:spAutoFit/>
          </a:bodyPr>
          <a:lstStyle/>
          <a:p>
            <a:endParaRPr lang="en-US" dirty="0"/>
          </a:p>
          <a:p>
            <a:r>
              <a:rPr lang="en-US" dirty="0"/>
              <a:t>Comparing the column Id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3415" y="105878"/>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 </a:t>
            </a:r>
            <a:r>
              <a:rPr lang="en-US" dirty="0" err="1"/>
              <a:t>MSSubclass</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4" name="Picture 3">
            <a:extLst>
              <a:ext uri="{FF2B5EF4-FFF2-40B4-BE49-F238E27FC236}">
                <a16:creationId xmlns:a16="http://schemas.microsoft.com/office/drawing/2014/main" id="{F2BF813C-AE49-2FBB-556A-58D1357863AC}"/>
              </a:ext>
            </a:extLst>
          </p:cNvPr>
          <p:cNvPicPr>
            <a:picLocks noChangeAspect="1"/>
          </p:cNvPicPr>
          <p:nvPr/>
        </p:nvPicPr>
        <p:blipFill>
          <a:blip r:embed="rId3"/>
          <a:stretch>
            <a:fillRect/>
          </a:stretch>
        </p:blipFill>
        <p:spPr>
          <a:xfrm>
            <a:off x="365871" y="738235"/>
            <a:ext cx="8172395" cy="5247959"/>
          </a:xfrm>
          <a:prstGeom prst="rect">
            <a:avLst/>
          </a:prstGeom>
        </p:spPr>
      </p:pic>
    </p:spTree>
    <p:extLst>
      <p:ext uri="{BB962C8B-B14F-4D97-AF65-F5344CB8AC3E}">
        <p14:creationId xmlns:p14="http://schemas.microsoft.com/office/powerpoint/2010/main" val="368553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3158" y="0"/>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646331"/>
          </a:xfrm>
          <a:prstGeom prst="rect">
            <a:avLst/>
          </a:prstGeom>
          <a:noFill/>
        </p:spPr>
        <p:txBody>
          <a:bodyPr wrap="square">
            <a:spAutoFit/>
          </a:bodyPr>
          <a:lstStyle/>
          <a:p>
            <a:endParaRPr lang="en-US" dirty="0"/>
          </a:p>
          <a:p>
            <a:r>
              <a:rPr lang="en-US" dirty="0"/>
              <a:t>Comparing the column </a:t>
            </a:r>
            <a:r>
              <a:rPr lang="en-US" dirty="0" err="1"/>
              <a:t>MSZoning</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7" name="Picture 6">
            <a:extLst>
              <a:ext uri="{FF2B5EF4-FFF2-40B4-BE49-F238E27FC236}">
                <a16:creationId xmlns:a16="http://schemas.microsoft.com/office/drawing/2014/main" id="{AE1E2CC5-EA6D-B957-3D3A-E3882667BB02}"/>
              </a:ext>
            </a:extLst>
          </p:cNvPr>
          <p:cNvPicPr>
            <a:picLocks noChangeAspect="1"/>
          </p:cNvPicPr>
          <p:nvPr/>
        </p:nvPicPr>
        <p:blipFill>
          <a:blip r:embed="rId3"/>
          <a:stretch>
            <a:fillRect/>
          </a:stretch>
        </p:blipFill>
        <p:spPr>
          <a:xfrm>
            <a:off x="1134176" y="1058779"/>
            <a:ext cx="6638224" cy="4927416"/>
          </a:xfrm>
          <a:prstGeom prst="rect">
            <a:avLst/>
          </a:prstGeom>
        </p:spPr>
      </p:pic>
    </p:spTree>
    <p:extLst>
      <p:ext uri="{BB962C8B-B14F-4D97-AF65-F5344CB8AC3E}">
        <p14:creationId xmlns:p14="http://schemas.microsoft.com/office/powerpoint/2010/main" val="4509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03158" y="0"/>
            <a:ext cx="10749815" cy="5124490"/>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visualizations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34176" y="1058779"/>
            <a:ext cx="7509309" cy="4927416"/>
          </a:xfrm>
        </p:spPr>
        <p:txBody>
          <a:bodyPr/>
          <a:lstStyle/>
          <a:p>
            <a:pPr algn="ctr"/>
            <a:endParaRPr lang="en-US" dirty="0">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FA1E6264-93D6-5635-D122-1D5C8A8723C4}"/>
              </a:ext>
            </a:extLst>
          </p:cNvPr>
          <p:cNvSpPr txBox="1"/>
          <p:nvPr/>
        </p:nvSpPr>
        <p:spPr>
          <a:xfrm>
            <a:off x="2131996" y="5986195"/>
            <a:ext cx="6824310" cy="923330"/>
          </a:xfrm>
          <a:prstGeom prst="rect">
            <a:avLst/>
          </a:prstGeom>
          <a:noFill/>
        </p:spPr>
        <p:txBody>
          <a:bodyPr wrap="square">
            <a:spAutoFit/>
          </a:bodyPr>
          <a:lstStyle/>
          <a:p>
            <a:endParaRPr lang="en-US" dirty="0"/>
          </a:p>
          <a:p>
            <a:r>
              <a:rPr lang="en-US" dirty="0"/>
              <a:t>Comparing the column </a:t>
            </a:r>
            <a:r>
              <a:rPr lang="en-US" dirty="0" err="1"/>
              <a:t>LotFrontage</a:t>
            </a:r>
            <a:r>
              <a:rPr lang="en-US" dirty="0"/>
              <a:t> with the target variable </a:t>
            </a:r>
            <a:r>
              <a:rPr lang="en-US" dirty="0" err="1"/>
              <a:t>Saleprice</a:t>
            </a:r>
            <a:endParaRPr lang="en-IN" dirty="0"/>
          </a:p>
        </p:txBody>
      </p:sp>
      <p:pic>
        <p:nvPicPr>
          <p:cNvPr id="6" name="Picture 5">
            <a:extLst>
              <a:ext uri="{FF2B5EF4-FFF2-40B4-BE49-F238E27FC236}">
                <a16:creationId xmlns:a16="http://schemas.microsoft.com/office/drawing/2014/main" id="{009B259D-EAA4-DE80-265D-B9D7609315AE}"/>
              </a:ext>
            </a:extLst>
          </p:cNvPr>
          <p:cNvPicPr>
            <a:picLocks noChangeAspect="1"/>
          </p:cNvPicPr>
          <p:nvPr/>
        </p:nvPicPr>
        <p:blipFill>
          <a:blip r:embed="rId2"/>
          <a:stretch>
            <a:fillRect/>
          </a:stretch>
        </p:blipFill>
        <p:spPr>
          <a:xfrm>
            <a:off x="1751798" y="1409700"/>
            <a:ext cx="5890661" cy="4038600"/>
          </a:xfrm>
          <a:prstGeom prst="rect">
            <a:avLst/>
          </a:prstGeom>
        </p:spPr>
      </p:pic>
      <p:pic>
        <p:nvPicPr>
          <p:cNvPr id="7" name="Picture 6">
            <a:extLst>
              <a:ext uri="{FF2B5EF4-FFF2-40B4-BE49-F238E27FC236}">
                <a16:creationId xmlns:a16="http://schemas.microsoft.com/office/drawing/2014/main" id="{AE1E2CC5-EA6D-B957-3D3A-E3882667BB02}"/>
              </a:ext>
            </a:extLst>
          </p:cNvPr>
          <p:cNvPicPr>
            <a:picLocks noChangeAspect="1"/>
          </p:cNvPicPr>
          <p:nvPr/>
        </p:nvPicPr>
        <p:blipFill>
          <a:blip r:embed="rId3"/>
          <a:stretch>
            <a:fillRect/>
          </a:stretch>
        </p:blipFill>
        <p:spPr>
          <a:xfrm>
            <a:off x="1134176" y="1058779"/>
            <a:ext cx="6638224" cy="4927416"/>
          </a:xfrm>
          <a:prstGeom prst="rect">
            <a:avLst/>
          </a:prstGeom>
        </p:spPr>
      </p:pic>
      <p:pic>
        <p:nvPicPr>
          <p:cNvPr id="4" name="Picture 3">
            <a:extLst>
              <a:ext uri="{FF2B5EF4-FFF2-40B4-BE49-F238E27FC236}">
                <a16:creationId xmlns:a16="http://schemas.microsoft.com/office/drawing/2014/main" id="{86266233-5006-AA10-359D-D8DB40D12FC7}"/>
              </a:ext>
            </a:extLst>
          </p:cNvPr>
          <p:cNvPicPr>
            <a:picLocks noChangeAspect="1"/>
          </p:cNvPicPr>
          <p:nvPr/>
        </p:nvPicPr>
        <p:blipFill>
          <a:blip r:embed="rId4"/>
          <a:stretch>
            <a:fillRect/>
          </a:stretch>
        </p:blipFill>
        <p:spPr>
          <a:xfrm>
            <a:off x="263091" y="871804"/>
            <a:ext cx="7509309" cy="5346115"/>
          </a:xfrm>
          <a:prstGeom prst="rect">
            <a:avLst/>
          </a:prstGeom>
        </p:spPr>
      </p:pic>
    </p:spTree>
    <p:extLst>
      <p:ext uri="{BB962C8B-B14F-4D97-AF65-F5344CB8AC3E}">
        <p14:creationId xmlns:p14="http://schemas.microsoft.com/office/powerpoint/2010/main" val="83855180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{C4583E47-54E8-45AE-A02B-A9AA4F1C2B5A}tf78438558_win32</Template>
  <TotalTime>215</TotalTime>
  <Words>1158</Words>
  <Application>Microsoft Office PowerPoint</Application>
  <PresentationFormat>Widescreen</PresentationFormat>
  <Paragraphs>193</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0" baseType="lpstr">
      <vt:lpstr>Arial</vt:lpstr>
      <vt:lpstr>Arial Black</vt:lpstr>
      <vt:lpstr>Sabon Next LT</vt:lpstr>
      <vt:lpstr>Office Theme</vt:lpstr>
      <vt:lpstr> FLIPROBO ASSIGNMENT 6 </vt:lpstr>
      <vt:lpstr>AGENDA</vt:lpstr>
      <vt:lpstr>Problem statement </vt:lpstr>
      <vt:lpstr>BUSINESS GOAL</vt:lpstr>
      <vt:lpstr>PRIMARY STEPS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SAME STEPS FOR THE TEST DATA</vt:lpstr>
      <vt:lpstr>Merging both train and test datasets to get the full data</vt:lpstr>
      <vt:lpstr>EDA for merged data</vt:lpstr>
      <vt:lpstr>Final steps</vt:lpstr>
      <vt:lpstr>Training,testing and hypertuning</vt:lpstr>
      <vt:lpstr>Getting,saving and reloading the best fitted model</vt:lpstr>
      <vt:lpstr>SUMMARY </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FLIPROBO ASSIGNMENT 6 </dc:title>
  <dc:subject/>
  <dc:creator>Ramaa Devi</dc:creator>
  <cp:lastModifiedBy>Ramaa Devi</cp:lastModifiedBy>
  <cp:revision>2</cp:revision>
  <dcterms:created xsi:type="dcterms:W3CDTF">2023-01-21T07:37:47Z</dcterms:created>
  <dcterms:modified xsi:type="dcterms:W3CDTF">2023-01-21T11:13:40Z</dcterms:modified>
</cp:coreProperties>
</file>