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2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1B3EB-BAC0-EA51-24DB-2EC32AB78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7051" y="2409465"/>
            <a:ext cx="8791575" cy="1293537"/>
          </a:xfrm>
        </p:spPr>
        <p:txBody>
          <a:bodyPr/>
          <a:lstStyle/>
          <a:p>
            <a:pPr algn="ctr"/>
            <a:r>
              <a:rPr lang="en-IN" dirty="0"/>
              <a:t>Applications of AI in Banking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8FA6A1-D136-59E6-08EC-DC11FBB53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63573" y="5581250"/>
            <a:ext cx="8791575" cy="1655762"/>
          </a:xfrm>
        </p:spPr>
        <p:txBody>
          <a:bodyPr/>
          <a:lstStyle/>
          <a:p>
            <a:r>
              <a:rPr lang="en-IN" dirty="0"/>
              <a:t>Naveen Kumar a s</a:t>
            </a:r>
          </a:p>
          <a:p>
            <a:r>
              <a:rPr lang="en-IN" dirty="0"/>
              <a:t>Ramana j s</a:t>
            </a:r>
          </a:p>
        </p:txBody>
      </p:sp>
    </p:spTree>
    <p:extLst>
      <p:ext uri="{BB962C8B-B14F-4D97-AF65-F5344CB8AC3E}">
        <p14:creationId xmlns:p14="http://schemas.microsoft.com/office/powerpoint/2010/main" val="2267141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4BA2733-BF1E-A68C-FCC9-D3D978C17415}"/>
              </a:ext>
            </a:extLst>
          </p:cNvPr>
          <p:cNvCxnSpPr>
            <a:cxnSpLocks/>
          </p:cNvCxnSpPr>
          <p:nvPr/>
        </p:nvCxnSpPr>
        <p:spPr>
          <a:xfrm>
            <a:off x="2951291" y="-1341120"/>
            <a:ext cx="44736" cy="9372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C89D7D4-CCFC-CFFE-DACA-98673FF3B3BD}"/>
              </a:ext>
            </a:extLst>
          </p:cNvPr>
          <p:cNvGrpSpPr/>
          <p:nvPr/>
        </p:nvGrpSpPr>
        <p:grpSpPr>
          <a:xfrm>
            <a:off x="2951291" y="485217"/>
            <a:ext cx="5024560" cy="461665"/>
            <a:chOff x="4216149" y="665001"/>
            <a:chExt cx="5024560" cy="461665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EE4341A-B98A-B685-9E24-41FC8C4DF121}"/>
                </a:ext>
              </a:extLst>
            </p:cNvPr>
            <p:cNvCxnSpPr/>
            <p:nvPr/>
          </p:nvCxnSpPr>
          <p:spPr>
            <a:xfrm>
              <a:off x="4216149" y="844759"/>
              <a:ext cx="69573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270325E-7D8D-07A7-1B77-46DFEA3B7CDF}"/>
                </a:ext>
              </a:extLst>
            </p:cNvPr>
            <p:cNvSpPr txBox="1"/>
            <p:nvPr/>
          </p:nvSpPr>
          <p:spPr>
            <a:xfrm>
              <a:off x="5100730" y="665001"/>
              <a:ext cx="41399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40"/>
                </a:spcBef>
              </a:pPr>
              <a:r>
                <a:rPr lang="en-US" sz="2400" kern="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Image Pre-</a:t>
              </a:r>
              <a:r>
                <a:rPr lang="en-IN" sz="2400" kern="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Processing </a:t>
              </a:r>
              <a:endPara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7CDCD1D-7D16-2D50-37E8-207066BCE8ED}"/>
              </a:ext>
            </a:extLst>
          </p:cNvPr>
          <p:cNvGrpSpPr/>
          <p:nvPr/>
        </p:nvGrpSpPr>
        <p:grpSpPr>
          <a:xfrm>
            <a:off x="2976367" y="7547709"/>
            <a:ext cx="5024560" cy="461665"/>
            <a:chOff x="4216149" y="665001"/>
            <a:chExt cx="5024560" cy="461665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35FB7446-2478-02FA-BA2E-2C56D7323C32}"/>
                </a:ext>
              </a:extLst>
            </p:cNvPr>
            <p:cNvCxnSpPr/>
            <p:nvPr/>
          </p:nvCxnSpPr>
          <p:spPr>
            <a:xfrm>
              <a:off x="4216149" y="844759"/>
              <a:ext cx="69573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0B3477-FC97-0468-7CDA-21CD9C8A5B38}"/>
                </a:ext>
              </a:extLst>
            </p:cNvPr>
            <p:cNvSpPr txBox="1"/>
            <p:nvPr/>
          </p:nvSpPr>
          <p:spPr>
            <a:xfrm>
              <a:off x="5100730" y="665001"/>
              <a:ext cx="41399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40"/>
                </a:spcBef>
              </a:pPr>
              <a:r>
                <a:rPr lang="en-US" sz="2400" kern="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About the Dataset</a:t>
              </a:r>
              <a:endPara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1373FE7-CFC9-E175-3683-46C4EF9CF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284" y="1299213"/>
            <a:ext cx="6374886" cy="48652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76DC9D-07DD-D366-C20B-F20EEB07DAFC}"/>
              </a:ext>
            </a:extLst>
          </p:cNvPr>
          <p:cNvSpPr txBox="1"/>
          <p:nvPr/>
        </p:nvSpPr>
        <p:spPr>
          <a:xfrm>
            <a:off x="3437681" y="2048246"/>
            <a:ext cx="18291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&gt;</a:t>
            </a:r>
          </a:p>
          <a:p>
            <a:pPr algn="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Augmented &gt;</a:t>
            </a:r>
          </a:p>
          <a:p>
            <a:pPr algn="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Resized &gt;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D655945-7E22-EC54-8E8F-1CCBCEDDEBEB}"/>
              </a:ext>
            </a:extLst>
          </p:cNvPr>
          <p:cNvGrpSpPr/>
          <p:nvPr/>
        </p:nvGrpSpPr>
        <p:grpSpPr>
          <a:xfrm>
            <a:off x="2964795" y="-4293201"/>
            <a:ext cx="5024560" cy="461665"/>
            <a:chOff x="4216149" y="665001"/>
            <a:chExt cx="5024560" cy="461665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BC710FF-05E2-9883-04E0-F17863F2A2E4}"/>
                </a:ext>
              </a:extLst>
            </p:cNvPr>
            <p:cNvCxnSpPr/>
            <p:nvPr/>
          </p:nvCxnSpPr>
          <p:spPr>
            <a:xfrm>
              <a:off x="4216149" y="844759"/>
              <a:ext cx="69573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41CE7A5-A2BB-656F-1647-A966663AF551}"/>
                </a:ext>
              </a:extLst>
            </p:cNvPr>
            <p:cNvSpPr txBox="1"/>
            <p:nvPr/>
          </p:nvSpPr>
          <p:spPr>
            <a:xfrm>
              <a:off x="5100730" y="665001"/>
              <a:ext cx="41399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40"/>
                </a:spcBef>
              </a:pPr>
              <a:r>
                <a:rPr lang="en-US" sz="2400" kern="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MLP</a:t>
              </a:r>
              <a:endPara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80993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4BA2733-BF1E-A68C-FCC9-D3D978C17415}"/>
              </a:ext>
            </a:extLst>
          </p:cNvPr>
          <p:cNvCxnSpPr>
            <a:cxnSpLocks/>
          </p:cNvCxnSpPr>
          <p:nvPr/>
        </p:nvCxnSpPr>
        <p:spPr>
          <a:xfrm>
            <a:off x="2951291" y="-1341120"/>
            <a:ext cx="44736" cy="9372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C89D7D4-CCFC-CFFE-DACA-98673FF3B3BD}"/>
              </a:ext>
            </a:extLst>
          </p:cNvPr>
          <p:cNvGrpSpPr/>
          <p:nvPr/>
        </p:nvGrpSpPr>
        <p:grpSpPr>
          <a:xfrm>
            <a:off x="2951291" y="485217"/>
            <a:ext cx="5024560" cy="461665"/>
            <a:chOff x="4216149" y="665001"/>
            <a:chExt cx="5024560" cy="461665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EE4341A-B98A-B685-9E24-41FC8C4DF121}"/>
                </a:ext>
              </a:extLst>
            </p:cNvPr>
            <p:cNvCxnSpPr/>
            <p:nvPr/>
          </p:nvCxnSpPr>
          <p:spPr>
            <a:xfrm>
              <a:off x="4216149" y="844759"/>
              <a:ext cx="69573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270325E-7D8D-07A7-1B77-46DFEA3B7CDF}"/>
                </a:ext>
              </a:extLst>
            </p:cNvPr>
            <p:cNvSpPr txBox="1"/>
            <p:nvPr/>
          </p:nvSpPr>
          <p:spPr>
            <a:xfrm>
              <a:off x="5100730" y="665001"/>
              <a:ext cx="41399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40"/>
                </a:spcBef>
              </a:pPr>
              <a:r>
                <a:rPr lang="en-US" sz="2400" kern="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MLP</a:t>
              </a:r>
              <a:endPara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B13C9C9-8BF3-D552-D43E-8261B79E9971}"/>
              </a:ext>
            </a:extLst>
          </p:cNvPr>
          <p:cNvGrpSpPr/>
          <p:nvPr/>
        </p:nvGrpSpPr>
        <p:grpSpPr>
          <a:xfrm>
            <a:off x="2999518" y="7374088"/>
            <a:ext cx="5024560" cy="461665"/>
            <a:chOff x="4216149" y="665001"/>
            <a:chExt cx="5024560" cy="461665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0D11CDC-7B4F-1B93-2858-843EF7F6D649}"/>
                </a:ext>
              </a:extLst>
            </p:cNvPr>
            <p:cNvCxnSpPr/>
            <p:nvPr/>
          </p:nvCxnSpPr>
          <p:spPr>
            <a:xfrm>
              <a:off x="4216149" y="844759"/>
              <a:ext cx="69573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DCCEB21-ECDD-0A87-66EB-D6C2294D7293}"/>
                </a:ext>
              </a:extLst>
            </p:cNvPr>
            <p:cNvSpPr txBox="1"/>
            <p:nvPr/>
          </p:nvSpPr>
          <p:spPr>
            <a:xfrm>
              <a:off x="5100730" y="665001"/>
              <a:ext cx="41399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40"/>
                </a:spcBef>
              </a:pPr>
              <a:r>
                <a:rPr lang="en-US" sz="2400" kern="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Image Pre-</a:t>
              </a:r>
              <a:r>
                <a:rPr lang="en-IN" sz="2400" kern="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Processing </a:t>
              </a:r>
              <a:endPara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C5FED7BB-B109-6DF5-7713-DB87CC269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508" y="1006924"/>
            <a:ext cx="4679664" cy="326958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26C7ECB-DE53-E4B8-F349-D54C34039F3C}"/>
              </a:ext>
            </a:extLst>
          </p:cNvPr>
          <p:cNvSpPr txBox="1"/>
          <p:nvPr/>
        </p:nvSpPr>
        <p:spPr>
          <a:xfrm>
            <a:off x="3555456" y="4618457"/>
            <a:ext cx="75398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MLP (Multi Layer Perceptron) Architecture is used to build both the Identifier and Verifier model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Normalized image is flattened and fed into the input layer of MLP and passes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though hidden layer(s) and reaches output layer where the nature of the image can be identified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9576B33-9E26-CFE4-BF87-E3CD82F3A177}"/>
              </a:ext>
            </a:extLst>
          </p:cNvPr>
          <p:cNvGrpSpPr/>
          <p:nvPr/>
        </p:nvGrpSpPr>
        <p:grpSpPr>
          <a:xfrm>
            <a:off x="2969579" y="-3702735"/>
            <a:ext cx="5024560" cy="461665"/>
            <a:chOff x="4216149" y="665001"/>
            <a:chExt cx="5024560" cy="461665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DBBEBA8-B6B9-EA1E-5640-6D2971ACDBE8}"/>
                </a:ext>
              </a:extLst>
            </p:cNvPr>
            <p:cNvCxnSpPr/>
            <p:nvPr/>
          </p:nvCxnSpPr>
          <p:spPr>
            <a:xfrm>
              <a:off x="4216149" y="844759"/>
              <a:ext cx="69573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A2C9514-968F-68E8-1D4C-B18C9F2E056A}"/>
                </a:ext>
              </a:extLst>
            </p:cNvPr>
            <p:cNvSpPr txBox="1"/>
            <p:nvPr/>
          </p:nvSpPr>
          <p:spPr>
            <a:xfrm>
              <a:off x="5100730" y="665001"/>
              <a:ext cx="41399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40"/>
                </a:spcBef>
              </a:pPr>
              <a:r>
                <a:rPr lang="en-US" sz="2400" kern="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Identifier Model</a:t>
              </a:r>
              <a:endPara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79120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4BA2733-BF1E-A68C-FCC9-D3D978C17415}"/>
              </a:ext>
            </a:extLst>
          </p:cNvPr>
          <p:cNvCxnSpPr>
            <a:cxnSpLocks/>
          </p:cNvCxnSpPr>
          <p:nvPr/>
        </p:nvCxnSpPr>
        <p:spPr>
          <a:xfrm>
            <a:off x="2951291" y="-1341120"/>
            <a:ext cx="44736" cy="9372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C89D7D4-CCFC-CFFE-DACA-98673FF3B3BD}"/>
              </a:ext>
            </a:extLst>
          </p:cNvPr>
          <p:cNvGrpSpPr/>
          <p:nvPr/>
        </p:nvGrpSpPr>
        <p:grpSpPr>
          <a:xfrm>
            <a:off x="2951291" y="485217"/>
            <a:ext cx="5024560" cy="461665"/>
            <a:chOff x="4216149" y="665001"/>
            <a:chExt cx="5024560" cy="461665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EE4341A-B98A-B685-9E24-41FC8C4DF121}"/>
                </a:ext>
              </a:extLst>
            </p:cNvPr>
            <p:cNvCxnSpPr/>
            <p:nvPr/>
          </p:nvCxnSpPr>
          <p:spPr>
            <a:xfrm>
              <a:off x="4216149" y="844759"/>
              <a:ext cx="69573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270325E-7D8D-07A7-1B77-46DFEA3B7CDF}"/>
                </a:ext>
              </a:extLst>
            </p:cNvPr>
            <p:cNvSpPr txBox="1"/>
            <p:nvPr/>
          </p:nvSpPr>
          <p:spPr>
            <a:xfrm>
              <a:off x="5100730" y="665001"/>
              <a:ext cx="41399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40"/>
                </a:spcBef>
              </a:pPr>
              <a:r>
                <a:rPr lang="en-US" sz="2400" kern="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Identifier Model</a:t>
              </a:r>
              <a:endPara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BAE20BD-591F-A3F8-2F4D-3368CAFFF80D}"/>
              </a:ext>
            </a:extLst>
          </p:cNvPr>
          <p:cNvGrpSpPr/>
          <p:nvPr/>
        </p:nvGrpSpPr>
        <p:grpSpPr>
          <a:xfrm>
            <a:off x="2969579" y="7123761"/>
            <a:ext cx="5024560" cy="461665"/>
            <a:chOff x="4216149" y="665001"/>
            <a:chExt cx="5024560" cy="461665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E51B888C-7A92-D0EF-8433-A64FBCBA71AC}"/>
                </a:ext>
              </a:extLst>
            </p:cNvPr>
            <p:cNvCxnSpPr/>
            <p:nvPr/>
          </p:nvCxnSpPr>
          <p:spPr>
            <a:xfrm>
              <a:off x="4216149" y="844759"/>
              <a:ext cx="69573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6B5A97C-D13A-8F2E-2260-ED1F51849950}"/>
                </a:ext>
              </a:extLst>
            </p:cNvPr>
            <p:cNvSpPr txBox="1"/>
            <p:nvPr/>
          </p:nvSpPr>
          <p:spPr>
            <a:xfrm>
              <a:off x="5100730" y="665001"/>
              <a:ext cx="41399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40"/>
                </a:spcBef>
              </a:pPr>
              <a:r>
                <a:rPr lang="en-US" sz="2400" kern="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MLP</a:t>
              </a:r>
              <a:endPara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157C4FC-AAEE-EE7C-D7BE-7A157BC16CFC}"/>
              </a:ext>
            </a:extLst>
          </p:cNvPr>
          <p:cNvSpPr txBox="1"/>
          <p:nvPr/>
        </p:nvSpPr>
        <p:spPr>
          <a:xfrm>
            <a:off x="4124740" y="1360021"/>
            <a:ext cx="65300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Identifier Model's primary function is to classify a given signature into one of the 20 predefined classes, each corresponding to an individual.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is achieved through a multi-layer perceptron (MLP) architecture, which is trained on the dataset of genuine and forged signatures.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MLP model comprises multiple layers of interconnected neurons, each layer responsible for extracting specific features from the input signature image.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 output layer provides the classification result, indicating the identity of the signatory.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D2D4379-3521-2377-D36B-D3AFED0999C6}"/>
              </a:ext>
            </a:extLst>
          </p:cNvPr>
          <p:cNvGrpSpPr/>
          <p:nvPr/>
        </p:nvGrpSpPr>
        <p:grpSpPr>
          <a:xfrm>
            <a:off x="2954606" y="-3497053"/>
            <a:ext cx="5024560" cy="461665"/>
            <a:chOff x="4216149" y="665001"/>
            <a:chExt cx="5024560" cy="461665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A4C810-205D-F6B2-3E83-258745303240}"/>
                </a:ext>
              </a:extLst>
            </p:cNvPr>
            <p:cNvCxnSpPr/>
            <p:nvPr/>
          </p:nvCxnSpPr>
          <p:spPr>
            <a:xfrm>
              <a:off x="4216149" y="844759"/>
              <a:ext cx="69573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A6D26A6-E127-BC5E-F4CB-70EDBFD39313}"/>
                </a:ext>
              </a:extLst>
            </p:cNvPr>
            <p:cNvSpPr txBox="1"/>
            <p:nvPr/>
          </p:nvSpPr>
          <p:spPr>
            <a:xfrm>
              <a:off x="5100730" y="665001"/>
              <a:ext cx="41399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40"/>
                </a:spcBef>
              </a:pPr>
              <a:r>
                <a:rPr lang="en-US" sz="2400" kern="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Verifier Model</a:t>
              </a:r>
              <a:endPara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8975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4BA2733-BF1E-A68C-FCC9-D3D978C17415}"/>
              </a:ext>
            </a:extLst>
          </p:cNvPr>
          <p:cNvCxnSpPr>
            <a:cxnSpLocks/>
          </p:cNvCxnSpPr>
          <p:nvPr/>
        </p:nvCxnSpPr>
        <p:spPr>
          <a:xfrm>
            <a:off x="2951291" y="-1341120"/>
            <a:ext cx="44736" cy="9372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C89D7D4-CCFC-CFFE-DACA-98673FF3B3BD}"/>
              </a:ext>
            </a:extLst>
          </p:cNvPr>
          <p:cNvGrpSpPr/>
          <p:nvPr/>
        </p:nvGrpSpPr>
        <p:grpSpPr>
          <a:xfrm>
            <a:off x="2951291" y="485217"/>
            <a:ext cx="5024560" cy="461665"/>
            <a:chOff x="4216149" y="665001"/>
            <a:chExt cx="5024560" cy="461665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EE4341A-B98A-B685-9E24-41FC8C4DF121}"/>
                </a:ext>
              </a:extLst>
            </p:cNvPr>
            <p:cNvCxnSpPr/>
            <p:nvPr/>
          </p:nvCxnSpPr>
          <p:spPr>
            <a:xfrm>
              <a:off x="4216149" y="844759"/>
              <a:ext cx="69573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270325E-7D8D-07A7-1B77-46DFEA3B7CDF}"/>
                </a:ext>
              </a:extLst>
            </p:cNvPr>
            <p:cNvSpPr txBox="1"/>
            <p:nvPr/>
          </p:nvSpPr>
          <p:spPr>
            <a:xfrm>
              <a:off x="5100730" y="665001"/>
              <a:ext cx="41399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40"/>
                </a:spcBef>
              </a:pPr>
              <a:r>
                <a:rPr lang="en-US" sz="2400" kern="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Identifier Model</a:t>
              </a:r>
              <a:endPara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BAE20BD-591F-A3F8-2F4D-3368CAFFF80D}"/>
              </a:ext>
            </a:extLst>
          </p:cNvPr>
          <p:cNvGrpSpPr/>
          <p:nvPr/>
        </p:nvGrpSpPr>
        <p:grpSpPr>
          <a:xfrm>
            <a:off x="2969579" y="7123761"/>
            <a:ext cx="5024560" cy="461665"/>
            <a:chOff x="4216149" y="665001"/>
            <a:chExt cx="5024560" cy="461665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E51B888C-7A92-D0EF-8433-A64FBCBA71AC}"/>
                </a:ext>
              </a:extLst>
            </p:cNvPr>
            <p:cNvCxnSpPr/>
            <p:nvPr/>
          </p:nvCxnSpPr>
          <p:spPr>
            <a:xfrm>
              <a:off x="4216149" y="844759"/>
              <a:ext cx="69573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6B5A97C-D13A-8F2E-2260-ED1F51849950}"/>
                </a:ext>
              </a:extLst>
            </p:cNvPr>
            <p:cNvSpPr txBox="1"/>
            <p:nvPr/>
          </p:nvSpPr>
          <p:spPr>
            <a:xfrm>
              <a:off x="5100730" y="665001"/>
              <a:ext cx="41399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40"/>
                </a:spcBef>
              </a:pPr>
              <a:r>
                <a:rPr lang="en-US" sz="2400" kern="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MLP</a:t>
              </a:r>
              <a:endPara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159417FA-32C9-9528-B661-11DACF435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030" y="1411733"/>
            <a:ext cx="7895004" cy="496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1132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4BA2733-BF1E-A68C-FCC9-D3D978C17415}"/>
              </a:ext>
            </a:extLst>
          </p:cNvPr>
          <p:cNvCxnSpPr>
            <a:cxnSpLocks/>
          </p:cNvCxnSpPr>
          <p:nvPr/>
        </p:nvCxnSpPr>
        <p:spPr>
          <a:xfrm>
            <a:off x="2951291" y="-1341120"/>
            <a:ext cx="44736" cy="9372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C89D7D4-CCFC-CFFE-DACA-98673FF3B3BD}"/>
              </a:ext>
            </a:extLst>
          </p:cNvPr>
          <p:cNvGrpSpPr/>
          <p:nvPr/>
        </p:nvGrpSpPr>
        <p:grpSpPr>
          <a:xfrm>
            <a:off x="2951291" y="485217"/>
            <a:ext cx="5024560" cy="461665"/>
            <a:chOff x="4216149" y="665001"/>
            <a:chExt cx="5024560" cy="461665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EE4341A-B98A-B685-9E24-41FC8C4DF121}"/>
                </a:ext>
              </a:extLst>
            </p:cNvPr>
            <p:cNvCxnSpPr/>
            <p:nvPr/>
          </p:nvCxnSpPr>
          <p:spPr>
            <a:xfrm>
              <a:off x="4216149" y="844759"/>
              <a:ext cx="69573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270325E-7D8D-07A7-1B77-46DFEA3B7CDF}"/>
                </a:ext>
              </a:extLst>
            </p:cNvPr>
            <p:cNvSpPr txBox="1"/>
            <p:nvPr/>
          </p:nvSpPr>
          <p:spPr>
            <a:xfrm>
              <a:off x="5100730" y="665001"/>
              <a:ext cx="41399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40"/>
                </a:spcBef>
              </a:pPr>
              <a:r>
                <a:rPr lang="en-US" sz="2400" kern="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Verifier Model</a:t>
              </a:r>
              <a:endPara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BAE20BD-591F-A3F8-2F4D-3368CAFFF80D}"/>
              </a:ext>
            </a:extLst>
          </p:cNvPr>
          <p:cNvGrpSpPr/>
          <p:nvPr/>
        </p:nvGrpSpPr>
        <p:grpSpPr>
          <a:xfrm>
            <a:off x="2969579" y="7123761"/>
            <a:ext cx="5024560" cy="461665"/>
            <a:chOff x="4216149" y="665001"/>
            <a:chExt cx="5024560" cy="461665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E51B888C-7A92-D0EF-8433-A64FBCBA71AC}"/>
                </a:ext>
              </a:extLst>
            </p:cNvPr>
            <p:cNvCxnSpPr/>
            <p:nvPr/>
          </p:nvCxnSpPr>
          <p:spPr>
            <a:xfrm>
              <a:off x="4216149" y="844759"/>
              <a:ext cx="69573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6B5A97C-D13A-8F2E-2260-ED1F51849950}"/>
                </a:ext>
              </a:extLst>
            </p:cNvPr>
            <p:cNvSpPr txBox="1"/>
            <p:nvPr/>
          </p:nvSpPr>
          <p:spPr>
            <a:xfrm>
              <a:off x="5100730" y="665001"/>
              <a:ext cx="41399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40"/>
                </a:spcBef>
              </a:pPr>
              <a:r>
                <a:rPr lang="en-US" sz="2400" kern="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MLP</a:t>
              </a:r>
              <a:endPara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157C4FC-AAEE-EE7C-D7BE-7A157BC16CFC}"/>
              </a:ext>
            </a:extLst>
          </p:cNvPr>
          <p:cNvSpPr txBox="1"/>
          <p:nvPr/>
        </p:nvSpPr>
        <p:spPr>
          <a:xfrm>
            <a:off x="4273827" y="1403705"/>
            <a:ext cx="65300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Verifier Model operates as a binary classifier, categorizing signatures into genuine or forged.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model employs a Multi-Layer Perceptron (MLP), which serves as the foundation for its architecture.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input signatures are preprocessed, followed by feature extraction to capture distinctive patterns.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Subsequent fully connected layers are utilized for classification, ultimately determining the authenticity of the provided signature.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D622F56-0410-B02F-546F-61D666184F07}"/>
              </a:ext>
            </a:extLst>
          </p:cNvPr>
          <p:cNvGrpSpPr/>
          <p:nvPr/>
        </p:nvGrpSpPr>
        <p:grpSpPr>
          <a:xfrm>
            <a:off x="2994362" y="8042249"/>
            <a:ext cx="5024560" cy="461665"/>
            <a:chOff x="4216149" y="665001"/>
            <a:chExt cx="5024560" cy="46166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2210D3C-2C11-0F12-1661-A1B5289279D4}"/>
                </a:ext>
              </a:extLst>
            </p:cNvPr>
            <p:cNvCxnSpPr/>
            <p:nvPr/>
          </p:nvCxnSpPr>
          <p:spPr>
            <a:xfrm>
              <a:off x="4216149" y="844759"/>
              <a:ext cx="69573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9F3DEDA-F77E-EF71-C777-0E2DAAC74BEB}"/>
                </a:ext>
              </a:extLst>
            </p:cNvPr>
            <p:cNvSpPr txBox="1"/>
            <p:nvPr/>
          </p:nvSpPr>
          <p:spPr>
            <a:xfrm>
              <a:off x="5100730" y="665001"/>
              <a:ext cx="41399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40"/>
                </a:spcBef>
              </a:pPr>
              <a:r>
                <a:rPr lang="en-US" sz="2400" kern="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Identifier Model</a:t>
              </a:r>
              <a:endPara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259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4BA2733-BF1E-A68C-FCC9-D3D978C17415}"/>
              </a:ext>
            </a:extLst>
          </p:cNvPr>
          <p:cNvCxnSpPr>
            <a:cxnSpLocks/>
          </p:cNvCxnSpPr>
          <p:nvPr/>
        </p:nvCxnSpPr>
        <p:spPr>
          <a:xfrm>
            <a:off x="2951291" y="-1341120"/>
            <a:ext cx="44736" cy="9372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C89D7D4-CCFC-CFFE-DACA-98673FF3B3BD}"/>
              </a:ext>
            </a:extLst>
          </p:cNvPr>
          <p:cNvGrpSpPr/>
          <p:nvPr/>
        </p:nvGrpSpPr>
        <p:grpSpPr>
          <a:xfrm>
            <a:off x="2951291" y="485217"/>
            <a:ext cx="5024560" cy="461665"/>
            <a:chOff x="4216149" y="665001"/>
            <a:chExt cx="5024560" cy="461665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EE4341A-B98A-B685-9E24-41FC8C4DF121}"/>
                </a:ext>
              </a:extLst>
            </p:cNvPr>
            <p:cNvCxnSpPr/>
            <p:nvPr/>
          </p:nvCxnSpPr>
          <p:spPr>
            <a:xfrm>
              <a:off x="4216149" y="844759"/>
              <a:ext cx="69573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270325E-7D8D-07A7-1B77-46DFEA3B7CDF}"/>
                </a:ext>
              </a:extLst>
            </p:cNvPr>
            <p:cNvSpPr txBox="1"/>
            <p:nvPr/>
          </p:nvSpPr>
          <p:spPr>
            <a:xfrm>
              <a:off x="5100730" y="665001"/>
              <a:ext cx="41399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40"/>
                </a:spcBef>
              </a:pPr>
              <a:r>
                <a:rPr lang="en-US" sz="2400" kern="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Verifier Model</a:t>
              </a:r>
              <a:endPara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BAE20BD-591F-A3F8-2F4D-3368CAFFF80D}"/>
              </a:ext>
            </a:extLst>
          </p:cNvPr>
          <p:cNvGrpSpPr/>
          <p:nvPr/>
        </p:nvGrpSpPr>
        <p:grpSpPr>
          <a:xfrm>
            <a:off x="2969579" y="7123761"/>
            <a:ext cx="5024560" cy="461665"/>
            <a:chOff x="4216149" y="665001"/>
            <a:chExt cx="5024560" cy="461665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E51B888C-7A92-D0EF-8433-A64FBCBA71AC}"/>
                </a:ext>
              </a:extLst>
            </p:cNvPr>
            <p:cNvCxnSpPr/>
            <p:nvPr/>
          </p:nvCxnSpPr>
          <p:spPr>
            <a:xfrm>
              <a:off x="4216149" y="844759"/>
              <a:ext cx="69573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6B5A97C-D13A-8F2E-2260-ED1F51849950}"/>
                </a:ext>
              </a:extLst>
            </p:cNvPr>
            <p:cNvSpPr txBox="1"/>
            <p:nvPr/>
          </p:nvSpPr>
          <p:spPr>
            <a:xfrm>
              <a:off x="5100730" y="665001"/>
              <a:ext cx="41399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40"/>
                </a:spcBef>
              </a:pPr>
              <a:r>
                <a:rPr lang="en-US" sz="2400" kern="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MLP</a:t>
              </a:r>
              <a:endPara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1C5C4B0C-01FE-CDC1-86A6-F3F875CC2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864" y="2007101"/>
            <a:ext cx="6749281" cy="44750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16DF19-C809-A850-974A-65A08AF36840}"/>
              </a:ext>
            </a:extLst>
          </p:cNvPr>
          <p:cNvSpPr txBox="1"/>
          <p:nvPr/>
        </p:nvSpPr>
        <p:spPr>
          <a:xfrm>
            <a:off x="3819307" y="1153826"/>
            <a:ext cx="6749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profile has a well trained Verifier model to accurately identify genuine and forged signatures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0029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4BA2733-BF1E-A68C-FCC9-D3D978C17415}"/>
              </a:ext>
            </a:extLst>
          </p:cNvPr>
          <p:cNvCxnSpPr>
            <a:cxnSpLocks/>
          </p:cNvCxnSpPr>
          <p:nvPr/>
        </p:nvCxnSpPr>
        <p:spPr>
          <a:xfrm>
            <a:off x="2951291" y="-1341120"/>
            <a:ext cx="44736" cy="9372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C89D7D4-CCFC-CFFE-DACA-98673FF3B3BD}"/>
              </a:ext>
            </a:extLst>
          </p:cNvPr>
          <p:cNvGrpSpPr/>
          <p:nvPr/>
        </p:nvGrpSpPr>
        <p:grpSpPr>
          <a:xfrm>
            <a:off x="2951291" y="485217"/>
            <a:ext cx="5024560" cy="461665"/>
            <a:chOff x="4216149" y="665001"/>
            <a:chExt cx="5024560" cy="461665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EE4341A-B98A-B685-9E24-41FC8C4DF121}"/>
                </a:ext>
              </a:extLst>
            </p:cNvPr>
            <p:cNvCxnSpPr/>
            <p:nvPr/>
          </p:nvCxnSpPr>
          <p:spPr>
            <a:xfrm>
              <a:off x="4216149" y="844759"/>
              <a:ext cx="69573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270325E-7D8D-07A7-1B77-46DFEA3B7CDF}"/>
                </a:ext>
              </a:extLst>
            </p:cNvPr>
            <p:cNvSpPr txBox="1"/>
            <p:nvPr/>
          </p:nvSpPr>
          <p:spPr>
            <a:xfrm>
              <a:off x="5100730" y="665001"/>
              <a:ext cx="41399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40"/>
                </a:spcBef>
              </a:pPr>
              <a:r>
                <a:rPr lang="en-US" sz="2400" kern="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Verifier Model</a:t>
              </a:r>
              <a:endPara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BAE20BD-591F-A3F8-2F4D-3368CAFFF80D}"/>
              </a:ext>
            </a:extLst>
          </p:cNvPr>
          <p:cNvGrpSpPr/>
          <p:nvPr/>
        </p:nvGrpSpPr>
        <p:grpSpPr>
          <a:xfrm>
            <a:off x="2969579" y="7123761"/>
            <a:ext cx="5024560" cy="461665"/>
            <a:chOff x="4216149" y="665001"/>
            <a:chExt cx="5024560" cy="461665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E51B888C-7A92-D0EF-8433-A64FBCBA71AC}"/>
                </a:ext>
              </a:extLst>
            </p:cNvPr>
            <p:cNvCxnSpPr/>
            <p:nvPr/>
          </p:nvCxnSpPr>
          <p:spPr>
            <a:xfrm>
              <a:off x="4216149" y="844759"/>
              <a:ext cx="69573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6B5A97C-D13A-8F2E-2260-ED1F51849950}"/>
                </a:ext>
              </a:extLst>
            </p:cNvPr>
            <p:cNvSpPr txBox="1"/>
            <p:nvPr/>
          </p:nvSpPr>
          <p:spPr>
            <a:xfrm>
              <a:off x="5100730" y="665001"/>
              <a:ext cx="41399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40"/>
                </a:spcBef>
              </a:pPr>
              <a:r>
                <a:rPr lang="en-US" sz="2400" kern="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MLP</a:t>
              </a:r>
              <a:endPara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C31CD91D-B133-116C-C4AB-73B1D4972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416" y="1459059"/>
            <a:ext cx="7712108" cy="3939881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95C3636-C15A-EB60-9E64-82A5AD57B2EA}"/>
              </a:ext>
            </a:extLst>
          </p:cNvPr>
          <p:cNvGrpSpPr/>
          <p:nvPr/>
        </p:nvGrpSpPr>
        <p:grpSpPr>
          <a:xfrm>
            <a:off x="2976369" y="-1862514"/>
            <a:ext cx="5024560" cy="461665"/>
            <a:chOff x="4216149" y="665001"/>
            <a:chExt cx="5024560" cy="461665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6A6786C-48C9-1B09-644C-C8456F74B7B3}"/>
                </a:ext>
              </a:extLst>
            </p:cNvPr>
            <p:cNvCxnSpPr/>
            <p:nvPr/>
          </p:nvCxnSpPr>
          <p:spPr>
            <a:xfrm>
              <a:off x="4216149" y="844759"/>
              <a:ext cx="69573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A4C3A60-2882-615E-4C58-29AB359B6040}"/>
                </a:ext>
              </a:extLst>
            </p:cNvPr>
            <p:cNvSpPr txBox="1"/>
            <p:nvPr/>
          </p:nvSpPr>
          <p:spPr>
            <a:xfrm>
              <a:off x="5100730" y="665001"/>
              <a:ext cx="41399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40"/>
                </a:spcBef>
              </a:pPr>
              <a:r>
                <a:rPr lang="en-US" sz="2400" kern="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Combining the Models</a:t>
              </a:r>
              <a:endPara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990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4BA2733-BF1E-A68C-FCC9-D3D978C17415}"/>
              </a:ext>
            </a:extLst>
          </p:cNvPr>
          <p:cNvCxnSpPr>
            <a:cxnSpLocks/>
          </p:cNvCxnSpPr>
          <p:nvPr/>
        </p:nvCxnSpPr>
        <p:spPr>
          <a:xfrm>
            <a:off x="2951291" y="-1341120"/>
            <a:ext cx="44736" cy="9372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C89D7D4-CCFC-CFFE-DACA-98673FF3B3BD}"/>
              </a:ext>
            </a:extLst>
          </p:cNvPr>
          <p:cNvGrpSpPr/>
          <p:nvPr/>
        </p:nvGrpSpPr>
        <p:grpSpPr>
          <a:xfrm>
            <a:off x="2951291" y="485217"/>
            <a:ext cx="5024560" cy="461665"/>
            <a:chOff x="4216149" y="665001"/>
            <a:chExt cx="5024560" cy="461665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EE4341A-B98A-B685-9E24-41FC8C4DF121}"/>
                </a:ext>
              </a:extLst>
            </p:cNvPr>
            <p:cNvCxnSpPr/>
            <p:nvPr/>
          </p:nvCxnSpPr>
          <p:spPr>
            <a:xfrm>
              <a:off x="4216149" y="844759"/>
              <a:ext cx="69573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270325E-7D8D-07A7-1B77-46DFEA3B7CDF}"/>
                </a:ext>
              </a:extLst>
            </p:cNvPr>
            <p:cNvSpPr txBox="1"/>
            <p:nvPr/>
          </p:nvSpPr>
          <p:spPr>
            <a:xfrm>
              <a:off x="5100730" y="665001"/>
              <a:ext cx="41399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40"/>
                </a:spcBef>
              </a:pPr>
              <a:r>
                <a:rPr lang="en-US" sz="2400" kern="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Combining the Models</a:t>
              </a:r>
              <a:endPara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13C522E-5A6A-272D-2A22-940F1D17E627}"/>
              </a:ext>
            </a:extLst>
          </p:cNvPr>
          <p:cNvGrpSpPr/>
          <p:nvPr/>
        </p:nvGrpSpPr>
        <p:grpSpPr>
          <a:xfrm>
            <a:off x="3034241" y="7200469"/>
            <a:ext cx="5024560" cy="461665"/>
            <a:chOff x="4216149" y="665001"/>
            <a:chExt cx="5024560" cy="461665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8051A6A1-38DA-3FAA-23C7-A61563FBF57C}"/>
                </a:ext>
              </a:extLst>
            </p:cNvPr>
            <p:cNvCxnSpPr/>
            <p:nvPr/>
          </p:nvCxnSpPr>
          <p:spPr>
            <a:xfrm>
              <a:off x="4216149" y="844759"/>
              <a:ext cx="69573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3636A98-F0CB-93DF-C9DA-E9BFF0EDF482}"/>
                </a:ext>
              </a:extLst>
            </p:cNvPr>
            <p:cNvSpPr txBox="1"/>
            <p:nvPr/>
          </p:nvSpPr>
          <p:spPr>
            <a:xfrm>
              <a:off x="5100730" y="665001"/>
              <a:ext cx="41399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40"/>
                </a:spcBef>
              </a:pPr>
              <a:r>
                <a:rPr lang="en-US" sz="2400" kern="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Verifier Model</a:t>
              </a:r>
              <a:endPara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567316E-57FD-83C0-60E3-4A16A9FF3FFC}"/>
              </a:ext>
            </a:extLst>
          </p:cNvPr>
          <p:cNvSpPr txBox="1"/>
          <p:nvPr/>
        </p:nvSpPr>
        <p:spPr>
          <a:xfrm>
            <a:off x="3835872" y="1238491"/>
            <a:ext cx="7951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combination of both Identifier and Verifier model, a signature is first identified to whom it belongs and with that information, it checked it the respective Verifier model to determine weather the signature is authentic or not.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D0970BE-2A85-C23E-64FB-4ECD8804E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110" y="2520565"/>
            <a:ext cx="5265963" cy="385221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3B1413E-F512-7254-CF78-45E7264C1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4156" y="3032725"/>
            <a:ext cx="2537680" cy="79254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436697A-176E-C9B9-8E62-423711E5E114}"/>
              </a:ext>
            </a:extLst>
          </p:cNvPr>
          <p:cNvSpPr txBox="1"/>
          <p:nvPr/>
        </p:nvSpPr>
        <p:spPr>
          <a:xfrm>
            <a:off x="9120851" y="4259484"/>
            <a:ext cx="2537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can able to identify and verify the signature with an accuracy of about </a:t>
            </a:r>
            <a:r>
              <a:rPr lang="en-US" sz="1800" b="1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90%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04196A-858B-4C30-D7E8-CE7C46EBFFE4}"/>
              </a:ext>
            </a:extLst>
          </p:cNvPr>
          <p:cNvSpPr txBox="1"/>
          <p:nvPr/>
        </p:nvSpPr>
        <p:spPr>
          <a:xfrm>
            <a:off x="-5366216" y="2161821"/>
            <a:ext cx="35897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THANK</a:t>
            </a:r>
            <a:endParaRPr lang="en-IN" sz="8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218E30-58EB-BF44-1BA1-CC9D787436E5}"/>
              </a:ext>
            </a:extLst>
          </p:cNvPr>
          <p:cNvSpPr txBox="1"/>
          <p:nvPr/>
        </p:nvSpPr>
        <p:spPr>
          <a:xfrm>
            <a:off x="14493882" y="2378724"/>
            <a:ext cx="268532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YOU</a:t>
            </a:r>
            <a:endParaRPr lang="en-IN" sz="8800" dirty="0"/>
          </a:p>
        </p:txBody>
      </p:sp>
    </p:spTree>
    <p:extLst>
      <p:ext uri="{BB962C8B-B14F-4D97-AF65-F5344CB8AC3E}">
        <p14:creationId xmlns:p14="http://schemas.microsoft.com/office/powerpoint/2010/main" val="2828270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4BA2733-BF1E-A68C-FCC9-D3D978C17415}"/>
              </a:ext>
            </a:extLst>
          </p:cNvPr>
          <p:cNvCxnSpPr>
            <a:cxnSpLocks/>
          </p:cNvCxnSpPr>
          <p:nvPr/>
        </p:nvCxnSpPr>
        <p:spPr>
          <a:xfrm>
            <a:off x="2951291" y="-1341120"/>
            <a:ext cx="44736" cy="9372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C89D7D4-CCFC-CFFE-DACA-98673FF3B3BD}"/>
              </a:ext>
            </a:extLst>
          </p:cNvPr>
          <p:cNvGrpSpPr/>
          <p:nvPr/>
        </p:nvGrpSpPr>
        <p:grpSpPr>
          <a:xfrm>
            <a:off x="2951291" y="7754125"/>
            <a:ext cx="5024560" cy="461665"/>
            <a:chOff x="4216149" y="665001"/>
            <a:chExt cx="5024560" cy="461665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EE4341A-B98A-B685-9E24-41FC8C4DF121}"/>
                </a:ext>
              </a:extLst>
            </p:cNvPr>
            <p:cNvCxnSpPr/>
            <p:nvPr/>
          </p:nvCxnSpPr>
          <p:spPr>
            <a:xfrm>
              <a:off x="4216149" y="844759"/>
              <a:ext cx="69573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270325E-7D8D-07A7-1B77-46DFEA3B7CDF}"/>
                </a:ext>
              </a:extLst>
            </p:cNvPr>
            <p:cNvSpPr txBox="1"/>
            <p:nvPr/>
          </p:nvSpPr>
          <p:spPr>
            <a:xfrm>
              <a:off x="5100730" y="665001"/>
              <a:ext cx="41399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40"/>
                </a:spcBef>
              </a:pPr>
              <a:r>
                <a:rPr lang="en-US" sz="2400" kern="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Combining the Models</a:t>
              </a:r>
              <a:endPara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6E94AEA-D6E3-EE4F-AD72-51F8DA848439}"/>
              </a:ext>
            </a:extLst>
          </p:cNvPr>
          <p:cNvSpPr txBox="1"/>
          <p:nvPr/>
        </p:nvSpPr>
        <p:spPr>
          <a:xfrm>
            <a:off x="4223198" y="2338085"/>
            <a:ext cx="35897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THANK</a:t>
            </a:r>
            <a:endParaRPr lang="en-IN" sz="8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D3A4F4-9591-975D-F580-51F7764720DB}"/>
              </a:ext>
            </a:extLst>
          </p:cNvPr>
          <p:cNvSpPr txBox="1"/>
          <p:nvPr/>
        </p:nvSpPr>
        <p:spPr>
          <a:xfrm>
            <a:off x="7975851" y="2349660"/>
            <a:ext cx="268532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YOU</a:t>
            </a:r>
            <a:endParaRPr lang="en-IN" sz="8800" dirty="0"/>
          </a:p>
        </p:txBody>
      </p:sp>
    </p:spTree>
    <p:extLst>
      <p:ext uri="{BB962C8B-B14F-4D97-AF65-F5344CB8AC3E}">
        <p14:creationId xmlns:p14="http://schemas.microsoft.com/office/powerpoint/2010/main" val="10639407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1B3EB-BAC0-EA51-24DB-2EC32AB78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6625" y="411603"/>
            <a:ext cx="8791575" cy="1293537"/>
          </a:xfrm>
        </p:spPr>
        <p:txBody>
          <a:bodyPr/>
          <a:lstStyle/>
          <a:p>
            <a:pPr algn="ctr"/>
            <a:r>
              <a:rPr lang="en-IN" dirty="0"/>
              <a:t>Applications of AI in Banking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4BA2733-BF1E-A68C-FCC9-D3D978C17415}"/>
              </a:ext>
            </a:extLst>
          </p:cNvPr>
          <p:cNvCxnSpPr>
            <a:cxnSpLocks/>
          </p:cNvCxnSpPr>
          <p:nvPr/>
        </p:nvCxnSpPr>
        <p:spPr>
          <a:xfrm flipH="1">
            <a:off x="3718556" y="1909148"/>
            <a:ext cx="9941" cy="36618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DA7DE04-ACBF-EF5D-CF1E-07131C8D9D6C}"/>
              </a:ext>
            </a:extLst>
          </p:cNvPr>
          <p:cNvGrpSpPr/>
          <p:nvPr/>
        </p:nvGrpSpPr>
        <p:grpSpPr>
          <a:xfrm>
            <a:off x="3738438" y="2012129"/>
            <a:ext cx="5024560" cy="369332"/>
            <a:chOff x="3200400" y="1703769"/>
            <a:chExt cx="5024560" cy="36933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0B0E15C-375E-9DE3-9C9E-586E0964DCCB}"/>
                </a:ext>
              </a:extLst>
            </p:cNvPr>
            <p:cNvCxnSpPr/>
            <p:nvPr/>
          </p:nvCxnSpPr>
          <p:spPr>
            <a:xfrm>
              <a:off x="3200400" y="1918252"/>
              <a:ext cx="69573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0141822-C174-C38E-EA69-DF2B08BAFB85}"/>
                </a:ext>
              </a:extLst>
            </p:cNvPr>
            <p:cNvSpPr txBox="1"/>
            <p:nvPr/>
          </p:nvSpPr>
          <p:spPr>
            <a:xfrm>
              <a:off x="4084981" y="1703769"/>
              <a:ext cx="41399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40"/>
                </a:spcBef>
              </a:pPr>
              <a:r>
                <a: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Customer Service and Virtual Assistants</a:t>
              </a:r>
              <a:endPara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53A6FE5-51FA-4368-8849-35A17CC196FC}"/>
              </a:ext>
            </a:extLst>
          </p:cNvPr>
          <p:cNvGrpSpPr/>
          <p:nvPr/>
        </p:nvGrpSpPr>
        <p:grpSpPr>
          <a:xfrm>
            <a:off x="3738438" y="2590939"/>
            <a:ext cx="3846443" cy="338554"/>
            <a:chOff x="3200400" y="1703769"/>
            <a:chExt cx="3846443" cy="338554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97DCF55-D0C3-A8D2-8A21-C2D01571D268}"/>
                </a:ext>
              </a:extLst>
            </p:cNvPr>
            <p:cNvCxnSpPr/>
            <p:nvPr/>
          </p:nvCxnSpPr>
          <p:spPr>
            <a:xfrm>
              <a:off x="3200400" y="1918252"/>
              <a:ext cx="69573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BFBB427-77B9-68BB-0DB1-6890A58C22EF}"/>
                </a:ext>
              </a:extLst>
            </p:cNvPr>
            <p:cNvSpPr txBox="1"/>
            <p:nvPr/>
          </p:nvSpPr>
          <p:spPr>
            <a:xfrm>
              <a:off x="4084982" y="1703769"/>
              <a:ext cx="29618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kern="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Fraud Detection and Prevention</a:t>
              </a:r>
              <a:endParaRPr lang="en-IN" sz="16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6F2064E-B509-714C-7B7D-3109AE45BD04}"/>
              </a:ext>
            </a:extLst>
          </p:cNvPr>
          <p:cNvGrpSpPr/>
          <p:nvPr/>
        </p:nvGrpSpPr>
        <p:grpSpPr>
          <a:xfrm>
            <a:off x="3738438" y="3169748"/>
            <a:ext cx="3846443" cy="338554"/>
            <a:chOff x="3200400" y="1703769"/>
            <a:chExt cx="3846443" cy="338554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05E0EAE-C327-4D5A-F64E-3C0B50CEF832}"/>
                </a:ext>
              </a:extLst>
            </p:cNvPr>
            <p:cNvCxnSpPr/>
            <p:nvPr/>
          </p:nvCxnSpPr>
          <p:spPr>
            <a:xfrm>
              <a:off x="3200400" y="1918252"/>
              <a:ext cx="69573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A8603EE-2CD9-BDBE-CD80-B31AF893B1FB}"/>
                </a:ext>
              </a:extLst>
            </p:cNvPr>
            <p:cNvSpPr txBox="1"/>
            <p:nvPr/>
          </p:nvSpPr>
          <p:spPr>
            <a:xfrm>
              <a:off x="4084982" y="1703769"/>
              <a:ext cx="29618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kern="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Risk Assessment and Compliance</a:t>
              </a:r>
              <a:endParaRPr lang="en-IN" sz="16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87A9A8F-1BB4-9476-46CF-916FAA6B44FC}"/>
              </a:ext>
            </a:extLst>
          </p:cNvPr>
          <p:cNvGrpSpPr/>
          <p:nvPr/>
        </p:nvGrpSpPr>
        <p:grpSpPr>
          <a:xfrm>
            <a:off x="3738438" y="3748557"/>
            <a:ext cx="4384482" cy="584775"/>
            <a:chOff x="3200400" y="1703769"/>
            <a:chExt cx="4384482" cy="584775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CE2925C-9F17-AA25-ECC2-54685B88886A}"/>
                </a:ext>
              </a:extLst>
            </p:cNvPr>
            <p:cNvCxnSpPr/>
            <p:nvPr/>
          </p:nvCxnSpPr>
          <p:spPr>
            <a:xfrm>
              <a:off x="3200400" y="1918252"/>
              <a:ext cx="69573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C5BD236-A1DA-A746-63CF-F0E20956D80A}"/>
                </a:ext>
              </a:extLst>
            </p:cNvPr>
            <p:cNvSpPr txBox="1"/>
            <p:nvPr/>
          </p:nvSpPr>
          <p:spPr>
            <a:xfrm>
              <a:off x="4084982" y="1703769"/>
              <a:ext cx="34999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Chatbots and Personalized Banking</a:t>
              </a:r>
              <a:endPara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endParaRPr lang="en-IN" sz="16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B65830E-1A23-7FB3-1133-EA7FA514A661}"/>
              </a:ext>
            </a:extLst>
          </p:cNvPr>
          <p:cNvGrpSpPr/>
          <p:nvPr/>
        </p:nvGrpSpPr>
        <p:grpSpPr>
          <a:xfrm>
            <a:off x="3728497" y="4368693"/>
            <a:ext cx="4384480" cy="584775"/>
            <a:chOff x="3200400" y="1703769"/>
            <a:chExt cx="4384480" cy="584775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2A45740-927B-07B0-3955-1468AF0ED321}"/>
                </a:ext>
              </a:extLst>
            </p:cNvPr>
            <p:cNvCxnSpPr/>
            <p:nvPr/>
          </p:nvCxnSpPr>
          <p:spPr>
            <a:xfrm>
              <a:off x="3200400" y="1918252"/>
              <a:ext cx="69573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7A0F705-C985-84EE-6E49-63B470C4ED0B}"/>
                </a:ext>
              </a:extLst>
            </p:cNvPr>
            <p:cNvSpPr txBox="1"/>
            <p:nvPr/>
          </p:nvSpPr>
          <p:spPr>
            <a:xfrm>
              <a:off x="4084982" y="1703769"/>
              <a:ext cx="34998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Cybersecurity and Threat Detection</a:t>
              </a:r>
              <a:endPara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endParaRPr lang="en-IN" sz="160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D89F909-AAD9-7E09-A6FA-CA0B4067DF1B}"/>
              </a:ext>
            </a:extLst>
          </p:cNvPr>
          <p:cNvGrpSpPr/>
          <p:nvPr/>
        </p:nvGrpSpPr>
        <p:grpSpPr>
          <a:xfrm>
            <a:off x="3748380" y="5023476"/>
            <a:ext cx="4542179" cy="338554"/>
            <a:chOff x="3200400" y="1703769"/>
            <a:chExt cx="4542179" cy="338554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B31569C-4ED7-AFB5-25DD-85BA7B741CD5}"/>
                </a:ext>
              </a:extLst>
            </p:cNvPr>
            <p:cNvCxnSpPr/>
            <p:nvPr/>
          </p:nvCxnSpPr>
          <p:spPr>
            <a:xfrm>
              <a:off x="3200400" y="1918252"/>
              <a:ext cx="69573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67F056E-E527-9BE1-5473-3F61DBE73EAA}"/>
                </a:ext>
              </a:extLst>
            </p:cNvPr>
            <p:cNvSpPr txBox="1"/>
            <p:nvPr/>
          </p:nvSpPr>
          <p:spPr>
            <a:xfrm>
              <a:off x="4084982" y="1703769"/>
              <a:ext cx="3657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40"/>
                </a:spcBef>
              </a:pPr>
              <a:r>
                <a:rPr lang="en-US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Enhanced Data Analytics and Insights</a:t>
              </a:r>
              <a:endPara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8791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4BA2733-BF1E-A68C-FCC9-D3D978C17415}"/>
              </a:ext>
            </a:extLst>
          </p:cNvPr>
          <p:cNvCxnSpPr>
            <a:cxnSpLocks/>
          </p:cNvCxnSpPr>
          <p:nvPr/>
        </p:nvCxnSpPr>
        <p:spPr>
          <a:xfrm flipH="1">
            <a:off x="2966203" y="506392"/>
            <a:ext cx="29824" cy="593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DA7DE04-ACBF-EF5D-CF1E-07131C8D9D6C}"/>
              </a:ext>
            </a:extLst>
          </p:cNvPr>
          <p:cNvGrpSpPr/>
          <p:nvPr/>
        </p:nvGrpSpPr>
        <p:grpSpPr>
          <a:xfrm>
            <a:off x="2986085" y="704187"/>
            <a:ext cx="5024560" cy="369332"/>
            <a:chOff x="3200400" y="-472275"/>
            <a:chExt cx="5024560" cy="36933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0B0E15C-375E-9DE3-9C9E-586E0964DCCB}"/>
                </a:ext>
              </a:extLst>
            </p:cNvPr>
            <p:cNvCxnSpPr/>
            <p:nvPr/>
          </p:nvCxnSpPr>
          <p:spPr>
            <a:xfrm>
              <a:off x="3200400" y="-269364"/>
              <a:ext cx="69573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0141822-C174-C38E-EA69-DF2B08BAFB85}"/>
                </a:ext>
              </a:extLst>
            </p:cNvPr>
            <p:cNvSpPr txBox="1"/>
            <p:nvPr/>
          </p:nvSpPr>
          <p:spPr>
            <a:xfrm>
              <a:off x="4084981" y="-472275"/>
              <a:ext cx="41399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40"/>
                </a:spcBef>
              </a:pPr>
              <a:r>
                <a: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Customer Service and Virtual Assistants</a:t>
              </a:r>
              <a:endPara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53A6FE5-51FA-4368-8849-35A17CC196FC}"/>
              </a:ext>
            </a:extLst>
          </p:cNvPr>
          <p:cNvGrpSpPr/>
          <p:nvPr/>
        </p:nvGrpSpPr>
        <p:grpSpPr>
          <a:xfrm>
            <a:off x="2986085" y="2787705"/>
            <a:ext cx="3846443" cy="338554"/>
            <a:chOff x="3200400" y="1113458"/>
            <a:chExt cx="3846443" cy="338554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97DCF55-D0C3-A8D2-8A21-C2D01571D268}"/>
                </a:ext>
              </a:extLst>
            </p:cNvPr>
            <p:cNvCxnSpPr/>
            <p:nvPr/>
          </p:nvCxnSpPr>
          <p:spPr>
            <a:xfrm>
              <a:off x="3200400" y="1327941"/>
              <a:ext cx="69573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BFBB427-77B9-68BB-0DB1-6890A58C22EF}"/>
                </a:ext>
              </a:extLst>
            </p:cNvPr>
            <p:cNvSpPr txBox="1"/>
            <p:nvPr/>
          </p:nvSpPr>
          <p:spPr>
            <a:xfrm>
              <a:off x="4084982" y="1113458"/>
              <a:ext cx="29618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kern="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Fraud Detection and Prevention</a:t>
              </a:r>
              <a:endParaRPr lang="en-IN" sz="16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6F2064E-B509-714C-7B7D-3109AE45BD04}"/>
              </a:ext>
            </a:extLst>
          </p:cNvPr>
          <p:cNvGrpSpPr/>
          <p:nvPr/>
        </p:nvGrpSpPr>
        <p:grpSpPr>
          <a:xfrm>
            <a:off x="2986085" y="4848075"/>
            <a:ext cx="3846443" cy="338554"/>
            <a:chOff x="3200400" y="2513994"/>
            <a:chExt cx="3846443" cy="338554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05E0EAE-C327-4D5A-F64E-3C0B50CEF832}"/>
                </a:ext>
              </a:extLst>
            </p:cNvPr>
            <p:cNvCxnSpPr/>
            <p:nvPr/>
          </p:nvCxnSpPr>
          <p:spPr>
            <a:xfrm>
              <a:off x="3200400" y="2728477"/>
              <a:ext cx="69573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A8603EE-2CD9-BDBE-CD80-B31AF893B1FB}"/>
                </a:ext>
              </a:extLst>
            </p:cNvPr>
            <p:cNvSpPr txBox="1"/>
            <p:nvPr/>
          </p:nvSpPr>
          <p:spPr>
            <a:xfrm>
              <a:off x="4084982" y="2513994"/>
              <a:ext cx="29618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kern="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Risk Assessment and Compliance</a:t>
              </a:r>
              <a:endParaRPr lang="en-IN" sz="16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87A9A8F-1BB4-9476-46CF-916FAA6B44FC}"/>
              </a:ext>
            </a:extLst>
          </p:cNvPr>
          <p:cNvGrpSpPr/>
          <p:nvPr/>
        </p:nvGrpSpPr>
        <p:grpSpPr>
          <a:xfrm>
            <a:off x="2986085" y="5230113"/>
            <a:ext cx="4384482" cy="584775"/>
            <a:chOff x="3200400" y="2317223"/>
            <a:chExt cx="4384482" cy="584775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CE2925C-9F17-AA25-ECC2-54685B88886A}"/>
                </a:ext>
              </a:extLst>
            </p:cNvPr>
            <p:cNvCxnSpPr/>
            <p:nvPr/>
          </p:nvCxnSpPr>
          <p:spPr>
            <a:xfrm>
              <a:off x="3200400" y="2531706"/>
              <a:ext cx="69573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C5BD236-A1DA-A746-63CF-F0E20956D80A}"/>
                </a:ext>
              </a:extLst>
            </p:cNvPr>
            <p:cNvSpPr txBox="1"/>
            <p:nvPr/>
          </p:nvSpPr>
          <p:spPr>
            <a:xfrm>
              <a:off x="4084982" y="2317223"/>
              <a:ext cx="34999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Chatbots and Personalized Banking</a:t>
              </a:r>
              <a:endPara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endParaRPr lang="en-IN" sz="16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B65830E-1A23-7FB3-1133-EA7FA514A661}"/>
              </a:ext>
            </a:extLst>
          </p:cNvPr>
          <p:cNvGrpSpPr/>
          <p:nvPr/>
        </p:nvGrpSpPr>
        <p:grpSpPr>
          <a:xfrm>
            <a:off x="2976144" y="5618759"/>
            <a:ext cx="4384480" cy="584775"/>
            <a:chOff x="3200400" y="2085733"/>
            <a:chExt cx="4384480" cy="584775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2A45740-927B-07B0-3955-1468AF0ED321}"/>
                </a:ext>
              </a:extLst>
            </p:cNvPr>
            <p:cNvCxnSpPr/>
            <p:nvPr/>
          </p:nvCxnSpPr>
          <p:spPr>
            <a:xfrm>
              <a:off x="3200400" y="2300216"/>
              <a:ext cx="69573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7A0F705-C985-84EE-6E49-63B470C4ED0B}"/>
                </a:ext>
              </a:extLst>
            </p:cNvPr>
            <p:cNvSpPr txBox="1"/>
            <p:nvPr/>
          </p:nvSpPr>
          <p:spPr>
            <a:xfrm>
              <a:off x="4084982" y="2085733"/>
              <a:ext cx="34998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Cybersecurity and Threat Detection</a:t>
              </a:r>
              <a:endPara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endParaRPr lang="en-IN" sz="160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D89F909-AAD9-7E09-A6FA-CA0B4067DF1B}"/>
              </a:ext>
            </a:extLst>
          </p:cNvPr>
          <p:cNvGrpSpPr/>
          <p:nvPr/>
        </p:nvGrpSpPr>
        <p:grpSpPr>
          <a:xfrm>
            <a:off x="2996027" y="6030478"/>
            <a:ext cx="4542179" cy="338554"/>
            <a:chOff x="3200400" y="1842669"/>
            <a:chExt cx="4542179" cy="338554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B31569C-4ED7-AFB5-25DD-85BA7B741CD5}"/>
                </a:ext>
              </a:extLst>
            </p:cNvPr>
            <p:cNvCxnSpPr/>
            <p:nvPr/>
          </p:nvCxnSpPr>
          <p:spPr>
            <a:xfrm>
              <a:off x="3200400" y="2057152"/>
              <a:ext cx="69573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67F056E-E527-9BE1-5473-3F61DBE73EAA}"/>
                </a:ext>
              </a:extLst>
            </p:cNvPr>
            <p:cNvSpPr txBox="1"/>
            <p:nvPr/>
          </p:nvSpPr>
          <p:spPr>
            <a:xfrm>
              <a:off x="4084982" y="1842669"/>
              <a:ext cx="3657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40"/>
                </a:spcBef>
              </a:pPr>
              <a:r>
                <a:rPr lang="en-US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Enhanced Data Analytics and Insights</a:t>
              </a:r>
              <a:endPara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B02CD64-BDB7-DEB7-5B93-9B65BC878413}"/>
              </a:ext>
            </a:extLst>
          </p:cNvPr>
          <p:cNvGrpSpPr/>
          <p:nvPr/>
        </p:nvGrpSpPr>
        <p:grpSpPr>
          <a:xfrm>
            <a:off x="4312085" y="1040803"/>
            <a:ext cx="5044594" cy="1322284"/>
            <a:chOff x="4330189" y="988435"/>
            <a:chExt cx="5024560" cy="1288432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A73AFEF-E550-26E4-E2AE-ED06A094A84C}"/>
                </a:ext>
              </a:extLst>
            </p:cNvPr>
            <p:cNvCxnSpPr>
              <a:cxnSpLocks/>
            </p:cNvCxnSpPr>
            <p:nvPr/>
          </p:nvCxnSpPr>
          <p:spPr>
            <a:xfrm>
              <a:off x="4330189" y="988435"/>
              <a:ext cx="0" cy="11643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FB9CFBE-FF06-08A4-714C-03C7DF1FAF00}"/>
                </a:ext>
              </a:extLst>
            </p:cNvPr>
            <p:cNvGrpSpPr/>
            <p:nvPr/>
          </p:nvGrpSpPr>
          <p:grpSpPr>
            <a:xfrm>
              <a:off x="4330189" y="1127936"/>
              <a:ext cx="5024560" cy="329886"/>
              <a:chOff x="3200400" y="1680619"/>
              <a:chExt cx="5024560" cy="329886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495F93DD-30B5-D71B-4322-E41FA6B74BFB}"/>
                  </a:ext>
                </a:extLst>
              </p:cNvPr>
              <p:cNvCxnSpPr/>
              <p:nvPr/>
            </p:nvCxnSpPr>
            <p:spPr>
              <a:xfrm>
                <a:off x="3200400" y="1860377"/>
                <a:ext cx="69573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00EFBFB-DA5E-4FDF-B070-42D3DA8DD051}"/>
                  </a:ext>
                </a:extLst>
              </p:cNvPr>
              <p:cNvSpPr txBox="1"/>
              <p:nvPr/>
            </p:nvSpPr>
            <p:spPr>
              <a:xfrm>
                <a:off x="4084981" y="1680619"/>
                <a:ext cx="4139979" cy="329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40"/>
                  </a:spcBef>
                </a:pPr>
                <a:r>
                  <a:rPr lang="en-US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24/7 Availability</a:t>
                </a:r>
                <a:endParaRPr lang="en-IN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445E3C5-C459-9576-E386-3235B172D514}"/>
                </a:ext>
              </a:extLst>
            </p:cNvPr>
            <p:cNvGrpSpPr/>
            <p:nvPr/>
          </p:nvGrpSpPr>
          <p:grpSpPr>
            <a:xfrm>
              <a:off x="4330189" y="1533123"/>
              <a:ext cx="3846443" cy="338554"/>
              <a:chOff x="3200400" y="1703769"/>
              <a:chExt cx="3846443" cy="338554"/>
            </a:xfrm>
          </p:grpSpPr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86E9CD80-5D50-3EA5-6B6B-EA630A94561D}"/>
                  </a:ext>
                </a:extLst>
              </p:cNvPr>
              <p:cNvCxnSpPr/>
              <p:nvPr/>
            </p:nvCxnSpPr>
            <p:spPr>
              <a:xfrm>
                <a:off x="3200400" y="1918252"/>
                <a:ext cx="69573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2C186CD-5FCC-658C-4FF6-C4D699E22CAB}"/>
                  </a:ext>
                </a:extLst>
              </p:cNvPr>
              <p:cNvSpPr txBox="1"/>
              <p:nvPr/>
            </p:nvSpPr>
            <p:spPr>
              <a:xfrm>
                <a:off x="4084982" y="1703769"/>
                <a:ext cx="29618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kern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Self-Service Capabilities</a:t>
                </a:r>
                <a:endParaRPr lang="en-IN" sz="1600" dirty="0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0CEA56FA-61BA-7D96-59F7-97ACE518E653}"/>
                </a:ext>
              </a:extLst>
            </p:cNvPr>
            <p:cNvGrpSpPr/>
            <p:nvPr/>
          </p:nvGrpSpPr>
          <p:grpSpPr>
            <a:xfrm>
              <a:off x="4330189" y="1938313"/>
              <a:ext cx="3846443" cy="338554"/>
              <a:chOff x="3200400" y="1703769"/>
              <a:chExt cx="3846443" cy="338554"/>
            </a:xfrm>
          </p:grpSpPr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DA3C88A9-95CA-B95E-776E-04F6FCFDD7D5}"/>
                  </a:ext>
                </a:extLst>
              </p:cNvPr>
              <p:cNvCxnSpPr/>
              <p:nvPr/>
            </p:nvCxnSpPr>
            <p:spPr>
              <a:xfrm>
                <a:off x="3200400" y="1918252"/>
                <a:ext cx="69573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04A10D7-F948-230D-43AD-6092F14713DA}"/>
                  </a:ext>
                </a:extLst>
              </p:cNvPr>
              <p:cNvSpPr txBox="1"/>
              <p:nvPr/>
            </p:nvSpPr>
            <p:spPr>
              <a:xfrm>
                <a:off x="4084982" y="1703769"/>
                <a:ext cx="29618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kern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Scalability and Cost Savings</a:t>
                </a:r>
                <a:endParaRPr lang="en-IN" sz="1600" dirty="0"/>
              </a:p>
            </p:txBody>
          </p:sp>
        </p:grp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A799F3E3-3F21-AFC0-7618-EEAC7440BDB9}"/>
              </a:ext>
            </a:extLst>
          </p:cNvPr>
          <p:cNvGrpSpPr/>
          <p:nvPr/>
        </p:nvGrpSpPr>
        <p:grpSpPr>
          <a:xfrm>
            <a:off x="4312085" y="3171909"/>
            <a:ext cx="5120150" cy="1228761"/>
            <a:chOff x="4310154" y="1048105"/>
            <a:chExt cx="5120150" cy="1228761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737BA73-310E-0038-06E8-C2B5736EC2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10154" y="1048105"/>
              <a:ext cx="10094" cy="11046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6B99CE74-FA62-1CC8-BF93-944C3791E63B}"/>
                </a:ext>
              </a:extLst>
            </p:cNvPr>
            <p:cNvGrpSpPr/>
            <p:nvPr/>
          </p:nvGrpSpPr>
          <p:grpSpPr>
            <a:xfrm>
              <a:off x="4330189" y="1127936"/>
              <a:ext cx="5024560" cy="338554"/>
              <a:chOff x="3200400" y="1680619"/>
              <a:chExt cx="5024560" cy="338554"/>
            </a:xfrm>
          </p:grpSpPr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80409201-C087-A8D8-5C30-CD95934E0CD5}"/>
                  </a:ext>
                </a:extLst>
              </p:cNvPr>
              <p:cNvCxnSpPr/>
              <p:nvPr/>
            </p:nvCxnSpPr>
            <p:spPr>
              <a:xfrm>
                <a:off x="3200400" y="1860377"/>
                <a:ext cx="69573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F5E1D191-CBD1-472B-74A7-319B4BED452A}"/>
                  </a:ext>
                </a:extLst>
              </p:cNvPr>
              <p:cNvSpPr txBox="1"/>
              <p:nvPr/>
            </p:nvSpPr>
            <p:spPr>
              <a:xfrm>
                <a:off x="4084981" y="1680619"/>
                <a:ext cx="41399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40"/>
                  </a:spcBef>
                </a:pPr>
                <a:r>
                  <a:rPr lang="en-US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Real-time Monitoring and Alerts</a:t>
                </a:r>
                <a:endParaRPr lang="en-IN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74FE59E3-1936-D272-03D4-786005538A95}"/>
                </a:ext>
              </a:extLst>
            </p:cNvPr>
            <p:cNvGrpSpPr/>
            <p:nvPr/>
          </p:nvGrpSpPr>
          <p:grpSpPr>
            <a:xfrm>
              <a:off x="4330189" y="1533123"/>
              <a:ext cx="5100115" cy="338554"/>
              <a:chOff x="3200400" y="1703769"/>
              <a:chExt cx="5100115" cy="338554"/>
            </a:xfrm>
          </p:grpSpPr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804AC074-039F-65FD-2CFC-DAA89332F1F9}"/>
                  </a:ext>
                </a:extLst>
              </p:cNvPr>
              <p:cNvCxnSpPr/>
              <p:nvPr/>
            </p:nvCxnSpPr>
            <p:spPr>
              <a:xfrm>
                <a:off x="3200400" y="1918252"/>
                <a:ext cx="69573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6D078733-0A75-E682-8702-16819F922E9E}"/>
                  </a:ext>
                </a:extLst>
              </p:cNvPr>
              <p:cNvSpPr txBox="1"/>
              <p:nvPr/>
            </p:nvSpPr>
            <p:spPr>
              <a:xfrm>
                <a:off x="4084982" y="1703769"/>
                <a:ext cx="42155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40"/>
                  </a:spcBef>
                </a:pPr>
                <a:r>
                  <a:rPr lang="en-US" sz="1600" kern="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</a:t>
                </a:r>
                <a:r>
                  <a:rPr lang="en-US" sz="1600" kern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ignature </a:t>
                </a:r>
                <a:r>
                  <a:rPr lang="en-US" sz="1600" kern="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</a:t>
                </a:r>
                <a:r>
                  <a:rPr lang="en-US" sz="1600" kern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dentification and Verification</a:t>
                </a:r>
                <a:endParaRPr lang="en-IN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7F7236A1-A538-E8B2-2DA5-3C4CFC1386FA}"/>
                </a:ext>
              </a:extLst>
            </p:cNvPr>
            <p:cNvGrpSpPr/>
            <p:nvPr/>
          </p:nvGrpSpPr>
          <p:grpSpPr>
            <a:xfrm>
              <a:off x="4330189" y="1938312"/>
              <a:ext cx="4533584" cy="338554"/>
              <a:chOff x="3200400" y="1703768"/>
              <a:chExt cx="4533584" cy="338554"/>
            </a:xfrm>
          </p:grpSpPr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D35B3B30-0A29-6164-462C-70211A276D12}"/>
                  </a:ext>
                </a:extLst>
              </p:cNvPr>
              <p:cNvCxnSpPr/>
              <p:nvPr/>
            </p:nvCxnSpPr>
            <p:spPr>
              <a:xfrm>
                <a:off x="3200400" y="1918252"/>
                <a:ext cx="69573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CAFA039A-81A2-B93D-D039-64E8D77127F7}"/>
                  </a:ext>
                </a:extLst>
              </p:cNvPr>
              <p:cNvSpPr txBox="1"/>
              <p:nvPr/>
            </p:nvSpPr>
            <p:spPr>
              <a:xfrm>
                <a:off x="4084982" y="1703768"/>
                <a:ext cx="364900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kern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Pattern Recognition and Link Analysis</a:t>
                </a:r>
                <a:endParaRPr lang="en-IN"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79842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4BA2733-BF1E-A68C-FCC9-D3D978C17415}"/>
              </a:ext>
            </a:extLst>
          </p:cNvPr>
          <p:cNvCxnSpPr>
            <a:cxnSpLocks/>
          </p:cNvCxnSpPr>
          <p:nvPr/>
        </p:nvCxnSpPr>
        <p:spPr>
          <a:xfrm flipH="1">
            <a:off x="2966203" y="506392"/>
            <a:ext cx="29824" cy="593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DA7DE04-ACBF-EF5D-CF1E-07131C8D9D6C}"/>
              </a:ext>
            </a:extLst>
          </p:cNvPr>
          <p:cNvGrpSpPr/>
          <p:nvPr/>
        </p:nvGrpSpPr>
        <p:grpSpPr>
          <a:xfrm>
            <a:off x="2986085" y="530562"/>
            <a:ext cx="5024560" cy="369332"/>
            <a:chOff x="3200400" y="-472275"/>
            <a:chExt cx="5024560" cy="36933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0B0E15C-375E-9DE3-9C9E-586E0964DCCB}"/>
                </a:ext>
              </a:extLst>
            </p:cNvPr>
            <p:cNvCxnSpPr/>
            <p:nvPr/>
          </p:nvCxnSpPr>
          <p:spPr>
            <a:xfrm>
              <a:off x="3200400" y="-269364"/>
              <a:ext cx="69573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0141822-C174-C38E-EA69-DF2B08BAFB85}"/>
                </a:ext>
              </a:extLst>
            </p:cNvPr>
            <p:cNvSpPr txBox="1"/>
            <p:nvPr/>
          </p:nvSpPr>
          <p:spPr>
            <a:xfrm>
              <a:off x="4084981" y="-472275"/>
              <a:ext cx="41399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40"/>
                </a:spcBef>
              </a:pPr>
              <a:r>
                <a: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Customer Service and Virtual Assistants</a:t>
              </a:r>
              <a:endPara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53A6FE5-51FA-4368-8849-35A17CC196FC}"/>
              </a:ext>
            </a:extLst>
          </p:cNvPr>
          <p:cNvGrpSpPr/>
          <p:nvPr/>
        </p:nvGrpSpPr>
        <p:grpSpPr>
          <a:xfrm>
            <a:off x="2986085" y="947328"/>
            <a:ext cx="3846443" cy="338554"/>
            <a:chOff x="3200400" y="1113458"/>
            <a:chExt cx="3846443" cy="338554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97DCF55-D0C3-A8D2-8A21-C2D01571D268}"/>
                </a:ext>
              </a:extLst>
            </p:cNvPr>
            <p:cNvCxnSpPr/>
            <p:nvPr/>
          </p:nvCxnSpPr>
          <p:spPr>
            <a:xfrm>
              <a:off x="3200400" y="1327941"/>
              <a:ext cx="69573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BFBB427-77B9-68BB-0DB1-6890A58C22EF}"/>
                </a:ext>
              </a:extLst>
            </p:cNvPr>
            <p:cNvSpPr txBox="1"/>
            <p:nvPr/>
          </p:nvSpPr>
          <p:spPr>
            <a:xfrm>
              <a:off x="4084982" y="1113458"/>
              <a:ext cx="29618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kern="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Fraud Detection and Prevention</a:t>
              </a:r>
              <a:endParaRPr lang="en-IN" sz="16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6F2064E-B509-714C-7B7D-3109AE45BD04}"/>
              </a:ext>
            </a:extLst>
          </p:cNvPr>
          <p:cNvGrpSpPr/>
          <p:nvPr/>
        </p:nvGrpSpPr>
        <p:grpSpPr>
          <a:xfrm>
            <a:off x="2986085" y="1433538"/>
            <a:ext cx="3846443" cy="338554"/>
            <a:chOff x="3200400" y="2513994"/>
            <a:chExt cx="3846443" cy="338554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05E0EAE-C327-4D5A-F64E-3C0B50CEF832}"/>
                </a:ext>
              </a:extLst>
            </p:cNvPr>
            <p:cNvCxnSpPr/>
            <p:nvPr/>
          </p:nvCxnSpPr>
          <p:spPr>
            <a:xfrm>
              <a:off x="3200400" y="2728477"/>
              <a:ext cx="69573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A8603EE-2CD9-BDBE-CD80-B31AF893B1FB}"/>
                </a:ext>
              </a:extLst>
            </p:cNvPr>
            <p:cNvSpPr txBox="1"/>
            <p:nvPr/>
          </p:nvSpPr>
          <p:spPr>
            <a:xfrm>
              <a:off x="4084982" y="2513994"/>
              <a:ext cx="29618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kern="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Risk Assessment and Compliance</a:t>
              </a:r>
              <a:endParaRPr lang="en-IN" sz="16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87A9A8F-1BB4-9476-46CF-916FAA6B44FC}"/>
              </a:ext>
            </a:extLst>
          </p:cNvPr>
          <p:cNvGrpSpPr/>
          <p:nvPr/>
        </p:nvGrpSpPr>
        <p:grpSpPr>
          <a:xfrm>
            <a:off x="2986085" y="3436039"/>
            <a:ext cx="4384482" cy="584775"/>
            <a:chOff x="3200400" y="2317223"/>
            <a:chExt cx="4384482" cy="584775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CE2925C-9F17-AA25-ECC2-54685B88886A}"/>
                </a:ext>
              </a:extLst>
            </p:cNvPr>
            <p:cNvCxnSpPr/>
            <p:nvPr/>
          </p:nvCxnSpPr>
          <p:spPr>
            <a:xfrm>
              <a:off x="3200400" y="2531706"/>
              <a:ext cx="69573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C5BD236-A1DA-A746-63CF-F0E20956D80A}"/>
                </a:ext>
              </a:extLst>
            </p:cNvPr>
            <p:cNvSpPr txBox="1"/>
            <p:nvPr/>
          </p:nvSpPr>
          <p:spPr>
            <a:xfrm>
              <a:off x="4084982" y="2317223"/>
              <a:ext cx="34999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Chatbots and Personalized Banking</a:t>
              </a:r>
              <a:endPara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endParaRPr lang="en-IN" sz="16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B65830E-1A23-7FB3-1133-EA7FA514A661}"/>
              </a:ext>
            </a:extLst>
          </p:cNvPr>
          <p:cNvGrpSpPr/>
          <p:nvPr/>
        </p:nvGrpSpPr>
        <p:grpSpPr>
          <a:xfrm>
            <a:off x="2976144" y="5618759"/>
            <a:ext cx="4384480" cy="584775"/>
            <a:chOff x="3200400" y="2085733"/>
            <a:chExt cx="4384480" cy="584775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2A45740-927B-07B0-3955-1468AF0ED321}"/>
                </a:ext>
              </a:extLst>
            </p:cNvPr>
            <p:cNvCxnSpPr/>
            <p:nvPr/>
          </p:nvCxnSpPr>
          <p:spPr>
            <a:xfrm>
              <a:off x="3200400" y="2300216"/>
              <a:ext cx="69573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7A0F705-C985-84EE-6E49-63B470C4ED0B}"/>
                </a:ext>
              </a:extLst>
            </p:cNvPr>
            <p:cNvSpPr txBox="1"/>
            <p:nvPr/>
          </p:nvSpPr>
          <p:spPr>
            <a:xfrm>
              <a:off x="4084982" y="2085733"/>
              <a:ext cx="34998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Cybersecurity and Threat Detection</a:t>
              </a:r>
              <a:endPara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endParaRPr lang="en-IN" sz="160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D89F909-AAD9-7E09-A6FA-CA0B4067DF1B}"/>
              </a:ext>
            </a:extLst>
          </p:cNvPr>
          <p:cNvGrpSpPr/>
          <p:nvPr/>
        </p:nvGrpSpPr>
        <p:grpSpPr>
          <a:xfrm>
            <a:off x="2996027" y="6030478"/>
            <a:ext cx="4542179" cy="338554"/>
            <a:chOff x="3200400" y="1842669"/>
            <a:chExt cx="4542179" cy="338554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B31569C-4ED7-AFB5-25DD-85BA7B741CD5}"/>
                </a:ext>
              </a:extLst>
            </p:cNvPr>
            <p:cNvCxnSpPr/>
            <p:nvPr/>
          </p:nvCxnSpPr>
          <p:spPr>
            <a:xfrm>
              <a:off x="3200400" y="2057152"/>
              <a:ext cx="69573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67F056E-E527-9BE1-5473-3F61DBE73EAA}"/>
                </a:ext>
              </a:extLst>
            </p:cNvPr>
            <p:cNvSpPr txBox="1"/>
            <p:nvPr/>
          </p:nvSpPr>
          <p:spPr>
            <a:xfrm>
              <a:off x="4084982" y="1842669"/>
              <a:ext cx="3657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40"/>
                </a:spcBef>
              </a:pPr>
              <a:r>
                <a:rPr lang="en-US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Enhanced Data Analytics and Insights</a:t>
              </a:r>
              <a:endPara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15DD711-36B3-B7C9-4889-2FFF8FBFF27A}"/>
              </a:ext>
            </a:extLst>
          </p:cNvPr>
          <p:cNvGrpSpPr/>
          <p:nvPr/>
        </p:nvGrpSpPr>
        <p:grpSpPr>
          <a:xfrm>
            <a:off x="4202871" y="1772092"/>
            <a:ext cx="5091119" cy="1306642"/>
            <a:chOff x="4320248" y="970225"/>
            <a:chExt cx="5034501" cy="130664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40B15CB-E454-A2F5-8216-9EC0515077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0248" y="970225"/>
              <a:ext cx="9830" cy="11764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4468742-8E43-EB5D-C2E4-B3CA78F3F32D}"/>
                </a:ext>
              </a:extLst>
            </p:cNvPr>
            <p:cNvGrpSpPr/>
            <p:nvPr/>
          </p:nvGrpSpPr>
          <p:grpSpPr>
            <a:xfrm>
              <a:off x="4330189" y="1127936"/>
              <a:ext cx="5024560" cy="338554"/>
              <a:chOff x="3200400" y="1680619"/>
              <a:chExt cx="5024560" cy="338554"/>
            </a:xfrm>
          </p:grpSpPr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C6C7C1B4-53DD-66A6-2765-7ED20600E081}"/>
                  </a:ext>
                </a:extLst>
              </p:cNvPr>
              <p:cNvCxnSpPr/>
              <p:nvPr/>
            </p:nvCxnSpPr>
            <p:spPr>
              <a:xfrm>
                <a:off x="3200400" y="1860377"/>
                <a:ext cx="69573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D489EE0-2D9B-BB53-BE5E-B78B7FA37A02}"/>
                  </a:ext>
                </a:extLst>
              </p:cNvPr>
              <p:cNvSpPr txBox="1"/>
              <p:nvPr/>
            </p:nvSpPr>
            <p:spPr>
              <a:xfrm>
                <a:off x="4084981" y="1680619"/>
                <a:ext cx="41399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40"/>
                  </a:spcBef>
                </a:pPr>
                <a:r>
                  <a:rPr lang="en-US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Data Analysis and Pattern Recognition</a:t>
                </a:r>
                <a:endParaRPr lang="en-IN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5FA25BE-02F8-B6E5-0894-268DE1E9EED7}"/>
                </a:ext>
              </a:extLst>
            </p:cNvPr>
            <p:cNvGrpSpPr/>
            <p:nvPr/>
          </p:nvGrpSpPr>
          <p:grpSpPr>
            <a:xfrm>
              <a:off x="4330189" y="1533123"/>
              <a:ext cx="4601033" cy="338554"/>
              <a:chOff x="3200400" y="1703769"/>
              <a:chExt cx="4601033" cy="338554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9524B55C-DF99-1708-A657-4331B7561D2D}"/>
                  </a:ext>
                </a:extLst>
              </p:cNvPr>
              <p:cNvCxnSpPr/>
              <p:nvPr/>
            </p:nvCxnSpPr>
            <p:spPr>
              <a:xfrm>
                <a:off x="3200400" y="1918252"/>
                <a:ext cx="69573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3DE5555-C973-58EE-3B2A-BEE9DD28945D}"/>
                  </a:ext>
                </a:extLst>
              </p:cNvPr>
              <p:cNvSpPr txBox="1"/>
              <p:nvPr/>
            </p:nvSpPr>
            <p:spPr>
              <a:xfrm>
                <a:off x="4084981" y="1703769"/>
                <a:ext cx="371645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kern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Real-time Monitoring and Early Detection</a:t>
                </a:r>
                <a:endParaRPr lang="en-IN" sz="1600" dirty="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D3309A2-F538-3A0D-5691-57B72F65925E}"/>
                </a:ext>
              </a:extLst>
            </p:cNvPr>
            <p:cNvGrpSpPr/>
            <p:nvPr/>
          </p:nvGrpSpPr>
          <p:grpSpPr>
            <a:xfrm>
              <a:off x="4330189" y="1938313"/>
              <a:ext cx="3846443" cy="338554"/>
              <a:chOff x="3200400" y="1703769"/>
              <a:chExt cx="3846443" cy="338554"/>
            </a:xfrm>
          </p:grpSpPr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13090C1B-EAC8-6E98-08D1-75EFB1FF2690}"/>
                  </a:ext>
                </a:extLst>
              </p:cNvPr>
              <p:cNvCxnSpPr/>
              <p:nvPr/>
            </p:nvCxnSpPr>
            <p:spPr>
              <a:xfrm>
                <a:off x="3200400" y="1918252"/>
                <a:ext cx="69573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1E6959-F799-494C-F9FE-FA8ECAC7D758}"/>
                  </a:ext>
                </a:extLst>
              </p:cNvPr>
              <p:cNvSpPr txBox="1"/>
              <p:nvPr/>
            </p:nvSpPr>
            <p:spPr>
              <a:xfrm>
                <a:off x="4084982" y="1703769"/>
                <a:ext cx="29618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kern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Efficiency and Cost Savings 	</a:t>
                </a:r>
                <a:endParaRPr lang="en-IN" sz="1600" dirty="0"/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EBC02C8-91AF-6480-AAAD-9230A49EC8C4}"/>
              </a:ext>
            </a:extLst>
          </p:cNvPr>
          <p:cNvGrpSpPr/>
          <p:nvPr/>
        </p:nvGrpSpPr>
        <p:grpSpPr>
          <a:xfrm>
            <a:off x="4202871" y="3821806"/>
            <a:ext cx="5034501" cy="1474983"/>
            <a:chOff x="4320248" y="1048105"/>
            <a:chExt cx="5034501" cy="1474983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9324372-ACFB-60B7-24C2-07CAFDC0D94E}"/>
                </a:ext>
              </a:extLst>
            </p:cNvPr>
            <p:cNvCxnSpPr>
              <a:cxnSpLocks/>
            </p:cNvCxnSpPr>
            <p:nvPr/>
          </p:nvCxnSpPr>
          <p:spPr>
            <a:xfrm>
              <a:off x="4320248" y="1048105"/>
              <a:ext cx="9941" cy="11046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4DD643D2-8F7D-FF77-B3BB-9D1F26326676}"/>
                </a:ext>
              </a:extLst>
            </p:cNvPr>
            <p:cNvGrpSpPr/>
            <p:nvPr/>
          </p:nvGrpSpPr>
          <p:grpSpPr>
            <a:xfrm>
              <a:off x="4330189" y="1127936"/>
              <a:ext cx="5024560" cy="338554"/>
              <a:chOff x="3200400" y="1680619"/>
              <a:chExt cx="5024560" cy="338554"/>
            </a:xfrm>
          </p:grpSpPr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B68E3FD3-5335-0892-2FBF-6AA539F30030}"/>
                  </a:ext>
                </a:extLst>
              </p:cNvPr>
              <p:cNvCxnSpPr/>
              <p:nvPr/>
            </p:nvCxnSpPr>
            <p:spPr>
              <a:xfrm>
                <a:off x="3200400" y="1860377"/>
                <a:ext cx="69573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B1DB812-7EDD-8003-38F2-216ED2AC6BC1}"/>
                  </a:ext>
                </a:extLst>
              </p:cNvPr>
              <p:cNvSpPr txBox="1"/>
              <p:nvPr/>
            </p:nvSpPr>
            <p:spPr>
              <a:xfrm>
                <a:off x="4084981" y="1680619"/>
                <a:ext cx="41399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40"/>
                  </a:spcBef>
                </a:pPr>
                <a:r>
                  <a:rPr lang="en-US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24/7 Customer Support</a:t>
                </a:r>
                <a:endParaRPr lang="en-IN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D2E61D3-EB54-4054-90D6-1730B013B190}"/>
                </a:ext>
              </a:extLst>
            </p:cNvPr>
            <p:cNvGrpSpPr/>
            <p:nvPr/>
          </p:nvGrpSpPr>
          <p:grpSpPr>
            <a:xfrm>
              <a:off x="4330189" y="1533123"/>
              <a:ext cx="3846443" cy="338554"/>
              <a:chOff x="3200400" y="1703769"/>
              <a:chExt cx="3846443" cy="338554"/>
            </a:xfrm>
          </p:grpSpPr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A75FB02B-8377-9EA3-9571-CA417DCC2FC6}"/>
                  </a:ext>
                </a:extLst>
              </p:cNvPr>
              <p:cNvCxnSpPr/>
              <p:nvPr/>
            </p:nvCxnSpPr>
            <p:spPr>
              <a:xfrm>
                <a:off x="3200400" y="1918252"/>
                <a:ext cx="69573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404EF08-0F9C-652D-1F4D-4E24972A840A}"/>
                  </a:ext>
                </a:extLst>
              </p:cNvPr>
              <p:cNvSpPr txBox="1"/>
              <p:nvPr/>
            </p:nvSpPr>
            <p:spPr>
              <a:xfrm>
                <a:off x="4084982" y="1703769"/>
                <a:ext cx="29618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kern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Automated Customer Interactions</a:t>
                </a:r>
                <a:endParaRPr lang="en-IN" sz="1600" dirty="0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DDF3B03-F20D-D0B9-5235-4451773F0AC8}"/>
                </a:ext>
              </a:extLst>
            </p:cNvPr>
            <p:cNvGrpSpPr/>
            <p:nvPr/>
          </p:nvGrpSpPr>
          <p:grpSpPr>
            <a:xfrm>
              <a:off x="4330189" y="1938313"/>
              <a:ext cx="4983161" cy="584775"/>
              <a:chOff x="3200400" y="1703769"/>
              <a:chExt cx="4983161" cy="584775"/>
            </a:xfrm>
          </p:grpSpPr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B07CCDA1-65C4-752F-6862-6FD8EBD30356}"/>
                  </a:ext>
                </a:extLst>
              </p:cNvPr>
              <p:cNvCxnSpPr/>
              <p:nvPr/>
            </p:nvCxnSpPr>
            <p:spPr>
              <a:xfrm>
                <a:off x="3200400" y="1918252"/>
                <a:ext cx="69573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991F370-D707-33F0-9FBA-2A04F9D15C85}"/>
                  </a:ext>
                </a:extLst>
              </p:cNvPr>
              <p:cNvSpPr txBox="1"/>
              <p:nvPr/>
            </p:nvSpPr>
            <p:spPr>
              <a:xfrm>
                <a:off x="4084982" y="1703769"/>
                <a:ext cx="409857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kern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Natural Language Understanding and Contextual Conversations</a:t>
                </a:r>
                <a:endParaRPr lang="en-IN"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60523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4BA2733-BF1E-A68C-FCC9-D3D978C17415}"/>
              </a:ext>
            </a:extLst>
          </p:cNvPr>
          <p:cNvCxnSpPr>
            <a:cxnSpLocks/>
          </p:cNvCxnSpPr>
          <p:nvPr/>
        </p:nvCxnSpPr>
        <p:spPr>
          <a:xfrm flipH="1">
            <a:off x="2966203" y="506392"/>
            <a:ext cx="29824" cy="593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DA7DE04-ACBF-EF5D-CF1E-07131C8D9D6C}"/>
              </a:ext>
            </a:extLst>
          </p:cNvPr>
          <p:cNvGrpSpPr/>
          <p:nvPr/>
        </p:nvGrpSpPr>
        <p:grpSpPr>
          <a:xfrm>
            <a:off x="2986085" y="530562"/>
            <a:ext cx="5024560" cy="369332"/>
            <a:chOff x="3200400" y="-472275"/>
            <a:chExt cx="5024560" cy="36933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0B0E15C-375E-9DE3-9C9E-586E0964DCCB}"/>
                </a:ext>
              </a:extLst>
            </p:cNvPr>
            <p:cNvCxnSpPr/>
            <p:nvPr/>
          </p:nvCxnSpPr>
          <p:spPr>
            <a:xfrm>
              <a:off x="3200400" y="-269364"/>
              <a:ext cx="69573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0141822-C174-C38E-EA69-DF2B08BAFB85}"/>
                </a:ext>
              </a:extLst>
            </p:cNvPr>
            <p:cNvSpPr txBox="1"/>
            <p:nvPr/>
          </p:nvSpPr>
          <p:spPr>
            <a:xfrm>
              <a:off x="4084981" y="-472275"/>
              <a:ext cx="41399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40"/>
                </a:spcBef>
              </a:pPr>
              <a:r>
                <a: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Customer Service and Virtual Assistants</a:t>
              </a:r>
              <a:endPara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53A6FE5-51FA-4368-8849-35A17CC196FC}"/>
              </a:ext>
            </a:extLst>
          </p:cNvPr>
          <p:cNvGrpSpPr/>
          <p:nvPr/>
        </p:nvGrpSpPr>
        <p:grpSpPr>
          <a:xfrm>
            <a:off x="2986085" y="947328"/>
            <a:ext cx="3846443" cy="338554"/>
            <a:chOff x="3200400" y="1113458"/>
            <a:chExt cx="3846443" cy="338554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97DCF55-D0C3-A8D2-8A21-C2D01571D268}"/>
                </a:ext>
              </a:extLst>
            </p:cNvPr>
            <p:cNvCxnSpPr/>
            <p:nvPr/>
          </p:nvCxnSpPr>
          <p:spPr>
            <a:xfrm>
              <a:off x="3200400" y="1327941"/>
              <a:ext cx="69573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BFBB427-77B9-68BB-0DB1-6890A58C22EF}"/>
                </a:ext>
              </a:extLst>
            </p:cNvPr>
            <p:cNvSpPr txBox="1"/>
            <p:nvPr/>
          </p:nvSpPr>
          <p:spPr>
            <a:xfrm>
              <a:off x="4084982" y="1113458"/>
              <a:ext cx="29618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kern="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Fraud Detection and Prevention</a:t>
              </a:r>
              <a:endParaRPr lang="en-IN" sz="16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6F2064E-B509-714C-7B7D-3109AE45BD04}"/>
              </a:ext>
            </a:extLst>
          </p:cNvPr>
          <p:cNvGrpSpPr/>
          <p:nvPr/>
        </p:nvGrpSpPr>
        <p:grpSpPr>
          <a:xfrm>
            <a:off x="2986085" y="1433538"/>
            <a:ext cx="3846443" cy="338554"/>
            <a:chOff x="3200400" y="2513994"/>
            <a:chExt cx="3846443" cy="338554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05E0EAE-C327-4D5A-F64E-3C0B50CEF832}"/>
                </a:ext>
              </a:extLst>
            </p:cNvPr>
            <p:cNvCxnSpPr/>
            <p:nvPr/>
          </p:nvCxnSpPr>
          <p:spPr>
            <a:xfrm>
              <a:off x="3200400" y="2728477"/>
              <a:ext cx="69573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A8603EE-2CD9-BDBE-CD80-B31AF893B1FB}"/>
                </a:ext>
              </a:extLst>
            </p:cNvPr>
            <p:cNvSpPr txBox="1"/>
            <p:nvPr/>
          </p:nvSpPr>
          <p:spPr>
            <a:xfrm>
              <a:off x="4084982" y="2513994"/>
              <a:ext cx="29618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kern="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Risk Assessment and Compliance</a:t>
              </a:r>
              <a:endParaRPr lang="en-IN" sz="16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87A9A8F-1BB4-9476-46CF-916FAA6B44FC}"/>
              </a:ext>
            </a:extLst>
          </p:cNvPr>
          <p:cNvGrpSpPr/>
          <p:nvPr/>
        </p:nvGrpSpPr>
        <p:grpSpPr>
          <a:xfrm>
            <a:off x="2986085" y="1896612"/>
            <a:ext cx="4384482" cy="584775"/>
            <a:chOff x="3200400" y="2317223"/>
            <a:chExt cx="4384482" cy="584775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CE2925C-9F17-AA25-ECC2-54685B88886A}"/>
                </a:ext>
              </a:extLst>
            </p:cNvPr>
            <p:cNvCxnSpPr/>
            <p:nvPr/>
          </p:nvCxnSpPr>
          <p:spPr>
            <a:xfrm>
              <a:off x="3200400" y="2531706"/>
              <a:ext cx="69573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C5BD236-A1DA-A746-63CF-F0E20956D80A}"/>
                </a:ext>
              </a:extLst>
            </p:cNvPr>
            <p:cNvSpPr txBox="1"/>
            <p:nvPr/>
          </p:nvSpPr>
          <p:spPr>
            <a:xfrm>
              <a:off x="4084982" y="2317223"/>
              <a:ext cx="34999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Chatbots and Personalized Banking</a:t>
              </a:r>
              <a:endPara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endParaRPr lang="en-IN" sz="16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B65830E-1A23-7FB3-1133-EA7FA514A661}"/>
              </a:ext>
            </a:extLst>
          </p:cNvPr>
          <p:cNvGrpSpPr/>
          <p:nvPr/>
        </p:nvGrpSpPr>
        <p:grpSpPr>
          <a:xfrm>
            <a:off x="2976144" y="2366274"/>
            <a:ext cx="4384480" cy="584775"/>
            <a:chOff x="3200400" y="2085733"/>
            <a:chExt cx="4384480" cy="584775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2A45740-927B-07B0-3955-1468AF0ED321}"/>
                </a:ext>
              </a:extLst>
            </p:cNvPr>
            <p:cNvCxnSpPr/>
            <p:nvPr/>
          </p:nvCxnSpPr>
          <p:spPr>
            <a:xfrm>
              <a:off x="3200400" y="2300216"/>
              <a:ext cx="69573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7A0F705-C985-84EE-6E49-63B470C4ED0B}"/>
                </a:ext>
              </a:extLst>
            </p:cNvPr>
            <p:cNvSpPr txBox="1"/>
            <p:nvPr/>
          </p:nvSpPr>
          <p:spPr>
            <a:xfrm>
              <a:off x="4084982" y="2085733"/>
              <a:ext cx="34998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Cybersecurity and Threat Detection</a:t>
              </a:r>
              <a:endPara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endParaRPr lang="en-IN" sz="160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D89F909-AAD9-7E09-A6FA-CA0B4067DF1B}"/>
              </a:ext>
            </a:extLst>
          </p:cNvPr>
          <p:cNvGrpSpPr/>
          <p:nvPr/>
        </p:nvGrpSpPr>
        <p:grpSpPr>
          <a:xfrm>
            <a:off x="2996027" y="4467901"/>
            <a:ext cx="4542179" cy="338554"/>
            <a:chOff x="3200400" y="1842669"/>
            <a:chExt cx="4542179" cy="338554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B31569C-4ED7-AFB5-25DD-85BA7B741CD5}"/>
                </a:ext>
              </a:extLst>
            </p:cNvPr>
            <p:cNvCxnSpPr/>
            <p:nvPr/>
          </p:nvCxnSpPr>
          <p:spPr>
            <a:xfrm>
              <a:off x="3200400" y="2057152"/>
              <a:ext cx="69573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67F056E-E527-9BE1-5473-3F61DBE73EAA}"/>
                </a:ext>
              </a:extLst>
            </p:cNvPr>
            <p:cNvSpPr txBox="1"/>
            <p:nvPr/>
          </p:nvSpPr>
          <p:spPr>
            <a:xfrm>
              <a:off x="4084982" y="1842669"/>
              <a:ext cx="3657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40"/>
                </a:spcBef>
              </a:pPr>
              <a:r>
                <a:rPr lang="en-US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Enhanced Data Analytics and Insights</a:t>
              </a:r>
              <a:endPara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15DD711-36B3-B7C9-4889-2FFF8FBFF27A}"/>
              </a:ext>
            </a:extLst>
          </p:cNvPr>
          <p:cNvGrpSpPr/>
          <p:nvPr/>
        </p:nvGrpSpPr>
        <p:grpSpPr>
          <a:xfrm>
            <a:off x="4191296" y="2871656"/>
            <a:ext cx="5034501" cy="1228762"/>
            <a:chOff x="4320248" y="1048105"/>
            <a:chExt cx="5034501" cy="122876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40B15CB-E454-A2F5-8216-9EC051507773}"/>
                </a:ext>
              </a:extLst>
            </p:cNvPr>
            <p:cNvCxnSpPr>
              <a:cxnSpLocks/>
            </p:cNvCxnSpPr>
            <p:nvPr/>
          </p:nvCxnSpPr>
          <p:spPr>
            <a:xfrm>
              <a:off x="4320248" y="1048105"/>
              <a:ext cx="0" cy="11845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4468742-8E43-EB5D-C2E4-B3CA78F3F32D}"/>
                </a:ext>
              </a:extLst>
            </p:cNvPr>
            <p:cNvGrpSpPr/>
            <p:nvPr/>
          </p:nvGrpSpPr>
          <p:grpSpPr>
            <a:xfrm>
              <a:off x="4330189" y="1127936"/>
              <a:ext cx="5024560" cy="338554"/>
              <a:chOff x="3200400" y="1680619"/>
              <a:chExt cx="5024560" cy="338554"/>
            </a:xfrm>
          </p:grpSpPr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C6C7C1B4-53DD-66A6-2765-7ED20600E081}"/>
                  </a:ext>
                </a:extLst>
              </p:cNvPr>
              <p:cNvCxnSpPr/>
              <p:nvPr/>
            </p:nvCxnSpPr>
            <p:spPr>
              <a:xfrm>
                <a:off x="3200400" y="1860377"/>
                <a:ext cx="69573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D489EE0-2D9B-BB53-BE5E-B78B7FA37A02}"/>
                  </a:ext>
                </a:extLst>
              </p:cNvPr>
              <p:cNvSpPr txBox="1"/>
              <p:nvPr/>
            </p:nvSpPr>
            <p:spPr>
              <a:xfrm>
                <a:off x="4084981" y="1680619"/>
                <a:ext cx="41399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40"/>
                  </a:spcBef>
                </a:pPr>
                <a:r>
                  <a:rPr lang="en-US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Real-time Threat Monitoring</a:t>
                </a:r>
                <a:endParaRPr lang="en-IN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5FA25BE-02F8-B6E5-0894-268DE1E9EED7}"/>
                </a:ext>
              </a:extLst>
            </p:cNvPr>
            <p:cNvGrpSpPr/>
            <p:nvPr/>
          </p:nvGrpSpPr>
          <p:grpSpPr>
            <a:xfrm>
              <a:off x="4330189" y="1533123"/>
              <a:ext cx="4853309" cy="338554"/>
              <a:chOff x="3200400" y="1703769"/>
              <a:chExt cx="4853309" cy="338554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9524B55C-DF99-1708-A657-4331B7561D2D}"/>
                  </a:ext>
                </a:extLst>
              </p:cNvPr>
              <p:cNvCxnSpPr/>
              <p:nvPr/>
            </p:nvCxnSpPr>
            <p:spPr>
              <a:xfrm>
                <a:off x="3200400" y="1918252"/>
                <a:ext cx="69573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3DE5555-C973-58EE-3B2A-BEE9DD28945D}"/>
                  </a:ext>
                </a:extLst>
              </p:cNvPr>
              <p:cNvSpPr txBox="1"/>
              <p:nvPr/>
            </p:nvSpPr>
            <p:spPr>
              <a:xfrm>
                <a:off x="4084982" y="1703769"/>
                <a:ext cx="39687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kern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Fraud Prevention and Transaction Monitoring</a:t>
                </a:r>
                <a:endParaRPr lang="en-IN" sz="1600" dirty="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D3309A2-F538-3A0D-5691-57B72F65925E}"/>
                </a:ext>
              </a:extLst>
            </p:cNvPr>
            <p:cNvGrpSpPr/>
            <p:nvPr/>
          </p:nvGrpSpPr>
          <p:grpSpPr>
            <a:xfrm>
              <a:off x="4353082" y="1938313"/>
              <a:ext cx="4800591" cy="338554"/>
              <a:chOff x="3223293" y="1703769"/>
              <a:chExt cx="4800591" cy="338554"/>
            </a:xfrm>
          </p:grpSpPr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13090C1B-EAC8-6E98-08D1-75EFB1FF26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23293" y="1918252"/>
                <a:ext cx="672846" cy="1918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1E6959-F799-494C-F9FE-FA8ECAC7D758}"/>
                  </a:ext>
                </a:extLst>
              </p:cNvPr>
              <p:cNvSpPr txBox="1"/>
              <p:nvPr/>
            </p:nvSpPr>
            <p:spPr>
              <a:xfrm>
                <a:off x="4084982" y="1703769"/>
                <a:ext cx="393890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kern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Endpoint Protection and User Authentication</a:t>
                </a:r>
                <a:endParaRPr lang="en-IN" sz="1600" dirty="0"/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EBC02C8-91AF-6480-AAAD-9230A49EC8C4}"/>
              </a:ext>
            </a:extLst>
          </p:cNvPr>
          <p:cNvGrpSpPr/>
          <p:nvPr/>
        </p:nvGrpSpPr>
        <p:grpSpPr>
          <a:xfrm>
            <a:off x="4191296" y="4963954"/>
            <a:ext cx="5034501" cy="1279045"/>
            <a:chOff x="4320248" y="997822"/>
            <a:chExt cx="5034501" cy="1279045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9324372-ACFB-60B7-24C2-07CAFDC0D94E}"/>
                </a:ext>
              </a:extLst>
            </p:cNvPr>
            <p:cNvCxnSpPr>
              <a:cxnSpLocks/>
            </p:cNvCxnSpPr>
            <p:nvPr/>
          </p:nvCxnSpPr>
          <p:spPr>
            <a:xfrm>
              <a:off x="4320248" y="997822"/>
              <a:ext cx="0" cy="11549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4DD643D2-8F7D-FF77-B3BB-9D1F26326676}"/>
                </a:ext>
              </a:extLst>
            </p:cNvPr>
            <p:cNvGrpSpPr/>
            <p:nvPr/>
          </p:nvGrpSpPr>
          <p:grpSpPr>
            <a:xfrm>
              <a:off x="4330189" y="1127936"/>
              <a:ext cx="5024560" cy="338554"/>
              <a:chOff x="3200400" y="1680619"/>
              <a:chExt cx="5024560" cy="338554"/>
            </a:xfrm>
          </p:grpSpPr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B68E3FD3-5335-0892-2FBF-6AA539F30030}"/>
                  </a:ext>
                </a:extLst>
              </p:cNvPr>
              <p:cNvCxnSpPr/>
              <p:nvPr/>
            </p:nvCxnSpPr>
            <p:spPr>
              <a:xfrm>
                <a:off x="3200400" y="1860377"/>
                <a:ext cx="69573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B1DB812-7EDD-8003-38F2-216ED2AC6BC1}"/>
                  </a:ext>
                </a:extLst>
              </p:cNvPr>
              <p:cNvSpPr txBox="1"/>
              <p:nvPr/>
            </p:nvSpPr>
            <p:spPr>
              <a:xfrm>
                <a:off x="4084981" y="1680619"/>
                <a:ext cx="41399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40"/>
                  </a:spcBef>
                </a:pPr>
                <a:r>
                  <a:rPr lang="en-US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Advanced Data Processing</a:t>
                </a:r>
                <a:endParaRPr lang="en-IN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D2E61D3-EB54-4054-90D6-1730B013B190}"/>
                </a:ext>
              </a:extLst>
            </p:cNvPr>
            <p:cNvGrpSpPr/>
            <p:nvPr/>
          </p:nvGrpSpPr>
          <p:grpSpPr>
            <a:xfrm>
              <a:off x="4330189" y="1533123"/>
              <a:ext cx="4853307" cy="338554"/>
              <a:chOff x="3200400" y="1703769"/>
              <a:chExt cx="4853307" cy="338554"/>
            </a:xfrm>
          </p:grpSpPr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A75FB02B-8377-9EA3-9571-CA417DCC2FC6}"/>
                  </a:ext>
                </a:extLst>
              </p:cNvPr>
              <p:cNvCxnSpPr/>
              <p:nvPr/>
            </p:nvCxnSpPr>
            <p:spPr>
              <a:xfrm>
                <a:off x="3200400" y="1918252"/>
                <a:ext cx="69573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404EF08-0F9C-652D-1F4D-4E24972A840A}"/>
                  </a:ext>
                </a:extLst>
              </p:cNvPr>
              <p:cNvSpPr txBox="1"/>
              <p:nvPr/>
            </p:nvSpPr>
            <p:spPr>
              <a:xfrm>
                <a:off x="4084982" y="1703769"/>
                <a:ext cx="39687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kern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Customer Segmentation and Personalization</a:t>
                </a:r>
                <a:endParaRPr lang="en-IN" sz="1600" dirty="0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DDF3B03-F20D-D0B9-5235-4451773F0AC8}"/>
                </a:ext>
              </a:extLst>
            </p:cNvPr>
            <p:cNvGrpSpPr/>
            <p:nvPr/>
          </p:nvGrpSpPr>
          <p:grpSpPr>
            <a:xfrm>
              <a:off x="4330189" y="1938313"/>
              <a:ext cx="4366293" cy="338554"/>
              <a:chOff x="3200400" y="1703769"/>
              <a:chExt cx="4366293" cy="338554"/>
            </a:xfrm>
          </p:grpSpPr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B07CCDA1-65C4-752F-6862-6FD8EBD30356}"/>
                  </a:ext>
                </a:extLst>
              </p:cNvPr>
              <p:cNvCxnSpPr/>
              <p:nvPr/>
            </p:nvCxnSpPr>
            <p:spPr>
              <a:xfrm>
                <a:off x="3200400" y="1918252"/>
                <a:ext cx="69573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991F370-D707-33F0-9FBA-2A04F9D15C85}"/>
                  </a:ext>
                </a:extLst>
              </p:cNvPr>
              <p:cNvSpPr txBox="1"/>
              <p:nvPr/>
            </p:nvSpPr>
            <p:spPr>
              <a:xfrm>
                <a:off x="4084982" y="1703769"/>
                <a:ext cx="348171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kern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Risk Management and Fraud Detection</a:t>
                </a:r>
                <a:endParaRPr lang="en-IN"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6061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4239DA1-5744-67BD-9B39-EE496F3CFD2A}"/>
              </a:ext>
            </a:extLst>
          </p:cNvPr>
          <p:cNvGrpSpPr/>
          <p:nvPr/>
        </p:nvGrpSpPr>
        <p:grpSpPr>
          <a:xfrm>
            <a:off x="2986085" y="782729"/>
            <a:ext cx="3846443" cy="338554"/>
            <a:chOff x="2986085" y="216198"/>
            <a:chExt cx="3846443" cy="338554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97DCF55-D0C3-A8D2-8A21-C2D01571D268}"/>
                </a:ext>
              </a:extLst>
            </p:cNvPr>
            <p:cNvCxnSpPr/>
            <p:nvPr/>
          </p:nvCxnSpPr>
          <p:spPr>
            <a:xfrm>
              <a:off x="2986085" y="430681"/>
              <a:ext cx="69573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BFBB427-77B9-68BB-0DB1-6890A58C22EF}"/>
                </a:ext>
              </a:extLst>
            </p:cNvPr>
            <p:cNvSpPr txBox="1"/>
            <p:nvPr/>
          </p:nvSpPr>
          <p:spPr>
            <a:xfrm>
              <a:off x="3870667" y="216198"/>
              <a:ext cx="29618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kern="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Fraud Detection and Prevention</a:t>
              </a:r>
              <a:endParaRPr lang="en-IN" sz="1600" dirty="0"/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4BA2733-BF1E-A68C-FCC9-D3D978C17415}"/>
              </a:ext>
            </a:extLst>
          </p:cNvPr>
          <p:cNvCxnSpPr>
            <a:cxnSpLocks/>
          </p:cNvCxnSpPr>
          <p:nvPr/>
        </p:nvCxnSpPr>
        <p:spPr>
          <a:xfrm>
            <a:off x="2951291" y="-1341120"/>
            <a:ext cx="44736" cy="9372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DA7DE04-ACBF-EF5D-CF1E-07131C8D9D6C}"/>
              </a:ext>
            </a:extLst>
          </p:cNvPr>
          <p:cNvGrpSpPr/>
          <p:nvPr/>
        </p:nvGrpSpPr>
        <p:grpSpPr>
          <a:xfrm>
            <a:off x="2986085" y="-1048413"/>
            <a:ext cx="5024560" cy="369332"/>
            <a:chOff x="3200400" y="-472275"/>
            <a:chExt cx="5024560" cy="36933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0B0E15C-375E-9DE3-9C9E-586E0964DCCB}"/>
                </a:ext>
              </a:extLst>
            </p:cNvPr>
            <p:cNvCxnSpPr/>
            <p:nvPr/>
          </p:nvCxnSpPr>
          <p:spPr>
            <a:xfrm>
              <a:off x="3200400" y="-269364"/>
              <a:ext cx="69573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0141822-C174-C38E-EA69-DF2B08BAFB85}"/>
                </a:ext>
              </a:extLst>
            </p:cNvPr>
            <p:cNvSpPr txBox="1"/>
            <p:nvPr/>
          </p:nvSpPr>
          <p:spPr>
            <a:xfrm>
              <a:off x="4084981" y="-472275"/>
              <a:ext cx="41399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40"/>
                </a:spcBef>
              </a:pPr>
              <a:r>
                <a: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Customer Service and Virtual Assistants</a:t>
              </a:r>
              <a:endPara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BDEA635-2335-69FB-A02F-13E66D92EEC6}"/>
              </a:ext>
            </a:extLst>
          </p:cNvPr>
          <p:cNvGrpSpPr/>
          <p:nvPr/>
        </p:nvGrpSpPr>
        <p:grpSpPr>
          <a:xfrm>
            <a:off x="4206208" y="1220983"/>
            <a:ext cx="5034501" cy="444255"/>
            <a:chOff x="4206208" y="590078"/>
            <a:chExt cx="5034501" cy="444255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737BA73-310E-0038-06E8-C2B5736EC2FD}"/>
                </a:ext>
              </a:extLst>
            </p:cNvPr>
            <p:cNvCxnSpPr>
              <a:cxnSpLocks/>
            </p:cNvCxnSpPr>
            <p:nvPr/>
          </p:nvCxnSpPr>
          <p:spPr>
            <a:xfrm>
              <a:off x="4206208" y="590078"/>
              <a:ext cx="9941" cy="2595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80409201-C087-A8D8-5C30-CD95934E0CD5}"/>
                </a:ext>
              </a:extLst>
            </p:cNvPr>
            <p:cNvCxnSpPr/>
            <p:nvPr/>
          </p:nvCxnSpPr>
          <p:spPr>
            <a:xfrm>
              <a:off x="4216149" y="844759"/>
              <a:ext cx="69573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F5E1D191-CBD1-472B-74A7-319B4BED452A}"/>
                </a:ext>
              </a:extLst>
            </p:cNvPr>
            <p:cNvSpPr txBox="1"/>
            <p:nvPr/>
          </p:nvSpPr>
          <p:spPr>
            <a:xfrm>
              <a:off x="5100730" y="665001"/>
              <a:ext cx="41399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40"/>
                </a:spcBef>
              </a:pPr>
              <a:r>
                <a:rPr lang="en-US" kern="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S</a:t>
              </a:r>
              <a:r>
                <a:rPr lang="en-US" sz="1800" kern="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ignature </a:t>
              </a:r>
              <a:r>
                <a:rPr lang="en-US" kern="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I</a:t>
              </a:r>
              <a:r>
                <a:rPr lang="en-US" sz="1800" kern="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dentification and Verification</a:t>
              </a:r>
              <a:endPara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CD709A5-0550-28F6-4225-A8C156455BE1}"/>
              </a:ext>
            </a:extLst>
          </p:cNvPr>
          <p:cNvSpPr txBox="1"/>
          <p:nvPr/>
        </p:nvSpPr>
        <p:spPr>
          <a:xfrm>
            <a:off x="5452311" y="1782451"/>
            <a:ext cx="3816626" cy="3788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b="1" i="0" dirty="0">
                <a:effectLst/>
                <a:latin typeface="Söhne"/>
              </a:rPr>
              <a:t>Account Opening and Transactions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b="1" i="0" dirty="0">
                <a:effectLst/>
                <a:latin typeface="Söhne"/>
              </a:rPr>
              <a:t>Check Payments</a:t>
            </a:r>
            <a:endParaRPr lang="en-IN" b="1" dirty="0">
              <a:latin typeface="Söhne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b="1" i="0" dirty="0">
                <a:effectLst/>
                <a:latin typeface="Söhne"/>
              </a:rPr>
              <a:t>Loan Applications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b="1" i="0" dirty="0">
                <a:effectLst/>
                <a:latin typeface="Söhne"/>
              </a:rPr>
              <a:t>Account Access</a:t>
            </a:r>
            <a:endParaRPr lang="en-IN" b="1" dirty="0">
              <a:latin typeface="Söhne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b="1" i="0" dirty="0">
                <a:effectLst/>
                <a:latin typeface="Söhne"/>
              </a:rPr>
              <a:t>Legal Documents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b="1" i="0" dirty="0">
                <a:effectLst/>
                <a:latin typeface="Söhne"/>
              </a:rPr>
              <a:t>Credit Card Transactions</a:t>
            </a:r>
            <a:endParaRPr lang="en-IN" b="1" dirty="0">
              <a:latin typeface="Söhne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b="1" i="0" dirty="0">
                <a:effectLst/>
                <a:latin typeface="Söhne"/>
              </a:rPr>
              <a:t>Identity Verification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b="1" i="0" dirty="0">
                <a:effectLst/>
                <a:latin typeface="Söhne"/>
              </a:rPr>
              <a:t>Forgery Detection</a:t>
            </a:r>
            <a:endParaRPr lang="en-IN" b="1" dirty="0">
              <a:latin typeface="Söhne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b="1" i="0" dirty="0">
                <a:effectLst/>
                <a:latin typeface="Söhne"/>
              </a:rPr>
              <a:t>Dispute Resolution</a:t>
            </a:r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F2D047-2CB2-B9AB-D0C6-CCA0D78DEAE5}"/>
              </a:ext>
            </a:extLst>
          </p:cNvPr>
          <p:cNvSpPr txBox="1"/>
          <p:nvPr/>
        </p:nvSpPr>
        <p:spPr>
          <a:xfrm>
            <a:off x="6030094" y="1292343"/>
            <a:ext cx="164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"/>
              </a:spcBef>
            </a:pPr>
            <a:r>
              <a:rPr lang="en-US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dentification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2FA0CE-713B-4F43-2930-6A3A430FA926}"/>
              </a:ext>
            </a:extLst>
          </p:cNvPr>
          <p:cNvSpPr txBox="1"/>
          <p:nvPr/>
        </p:nvSpPr>
        <p:spPr>
          <a:xfrm>
            <a:off x="7716078" y="1292347"/>
            <a:ext cx="13740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40"/>
              </a:spcBef>
            </a:pPr>
            <a:r>
              <a:rPr lang="en-US" sz="18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Verification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18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4BA2733-BF1E-A68C-FCC9-D3D978C17415}"/>
              </a:ext>
            </a:extLst>
          </p:cNvPr>
          <p:cNvCxnSpPr>
            <a:cxnSpLocks/>
          </p:cNvCxnSpPr>
          <p:nvPr/>
        </p:nvCxnSpPr>
        <p:spPr>
          <a:xfrm>
            <a:off x="2951291" y="-1341120"/>
            <a:ext cx="44736" cy="9372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BBDEA635-2335-69FB-A02F-13E66D92EEC6}"/>
              </a:ext>
            </a:extLst>
          </p:cNvPr>
          <p:cNvGrpSpPr/>
          <p:nvPr/>
        </p:nvGrpSpPr>
        <p:grpSpPr>
          <a:xfrm>
            <a:off x="2963814" y="296642"/>
            <a:ext cx="5034501" cy="444255"/>
            <a:chOff x="4206208" y="590078"/>
            <a:chExt cx="5034501" cy="444255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737BA73-310E-0038-06E8-C2B5736EC2FD}"/>
                </a:ext>
              </a:extLst>
            </p:cNvPr>
            <p:cNvCxnSpPr>
              <a:cxnSpLocks/>
            </p:cNvCxnSpPr>
            <p:nvPr/>
          </p:nvCxnSpPr>
          <p:spPr>
            <a:xfrm>
              <a:off x="4206208" y="590078"/>
              <a:ext cx="9941" cy="2595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80409201-C087-A8D8-5C30-CD95934E0CD5}"/>
                </a:ext>
              </a:extLst>
            </p:cNvPr>
            <p:cNvCxnSpPr/>
            <p:nvPr/>
          </p:nvCxnSpPr>
          <p:spPr>
            <a:xfrm>
              <a:off x="4216149" y="844759"/>
              <a:ext cx="69573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F5E1D191-CBD1-472B-74A7-319B4BED452A}"/>
                </a:ext>
              </a:extLst>
            </p:cNvPr>
            <p:cNvSpPr txBox="1"/>
            <p:nvPr/>
          </p:nvSpPr>
          <p:spPr>
            <a:xfrm>
              <a:off x="5100730" y="665001"/>
              <a:ext cx="41399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40"/>
                </a:spcBef>
              </a:pPr>
              <a:r>
                <a:rPr lang="en-US" kern="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S</a:t>
              </a:r>
              <a:r>
                <a:rPr lang="en-US" sz="1800" kern="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ignature </a:t>
              </a:r>
              <a:r>
                <a:rPr lang="en-US" kern="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I</a:t>
              </a:r>
              <a:r>
                <a:rPr lang="en-US" sz="1800" kern="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dentification and Verification</a:t>
              </a:r>
              <a:endPara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7DEAEE6-FE3D-448E-2609-B2FA07CEF405}"/>
              </a:ext>
            </a:extLst>
          </p:cNvPr>
          <p:cNvSpPr txBox="1"/>
          <p:nvPr/>
        </p:nvSpPr>
        <p:spPr>
          <a:xfrm>
            <a:off x="4549164" y="1709787"/>
            <a:ext cx="164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"/>
              </a:spcBef>
            </a:pPr>
            <a:r>
              <a:rPr lang="en-US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dentification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06620F-D496-ECC5-4F2E-B9105E734ECD}"/>
              </a:ext>
            </a:extLst>
          </p:cNvPr>
          <p:cNvSpPr txBox="1"/>
          <p:nvPr/>
        </p:nvSpPr>
        <p:spPr>
          <a:xfrm>
            <a:off x="8153400" y="1709787"/>
            <a:ext cx="13740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40"/>
              </a:spcBef>
            </a:pPr>
            <a:r>
              <a:rPr lang="en-US" sz="18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Verification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BDCDC1-AAA0-AC1C-D3FD-5DF6C5ACB8F9}"/>
              </a:ext>
            </a:extLst>
          </p:cNvPr>
          <p:cNvCxnSpPr>
            <a:cxnSpLocks/>
          </p:cNvCxnSpPr>
          <p:nvPr/>
        </p:nvCxnSpPr>
        <p:spPr>
          <a:xfrm>
            <a:off x="7026966" y="1620078"/>
            <a:ext cx="0" cy="4452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4212BCD-48D9-3F46-0CBD-081AB5F3D6AF}"/>
              </a:ext>
            </a:extLst>
          </p:cNvPr>
          <p:cNvSpPr txBox="1"/>
          <p:nvPr/>
        </p:nvSpPr>
        <p:spPr>
          <a:xfrm>
            <a:off x="3885468" y="2416232"/>
            <a:ext cx="282705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the individual to whom a given signature belongs 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proposed an Identifier model for signature identification.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Identifier model works based on Multi Layer Perceptron (MLP)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88A9387-43E2-FA25-9BF7-F38D07B9E81D}"/>
              </a:ext>
            </a:extLst>
          </p:cNvPr>
          <p:cNvSpPr txBox="1"/>
          <p:nvPr/>
        </p:nvSpPr>
        <p:spPr>
          <a:xfrm>
            <a:off x="7586135" y="2439424"/>
            <a:ext cx="282705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Verifying weather the signature is genuine or forged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proposed an Verifier model for signature verification.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Verifier model works based on Multi Layer Perceptron (MLP)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C89D7D4-CCFC-CFFE-DACA-98673FF3B3BD}"/>
              </a:ext>
            </a:extLst>
          </p:cNvPr>
          <p:cNvGrpSpPr/>
          <p:nvPr/>
        </p:nvGrpSpPr>
        <p:grpSpPr>
          <a:xfrm>
            <a:off x="2951291" y="-4792837"/>
            <a:ext cx="5024560" cy="461665"/>
            <a:chOff x="4216149" y="665001"/>
            <a:chExt cx="5024560" cy="461665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EE4341A-B98A-B685-9E24-41FC8C4DF121}"/>
                </a:ext>
              </a:extLst>
            </p:cNvPr>
            <p:cNvCxnSpPr/>
            <p:nvPr/>
          </p:nvCxnSpPr>
          <p:spPr>
            <a:xfrm>
              <a:off x="4216149" y="844759"/>
              <a:ext cx="69573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270325E-7D8D-07A7-1B77-46DFEA3B7CDF}"/>
                </a:ext>
              </a:extLst>
            </p:cNvPr>
            <p:cNvSpPr txBox="1"/>
            <p:nvPr/>
          </p:nvSpPr>
          <p:spPr>
            <a:xfrm>
              <a:off x="5100730" y="665001"/>
              <a:ext cx="41399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40"/>
                </a:spcBef>
              </a:pPr>
              <a:r>
                <a:rPr lang="en-US" sz="2400" kern="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About the Dataset</a:t>
              </a:r>
              <a:endPara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3754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4BA2733-BF1E-A68C-FCC9-D3D978C17415}"/>
              </a:ext>
            </a:extLst>
          </p:cNvPr>
          <p:cNvCxnSpPr>
            <a:cxnSpLocks/>
          </p:cNvCxnSpPr>
          <p:nvPr/>
        </p:nvCxnSpPr>
        <p:spPr>
          <a:xfrm>
            <a:off x="2951291" y="-1341120"/>
            <a:ext cx="44736" cy="9372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C89D7D4-CCFC-CFFE-DACA-98673FF3B3BD}"/>
              </a:ext>
            </a:extLst>
          </p:cNvPr>
          <p:cNvGrpSpPr/>
          <p:nvPr/>
        </p:nvGrpSpPr>
        <p:grpSpPr>
          <a:xfrm>
            <a:off x="2951291" y="485217"/>
            <a:ext cx="5024560" cy="461665"/>
            <a:chOff x="4216149" y="665001"/>
            <a:chExt cx="5024560" cy="461665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EE4341A-B98A-B685-9E24-41FC8C4DF121}"/>
                </a:ext>
              </a:extLst>
            </p:cNvPr>
            <p:cNvCxnSpPr/>
            <p:nvPr/>
          </p:nvCxnSpPr>
          <p:spPr>
            <a:xfrm>
              <a:off x="4216149" y="844759"/>
              <a:ext cx="69573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270325E-7D8D-07A7-1B77-46DFEA3B7CDF}"/>
                </a:ext>
              </a:extLst>
            </p:cNvPr>
            <p:cNvSpPr txBox="1"/>
            <p:nvPr/>
          </p:nvSpPr>
          <p:spPr>
            <a:xfrm>
              <a:off x="5100730" y="665001"/>
              <a:ext cx="41399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>
                <a:spcBef>
                  <a:spcPts val="40"/>
                </a:spcBef>
              </a:pPr>
              <a:r>
                <a:rPr lang="en-US" sz="2400" kern="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About the Dataset</a:t>
              </a:r>
              <a:endPara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CDE4747-264A-4D67-EBEC-70A2032C3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903" y="473024"/>
            <a:ext cx="3568332" cy="30980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06F2BF2-B17D-DD2A-917C-FF85F6629AE3}"/>
              </a:ext>
            </a:extLst>
          </p:cNvPr>
          <p:cNvSpPr txBox="1"/>
          <p:nvPr/>
        </p:nvSpPr>
        <p:spPr>
          <a:xfrm>
            <a:off x="3147593" y="1421885"/>
            <a:ext cx="49504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dataset consists images of real and forged signatures of 20 individuals present in a zip file each class being separated by the folder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total there are 600+ image of signatures in the dataset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3E4EC4D-F875-93B6-BF2C-84967BD28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941" y="4641449"/>
            <a:ext cx="2262621" cy="59795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4AE54FA-375C-DC6D-F9E2-C5EA709350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1382" y="5436115"/>
            <a:ext cx="2092701" cy="75722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C27301F-8FC6-7055-232A-5244E5863E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4511" y="4590244"/>
            <a:ext cx="1459929" cy="6491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6A889E4-7CD9-30BF-E16F-D53595797F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3012" y="5459633"/>
            <a:ext cx="1541880" cy="67487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C1DD5D3-552A-F337-C8B7-65074D402A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27389" y="4588569"/>
            <a:ext cx="2846041" cy="64915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3F615A7-37B6-28ED-E619-24510E402C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40709" y="5436115"/>
            <a:ext cx="2673283" cy="67487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B8E2275-F659-5A48-9423-9E56DF395AB2}"/>
              </a:ext>
            </a:extLst>
          </p:cNvPr>
          <p:cNvSpPr txBox="1"/>
          <p:nvPr/>
        </p:nvSpPr>
        <p:spPr>
          <a:xfrm>
            <a:off x="2951291" y="4695258"/>
            <a:ext cx="1252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/>
              <a:t>Real &gt;</a:t>
            </a:r>
          </a:p>
          <a:p>
            <a:pPr algn="r"/>
            <a:endParaRPr lang="en-IN" dirty="0"/>
          </a:p>
          <a:p>
            <a:pPr algn="r"/>
            <a:endParaRPr lang="en-IN" dirty="0"/>
          </a:p>
          <a:p>
            <a:pPr algn="r"/>
            <a:r>
              <a:rPr lang="en-IN" dirty="0"/>
              <a:t>Forged &gt;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3F3F670-E22C-F87F-7A2E-1D3553EFC067}"/>
              </a:ext>
            </a:extLst>
          </p:cNvPr>
          <p:cNvGrpSpPr/>
          <p:nvPr/>
        </p:nvGrpSpPr>
        <p:grpSpPr>
          <a:xfrm>
            <a:off x="2953221" y="-2904237"/>
            <a:ext cx="5024560" cy="461665"/>
            <a:chOff x="4216149" y="665001"/>
            <a:chExt cx="5024560" cy="461665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B17FB7D-C351-EDF2-460A-A1214E1FBE4C}"/>
                </a:ext>
              </a:extLst>
            </p:cNvPr>
            <p:cNvCxnSpPr/>
            <p:nvPr/>
          </p:nvCxnSpPr>
          <p:spPr>
            <a:xfrm>
              <a:off x="4216149" y="844759"/>
              <a:ext cx="69573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BF6D736-85D7-4CC8-CE9D-48E87BE83F54}"/>
                </a:ext>
              </a:extLst>
            </p:cNvPr>
            <p:cNvSpPr txBox="1"/>
            <p:nvPr/>
          </p:nvSpPr>
          <p:spPr>
            <a:xfrm>
              <a:off x="5100730" y="665001"/>
              <a:ext cx="41399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40"/>
                </a:spcBef>
              </a:pPr>
              <a:r>
                <a:rPr lang="en-US" sz="2400" kern="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Image Pre-</a:t>
              </a:r>
              <a:r>
                <a:rPr lang="en-IN" sz="2400" kern="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Processing </a:t>
              </a:r>
              <a:endPara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6118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4BA2733-BF1E-A68C-FCC9-D3D978C17415}"/>
              </a:ext>
            </a:extLst>
          </p:cNvPr>
          <p:cNvCxnSpPr>
            <a:cxnSpLocks/>
          </p:cNvCxnSpPr>
          <p:nvPr/>
        </p:nvCxnSpPr>
        <p:spPr>
          <a:xfrm>
            <a:off x="2951291" y="-1341120"/>
            <a:ext cx="44736" cy="9372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C89D7D4-CCFC-CFFE-DACA-98673FF3B3BD}"/>
              </a:ext>
            </a:extLst>
          </p:cNvPr>
          <p:cNvGrpSpPr/>
          <p:nvPr/>
        </p:nvGrpSpPr>
        <p:grpSpPr>
          <a:xfrm>
            <a:off x="2951291" y="485217"/>
            <a:ext cx="5024560" cy="461665"/>
            <a:chOff x="4216149" y="665001"/>
            <a:chExt cx="5024560" cy="461665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EE4341A-B98A-B685-9E24-41FC8C4DF121}"/>
                </a:ext>
              </a:extLst>
            </p:cNvPr>
            <p:cNvCxnSpPr/>
            <p:nvPr/>
          </p:nvCxnSpPr>
          <p:spPr>
            <a:xfrm>
              <a:off x="4216149" y="844759"/>
              <a:ext cx="69573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270325E-7D8D-07A7-1B77-46DFEA3B7CDF}"/>
                </a:ext>
              </a:extLst>
            </p:cNvPr>
            <p:cNvSpPr txBox="1"/>
            <p:nvPr/>
          </p:nvSpPr>
          <p:spPr>
            <a:xfrm>
              <a:off x="5100730" y="665001"/>
              <a:ext cx="41399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40"/>
                </a:spcBef>
              </a:pPr>
              <a:r>
                <a:rPr lang="en-US" sz="2400" kern="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Image Pre-</a:t>
              </a:r>
              <a:r>
                <a:rPr lang="en-IN" sz="2400" kern="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Processing </a:t>
              </a:r>
              <a:endPara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7CDCD1D-7D16-2D50-37E8-207066BCE8ED}"/>
              </a:ext>
            </a:extLst>
          </p:cNvPr>
          <p:cNvGrpSpPr/>
          <p:nvPr/>
        </p:nvGrpSpPr>
        <p:grpSpPr>
          <a:xfrm>
            <a:off x="2976367" y="7547709"/>
            <a:ext cx="5024560" cy="461665"/>
            <a:chOff x="4216149" y="665001"/>
            <a:chExt cx="5024560" cy="461665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35FB7446-2478-02FA-BA2E-2C56D7323C32}"/>
                </a:ext>
              </a:extLst>
            </p:cNvPr>
            <p:cNvCxnSpPr/>
            <p:nvPr/>
          </p:nvCxnSpPr>
          <p:spPr>
            <a:xfrm>
              <a:off x="4216149" y="844759"/>
              <a:ext cx="69573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0B3477-FC97-0468-7CDA-21CD9C8A5B38}"/>
                </a:ext>
              </a:extLst>
            </p:cNvPr>
            <p:cNvSpPr txBox="1"/>
            <p:nvPr/>
          </p:nvSpPr>
          <p:spPr>
            <a:xfrm>
              <a:off x="5100730" y="665001"/>
              <a:ext cx="41399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40"/>
                </a:spcBef>
              </a:pPr>
              <a:r>
                <a:rPr lang="en-US" sz="2400" kern="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About the Dataset</a:t>
              </a:r>
              <a:endPara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26016D6-A7D1-3AE1-5551-CBB20598E161}"/>
              </a:ext>
            </a:extLst>
          </p:cNvPr>
          <p:cNvSpPr txBox="1"/>
          <p:nvPr/>
        </p:nvSpPr>
        <p:spPr>
          <a:xfrm>
            <a:off x="3835872" y="1582340"/>
            <a:ext cx="757483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AUGUMENTATION :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Applying modifications like rotation or flipping to increase dataset diversity for training machine learning models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	ESIZING :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Adjusting image dimensions to a specific size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: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Scaling pixel values to a standard range for consistent model training (between 0 and 1)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FLATTENING :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Converting a multi-dimensional image array into a one-dimensional vector for input to a neural network.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552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FDB216A722DD4A957BB4B0230D9D5A" ma:contentTypeVersion="14" ma:contentTypeDescription="Create a new document." ma:contentTypeScope="" ma:versionID="9c1181776cfe3a7703bbf55fb68147ba">
  <xsd:schema xmlns:xsd="http://www.w3.org/2001/XMLSchema" xmlns:xs="http://www.w3.org/2001/XMLSchema" xmlns:p="http://schemas.microsoft.com/office/2006/metadata/properties" xmlns:ns3="0709866e-6398-4953-8079-1d7723d7dc44" xmlns:ns4="4c6fccff-0d5d-4f49-b355-2c11231023d5" targetNamespace="http://schemas.microsoft.com/office/2006/metadata/properties" ma:root="true" ma:fieldsID="02a94dc9bb757e4dcce8dc8a3e93b831" ns3:_="" ns4:_="">
    <xsd:import namespace="0709866e-6398-4953-8079-1d7723d7dc44"/>
    <xsd:import namespace="4c6fccff-0d5d-4f49-b355-2c11231023d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LengthInSecond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09866e-6398-4953-8079-1d7723d7dc4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6fccff-0d5d-4f49-b355-2c11231023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0539671-51E7-48AB-9D82-D01CB34EE36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973A55-9DF4-4E5B-8AA0-7AC789F7365C}">
  <ds:schemaRefs>
    <ds:schemaRef ds:uri="http://www.w3.org/XML/1998/namespace"/>
    <ds:schemaRef ds:uri="http://purl.org/dc/elements/1.1/"/>
    <ds:schemaRef ds:uri="http://purl.org/dc/dcmitype/"/>
    <ds:schemaRef ds:uri="4c6fccff-0d5d-4f49-b355-2c11231023d5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0709866e-6398-4953-8079-1d7723d7dc44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24268ED8-593F-40E5-A8EF-EC69288BCC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709866e-6398-4953-8079-1d7723d7dc44"/>
    <ds:schemaRef ds:uri="4c6fccff-0d5d-4f49-b355-2c11231023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263</TotalTime>
  <Words>747</Words>
  <Application>Microsoft Office PowerPoint</Application>
  <PresentationFormat>Widescreen</PresentationFormat>
  <Paragraphs>152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Söhne</vt:lpstr>
      <vt:lpstr>Times New Roman</vt:lpstr>
      <vt:lpstr>Tw Cen MT</vt:lpstr>
      <vt:lpstr>Wingdings</vt:lpstr>
      <vt:lpstr>Circuit</vt:lpstr>
      <vt:lpstr>Applications of AI in Banking</vt:lpstr>
      <vt:lpstr>Applications of AI in Banking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of AI in Banking</dc:title>
  <dc:creator>J.S.RAMANA 21BCE8045</dc:creator>
  <cp:lastModifiedBy>J.S.RAMANA 21BCE8045</cp:lastModifiedBy>
  <cp:revision>2</cp:revision>
  <dcterms:created xsi:type="dcterms:W3CDTF">2023-08-15T05:09:34Z</dcterms:created>
  <dcterms:modified xsi:type="dcterms:W3CDTF">2024-06-13T06:09:40Z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0x01010025FDB216A722DD4A957BB4B0230D9D5A</vt:lpwstr>
  </property>
</Properties>
</file>