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9" r:id="rId14"/>
    <p:sldId id="271" r:id="rId15"/>
    <p:sldId id="266" r:id="rId16"/>
    <p:sldId id="267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CE787-E096-4C77-A501-31ACB2C54652}" v="8" dt="2025-08-04T12:10:43.51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94" d="100"/>
          <a:sy n="94" d="100"/>
        </p:scale>
        <p:origin x="109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525" y="191156"/>
            <a:ext cx="2649220" cy="351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RAMANADAM-VENKATA-SIVA-SAI/Power-bi-dashboard-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kaggle.com/datasets/pavansubhasht/ibm-hr-analytics-attrition-dataset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uppalapatidevisree@gmail.com" TargetMode="External"/><Relationship Id="rId2" Type="http://schemas.openxmlformats.org/officeDocument/2006/relationships/hyperlink" Target="mailto:sairamanadam143@gmail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lohithaduri2001@gmail.com" TargetMode="External"/><Relationship Id="rId5" Type="http://schemas.openxmlformats.org/officeDocument/2006/relationships/hyperlink" Target="mailto:gundavarapunithya7013@gmail.com" TargetMode="External"/><Relationship Id="rId4" Type="http://schemas.openxmlformats.org/officeDocument/2006/relationships/hyperlink" Target="mailto:harithadasa11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978524"/>
            <a:ext cx="9144000" cy="165100"/>
          </a:xfrm>
          <a:custGeom>
            <a:avLst/>
            <a:gdLst/>
            <a:ahLst/>
            <a:cxnLst/>
            <a:rect l="l" t="t" r="r" b="b"/>
            <a:pathLst>
              <a:path w="9144000" h="165100">
                <a:moveTo>
                  <a:pt x="0" y="164974"/>
                </a:moveTo>
                <a:lnTo>
                  <a:pt x="9143999" y="164974"/>
                </a:lnTo>
                <a:lnTo>
                  <a:pt x="9143999" y="0"/>
                </a:lnTo>
                <a:lnTo>
                  <a:pt x="0" y="0"/>
                </a:lnTo>
                <a:lnTo>
                  <a:pt x="0" y="164974"/>
                </a:lnTo>
                <a:close/>
              </a:path>
            </a:pathLst>
          </a:custGeom>
          <a:solidFill>
            <a:srgbClr val="00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9144000" cy="2032536"/>
          </a:xfrm>
          <a:custGeom>
            <a:avLst/>
            <a:gdLst/>
            <a:ahLst/>
            <a:cxnLst/>
            <a:rect l="l" t="t" r="r" b="b"/>
            <a:pathLst>
              <a:path w="9144000" h="2047239">
                <a:moveTo>
                  <a:pt x="0" y="2046774"/>
                </a:moveTo>
                <a:lnTo>
                  <a:pt x="9143999" y="2046774"/>
                </a:lnTo>
                <a:lnTo>
                  <a:pt x="9143999" y="0"/>
                </a:lnTo>
                <a:lnTo>
                  <a:pt x="0" y="0"/>
                </a:lnTo>
                <a:lnTo>
                  <a:pt x="0" y="2046774"/>
                </a:lnTo>
                <a:close/>
              </a:path>
            </a:pathLst>
          </a:custGeom>
          <a:solidFill>
            <a:srgbClr val="00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800" y="514350"/>
            <a:ext cx="708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</a:rPr>
              <a:t>IBM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60" dirty="0">
                <a:solidFill>
                  <a:srgbClr val="FFFFFF"/>
                </a:solidFill>
              </a:rPr>
              <a:t>SkillsBuild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110" dirty="0">
                <a:solidFill>
                  <a:srgbClr val="FFFFFF"/>
                </a:solidFill>
              </a:rPr>
              <a:t>Decoding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130" dirty="0">
                <a:solidFill>
                  <a:srgbClr val="FFFFFF"/>
                </a:solidFill>
              </a:rPr>
              <a:t>Data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45" dirty="0">
                <a:solidFill>
                  <a:srgbClr val="FFFFFF"/>
                </a:solidFill>
              </a:rPr>
              <a:t>PBL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114" dirty="0">
                <a:solidFill>
                  <a:srgbClr val="FFFFFF"/>
                </a:solidFill>
              </a:rPr>
              <a:t>Program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85" dirty="0">
                <a:solidFill>
                  <a:srgbClr val="FFFFFF"/>
                </a:solidFill>
              </a:rPr>
              <a:t>2025</a:t>
            </a:r>
            <a:r>
              <a:rPr sz="2000" spc="-190" dirty="0">
                <a:solidFill>
                  <a:srgbClr val="FFFFFF"/>
                </a:solidFill>
              </a:rPr>
              <a:t> </a:t>
            </a:r>
            <a:r>
              <a:rPr sz="2000" spc="-10" dirty="0">
                <a:solidFill>
                  <a:srgbClr val="FFFFFF"/>
                </a:solidFill>
              </a:rPr>
              <a:t>Final</a:t>
            </a:r>
            <a:endParaRPr sz="2000" dirty="0"/>
          </a:p>
        </p:txBody>
      </p:sp>
      <p:sp>
        <p:nvSpPr>
          <p:cNvPr id="5" name="object 5"/>
          <p:cNvSpPr txBox="1"/>
          <p:nvPr/>
        </p:nvSpPr>
        <p:spPr>
          <a:xfrm>
            <a:off x="319075" y="971550"/>
            <a:ext cx="3599179" cy="948978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lang="en-IN" sz="2000" dirty="0">
                <a:solidFill>
                  <a:schemeClr val="bg1"/>
                </a:solidFill>
              </a:rPr>
              <a:t>HR Attrition Analysis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Final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Presentation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" y="971550"/>
            <a:ext cx="9143999" cy="4006973"/>
            <a:chOff x="-4762" y="1311912"/>
            <a:chExt cx="9153525" cy="3671570"/>
          </a:xfrm>
        </p:grpSpPr>
        <p:sp>
          <p:nvSpPr>
            <p:cNvPr id="12" name="object 12"/>
            <p:cNvSpPr/>
            <p:nvPr/>
          </p:nvSpPr>
          <p:spPr>
            <a:xfrm>
              <a:off x="313000" y="1316674"/>
              <a:ext cx="6969759" cy="31750"/>
            </a:xfrm>
            <a:custGeom>
              <a:avLst/>
              <a:gdLst/>
              <a:ahLst/>
              <a:cxnLst/>
              <a:rect l="l" t="t" r="r" b="b"/>
              <a:pathLst>
                <a:path w="6969759" h="31750">
                  <a:moveTo>
                    <a:pt x="6969299" y="31199"/>
                  </a:moveTo>
                  <a:lnTo>
                    <a:pt x="0" y="31199"/>
                  </a:lnTo>
                  <a:lnTo>
                    <a:pt x="0" y="0"/>
                  </a:lnTo>
                  <a:lnTo>
                    <a:pt x="6969299" y="0"/>
                  </a:lnTo>
                  <a:lnTo>
                    <a:pt x="6969299" y="31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000" y="1316674"/>
              <a:ext cx="6969759" cy="31750"/>
            </a:xfrm>
            <a:custGeom>
              <a:avLst/>
              <a:gdLst/>
              <a:ahLst/>
              <a:cxnLst/>
              <a:rect l="l" t="t" r="r" b="b"/>
              <a:pathLst>
                <a:path w="6969759" h="31750">
                  <a:moveTo>
                    <a:pt x="0" y="0"/>
                  </a:moveTo>
                  <a:lnTo>
                    <a:pt x="6969299" y="0"/>
                  </a:lnTo>
                  <a:lnTo>
                    <a:pt x="6969299" y="31199"/>
                  </a:lnTo>
                  <a:lnTo>
                    <a:pt x="0" y="31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4018824"/>
              <a:ext cx="9144000" cy="960119"/>
            </a:xfrm>
            <a:custGeom>
              <a:avLst/>
              <a:gdLst/>
              <a:ahLst/>
              <a:cxnLst/>
              <a:rect l="l" t="t" r="r" b="b"/>
              <a:pathLst>
                <a:path w="9144000" h="960120">
                  <a:moveTo>
                    <a:pt x="9143999" y="959699"/>
                  </a:moveTo>
                  <a:lnTo>
                    <a:pt x="0" y="9596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959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4018824"/>
              <a:ext cx="9144000" cy="960119"/>
            </a:xfrm>
            <a:custGeom>
              <a:avLst/>
              <a:gdLst/>
              <a:ahLst/>
              <a:cxnLst/>
              <a:rect l="l" t="t" r="r" b="b"/>
              <a:pathLst>
                <a:path w="9144000" h="960120">
                  <a:moveTo>
                    <a:pt x="0" y="0"/>
                  </a:moveTo>
                  <a:lnTo>
                    <a:pt x="9143999" y="0"/>
                  </a:lnTo>
                  <a:lnTo>
                    <a:pt x="9143999" y="959699"/>
                  </a:lnTo>
                  <a:lnTo>
                    <a:pt x="0" y="959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2300" y="4288751"/>
              <a:ext cx="1711123" cy="584849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DAB522-DB7A-FBAF-8E5B-2E0C93D1C5C2}"/>
              </a:ext>
            </a:extLst>
          </p:cNvPr>
          <p:cNvSpPr txBox="1"/>
          <p:nvPr/>
        </p:nvSpPr>
        <p:spPr>
          <a:xfrm>
            <a:off x="762000" y="2426553"/>
            <a:ext cx="60216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HR Attrition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Subtitle: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IBM SkillsBuild Decoding Data PBL Program 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Team Name: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Brainy bunch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College Name: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Mohan Babu University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24" y="212030"/>
            <a:ext cx="14917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Visualization</a:t>
            </a:r>
            <a:r>
              <a:rPr lang="en-US" sz="1800" b="1" spc="-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: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E105764-3790-11D8-35A1-8950FFDD936C}"/>
              </a:ext>
            </a:extLst>
          </p:cNvPr>
          <p:cNvSpPr txBox="1"/>
          <p:nvPr/>
        </p:nvSpPr>
        <p:spPr>
          <a:xfrm>
            <a:off x="533400" y="742950"/>
            <a:ext cx="3731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Prominent Features of the Dashboard :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DFBB1FE-F4B5-9FE5-736F-AFE93D489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28726"/>
            <a:ext cx="32766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metrics displayed as cards: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1D881-4808-9750-A02E-650143163358}"/>
              </a:ext>
            </a:extLst>
          </p:cNvPr>
          <p:cNvSpPr txBox="1"/>
          <p:nvPr/>
        </p:nvSpPr>
        <p:spPr>
          <a:xfrm>
            <a:off x="4572000" y="742950"/>
            <a:ext cx="2588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Visualizations Used :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32A6CE9-1CB8-39B6-86A9-62271CE6C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045824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Bar Chart: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Attrition count by Department.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Pie Chart: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Attrition distribution by Age Group.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Column Chart: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Average Tenure by Attrition Status.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Stacked Bar: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Attrition rate across Job Roles.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Trend Chart (optional):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Attrition over years.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7CCDA-2392-8FCF-D8B7-C0B8B8E34E00}"/>
              </a:ext>
            </a:extLst>
          </p:cNvPr>
          <p:cNvSpPr txBox="1"/>
          <p:nvPr/>
        </p:nvSpPr>
        <p:spPr>
          <a:xfrm>
            <a:off x="4577443" y="2331818"/>
            <a:ext cx="1217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Site Map 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F699B9A-1FC3-38F7-DF35-B6ECF76C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39595"/>
            <a:ext cx="3581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Overview Page: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KPIs + summary visuals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 Analysis Page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Job Role Insights Page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Age Group View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Tenure Comparison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Filter Panel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8AB98-B016-D596-C29B-CB055A4C9A88}"/>
              </a:ext>
            </a:extLst>
          </p:cNvPr>
          <p:cNvSpPr txBox="1"/>
          <p:nvPr/>
        </p:nvSpPr>
        <p:spPr>
          <a:xfrm>
            <a:off x="685800" y="1053178"/>
            <a:ext cx="3276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Interactive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filters (slicers)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view data by: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E0AADC-F22B-DB17-50E0-507702DF875D}"/>
              </a:ext>
            </a:extLst>
          </p:cNvPr>
          <p:cNvSpPr txBox="1"/>
          <p:nvPr/>
        </p:nvSpPr>
        <p:spPr>
          <a:xfrm>
            <a:off x="838200" y="2639595"/>
            <a:ext cx="22526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Employees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Active Employees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Attrition Rate (%)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Age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 Tenure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903835-FA08-E0B9-0339-6564589BC965}"/>
              </a:ext>
            </a:extLst>
          </p:cNvPr>
          <p:cNvSpPr txBox="1"/>
          <p:nvPr/>
        </p:nvSpPr>
        <p:spPr>
          <a:xfrm>
            <a:off x="835479" y="1330177"/>
            <a:ext cx="13811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5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</a:t>
            </a:r>
          </a:p>
          <a:p>
            <a:pPr marL="171450" lvl="2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Job Role</a:t>
            </a:r>
          </a:p>
          <a:p>
            <a:pPr marL="171450" lvl="2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Age Group</a:t>
            </a:r>
          </a:p>
          <a:p>
            <a:pPr marL="171450" lvl="2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Gender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CDA61-62EE-DA63-680C-F23494F0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01281"/>
            <a:ext cx="8382000" cy="3980269"/>
          </a:xfrm>
          <a:prstGeom prst="rect">
            <a:avLst/>
          </a:prstGeom>
        </p:spPr>
      </p:pic>
      <p:grpSp>
        <p:nvGrpSpPr>
          <p:cNvPr id="4" name="object 4">
            <a:extLst>
              <a:ext uri="{FF2B5EF4-FFF2-40B4-BE49-F238E27FC236}">
                <a16:creationId xmlns:a16="http://schemas.microsoft.com/office/drawing/2014/main" id="{BD2FFCBB-E952-7492-4BB0-A07AF7A10D11}"/>
              </a:ext>
            </a:extLst>
          </p:cNvPr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FDDE7E9-6D73-328D-E7DB-BC38FCE9355A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A726AFF-1452-E63B-5E65-A89E06A91925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D3D6A8D-D05F-E6CD-D95B-5CA9AF00D0EB}"/>
              </a:ext>
            </a:extLst>
          </p:cNvPr>
          <p:cNvSpPr txBox="1"/>
          <p:nvPr/>
        </p:nvSpPr>
        <p:spPr>
          <a:xfrm>
            <a:off x="228600" y="208061"/>
            <a:ext cx="337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Excel Data for Hr Employee Attrition </a:t>
            </a:r>
            <a:r>
              <a:rPr lang="en-US" sz="1400" b="1" dirty="0"/>
              <a:t>: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574651910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0DBFF501-2441-C7E5-CBC9-B8B5663D9AF6}"/>
              </a:ext>
            </a:extLst>
          </p:cNvPr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888FC9BA-30AF-FCDB-243C-3D952EFA3E7B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ACCC78A7-1694-5536-6040-41D5E90780D1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E606723-BB46-C1D7-A0E2-127DD796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40262"/>
            <a:ext cx="7620000" cy="955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4DD66-28EC-7922-3C29-043EBD8A04C5}"/>
              </a:ext>
            </a:extLst>
          </p:cNvPr>
          <p:cNvSpPr txBox="1"/>
          <p:nvPr/>
        </p:nvSpPr>
        <p:spPr>
          <a:xfrm>
            <a:off x="152400" y="209550"/>
            <a:ext cx="4576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Screenshots from Power BI Dashboard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E5489-477D-C9D5-05FD-CF6211B654E5}"/>
              </a:ext>
            </a:extLst>
          </p:cNvPr>
          <p:cNvSpPr txBox="1"/>
          <p:nvPr/>
        </p:nvSpPr>
        <p:spPr>
          <a:xfrm>
            <a:off x="381000" y="587573"/>
            <a:ext cx="1369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KPI Cards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0617D-307F-6E8D-66DA-9C4AB3FC6CE0}"/>
              </a:ext>
            </a:extLst>
          </p:cNvPr>
          <p:cNvSpPr txBox="1"/>
          <p:nvPr/>
        </p:nvSpPr>
        <p:spPr>
          <a:xfrm>
            <a:off x="1044688" y="2214637"/>
            <a:ext cx="350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Attrition by Department Pie Chart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B9B2EF-E9DF-8FE2-67E6-5DB1BF3A3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18" y="2675954"/>
            <a:ext cx="2362200" cy="15272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15CF36-351B-2D15-E3F5-1329E8CE40AF}"/>
              </a:ext>
            </a:extLst>
          </p:cNvPr>
          <p:cNvSpPr txBox="1"/>
          <p:nvPr/>
        </p:nvSpPr>
        <p:spPr>
          <a:xfrm>
            <a:off x="5562600" y="2263973"/>
            <a:ext cx="24404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Attrition by Age Group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4B1949-25EC-25BE-CF1E-FCFC3CA9B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786655"/>
            <a:ext cx="2190982" cy="141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23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2AB7ABE7-885B-947A-4DFE-E3AAF51A0607}"/>
              </a:ext>
            </a:extLst>
          </p:cNvPr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6C5B030D-DB69-0D6D-5F63-988FA3C726BA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C59336F8-F1AE-323C-EF8E-A520B6292C86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97F26E1-1CAA-D2A9-08FC-B765E7C3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16347"/>
            <a:ext cx="2295782" cy="15106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DF96D-05AA-91A6-7295-8DFFCCA8C791}"/>
              </a:ext>
            </a:extLst>
          </p:cNvPr>
          <p:cNvSpPr txBox="1"/>
          <p:nvPr/>
        </p:nvSpPr>
        <p:spPr>
          <a:xfrm>
            <a:off x="1473409" y="438150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 Job Satisfaction Rating 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82BB37-F8B5-F04B-EC38-937088CF4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20" y="1016347"/>
            <a:ext cx="2295780" cy="15106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86748-2DFD-B4BE-999C-06194D5B7005}"/>
              </a:ext>
            </a:extLst>
          </p:cNvPr>
          <p:cNvSpPr txBox="1"/>
          <p:nvPr/>
        </p:nvSpPr>
        <p:spPr>
          <a:xfrm>
            <a:off x="5022090" y="438150"/>
            <a:ext cx="329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Education Field Wise Attrition Count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001700-7381-A0B3-77E5-56897165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08" y="3333750"/>
            <a:ext cx="7620585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1B690F-4480-E94B-F39B-5EA64A206379}"/>
              </a:ext>
            </a:extLst>
          </p:cNvPr>
          <p:cNvSpPr txBox="1"/>
          <p:nvPr/>
        </p:nvSpPr>
        <p:spPr>
          <a:xfrm>
            <a:off x="1828800" y="2908511"/>
            <a:ext cx="5190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Attrition Rate by Gender for different Age Groups : pie charts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55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4">
            <a:extLst>
              <a:ext uri="{FF2B5EF4-FFF2-40B4-BE49-F238E27FC236}">
                <a16:creationId xmlns:a16="http://schemas.microsoft.com/office/drawing/2014/main" id="{B8DBA298-C98D-79F2-18CD-7645DDFF72F5}"/>
              </a:ext>
            </a:extLst>
          </p:cNvPr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37CA59BD-D8D9-6971-4AE1-16DDA1703FC7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EBC3EA5D-9C21-EDD4-E07C-9D4234649009}"/>
                </a:ext>
              </a:extLst>
            </p:cNvPr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383C53-0D4E-319F-961D-584FF5A65C88}"/>
              </a:ext>
            </a:extLst>
          </p:cNvPr>
          <p:cNvSpPr txBox="1"/>
          <p:nvPr/>
        </p:nvSpPr>
        <p:spPr>
          <a:xfrm>
            <a:off x="228600" y="20955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Power Bi Dashboard  for Hr Employee Attrition :   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CFE84-1B04-DA72-0B38-05EA91A7C91C}"/>
              </a:ext>
            </a:extLst>
          </p:cNvPr>
          <p:cNvSpPr txBox="1"/>
          <p:nvPr/>
        </p:nvSpPr>
        <p:spPr>
          <a:xfrm>
            <a:off x="225879" y="517327"/>
            <a:ext cx="805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Dashboard link : </a:t>
            </a:r>
            <a:r>
              <a:rPr lang="en-US" sz="1400" b="1" dirty="0">
                <a:hlinkClick r:id="rId2"/>
              </a:rPr>
              <a:t>https://github.com/RAMANADAM-VENKATA-SIVA-SAI/Power-bi-dashboard-</a:t>
            </a:r>
            <a:endParaRPr lang="en-IN" sz="1400" b="1" dirty="0"/>
          </a:p>
          <a:p>
            <a:endParaRPr lang="en-US" sz="1400" b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1558B-ACDC-F2A9-66CA-CB5E7CA0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6" y="895350"/>
            <a:ext cx="7897327" cy="39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9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700" y="232881"/>
            <a:ext cx="118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Conclusion</a:t>
            </a:r>
            <a:r>
              <a:rPr lang="en-US" sz="1800" spc="-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:</a:t>
            </a:r>
            <a:endParaRPr sz="180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646E58-D49F-40FD-EC00-79E2FC24766C}"/>
              </a:ext>
            </a:extLst>
          </p:cNvPr>
          <p:cNvSpPr txBox="1"/>
          <p:nvPr/>
        </p:nvSpPr>
        <p:spPr>
          <a:xfrm>
            <a:off x="457200" y="666750"/>
            <a:ext cx="3198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Impact of Proposed Solution 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7BCAA25-0FD9-8AFC-1FF9-98E105BF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80769"/>
            <a:ext cx="6400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Enables HR teams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monitor attrition trends in real-time.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Helps identify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high-risk departments and employee groups.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Facilitates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data-driven decision-making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improving employee retention.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Reduces recruitment and training costs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proactively addressing attrition.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ADB63-1A78-1039-86BC-00C743E66E4B}"/>
              </a:ext>
            </a:extLst>
          </p:cNvPr>
          <p:cNvSpPr txBox="1"/>
          <p:nvPr/>
        </p:nvSpPr>
        <p:spPr>
          <a:xfrm>
            <a:off x="457201" y="2039885"/>
            <a:ext cx="1447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 :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3EC3797-44A8-29FD-3D73-06601D15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68114"/>
            <a:ext cx="701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using machine learning to forecast attrition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employee feedback/survey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more comprehensive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automated alerts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HR when certain thresholds (e.g., rising attrition in one department) are crossed.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Expand dashboard to include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diversity metrics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engagement scores, and performance indicators.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75" y="232905"/>
            <a:ext cx="1203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b="1" spc="-7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References :</a:t>
            </a: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6F4C7B-E5F3-294C-1A14-C53E7DC8F073}"/>
              </a:ext>
            </a:extLst>
          </p:cNvPr>
          <p:cNvSpPr txBox="1"/>
          <p:nvPr/>
        </p:nvSpPr>
        <p:spPr>
          <a:xfrm>
            <a:off x="457201" y="742950"/>
            <a:ext cx="251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Tools and Software Used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D2BFC-029F-F7EB-45A8-486DBAE83D5B}"/>
              </a:ext>
            </a:extLst>
          </p:cNvPr>
          <p:cNvSpPr txBox="1"/>
          <p:nvPr/>
        </p:nvSpPr>
        <p:spPr>
          <a:xfrm>
            <a:off x="805212" y="1080663"/>
            <a:ext cx="7043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Microsoft Excel: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For data cleaning, transformation, and exploratory summaries.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Power BI: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For building interactive dashboards and visualizations.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DAX (Data Analysis Expressions):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Used for calculated measures (e.g., Attrition Rate, Avg Age).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A415D5-2CA7-81D7-18CA-82406BF64932}"/>
              </a:ext>
            </a:extLst>
          </p:cNvPr>
          <p:cNvSpPr txBox="1"/>
          <p:nvPr/>
        </p:nvSpPr>
        <p:spPr>
          <a:xfrm>
            <a:off x="457201" y="2571750"/>
            <a:ext cx="1295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 Source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2C211-EE8B-3C8D-E833-85ED791086D7}"/>
              </a:ext>
            </a:extLst>
          </p:cNvPr>
          <p:cNvSpPr txBox="1"/>
          <p:nvPr/>
        </p:nvSpPr>
        <p:spPr>
          <a:xfrm>
            <a:off x="805212" y="2964060"/>
            <a:ext cx="60939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IBM HR Analytics Employee Attrition Dataset.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Kaggle URL: 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https://www.kaggle.com/datasets/pavansubhasht/ibm-hr-analytics-attrition-dataset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2AC8C-F0DC-0EC6-C45D-27A661D884A6}"/>
              </a:ext>
            </a:extLst>
          </p:cNvPr>
          <p:cNvSpPr txBox="1"/>
          <p:nvPr/>
        </p:nvSpPr>
        <p:spPr>
          <a:xfrm>
            <a:off x="457201" y="3694924"/>
            <a:ext cx="2209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References :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BE2909E0-A085-CD65-1911-1381BBAB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11" y="4002701"/>
            <a:ext cx="46554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Articles on HR analytics and employee engagement strategies.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IBM documentation and Power BI official guides.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Academic papers on workforce retention and attrition prediction.</a:t>
            </a:r>
          </a:p>
        </p:txBody>
      </p:sp>
      <p:pic>
        <p:nvPicPr>
          <p:cNvPr id="10243" name="Picture 3" descr="Microsoft Excel - Wikipedia">
            <a:extLst>
              <a:ext uri="{FF2B5EF4-FFF2-40B4-BE49-F238E27FC236}">
                <a16:creationId xmlns:a16="http://schemas.microsoft.com/office/drawing/2014/main" id="{36C159E4-2BA2-66D8-9C65-1522F068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71293"/>
            <a:ext cx="881062" cy="7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 descr="Power BI - Microsoft Logo PNG Vector ...">
            <a:extLst>
              <a:ext uri="{FF2B5EF4-FFF2-40B4-BE49-F238E27FC236}">
                <a16:creationId xmlns:a16="http://schemas.microsoft.com/office/drawing/2014/main" id="{EDE89014-DB74-1F53-2F71-9BC3F7725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75742"/>
            <a:ext cx="881062" cy="7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825" y="232881"/>
            <a:ext cx="1628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Team</a:t>
            </a:r>
            <a:r>
              <a:rPr sz="1800" b="1" spc="-19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lang="en-US" b="1" spc="-7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Info :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4" name="object 4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1755E9E-1418-70A4-20AD-79BB71FF21BB}"/>
              </a:ext>
            </a:extLst>
          </p:cNvPr>
          <p:cNvSpPr txBox="1"/>
          <p:nvPr/>
        </p:nvSpPr>
        <p:spPr>
          <a:xfrm>
            <a:off x="4953000" y="2426553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Ramanadam Venkata Siva Sai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sairamanadam143@gmail.com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Mohan Babu University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09171A-6108-F0DF-6BC1-DE4A3B93C7FD}"/>
              </a:ext>
            </a:extLst>
          </p:cNvPr>
          <p:cNvSpPr txBox="1"/>
          <p:nvPr/>
        </p:nvSpPr>
        <p:spPr>
          <a:xfrm>
            <a:off x="533400" y="69905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Team Leader:</a:t>
            </a: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879C2-93DA-7430-80F5-81CE3699610E}"/>
              </a:ext>
            </a:extLst>
          </p:cNvPr>
          <p:cNvSpPr txBox="1"/>
          <p:nvPr/>
        </p:nvSpPr>
        <p:spPr>
          <a:xfrm>
            <a:off x="914400" y="2426553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V  Devi Sree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1200" dirty="0">
                <a:hlinkClick r:id="rId3"/>
              </a:rPr>
              <a:t>vuppalapatidevisree@gmail.com</a:t>
            </a: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Mohan Babu University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1FA6D-6F84-27CC-F63E-B41AC4B3A476}"/>
              </a:ext>
            </a:extLst>
          </p:cNvPr>
          <p:cNvSpPr txBox="1"/>
          <p:nvPr/>
        </p:nvSpPr>
        <p:spPr>
          <a:xfrm>
            <a:off x="533400" y="1896603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Team Members:</a:t>
            </a:r>
          </a:p>
          <a:p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7739B-3324-F31C-718B-5F02E3FA613D}"/>
              </a:ext>
            </a:extLst>
          </p:cNvPr>
          <p:cNvSpPr txBox="1"/>
          <p:nvPr/>
        </p:nvSpPr>
        <p:spPr>
          <a:xfrm>
            <a:off x="914400" y="334095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Dasa Haritha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harithadasa11@gmail.com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Mohan Babu University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6827E-79B0-A07A-6183-0B1B5B330938}"/>
              </a:ext>
            </a:extLst>
          </p:cNvPr>
          <p:cNvSpPr txBox="1"/>
          <p:nvPr/>
        </p:nvSpPr>
        <p:spPr>
          <a:xfrm>
            <a:off x="914400" y="101662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pt-BR" sz="1200" dirty="0">
                <a:latin typeface="Cambria" panose="02040503050406030204" pitchFamily="18" charset="0"/>
                <a:ea typeface="Cambria" panose="02040503050406030204" pitchFamily="18" charset="0"/>
              </a:rPr>
              <a:t>Gundavarapu N H S H S Nithya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gundavarapunithya7013@gmail.com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Mohan Babu University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0018A-DECA-C557-4BC9-38DA6F10F4C4}"/>
              </a:ext>
            </a:extLst>
          </p:cNvPr>
          <p:cNvSpPr txBox="1"/>
          <p:nvPr/>
        </p:nvSpPr>
        <p:spPr>
          <a:xfrm>
            <a:off x="4953000" y="334095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Name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sz="1200" dirty="0" err="1"/>
              <a:t>Aduri</a:t>
            </a:r>
            <a:r>
              <a:rPr lang="en-IN" sz="1200" dirty="0"/>
              <a:t> Sai Manikanta Lohith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Email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:  </a:t>
            </a:r>
            <a:r>
              <a:rPr lang="en-IN" sz="1200">
                <a:hlinkClick r:id="rId6"/>
              </a:rPr>
              <a:t>lohithaduri2001@gmail.com</a:t>
            </a:r>
            <a:endParaRPr lang="en-IN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latin typeface="Cambria" panose="02040503050406030204" pitchFamily="18" charset="0"/>
                <a:ea typeface="Cambria" panose="02040503050406030204" pitchFamily="18" charset="0"/>
              </a:rPr>
              <a:t>College</a:t>
            </a:r>
            <a:r>
              <a:rPr lang="en-US" sz="12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Mohan Babu University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674" y="222456"/>
            <a:ext cx="1543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Introduction</a:t>
            </a:r>
            <a:r>
              <a:rPr lang="en-US" sz="1800" b="1" spc="-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: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082033A4-2935-161A-9298-C52D53A8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58267"/>
            <a:ext cx="6705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Focused on analyzing employee attrition (voluntary exits) using IBM HR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Attrition affects productivity, morale, and recruitment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Explored factors like age, job role, department, and tenure.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Microsoft Excel for cleaning and Power BI for visualization.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Aimed to uncover trends and provide insights for HR decision-making.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362DF-9E7C-11D4-BF56-5E13A51215DD}"/>
              </a:ext>
            </a:extLst>
          </p:cNvPr>
          <p:cNvSpPr txBox="1"/>
          <p:nvPr/>
        </p:nvSpPr>
        <p:spPr>
          <a:xfrm>
            <a:off x="381000" y="672390"/>
            <a:ext cx="2494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Overview of the Project 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10274A1-0B66-4D76-DBEB-9FE179251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961018"/>
            <a:ext cx="6705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Identify key factors contributing to employee attrition.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Compare attrition by department, age group, and job role.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Calculate average tenure of employees who leave.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an interactive dashboard to visualize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Help HR teams design data-driven retention strategies.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EC5EF2-C162-56DC-0380-0F7A4EC135BB}"/>
              </a:ext>
            </a:extLst>
          </p:cNvPr>
          <p:cNvSpPr txBox="1"/>
          <p:nvPr/>
        </p:nvSpPr>
        <p:spPr>
          <a:xfrm>
            <a:off x="381000" y="2475141"/>
            <a:ext cx="1168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5630" y="337109"/>
            <a:ext cx="26901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75" dirty="0">
                <a:latin typeface="Verdana"/>
                <a:cs typeface="Verdana"/>
              </a:rPr>
              <a:t>Problem</a:t>
            </a:r>
            <a:r>
              <a:rPr sz="1600" b="1" spc="-150" dirty="0">
                <a:latin typeface="Verdana"/>
                <a:cs typeface="Verdana"/>
              </a:rPr>
              <a:t> </a:t>
            </a:r>
            <a:r>
              <a:rPr sz="1600" b="1" spc="-55" dirty="0">
                <a:latin typeface="Verdana"/>
                <a:cs typeface="Verdana"/>
              </a:rPr>
              <a:t>Identification</a:t>
            </a:r>
            <a:endParaRPr sz="1600" b="1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871878"/>
            <a:ext cx="2346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AC9C955F-26FF-5AC2-213A-AA573DD80958}"/>
              </a:ext>
            </a:extLst>
          </p:cNvPr>
          <p:cNvSpPr txBox="1"/>
          <p:nvPr/>
        </p:nvSpPr>
        <p:spPr>
          <a:xfrm>
            <a:off x="457200" y="2158635"/>
            <a:ext cx="28669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Significance of the Problem :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CE3DAE3-D743-C6B6-0A7B-5A3BC0C97E0B}"/>
              </a:ext>
            </a:extLst>
          </p:cNvPr>
          <p:cNvSpPr txBox="1"/>
          <p:nvPr/>
        </p:nvSpPr>
        <p:spPr>
          <a:xfrm>
            <a:off x="457200" y="3303189"/>
            <a:ext cx="23469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Relevant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200" b="1" dirty="0">
                <a:latin typeface="Cambria" panose="02040503050406030204" pitchFamily="18" charset="0"/>
                <a:ea typeface="Cambria" panose="02040503050406030204" pitchFamily="18" charset="0"/>
              </a:rPr>
              <a:t>SDG</a:t>
            </a: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CE8C71-C73C-9402-F015-62E8249DD0BD}"/>
              </a:ext>
            </a:extLst>
          </p:cNvPr>
          <p:cNvSpPr txBox="1"/>
          <p:nvPr/>
        </p:nvSpPr>
        <p:spPr>
          <a:xfrm>
            <a:off x="685800" y="1367530"/>
            <a:ext cx="701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High employee attrition leads to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increased hiring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and training costs, loss of experienced talent, and disruption in team performance.Identifying the reasons behind attrition is critical for effective workforce management</a:t>
            </a:r>
            <a:r>
              <a:rPr lang="en-US" sz="1200" dirty="0"/>
              <a:t>.</a:t>
            </a:r>
            <a:endParaRPr lang="en-IN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0F9D7-44C4-3D63-B065-E5A26E6ADD04}"/>
              </a:ext>
            </a:extLst>
          </p:cNvPr>
          <p:cNvSpPr txBox="1"/>
          <p:nvPr/>
        </p:nvSpPr>
        <p:spPr>
          <a:xfrm>
            <a:off x="669471" y="254863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Reducing attrition helps organizations retain skilled employees, maintain team stability, and improve overall productivity. Data-driven insights empower HR to implement targeted retention strategies.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E69F665F-9792-8ED8-1696-7FE48B209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10285"/>
            <a:ext cx="3581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SDG 8: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Decent Work and Economic Growth.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SDG 9: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Industry, Innovation and Infrastructure.</a:t>
            </a:r>
          </a:p>
        </p:txBody>
      </p:sp>
      <p:pic>
        <p:nvPicPr>
          <p:cNvPr id="2057" name="Picture 9" descr="ISO - Decent Work and Economic Growth">
            <a:extLst>
              <a:ext uri="{FF2B5EF4-FFF2-40B4-BE49-F238E27FC236}">
                <a16:creationId xmlns:a16="http://schemas.microsoft.com/office/drawing/2014/main" id="{BB626990-4ED2-E4E6-6018-D53653C68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44686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Sustainable Development Goal 9 - Wikipedia">
            <a:extLst>
              <a:ext uri="{FF2B5EF4-FFF2-40B4-BE49-F238E27FC236}">
                <a16:creationId xmlns:a16="http://schemas.microsoft.com/office/drawing/2014/main" id="{92A3C394-1221-D039-663D-9EBF69A0E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21" y="3452308"/>
            <a:ext cx="1066801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949" y="212030"/>
            <a:ext cx="161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Data</a:t>
            </a:r>
            <a:r>
              <a:rPr sz="1800" b="1" spc="-17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1800" b="1" spc="-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Collection</a:t>
            </a:r>
            <a:r>
              <a:rPr lang="en-US" sz="1800" b="1" spc="-5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: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742950"/>
            <a:ext cx="2081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Sources of Data :</a:t>
            </a:r>
            <a:endParaRPr sz="1400" b="1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3">
            <a:extLst>
              <a:ext uri="{FF2B5EF4-FFF2-40B4-BE49-F238E27FC236}">
                <a16:creationId xmlns:a16="http://schemas.microsoft.com/office/drawing/2014/main" id="{27A947A5-108C-D322-7051-9D5AF4019102}"/>
              </a:ext>
            </a:extLst>
          </p:cNvPr>
          <p:cNvSpPr txBox="1"/>
          <p:nvPr/>
        </p:nvSpPr>
        <p:spPr>
          <a:xfrm>
            <a:off x="457200" y="1764219"/>
            <a:ext cx="2081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 Description :</a:t>
            </a:r>
            <a:endParaRPr sz="1400" b="1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9689383-E51B-14CC-2A92-C220A08A6D9D}"/>
              </a:ext>
            </a:extLst>
          </p:cNvPr>
          <p:cNvSpPr txBox="1"/>
          <p:nvPr/>
        </p:nvSpPr>
        <p:spPr>
          <a:xfrm>
            <a:off x="457200" y="3521868"/>
            <a:ext cx="20815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 Collection Methods</a:t>
            </a:r>
            <a:endParaRPr sz="1400" b="1" dirty="0">
              <a:latin typeface="Cambria" panose="02040503050406030204" pitchFamily="18" charset="0"/>
              <a:ea typeface="Cambria" panose="02040503050406030204" pitchFamily="18" charset="0"/>
              <a:cs typeface="Arial MT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A7A8E05-3D52-6546-3106-674E7B76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27" y="1039494"/>
            <a:ext cx="69602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IBM HR Analytics Employee Attrition Dataset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Publicly available on Kaggle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URL: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https://www.kaggle.com/datasets/pavansubhasht/ibm-hr-analytics-attrition-dataset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6EC9A80-6B40-79E2-9873-3BB50BFA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448" y="2062613"/>
            <a:ext cx="76337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Total Records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1,470 employees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Number of Features: 35 columns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attributes include: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Demographics (Age, Gender, Marital Status)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Employment info (Job Role, Department, Years at Company)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Attrition status (Yes/No)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Work environment details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OverTime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DistanceFromHome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EnvironmentSatisfaction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56DB5A9-1F4E-A925-AB62-9516843E4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727" y="3824396"/>
            <a:ext cx="441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Dataset downloaded from Kaggle (CSV format)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Loaded into Microsoft Excel for cleaning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Imported into Power BI for visualization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 manual data entry or web scraping involved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25" y="191156"/>
            <a:ext cx="26492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14" dirty="0">
                <a:latin typeface="Cambria" panose="02040503050406030204" pitchFamily="18" charset="0"/>
                <a:ea typeface="Cambria" panose="02040503050406030204" pitchFamily="18" charset="0"/>
              </a:rPr>
              <a:t>Data</a:t>
            </a:r>
            <a:r>
              <a:rPr b="1" spc="-175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65" dirty="0">
                <a:latin typeface="Cambria" panose="02040503050406030204" pitchFamily="18" charset="0"/>
                <a:ea typeface="Cambria" panose="02040503050406030204" pitchFamily="18" charset="0"/>
              </a:rPr>
              <a:t>Preprocessing</a:t>
            </a:r>
            <a:r>
              <a:rPr lang="en-US" b="1" spc="-65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b="1" spc="-65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2E69E46-8AA6-3101-BAC7-F0FCE5F8831D}"/>
              </a:ext>
            </a:extLst>
          </p:cNvPr>
          <p:cNvSpPr txBox="1"/>
          <p:nvPr/>
        </p:nvSpPr>
        <p:spPr>
          <a:xfrm>
            <a:off x="397329" y="736903"/>
            <a:ext cx="264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 Methods: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279448-6F3D-7DF6-0277-157BD9F3D1E9}"/>
              </a:ext>
            </a:extLst>
          </p:cNvPr>
          <p:cNvSpPr txBox="1"/>
          <p:nvPr/>
        </p:nvSpPr>
        <p:spPr>
          <a:xfrm>
            <a:off x="397329" y="2060536"/>
            <a:ext cx="264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 Methods: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47CA6-A21E-DBDA-6747-B06C4DE28CAC}"/>
              </a:ext>
            </a:extLst>
          </p:cNvPr>
          <p:cNvSpPr txBox="1"/>
          <p:nvPr/>
        </p:nvSpPr>
        <p:spPr>
          <a:xfrm>
            <a:off x="397329" y="3335184"/>
            <a:ext cx="264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Data Cleaning Methods: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14B256E-5E61-DA48-124B-554774BD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0769"/>
            <a:ext cx="6781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Removed redundant columns such as Over18, EmployeeCount, and StandardHours.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Standardized categorical values (e.g., Department names).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Checked for and ensured consistency in data types (e.g., integers, text).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0F294D1-EA7E-CED5-BE57-65F5EDC17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28583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 was clean and had no missing/null values.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Verified with Excel filters and Power BI data model.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 imputation or removal of records was necessary.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474AA18-D62A-36C5-5FF0-607F1001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02052"/>
            <a:ext cx="685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Created new column AgeGroup (Under 30, 30–40, Over 40)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Total Working Years as a proxy for Tenure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Calculated average age, attrition rate, and grouped data by role and department for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776" y="274512"/>
            <a:ext cx="18487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Data</a:t>
            </a:r>
            <a:r>
              <a:rPr sz="1800" b="1" spc="-17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1800" b="1" spc="-6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Analysis</a:t>
            </a:r>
            <a:r>
              <a:rPr lang="en-US" sz="1800" b="1" spc="-6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: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122C99-814E-668B-57BD-7BF2F3DC4331}"/>
              </a:ext>
            </a:extLst>
          </p:cNvPr>
          <p:cNvSpPr txBox="1"/>
          <p:nvPr/>
        </p:nvSpPr>
        <p:spPr>
          <a:xfrm>
            <a:off x="457201" y="666750"/>
            <a:ext cx="3276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Analytical Tools and Methods Used:</a:t>
            </a:r>
            <a:endParaRPr lang="en-IN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FEDD41-6129-9E89-90FB-B523263B70B5}"/>
              </a:ext>
            </a:extLst>
          </p:cNvPr>
          <p:cNvSpPr txBox="1"/>
          <p:nvPr/>
        </p:nvSpPr>
        <p:spPr>
          <a:xfrm>
            <a:off x="457201" y="1998577"/>
            <a:ext cx="14477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Key Findings: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185DE2-9426-B58E-8E67-971F0C74EE79}"/>
              </a:ext>
            </a:extLst>
          </p:cNvPr>
          <p:cNvSpPr txBox="1"/>
          <p:nvPr/>
        </p:nvSpPr>
        <p:spPr>
          <a:xfrm>
            <a:off x="457201" y="3305460"/>
            <a:ext cx="1676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Insights Derived 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F8118A2-7914-6EE2-F0AA-5EA8CB0B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9381"/>
            <a:ext cx="6019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Microsoft Excel: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Used for data inspection, cleaning, and summary statistics.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BI: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Used for creating interactive dashboards and visualizations.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DAX (Data Analysis Expressions):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Used to create calculated measures such as Attrition Rate, Average Age, and Tenure.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E48C9A-A6B6-DEE5-1BA0-2C25BE19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95032"/>
            <a:ext cx="6781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HR departments showed the highest attrition rates.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 under the age of 30 had the highest likelihood of leaving.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average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tenure of employees who left the organization was under 4 years.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roles such as Sales Representative and Laboratory Technician had more frequent attrition.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E38A6FF-6E03-C51A-3126-2B5F4E4D7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79" y="3720683"/>
            <a:ext cx="6705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Younger employees in sales-oriented roles are more likely to leave.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Departments with higher stress and workload require better retention strategies.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Targeted efforts should focus on career development and work-life balance for at-risk groups.</a:t>
            </a:r>
          </a:p>
        </p:txBody>
      </p:sp>
      <p:pic>
        <p:nvPicPr>
          <p:cNvPr id="14" name="Picture 3" descr="Microsoft Excel - Wikipedia">
            <a:extLst>
              <a:ext uri="{FF2B5EF4-FFF2-40B4-BE49-F238E27FC236}">
                <a16:creationId xmlns:a16="http://schemas.microsoft.com/office/drawing/2014/main" id="{06331E25-AEA8-A47F-E7B4-3695C0F0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31" y="987511"/>
            <a:ext cx="881062" cy="7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Power BI - Microsoft Logo PNG Vector ...">
            <a:extLst>
              <a:ext uri="{FF2B5EF4-FFF2-40B4-BE49-F238E27FC236}">
                <a16:creationId xmlns:a16="http://schemas.microsoft.com/office/drawing/2014/main" id="{D01AFC28-248A-6FDF-A0CF-9736CC928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987511"/>
            <a:ext cx="881062" cy="71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09550"/>
            <a:ext cx="3352800" cy="342506"/>
          </a:xfrm>
          <a:prstGeom prst="rect">
            <a:avLst/>
          </a:prstGeom>
        </p:spPr>
        <p:txBody>
          <a:bodyPr vert="horz" wrap="square" lIns="0" tIns="64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85" dirty="0">
                <a:latin typeface="Cambria" panose="02040503050406030204" pitchFamily="18" charset="0"/>
                <a:ea typeface="Cambria" panose="02040503050406030204" pitchFamily="18" charset="0"/>
              </a:rPr>
              <a:t>Hypothesis</a:t>
            </a:r>
            <a:r>
              <a:rPr b="1" spc="-114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b="1" spc="-85" dirty="0"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  <a:r>
              <a:rPr lang="en-US" b="1" spc="-85" dirty="0"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endParaRPr b="1" spc="-85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693847-7E4B-59EC-82A7-A1B1B66A1FF3}"/>
              </a:ext>
            </a:extLst>
          </p:cNvPr>
          <p:cNvSpPr txBox="1"/>
          <p:nvPr/>
        </p:nvSpPr>
        <p:spPr>
          <a:xfrm>
            <a:off x="533400" y="742950"/>
            <a:ext cx="2817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Formulated Hypothesis: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88099-EF51-3818-2AA8-8596282017FD}"/>
              </a:ext>
            </a:extLst>
          </p:cNvPr>
          <p:cNvSpPr txBox="1"/>
          <p:nvPr/>
        </p:nvSpPr>
        <p:spPr>
          <a:xfrm>
            <a:off x="533400" y="1710687"/>
            <a:ext cx="3048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Rationale Behind the Hypothesis: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2B317-36CD-07BF-2E55-DE1C0317331F}"/>
              </a:ext>
            </a:extLst>
          </p:cNvPr>
          <p:cNvSpPr txBox="1"/>
          <p:nvPr/>
        </p:nvSpPr>
        <p:spPr>
          <a:xfrm>
            <a:off x="533399" y="2975941"/>
            <a:ext cx="28173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Formulated Hypothesis: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15940-54D7-DC58-8A73-464DAF036B5B}"/>
              </a:ext>
            </a:extLst>
          </p:cNvPr>
          <p:cNvSpPr txBox="1"/>
          <p:nvPr/>
        </p:nvSpPr>
        <p:spPr>
          <a:xfrm>
            <a:off x="762000" y="1119485"/>
            <a:ext cx="739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Employees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under the age of 30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working in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Sales roles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are more likely to leave the organization than others.</a:t>
            </a: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5F551-1219-595B-F500-CA0B4E8DB9F7}"/>
              </a:ext>
            </a:extLst>
          </p:cNvPr>
          <p:cNvSpPr txBox="1"/>
          <p:nvPr/>
        </p:nvSpPr>
        <p:spPr>
          <a:xfrm>
            <a:off x="304800" y="2167287"/>
            <a:ext cx="640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Younger employees often seek rapid career growth and better opportunities.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Sales roles are typically high-pressure and target-driven, increasing job stress.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Preliminary data analysis showed a high concentration of attrition in this group.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E6C074F6-A0F4-243F-0B16-699A7183F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95985"/>
            <a:ext cx="6934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Power BI to filter and group data by AgeGroup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JobRole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Compared attrition rates within age groups across different departments and roles.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Created charts to visualize the percentage of attrition in the Under 30 + Sales category.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Confirmed that attrition was significantly higher in this segment.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550" y="222480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Solution</a:t>
            </a:r>
            <a:r>
              <a:rPr sz="1800" b="1" spc="-16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</a:t>
            </a:r>
            <a:r>
              <a:rPr sz="1800" b="1" spc="-8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Design</a:t>
            </a:r>
            <a:r>
              <a:rPr lang="en-US" sz="1800" b="1" spc="-85" dirty="0">
                <a:latin typeface="Cambria" panose="02040503050406030204" pitchFamily="18" charset="0"/>
                <a:ea typeface="Cambria" panose="02040503050406030204" pitchFamily="18" charset="0"/>
                <a:cs typeface="Verdana"/>
              </a:rPr>
              <a:t> :</a:t>
            </a:r>
            <a:endParaRPr sz="1800" b="1" dirty="0">
              <a:latin typeface="Cambria" panose="02040503050406030204" pitchFamily="18" charset="0"/>
              <a:ea typeface="Cambria" panose="02040503050406030204" pitchFamily="18" charset="0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762" y="4971937"/>
            <a:ext cx="9153525" cy="176530"/>
            <a:chOff x="-4762" y="4971937"/>
            <a:chExt cx="9153525" cy="176530"/>
          </a:xfrm>
        </p:grpSpPr>
        <p:sp>
          <p:nvSpPr>
            <p:cNvPr id="5" name="object 5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9143999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66799"/>
                  </a:lnTo>
                  <a:close/>
                </a:path>
              </a:pathLst>
            </a:custGeom>
            <a:solidFill>
              <a:srgbClr val="001141"/>
            </a:solidFill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976700"/>
              <a:ext cx="9144000" cy="167005"/>
            </a:xfrm>
            <a:custGeom>
              <a:avLst/>
              <a:gdLst/>
              <a:ahLst/>
              <a:cxnLst/>
              <a:rect l="l" t="t" r="r" b="b"/>
              <a:pathLst>
                <a:path w="9144000" h="167004">
                  <a:moveTo>
                    <a:pt x="0" y="166799"/>
                  </a:moveTo>
                  <a:lnTo>
                    <a:pt x="9143999" y="1667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166799"/>
                  </a:lnTo>
                  <a:close/>
                </a:path>
              </a:pathLst>
            </a:custGeom>
            <a:ln w="9524">
              <a:solidFill>
                <a:srgbClr val="00114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2B851F7-7955-733A-94E2-20B4B13EE2F5}"/>
              </a:ext>
            </a:extLst>
          </p:cNvPr>
          <p:cNvSpPr txBox="1"/>
          <p:nvPr/>
        </p:nvSpPr>
        <p:spPr>
          <a:xfrm>
            <a:off x="609600" y="666750"/>
            <a:ext cx="2360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Proposed Solution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5221A-FDA4-5131-45DA-58FD27EA5F4E}"/>
              </a:ext>
            </a:extLst>
          </p:cNvPr>
          <p:cNvSpPr txBox="1"/>
          <p:nvPr/>
        </p:nvSpPr>
        <p:spPr>
          <a:xfrm>
            <a:off x="609599" y="2038132"/>
            <a:ext cx="2360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Plan 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C59D34-75B1-47F2-B9A6-08A1C1A40ED8}"/>
              </a:ext>
            </a:extLst>
          </p:cNvPr>
          <p:cNvSpPr txBox="1"/>
          <p:nvPr/>
        </p:nvSpPr>
        <p:spPr>
          <a:xfrm>
            <a:off x="612321" y="3486150"/>
            <a:ext cx="2360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Cambria" panose="02040503050406030204" pitchFamily="18" charset="0"/>
                <a:ea typeface="Cambria" panose="02040503050406030204" pitchFamily="18" charset="0"/>
              </a:rPr>
              <a:t>Alignment with SDGs 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58CA9E2-D387-2BD1-04B3-CB3ECBE30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024268"/>
            <a:ext cx="670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Power BI dashboard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track employee attrition trends 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interactive visualizations to monitor attrition by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age group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job role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department.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Enable HR teams to identify high-risk groups and take timely 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 a clear, data-backed view of workforce stability.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887C359-9A84-92F3-E95B-98DE523D3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00531"/>
            <a:ext cx="6858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Cleaning: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Prepare the dataset in Excel (remove noise, format columns).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Transformation: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Create calculated columns (e.g., AgeGroup, Tenure).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Dashboard Development: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Import into Power BI and build interactive visuals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Insight Presentation: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Share findings and recommend actionable strategies to HR.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096D4D5D-6424-82C9-7F33-CB5537CB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1270"/>
            <a:ext cx="7696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SDG 8 – Decent Work and Economic Growth: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Helps improve job satisfaction and reduce turnover.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SDG 9 – Industry, Innovation, and Infrastructure: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Promotes use of innovative, data-driven HR solutions.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skillsbuild project by brainy bunch</Template>
  <TotalTime>0</TotalTime>
  <Words>1395</Words>
  <Application>Microsoft Office PowerPoint</Application>
  <PresentationFormat>On-screen Show (16:9)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</vt:lpstr>
      <vt:lpstr>Verdana</vt:lpstr>
      <vt:lpstr>Wingdings</vt:lpstr>
      <vt:lpstr>Office Theme</vt:lpstr>
      <vt:lpstr>IBM SkillsBuild Decoding Data PBL Program 2025 Final</vt:lpstr>
      <vt:lpstr>PowerPoint Presentation</vt:lpstr>
      <vt:lpstr>PowerPoint Presentation</vt:lpstr>
      <vt:lpstr>PowerPoint Presentation</vt:lpstr>
      <vt:lpstr>PowerPoint Presentation</vt:lpstr>
      <vt:lpstr>Data Preprocessing :</vt:lpstr>
      <vt:lpstr>PowerPoint Presentation</vt:lpstr>
      <vt:lpstr>Hypothesis Development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siva sai Ramanadam</dc:creator>
  <cp:lastModifiedBy>venkata siva sai Ramanadam</cp:lastModifiedBy>
  <cp:revision>1</cp:revision>
  <dcterms:created xsi:type="dcterms:W3CDTF">2025-08-04T12:12:07Z</dcterms:created>
  <dcterms:modified xsi:type="dcterms:W3CDTF">2025-08-04T12:12:17Z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2025-07-25T00:00:00Z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2025-07-25T00:00:00Z</vt:filetime>
  </property>
</Properties>
</file>