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5" r:id="rId1"/>
  </p:sldMasterIdLst>
  <p:sldIdLst>
    <p:sldId id="256" r:id="rId2"/>
    <p:sldId id="257" r:id="rId3"/>
    <p:sldId id="258" r:id="rId4"/>
    <p:sldId id="259" r:id="rId5"/>
    <p:sldId id="261" r:id="rId6"/>
    <p:sldId id="262" r:id="rId7"/>
    <p:sldId id="272" r:id="rId8"/>
    <p:sldId id="273" r:id="rId9"/>
    <p:sldId id="264" r:id="rId10"/>
    <p:sldId id="265" r:id="rId11"/>
    <p:sldId id="268" r:id="rId12"/>
    <p:sldId id="267"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11408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51979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994055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19994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417509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985596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9/18/2025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891478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9/18/2025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18546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9/18/2025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44033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9/18/2025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12580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9/18/2025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55773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9/18/2025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00595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9/18/2025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46655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9/18/2025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84306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78149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23419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9/18/2025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11333932"/>
      </p:ext>
    </p:extLst>
  </p:cSld>
  <p:clrMap bg1="lt1" tx1="dk1" bg2="lt2" tx2="dk2" accent1="accent1" accent2="accent2" accent3="accent3" accent4="accent4" accent5="accent5" accent6="accent6" hlink="hlink" folHlink="folHlink"/>
  <p:sldLayoutIdLst>
    <p:sldLayoutId id="2147483876"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 id="2147483887" r:id="rId12"/>
    <p:sldLayoutId id="2147483888" r:id="rId13"/>
    <p:sldLayoutId id="2147483889" r:id="rId14"/>
    <p:sldLayoutId id="2147483890" r:id="rId15"/>
    <p:sldLayoutId id="2147483891"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8610A-2837-5368-DA67-B90F59F3FE25}"/>
              </a:ext>
            </a:extLst>
          </p:cNvPr>
          <p:cNvSpPr>
            <a:spLocks noGrp="1"/>
          </p:cNvSpPr>
          <p:nvPr>
            <p:ph type="ctrTitle"/>
          </p:nvPr>
        </p:nvSpPr>
        <p:spPr>
          <a:xfrm>
            <a:off x="3539613" y="1170037"/>
            <a:ext cx="6154993" cy="2979176"/>
          </a:xfr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a:bodyPr>
          <a:lstStyle/>
          <a:p>
            <a:r>
              <a:rPr lang="en-IN" b="1" dirty="0">
                <a:latin typeface="Arial Rounded MT Bold" panose="020F0704030504030204" pitchFamily="34" charset="0"/>
              </a:rPr>
              <a:t>T20 WORLD CUP ANALYSIS</a:t>
            </a:r>
            <a:br>
              <a:rPr lang="en-IN" b="1" dirty="0">
                <a:latin typeface="Arial Rounded MT Bold" panose="020F0704030504030204" pitchFamily="34" charset="0"/>
              </a:rPr>
            </a:br>
            <a:r>
              <a:rPr lang="en-IN" b="1" dirty="0">
                <a:latin typeface="Arial Rounded MT Bold" panose="020F0704030504030204" pitchFamily="34" charset="0"/>
              </a:rPr>
              <a:t>PROJECT  </a:t>
            </a:r>
            <a:endParaRPr lang="en-IN" sz="5400" b="1" dirty="0">
              <a:latin typeface="Arial Rounded MT Bold" panose="020F0704030504030204" pitchFamily="34" charset="0"/>
            </a:endParaRPr>
          </a:p>
        </p:txBody>
      </p:sp>
      <p:sp>
        <p:nvSpPr>
          <p:cNvPr id="3" name="Subtitle 2">
            <a:extLst>
              <a:ext uri="{FF2B5EF4-FFF2-40B4-BE49-F238E27FC236}">
                <a16:creationId xmlns:a16="http://schemas.microsoft.com/office/drawing/2014/main" id="{9A7BAE07-D116-9248-058D-4922A8352728}"/>
              </a:ext>
            </a:extLst>
          </p:cNvPr>
          <p:cNvSpPr>
            <a:spLocks noGrp="1"/>
          </p:cNvSpPr>
          <p:nvPr>
            <p:ph type="subTitle" idx="1"/>
          </p:nvPr>
        </p:nvSpPr>
        <p:spPr>
          <a:xfrm>
            <a:off x="4601497" y="4319793"/>
            <a:ext cx="6066502" cy="596336"/>
          </a:xfrm>
        </p:spPr>
        <p:txBody>
          <a:bodyPr>
            <a:normAutofit/>
          </a:bodyPr>
          <a:lstStyle/>
          <a:p>
            <a:r>
              <a:rPr lang="en-IN" dirty="0">
                <a:solidFill>
                  <a:schemeClr val="tx1"/>
                </a:solidFill>
              </a:rPr>
              <a:t>Using excel , python , </a:t>
            </a:r>
            <a:r>
              <a:rPr lang="en-IN" dirty="0" err="1">
                <a:solidFill>
                  <a:schemeClr val="tx1"/>
                </a:solidFill>
              </a:rPr>
              <a:t>sql</a:t>
            </a:r>
            <a:r>
              <a:rPr lang="en-IN" dirty="0">
                <a:solidFill>
                  <a:schemeClr val="tx1"/>
                </a:solidFill>
              </a:rPr>
              <a:t> and power bi</a:t>
            </a:r>
          </a:p>
        </p:txBody>
      </p:sp>
      <p:sp>
        <p:nvSpPr>
          <p:cNvPr id="7" name="TextBox 6">
            <a:extLst>
              <a:ext uri="{FF2B5EF4-FFF2-40B4-BE49-F238E27FC236}">
                <a16:creationId xmlns:a16="http://schemas.microsoft.com/office/drawing/2014/main" id="{154EBDE8-9F10-9878-54E1-14FFC41AC4BE}"/>
              </a:ext>
            </a:extLst>
          </p:cNvPr>
          <p:cNvSpPr txBox="1"/>
          <p:nvPr/>
        </p:nvSpPr>
        <p:spPr>
          <a:xfrm>
            <a:off x="9134168" y="5633884"/>
            <a:ext cx="2063264" cy="923330"/>
          </a:xfrm>
          <a:prstGeom prst="rect">
            <a:avLst/>
          </a:prstGeom>
          <a:noFill/>
        </p:spPr>
        <p:txBody>
          <a:bodyPr wrap="square" rtlCol="0">
            <a:spAutoFit/>
          </a:bodyPr>
          <a:lstStyle/>
          <a:p>
            <a:r>
              <a:rPr lang="en-IN" dirty="0"/>
              <a:t>    Presented by</a:t>
            </a:r>
          </a:p>
          <a:p>
            <a:r>
              <a:rPr lang="en-IN" dirty="0"/>
              <a:t>   </a:t>
            </a:r>
            <a:r>
              <a:rPr lang="en-IN" dirty="0" err="1"/>
              <a:t>M.Rama</a:t>
            </a:r>
            <a:r>
              <a:rPr lang="en-IN" dirty="0"/>
              <a:t> Priya</a:t>
            </a:r>
          </a:p>
          <a:p>
            <a:endParaRPr lang="en-IN" dirty="0"/>
          </a:p>
        </p:txBody>
      </p:sp>
      <p:pic>
        <p:nvPicPr>
          <p:cNvPr id="4" name="Picture 3">
            <a:extLst>
              <a:ext uri="{FF2B5EF4-FFF2-40B4-BE49-F238E27FC236}">
                <a16:creationId xmlns:a16="http://schemas.microsoft.com/office/drawing/2014/main" id="{D8D43D20-0788-155C-6320-9D1E4627DB67}"/>
              </a:ext>
            </a:extLst>
          </p:cNvPr>
          <p:cNvPicPr>
            <a:picLocks noChangeAspect="1"/>
          </p:cNvPicPr>
          <p:nvPr/>
        </p:nvPicPr>
        <p:blipFill>
          <a:blip r:embed="rId2"/>
          <a:stretch>
            <a:fillRect/>
          </a:stretch>
        </p:blipFill>
        <p:spPr>
          <a:xfrm>
            <a:off x="983226" y="1170037"/>
            <a:ext cx="2640591" cy="2285999"/>
          </a:xfrm>
          <a:prstGeom prst="rect">
            <a:avLst/>
          </a:prstGeom>
        </p:spPr>
      </p:pic>
    </p:spTree>
    <p:extLst>
      <p:ext uri="{BB962C8B-B14F-4D97-AF65-F5344CB8AC3E}">
        <p14:creationId xmlns:p14="http://schemas.microsoft.com/office/powerpoint/2010/main" val="41691799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759B6F5-24F2-2C92-BF55-07F7D5B4A8D8}"/>
              </a:ext>
            </a:extLst>
          </p:cNvPr>
          <p:cNvPicPr>
            <a:picLocks noChangeAspect="1"/>
          </p:cNvPicPr>
          <p:nvPr/>
        </p:nvPicPr>
        <p:blipFill>
          <a:blip r:embed="rId2"/>
          <a:stretch>
            <a:fillRect/>
          </a:stretch>
        </p:blipFill>
        <p:spPr>
          <a:xfrm>
            <a:off x="1109581" y="0"/>
            <a:ext cx="8164422" cy="2477729"/>
          </a:xfrm>
          <a:prstGeom prst="rect">
            <a:avLst/>
          </a:prstGeom>
        </p:spPr>
      </p:pic>
      <p:pic>
        <p:nvPicPr>
          <p:cNvPr id="8" name="Picture 7">
            <a:extLst>
              <a:ext uri="{FF2B5EF4-FFF2-40B4-BE49-F238E27FC236}">
                <a16:creationId xmlns:a16="http://schemas.microsoft.com/office/drawing/2014/main" id="{11A64113-25EA-52A7-3486-E03DE0739E51}"/>
              </a:ext>
            </a:extLst>
          </p:cNvPr>
          <p:cNvPicPr>
            <a:picLocks noChangeAspect="1"/>
          </p:cNvPicPr>
          <p:nvPr/>
        </p:nvPicPr>
        <p:blipFill>
          <a:blip r:embed="rId3"/>
          <a:stretch>
            <a:fillRect/>
          </a:stretch>
        </p:blipFill>
        <p:spPr>
          <a:xfrm>
            <a:off x="580103" y="2573136"/>
            <a:ext cx="9202994" cy="3572026"/>
          </a:xfrm>
          <a:prstGeom prst="rect">
            <a:avLst/>
          </a:prstGeom>
        </p:spPr>
      </p:pic>
    </p:spTree>
    <p:extLst>
      <p:ext uri="{BB962C8B-B14F-4D97-AF65-F5344CB8AC3E}">
        <p14:creationId xmlns:p14="http://schemas.microsoft.com/office/powerpoint/2010/main" val="3144366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D4B645D-5E46-7F91-A567-90B6EF1BCD5D}"/>
              </a:ext>
            </a:extLst>
          </p:cNvPr>
          <p:cNvPicPr>
            <a:picLocks noChangeAspect="1"/>
          </p:cNvPicPr>
          <p:nvPr/>
        </p:nvPicPr>
        <p:blipFill>
          <a:blip r:embed="rId2"/>
          <a:stretch>
            <a:fillRect/>
          </a:stretch>
        </p:blipFill>
        <p:spPr>
          <a:xfrm>
            <a:off x="324466" y="235975"/>
            <a:ext cx="8740876" cy="2163096"/>
          </a:xfrm>
          <a:prstGeom prst="rect">
            <a:avLst/>
          </a:prstGeom>
        </p:spPr>
      </p:pic>
      <p:pic>
        <p:nvPicPr>
          <p:cNvPr id="6" name="Picture 5">
            <a:extLst>
              <a:ext uri="{FF2B5EF4-FFF2-40B4-BE49-F238E27FC236}">
                <a16:creationId xmlns:a16="http://schemas.microsoft.com/office/drawing/2014/main" id="{00DD7C45-B66A-0AA7-F36C-427C83FE85E5}"/>
              </a:ext>
            </a:extLst>
          </p:cNvPr>
          <p:cNvPicPr>
            <a:picLocks noChangeAspect="1"/>
          </p:cNvPicPr>
          <p:nvPr/>
        </p:nvPicPr>
        <p:blipFill>
          <a:blip r:embed="rId3"/>
          <a:stretch>
            <a:fillRect/>
          </a:stretch>
        </p:blipFill>
        <p:spPr>
          <a:xfrm>
            <a:off x="551302" y="2399071"/>
            <a:ext cx="7786454" cy="3875065"/>
          </a:xfrm>
          <a:prstGeom prst="rect">
            <a:avLst/>
          </a:prstGeom>
        </p:spPr>
      </p:pic>
    </p:spTree>
    <p:extLst>
      <p:ext uri="{BB962C8B-B14F-4D97-AF65-F5344CB8AC3E}">
        <p14:creationId xmlns:p14="http://schemas.microsoft.com/office/powerpoint/2010/main" val="23366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E2C8D-E10F-8262-B19A-7B0279809A77}"/>
              </a:ext>
            </a:extLst>
          </p:cNvPr>
          <p:cNvSpPr>
            <a:spLocks noGrp="1"/>
          </p:cNvSpPr>
          <p:nvPr>
            <p:ph type="title"/>
          </p:nvPr>
        </p:nvSpPr>
        <p:spPr/>
        <p:txBody>
          <a:bodyPr/>
          <a:lstStyle/>
          <a:p>
            <a:r>
              <a:rPr lang="en-IN" b="1" dirty="0"/>
              <a:t>POWER BI:</a:t>
            </a:r>
          </a:p>
        </p:txBody>
      </p:sp>
      <p:sp>
        <p:nvSpPr>
          <p:cNvPr id="3" name="Content Placeholder 2">
            <a:extLst>
              <a:ext uri="{FF2B5EF4-FFF2-40B4-BE49-F238E27FC236}">
                <a16:creationId xmlns:a16="http://schemas.microsoft.com/office/drawing/2014/main" id="{1B0CA259-0E07-07B7-75FB-74AC709540DE}"/>
              </a:ext>
            </a:extLst>
          </p:cNvPr>
          <p:cNvSpPr>
            <a:spLocks noGrp="1"/>
          </p:cNvSpPr>
          <p:nvPr>
            <p:ph idx="1"/>
          </p:nvPr>
        </p:nvSpPr>
        <p:spPr/>
        <p:txBody>
          <a:bodyPr/>
          <a:lstStyle/>
          <a:p>
            <a:pPr marL="0" indent="0">
              <a:buNone/>
            </a:pPr>
            <a:r>
              <a:rPr lang="en-IN" dirty="0"/>
              <a:t>    </a:t>
            </a:r>
            <a:r>
              <a:rPr lang="en-IN" sz="2000" dirty="0">
                <a:solidFill>
                  <a:schemeClr val="tx1">
                    <a:lumMod val="95000"/>
                    <a:lumOff val="5000"/>
                  </a:schemeClr>
                </a:solidFill>
              </a:rPr>
              <a:t>🔹 Built interactive dashboards to visualize </a:t>
            </a:r>
            <a:r>
              <a:rPr lang="en-IN" sz="2000" dirty="0" err="1">
                <a:solidFill>
                  <a:schemeClr val="tx1">
                    <a:lumMod val="95000"/>
                    <a:lumOff val="5000"/>
                  </a:schemeClr>
                </a:solidFill>
              </a:rPr>
              <a:t>runs,wickets,and</a:t>
            </a:r>
            <a:r>
              <a:rPr lang="en-IN" sz="2000" dirty="0">
                <a:solidFill>
                  <a:schemeClr val="tx1">
                    <a:lumMod val="95000"/>
                    <a:lumOff val="5000"/>
                  </a:schemeClr>
                </a:solidFill>
              </a:rPr>
              <a:t> win percentages.</a:t>
            </a:r>
          </a:p>
          <a:p>
            <a:pPr marL="0" indent="0">
              <a:buNone/>
            </a:pPr>
            <a:r>
              <a:rPr lang="en-IN" sz="2000" dirty="0">
                <a:solidFill>
                  <a:schemeClr val="tx1">
                    <a:lumMod val="95000"/>
                    <a:lumOff val="5000"/>
                  </a:schemeClr>
                </a:solidFill>
              </a:rPr>
              <a:t>    🔹 Highlighted team-wise and player-wise performance across different stages of the tournament.</a:t>
            </a:r>
          </a:p>
          <a:p>
            <a:pPr marL="0" indent="0">
              <a:buNone/>
            </a:pPr>
            <a:r>
              <a:rPr lang="en-IN" sz="2000" dirty="0">
                <a:solidFill>
                  <a:schemeClr val="tx1">
                    <a:lumMod val="95000"/>
                    <a:lumOff val="5000"/>
                  </a:schemeClr>
                </a:solidFill>
              </a:rPr>
              <a:t>    🔹 Created visuals for batting strike </a:t>
            </a:r>
            <a:r>
              <a:rPr lang="en-IN" sz="2000" dirty="0" err="1">
                <a:solidFill>
                  <a:schemeClr val="tx1">
                    <a:lumMod val="95000"/>
                    <a:lumOff val="5000"/>
                  </a:schemeClr>
                </a:solidFill>
              </a:rPr>
              <a:t>rates,boundary</a:t>
            </a:r>
            <a:r>
              <a:rPr lang="en-IN" sz="2000" dirty="0">
                <a:solidFill>
                  <a:schemeClr val="tx1">
                    <a:lumMod val="95000"/>
                    <a:lumOff val="5000"/>
                  </a:schemeClr>
                </a:solidFill>
              </a:rPr>
              <a:t> %,economy rates, and match outcomes.</a:t>
            </a:r>
          </a:p>
          <a:p>
            <a:pPr marL="0" indent="0">
              <a:buNone/>
            </a:pPr>
            <a:r>
              <a:rPr lang="en-IN" sz="2000" dirty="0">
                <a:solidFill>
                  <a:schemeClr val="tx1">
                    <a:lumMod val="95000"/>
                    <a:lumOff val="5000"/>
                  </a:schemeClr>
                </a:solidFill>
              </a:rPr>
              <a:t>    🔹 Designed user-friendly reports for </a:t>
            </a:r>
            <a:r>
              <a:rPr lang="en-IN" sz="2000" dirty="0" err="1">
                <a:solidFill>
                  <a:schemeClr val="tx1">
                    <a:lumMod val="95000"/>
                    <a:lumOff val="5000"/>
                  </a:schemeClr>
                </a:solidFill>
              </a:rPr>
              <a:t>coaches,analysts,cricket</a:t>
            </a:r>
            <a:r>
              <a:rPr lang="en-IN" sz="2000" dirty="0">
                <a:solidFill>
                  <a:schemeClr val="tx1">
                    <a:lumMod val="95000"/>
                    <a:lumOff val="5000"/>
                  </a:schemeClr>
                </a:solidFill>
              </a:rPr>
              <a:t> fans to understand key trends.</a:t>
            </a:r>
          </a:p>
          <a:p>
            <a:pPr marL="0" indent="0">
              <a:buNone/>
            </a:pPr>
            <a:r>
              <a:rPr lang="en-IN" sz="2000" dirty="0">
                <a:solidFill>
                  <a:schemeClr val="tx1">
                    <a:lumMod val="95000"/>
                    <a:lumOff val="5000"/>
                  </a:schemeClr>
                </a:solidFill>
              </a:rPr>
              <a:t>    🔹 Enabled storytelling with data through compelling visuals of top </a:t>
            </a:r>
            <a:r>
              <a:rPr lang="en-IN" sz="2000" dirty="0" err="1">
                <a:solidFill>
                  <a:schemeClr val="tx1">
                    <a:lumMod val="95000"/>
                    <a:lumOff val="5000"/>
                  </a:schemeClr>
                </a:solidFill>
              </a:rPr>
              <a:t>players,match</a:t>
            </a:r>
            <a:r>
              <a:rPr lang="en-IN" sz="2000" dirty="0">
                <a:solidFill>
                  <a:schemeClr val="tx1">
                    <a:lumMod val="95000"/>
                    <a:lumOff val="5000"/>
                  </a:schemeClr>
                </a:solidFill>
              </a:rPr>
              <a:t> </a:t>
            </a:r>
            <a:r>
              <a:rPr lang="en-IN" sz="2000" dirty="0" err="1">
                <a:solidFill>
                  <a:schemeClr val="tx1">
                    <a:lumMod val="95000"/>
                    <a:lumOff val="5000"/>
                  </a:schemeClr>
                </a:solidFill>
              </a:rPr>
              <a:t>highlights,and</a:t>
            </a:r>
            <a:r>
              <a:rPr lang="en-IN" sz="2000" dirty="0">
                <a:solidFill>
                  <a:schemeClr val="tx1">
                    <a:lumMod val="95000"/>
                    <a:lumOff val="5000"/>
                  </a:schemeClr>
                </a:solidFill>
              </a:rPr>
              <a:t> tournament insights.</a:t>
            </a:r>
          </a:p>
        </p:txBody>
      </p:sp>
    </p:spTree>
    <p:extLst>
      <p:ext uri="{BB962C8B-B14F-4D97-AF65-F5344CB8AC3E}">
        <p14:creationId xmlns:p14="http://schemas.microsoft.com/office/powerpoint/2010/main" val="76364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A4A7E48-6956-17ED-F23C-7BA06F7DDBC0}"/>
              </a:ext>
            </a:extLst>
          </p:cNvPr>
          <p:cNvPicPr>
            <a:picLocks noChangeAspect="1"/>
          </p:cNvPicPr>
          <p:nvPr/>
        </p:nvPicPr>
        <p:blipFill>
          <a:blip r:embed="rId2"/>
          <a:stretch>
            <a:fillRect/>
          </a:stretch>
        </p:blipFill>
        <p:spPr>
          <a:xfrm>
            <a:off x="501445" y="242200"/>
            <a:ext cx="10441857" cy="6266755"/>
          </a:xfrm>
          <a:prstGeom prst="rect">
            <a:avLst/>
          </a:prstGeom>
        </p:spPr>
      </p:pic>
    </p:spTree>
    <p:extLst>
      <p:ext uri="{BB962C8B-B14F-4D97-AF65-F5344CB8AC3E}">
        <p14:creationId xmlns:p14="http://schemas.microsoft.com/office/powerpoint/2010/main" val="3319741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54548-661E-3685-3E7C-69B8B4F9A414}"/>
              </a:ext>
            </a:extLst>
          </p:cNvPr>
          <p:cNvSpPr>
            <a:spLocks noGrp="1"/>
          </p:cNvSpPr>
          <p:nvPr>
            <p:ph type="title"/>
          </p:nvPr>
        </p:nvSpPr>
        <p:spPr>
          <a:xfrm>
            <a:off x="677334" y="609600"/>
            <a:ext cx="8596668" cy="723901"/>
          </a:xfrm>
        </p:spPr>
        <p:txBody>
          <a:bodyPr/>
          <a:lstStyle/>
          <a:p>
            <a:r>
              <a:rPr lang="en-IN" b="1" dirty="0"/>
              <a:t>INSIGHTS:</a:t>
            </a:r>
          </a:p>
        </p:txBody>
      </p:sp>
      <p:sp>
        <p:nvSpPr>
          <p:cNvPr id="3" name="Content Placeholder 2">
            <a:extLst>
              <a:ext uri="{FF2B5EF4-FFF2-40B4-BE49-F238E27FC236}">
                <a16:creationId xmlns:a16="http://schemas.microsoft.com/office/drawing/2014/main" id="{5C5E2A56-F625-D981-D0E5-A8BDB47C671C}"/>
              </a:ext>
            </a:extLst>
          </p:cNvPr>
          <p:cNvSpPr>
            <a:spLocks noGrp="1"/>
          </p:cNvSpPr>
          <p:nvPr>
            <p:ph idx="1"/>
          </p:nvPr>
        </p:nvSpPr>
        <p:spPr>
          <a:xfrm>
            <a:off x="677334" y="1333501"/>
            <a:ext cx="10536766" cy="4914900"/>
          </a:xfrm>
        </p:spPr>
        <p:txBody>
          <a:bodyPr>
            <a:normAutofit fontScale="85000" lnSpcReduction="10000"/>
          </a:bodyPr>
          <a:lstStyle/>
          <a:p>
            <a:pPr marL="0" indent="0">
              <a:buNone/>
            </a:pPr>
            <a:r>
              <a:rPr lang="en-US" sz="2600" dirty="0">
                <a:solidFill>
                  <a:schemeClr val="tx1">
                    <a:lumMod val="95000"/>
                    <a:lumOff val="5000"/>
                  </a:schemeClr>
                </a:solidFill>
              </a:rPr>
              <a:t>   •Powerplay performance strongly influences match outcomes-teams with high scoring rates in the first 6 overs often win.</a:t>
            </a:r>
          </a:p>
          <a:p>
            <a:pPr marL="0" indent="0">
              <a:buNone/>
            </a:pPr>
            <a:r>
              <a:rPr lang="en-US" sz="2600" dirty="0">
                <a:solidFill>
                  <a:schemeClr val="tx1">
                    <a:lumMod val="95000"/>
                    <a:lumOff val="5000"/>
                  </a:schemeClr>
                </a:solidFill>
              </a:rPr>
              <a:t>   •Death-over bowling(last 4 overs) plays a decisive role in restricting opponents.</a:t>
            </a:r>
          </a:p>
          <a:p>
            <a:pPr marL="0" indent="0">
              <a:buNone/>
            </a:pPr>
            <a:r>
              <a:rPr lang="en-US" sz="2600" dirty="0">
                <a:solidFill>
                  <a:schemeClr val="tx1">
                    <a:lumMod val="95000"/>
                    <a:lumOff val="5000"/>
                  </a:schemeClr>
                </a:solidFill>
              </a:rPr>
              <a:t>   •All-rounders provide balance-teams with strong batting + bowling all-rounders show higher win ratios.</a:t>
            </a:r>
          </a:p>
          <a:p>
            <a:pPr marL="0" indent="0">
              <a:buNone/>
            </a:pPr>
            <a:r>
              <a:rPr lang="en-US" sz="2600" dirty="0">
                <a:solidFill>
                  <a:schemeClr val="tx1">
                    <a:lumMod val="95000"/>
                    <a:lumOff val="5000"/>
                  </a:schemeClr>
                </a:solidFill>
              </a:rPr>
              <a:t>   •Top 5 runs scorers contribute to over 40% of their team’s total runs.</a:t>
            </a:r>
          </a:p>
          <a:p>
            <a:pPr marL="0" indent="0">
              <a:buNone/>
            </a:pPr>
            <a:r>
              <a:rPr lang="en-US" sz="2600" dirty="0">
                <a:solidFill>
                  <a:schemeClr val="tx1">
                    <a:lumMod val="95000"/>
                    <a:lumOff val="5000"/>
                  </a:schemeClr>
                </a:solidFill>
              </a:rPr>
              <a:t>   •Leading wicket-takers are mostly pace bowlers in powerplays and spinners in middle overs.</a:t>
            </a:r>
          </a:p>
          <a:p>
            <a:pPr marL="0" indent="0">
              <a:buNone/>
            </a:pPr>
            <a:r>
              <a:rPr lang="en-US" sz="2600" dirty="0">
                <a:solidFill>
                  <a:schemeClr val="tx1">
                    <a:lumMod val="95000"/>
                    <a:lumOff val="5000"/>
                  </a:schemeClr>
                </a:solidFill>
              </a:rPr>
              <a:t>   •Boundary % (4s &amp; 6s) is a key differentiator between winning and losing teams.</a:t>
            </a:r>
          </a:p>
          <a:p>
            <a:pPr marL="0" indent="0">
              <a:buNone/>
            </a:pPr>
            <a:r>
              <a:rPr lang="en-US" sz="2600" dirty="0">
                <a:solidFill>
                  <a:schemeClr val="tx1">
                    <a:lumMod val="95000"/>
                    <a:lumOff val="5000"/>
                  </a:schemeClr>
                </a:solidFill>
              </a:rPr>
              <a:t>   •Teams with consistent batting partnerships(50+ runs) have a significantly higher chance of winning.</a:t>
            </a:r>
          </a:p>
          <a:p>
            <a:pPr marL="0" indent="0">
              <a:buNone/>
            </a:pPr>
            <a:r>
              <a:rPr lang="en-US" sz="2600" dirty="0">
                <a:solidFill>
                  <a:schemeClr val="tx1">
                    <a:lumMod val="95000"/>
                    <a:lumOff val="5000"/>
                  </a:schemeClr>
                </a:solidFill>
              </a:rPr>
              <a:t>   •Win percentages are highest for teams that successfully defend scores above 170.</a:t>
            </a:r>
          </a:p>
          <a:p>
            <a:endParaRPr lang="en-IN" dirty="0"/>
          </a:p>
        </p:txBody>
      </p:sp>
    </p:spTree>
    <p:extLst>
      <p:ext uri="{BB962C8B-B14F-4D97-AF65-F5344CB8AC3E}">
        <p14:creationId xmlns:p14="http://schemas.microsoft.com/office/powerpoint/2010/main" val="62974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0B356-217F-50F5-3182-821AC46231DA}"/>
              </a:ext>
            </a:extLst>
          </p:cNvPr>
          <p:cNvSpPr>
            <a:spLocks noGrp="1"/>
          </p:cNvSpPr>
          <p:nvPr>
            <p:ph type="title"/>
          </p:nvPr>
        </p:nvSpPr>
        <p:spPr>
          <a:xfrm>
            <a:off x="3060700" y="2768600"/>
            <a:ext cx="5130800" cy="1320800"/>
          </a:xfrm>
        </p:spPr>
        <p:txBody>
          <a:bodyPr>
            <a:normAutofit/>
          </a:bodyPr>
          <a:lstStyle/>
          <a:p>
            <a:r>
              <a:rPr lang="en-IN" sz="7200" dirty="0"/>
              <a:t>THANK YOU</a:t>
            </a:r>
          </a:p>
        </p:txBody>
      </p:sp>
    </p:spTree>
    <p:extLst>
      <p:ext uri="{BB962C8B-B14F-4D97-AF65-F5344CB8AC3E}">
        <p14:creationId xmlns:p14="http://schemas.microsoft.com/office/powerpoint/2010/main" val="1352995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F699A-2F32-0D36-479C-801C977D24D7}"/>
              </a:ext>
            </a:extLst>
          </p:cNvPr>
          <p:cNvSpPr>
            <a:spLocks noGrp="1"/>
          </p:cNvSpPr>
          <p:nvPr>
            <p:ph type="title"/>
          </p:nvPr>
        </p:nvSpPr>
        <p:spPr/>
        <p:txBody>
          <a:bodyPr/>
          <a:lstStyle/>
          <a:p>
            <a:r>
              <a:rPr lang="en-IN" b="1" dirty="0"/>
              <a:t>INTRODUCTION</a:t>
            </a:r>
          </a:p>
        </p:txBody>
      </p:sp>
      <p:sp>
        <p:nvSpPr>
          <p:cNvPr id="3" name="Content Placeholder 2">
            <a:extLst>
              <a:ext uri="{FF2B5EF4-FFF2-40B4-BE49-F238E27FC236}">
                <a16:creationId xmlns:a16="http://schemas.microsoft.com/office/drawing/2014/main" id="{C47829E8-CEB3-6AED-1198-3CF15C5500BF}"/>
              </a:ext>
            </a:extLst>
          </p:cNvPr>
          <p:cNvSpPr>
            <a:spLocks noGrp="1"/>
          </p:cNvSpPr>
          <p:nvPr>
            <p:ph idx="1"/>
          </p:nvPr>
        </p:nvSpPr>
        <p:spPr>
          <a:xfrm>
            <a:off x="1141412" y="1396181"/>
            <a:ext cx="9905999" cy="4935793"/>
          </a:xfrm>
        </p:spPr>
        <p:txBody>
          <a:bodyPr>
            <a:normAutofit fontScale="92500" lnSpcReduction="10000"/>
          </a:bodyPr>
          <a:lstStyle/>
          <a:p>
            <a:r>
              <a:rPr lang="en-US" sz="2800" dirty="0"/>
              <a:t>This project focuses on analyzing the ICC T20 World Cup, one of the most dynamic formats in international cricket. With only 20 overs per side, the tournament emphasizes aggressive batting, strategic bowling, and quick decision-making. The dataset includes details such as team performances, player statistics, match outcomes, and tournament results. By analyzing these factors,</a:t>
            </a:r>
            <a:br>
              <a:rPr lang="en-US" sz="2800" dirty="0"/>
            </a:br>
            <a:r>
              <a:rPr lang="en-US" sz="2800" dirty="0"/>
              <a:t>we aim to:</a:t>
            </a:r>
          </a:p>
          <a:p>
            <a:pPr>
              <a:buFont typeface="Arial" panose="020B0604020202020204" pitchFamily="34" charset="0"/>
              <a:buChar char="•"/>
            </a:pPr>
            <a:r>
              <a:rPr lang="en-US" sz="2800" dirty="0"/>
              <a:t>Identify top-performing players and teams.</a:t>
            </a:r>
          </a:p>
          <a:p>
            <a:pPr>
              <a:buFont typeface="Arial" panose="020B0604020202020204" pitchFamily="34" charset="0"/>
              <a:buChar char="•"/>
            </a:pPr>
            <a:r>
              <a:rPr lang="en-US" sz="2800" dirty="0"/>
              <a:t>Understand batting and bowling patterns across matches.</a:t>
            </a:r>
          </a:p>
          <a:p>
            <a:pPr>
              <a:buFont typeface="Arial" panose="020B0604020202020204" pitchFamily="34" charset="0"/>
              <a:buChar char="•"/>
            </a:pPr>
            <a:r>
              <a:rPr lang="en-US" sz="2800" dirty="0"/>
              <a:t>Provide insights into winning strategies and key performance drivers.</a:t>
            </a:r>
          </a:p>
          <a:p>
            <a:pPr marL="0" indent="0">
              <a:buNone/>
            </a:pPr>
            <a:endParaRPr lang="en-US" sz="2600" dirty="0"/>
          </a:p>
        </p:txBody>
      </p:sp>
    </p:spTree>
    <p:extLst>
      <p:ext uri="{BB962C8B-B14F-4D97-AF65-F5344CB8AC3E}">
        <p14:creationId xmlns:p14="http://schemas.microsoft.com/office/powerpoint/2010/main" val="1176405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0379F-1C2F-D286-2384-118B3CE391D5}"/>
              </a:ext>
            </a:extLst>
          </p:cNvPr>
          <p:cNvSpPr>
            <a:spLocks noGrp="1"/>
          </p:cNvSpPr>
          <p:nvPr>
            <p:ph type="title"/>
          </p:nvPr>
        </p:nvSpPr>
        <p:spPr>
          <a:xfrm>
            <a:off x="677334" y="609600"/>
            <a:ext cx="8596668" cy="796413"/>
          </a:xfrm>
        </p:spPr>
        <p:txBody>
          <a:bodyPr/>
          <a:lstStyle/>
          <a:p>
            <a:r>
              <a:rPr lang="en-IN" dirty="0"/>
              <a:t>Problem statement &amp; Objectives</a:t>
            </a:r>
          </a:p>
        </p:txBody>
      </p:sp>
      <p:sp>
        <p:nvSpPr>
          <p:cNvPr id="3" name="Content Placeholder 2">
            <a:extLst>
              <a:ext uri="{FF2B5EF4-FFF2-40B4-BE49-F238E27FC236}">
                <a16:creationId xmlns:a16="http://schemas.microsoft.com/office/drawing/2014/main" id="{8786CE08-997E-2942-7B88-98CBC09B7B2F}"/>
              </a:ext>
            </a:extLst>
          </p:cNvPr>
          <p:cNvSpPr>
            <a:spLocks noGrp="1"/>
          </p:cNvSpPr>
          <p:nvPr>
            <p:ph idx="1"/>
          </p:nvPr>
        </p:nvSpPr>
        <p:spPr>
          <a:xfrm>
            <a:off x="677333" y="1406013"/>
            <a:ext cx="10531441" cy="5240593"/>
          </a:xfrm>
        </p:spPr>
        <p:txBody>
          <a:bodyPr>
            <a:normAutofit lnSpcReduction="10000"/>
          </a:bodyPr>
          <a:lstStyle/>
          <a:p>
            <a:r>
              <a:rPr lang="en-US" b="1" dirty="0">
                <a:latin typeface="Arial Black" panose="020B0A04020102020204" pitchFamily="34" charset="0"/>
              </a:rPr>
              <a:t>Problem Statement :</a:t>
            </a:r>
          </a:p>
          <a:p>
            <a:pPr marL="0" indent="0">
              <a:buNone/>
            </a:pPr>
            <a:r>
              <a:rPr lang="en-US" dirty="0"/>
              <a:t>        The ICC T20 World Cup produces massive volumes of data on teams, players, and matches. However, this data is scattered and not easily interpretable. Without structured analysis, it becomes difficult to:</a:t>
            </a:r>
          </a:p>
          <a:p>
            <a:pPr>
              <a:buFont typeface="Arial" panose="020B0604020202020204" pitchFamily="34" charset="0"/>
              <a:buChar char="•"/>
            </a:pPr>
            <a:r>
              <a:rPr lang="en-US" dirty="0"/>
              <a:t>Identify top-performing players and teams.</a:t>
            </a:r>
          </a:p>
          <a:p>
            <a:pPr>
              <a:buFont typeface="Arial" panose="020B0604020202020204" pitchFamily="34" charset="0"/>
              <a:buChar char="•"/>
            </a:pPr>
            <a:r>
              <a:rPr lang="en-US" dirty="0"/>
              <a:t>Understand key factors that drive match outcomes.</a:t>
            </a:r>
          </a:p>
          <a:p>
            <a:pPr>
              <a:buFont typeface="Arial" panose="020B0604020202020204" pitchFamily="34" charset="0"/>
              <a:buChar char="•"/>
            </a:pPr>
            <a:r>
              <a:rPr lang="en-US" dirty="0"/>
              <a:t>Compare performances across different editions of the tournament.</a:t>
            </a:r>
          </a:p>
          <a:p>
            <a:endParaRPr lang="en-US" b="1" dirty="0">
              <a:latin typeface="Arial Black" panose="020B0A04020102020204" pitchFamily="34" charset="0"/>
            </a:endParaRPr>
          </a:p>
          <a:p>
            <a:r>
              <a:rPr lang="en-US" dirty="0">
                <a:latin typeface="Arial Black" panose="020B0A04020102020204" pitchFamily="34" charset="0"/>
              </a:rPr>
              <a:t>Objectives:</a:t>
            </a:r>
          </a:p>
          <a:p>
            <a:pPr marL="0" indent="0">
              <a:buNone/>
            </a:pPr>
            <a:r>
              <a:rPr lang="en-US" dirty="0"/>
              <a:t>        The main objectives of this project are:</a:t>
            </a:r>
          </a:p>
          <a:p>
            <a:pPr>
              <a:buFont typeface="Arial" panose="020B0604020202020204" pitchFamily="34" charset="0"/>
              <a:buChar char="•"/>
            </a:pPr>
            <a:r>
              <a:rPr lang="en-US" dirty="0"/>
              <a:t>To study team and player performance trends.</a:t>
            </a:r>
          </a:p>
          <a:p>
            <a:pPr>
              <a:buFont typeface="Arial" panose="020B0604020202020204" pitchFamily="34" charset="0"/>
              <a:buChar char="•"/>
            </a:pPr>
            <a:r>
              <a:rPr lang="en-US" dirty="0"/>
              <a:t>To analyze batting, bowling, and fielding statistics.</a:t>
            </a:r>
          </a:p>
          <a:p>
            <a:pPr>
              <a:buFont typeface="Arial" panose="020B0604020202020204" pitchFamily="34" charset="0"/>
              <a:buChar char="•"/>
            </a:pPr>
            <a:r>
              <a:rPr lang="en-US" dirty="0"/>
              <a:t>To compare performances across teams and tournaments.</a:t>
            </a:r>
          </a:p>
          <a:p>
            <a:pPr>
              <a:buFont typeface="Arial" panose="020B0604020202020204" pitchFamily="34" charset="0"/>
              <a:buChar char="•"/>
            </a:pPr>
            <a:r>
              <a:rPr lang="en-US" dirty="0"/>
              <a:t>To derive insights that highlight success factors in T20 cricket.</a:t>
            </a:r>
          </a:p>
          <a:p>
            <a:endParaRPr lang="en-US" dirty="0">
              <a:latin typeface="Arial Black" panose="020B0A04020102020204" pitchFamily="34" charset="0"/>
            </a:endParaRPr>
          </a:p>
        </p:txBody>
      </p:sp>
    </p:spTree>
    <p:extLst>
      <p:ext uri="{BB962C8B-B14F-4D97-AF65-F5344CB8AC3E}">
        <p14:creationId xmlns:p14="http://schemas.microsoft.com/office/powerpoint/2010/main" val="508511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526203D-EEB5-A901-CF4D-E5F2576F09F4}"/>
              </a:ext>
            </a:extLst>
          </p:cNvPr>
          <p:cNvSpPr>
            <a:spLocks noGrp="1"/>
          </p:cNvSpPr>
          <p:nvPr>
            <p:ph type="title"/>
          </p:nvPr>
        </p:nvSpPr>
        <p:spPr>
          <a:xfrm>
            <a:off x="677334" y="609600"/>
            <a:ext cx="8596668" cy="747252"/>
          </a:xfrm>
        </p:spPr>
        <p:txBody>
          <a:bodyPr/>
          <a:lstStyle/>
          <a:p>
            <a:r>
              <a:rPr lang="en-IN" b="1" dirty="0"/>
              <a:t>Work Strategy</a:t>
            </a:r>
          </a:p>
        </p:txBody>
      </p:sp>
      <p:sp>
        <p:nvSpPr>
          <p:cNvPr id="6" name="Content Placeholder 5">
            <a:extLst>
              <a:ext uri="{FF2B5EF4-FFF2-40B4-BE49-F238E27FC236}">
                <a16:creationId xmlns:a16="http://schemas.microsoft.com/office/drawing/2014/main" id="{2DAF3D98-3874-1623-54BA-BC17E1E60B33}"/>
              </a:ext>
            </a:extLst>
          </p:cNvPr>
          <p:cNvSpPr>
            <a:spLocks noGrp="1"/>
          </p:cNvSpPr>
          <p:nvPr>
            <p:ph idx="1"/>
          </p:nvPr>
        </p:nvSpPr>
        <p:spPr>
          <a:xfrm>
            <a:off x="677334" y="1356852"/>
            <a:ext cx="8596668" cy="5279921"/>
          </a:xfrm>
        </p:spPr>
        <p:txBody>
          <a:bodyPr>
            <a:normAutofit fontScale="47500" lnSpcReduction="20000"/>
          </a:bodyPr>
          <a:lstStyle/>
          <a:p>
            <a:r>
              <a:rPr lang="en-US" sz="3100" dirty="0"/>
              <a:t>🔹 </a:t>
            </a:r>
            <a:r>
              <a:rPr lang="en-US" sz="3100" b="1" dirty="0"/>
              <a:t>Excel:</a:t>
            </a:r>
            <a:endParaRPr lang="en-US" sz="3100" dirty="0"/>
          </a:p>
          <a:p>
            <a:pPr>
              <a:buFont typeface="Arial" panose="020B0604020202020204" pitchFamily="34" charset="0"/>
              <a:buChar char="•"/>
            </a:pPr>
            <a:r>
              <a:rPr lang="en-US" sz="3100" dirty="0"/>
              <a:t>Used for initial data cleaning and formatting.</a:t>
            </a:r>
          </a:p>
          <a:p>
            <a:pPr>
              <a:buFont typeface="Arial" panose="020B0604020202020204" pitchFamily="34" charset="0"/>
              <a:buChar char="•"/>
            </a:pPr>
            <a:r>
              <a:rPr lang="en-US" sz="3100" dirty="0"/>
              <a:t>Verified missing values and ensured consistency across player/team data.</a:t>
            </a:r>
          </a:p>
          <a:p>
            <a:pPr>
              <a:buFont typeface="Arial" panose="020B0604020202020204" pitchFamily="34" charset="0"/>
              <a:buChar char="•"/>
            </a:pPr>
            <a:r>
              <a:rPr lang="en-US" sz="3100" dirty="0"/>
              <a:t>Performed quick summaries with pivot tables (strike rate, batting average, wickets).</a:t>
            </a:r>
          </a:p>
          <a:p>
            <a:r>
              <a:rPr lang="en-US" sz="3100" dirty="0"/>
              <a:t>🔹 </a:t>
            </a:r>
            <a:r>
              <a:rPr lang="en-US" sz="3100" b="1" dirty="0"/>
              <a:t>SQL:</a:t>
            </a:r>
            <a:endParaRPr lang="en-US" sz="3100" dirty="0"/>
          </a:p>
          <a:p>
            <a:pPr>
              <a:buFont typeface="Arial" panose="020B0604020202020204" pitchFamily="34" charset="0"/>
              <a:buChar char="•"/>
            </a:pPr>
            <a:r>
              <a:rPr lang="en-US" sz="3100" dirty="0"/>
              <a:t>Queried the dataset to extract key insights (e.g., top run-scorers, leading wicket-takers).</a:t>
            </a:r>
          </a:p>
          <a:p>
            <a:pPr>
              <a:buFont typeface="Arial" panose="020B0604020202020204" pitchFamily="34" charset="0"/>
              <a:buChar char="•"/>
            </a:pPr>
            <a:r>
              <a:rPr lang="en-US" sz="3100" dirty="0"/>
              <a:t>Applied filtering and grouping to analyze team wins and player performance by role.</a:t>
            </a:r>
          </a:p>
          <a:p>
            <a:r>
              <a:rPr lang="en-US" sz="3100" dirty="0"/>
              <a:t>🔹 </a:t>
            </a:r>
            <a:r>
              <a:rPr lang="en-US" sz="3100" b="1" dirty="0"/>
              <a:t>Python:</a:t>
            </a:r>
            <a:endParaRPr lang="en-US" sz="3100" dirty="0"/>
          </a:p>
          <a:p>
            <a:pPr>
              <a:buFont typeface="Arial" panose="020B0604020202020204" pitchFamily="34" charset="0"/>
              <a:buChar char="•"/>
            </a:pPr>
            <a:r>
              <a:rPr lang="en-US" sz="3100" dirty="0"/>
              <a:t>Conducted exploratory data analysis (EDA) with </a:t>
            </a:r>
            <a:r>
              <a:rPr lang="en-US" sz="3100" b="1" dirty="0"/>
              <a:t>Pandas, NumPy, Matplotlib, Seaborn</a:t>
            </a:r>
            <a:r>
              <a:rPr lang="en-US" sz="3100" dirty="0"/>
              <a:t>.</a:t>
            </a:r>
          </a:p>
          <a:p>
            <a:pPr>
              <a:buFont typeface="Arial" panose="020B0604020202020204" pitchFamily="34" charset="0"/>
              <a:buChar char="•"/>
            </a:pPr>
            <a:r>
              <a:rPr lang="en-US" sz="3100" dirty="0"/>
              <a:t>Visualized performance trends (e.g., distribution of player ratings, strike rate vs average, wickets by bowler type).</a:t>
            </a:r>
          </a:p>
          <a:p>
            <a:pPr>
              <a:buFont typeface="Arial" panose="020B0604020202020204" pitchFamily="34" charset="0"/>
              <a:buChar char="•"/>
            </a:pPr>
            <a:r>
              <a:rPr lang="en-US" sz="3100" dirty="0"/>
              <a:t>Identified correlations between features (e.g., boundaries %, economy rate, match outcomes).</a:t>
            </a:r>
          </a:p>
          <a:p>
            <a:r>
              <a:rPr lang="en-US" sz="3100" dirty="0"/>
              <a:t>🔹 </a:t>
            </a:r>
            <a:r>
              <a:rPr lang="en-US" sz="3100" b="1" dirty="0"/>
              <a:t>Power BI:</a:t>
            </a:r>
            <a:endParaRPr lang="en-US" sz="3100" dirty="0"/>
          </a:p>
          <a:p>
            <a:pPr>
              <a:buFont typeface="Arial" panose="020B0604020202020204" pitchFamily="34" charset="0"/>
              <a:buChar char="•"/>
            </a:pPr>
            <a:r>
              <a:rPr lang="en-US" sz="3100" dirty="0"/>
              <a:t>Built interactive dashboards for </a:t>
            </a:r>
            <a:r>
              <a:rPr lang="en-US" sz="3100" b="1" dirty="0"/>
              <a:t>openers, middle-order, bowlers, and team stats</a:t>
            </a:r>
            <a:r>
              <a:rPr lang="en-US" sz="3100" dirty="0"/>
              <a:t>.</a:t>
            </a:r>
          </a:p>
          <a:p>
            <a:pPr>
              <a:buFont typeface="Arial" panose="020B0604020202020204" pitchFamily="34" charset="0"/>
              <a:buChar char="•"/>
            </a:pPr>
            <a:r>
              <a:rPr lang="en-US" sz="3100" dirty="0"/>
              <a:t>Highlighted KPIs such as boundary %, strike rate, total runs, and win ratios.</a:t>
            </a:r>
          </a:p>
          <a:p>
            <a:pPr>
              <a:buFont typeface="Arial" panose="020B0604020202020204" pitchFamily="34" charset="0"/>
              <a:buChar char="•"/>
            </a:pPr>
            <a:r>
              <a:rPr lang="en-US" sz="3100" dirty="0"/>
              <a:t>Created storytelling visuals for actionable insights (e.g., strongest batting order, key bowlers).</a:t>
            </a:r>
          </a:p>
          <a:p>
            <a:endParaRPr lang="en-IN" dirty="0"/>
          </a:p>
        </p:txBody>
      </p:sp>
    </p:spTree>
    <p:extLst>
      <p:ext uri="{BB962C8B-B14F-4D97-AF65-F5344CB8AC3E}">
        <p14:creationId xmlns:p14="http://schemas.microsoft.com/office/powerpoint/2010/main" val="610455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1C374-C88C-79EF-CD96-3D8BD08ACF62}"/>
              </a:ext>
            </a:extLst>
          </p:cNvPr>
          <p:cNvSpPr>
            <a:spLocks noGrp="1"/>
          </p:cNvSpPr>
          <p:nvPr>
            <p:ph type="title"/>
          </p:nvPr>
        </p:nvSpPr>
        <p:spPr>
          <a:xfrm>
            <a:off x="677334" y="1278194"/>
            <a:ext cx="8596668" cy="652206"/>
          </a:xfrm>
        </p:spPr>
        <p:txBody>
          <a:bodyPr>
            <a:normAutofit/>
          </a:bodyPr>
          <a:lstStyle/>
          <a:p>
            <a:r>
              <a:rPr lang="en-IN" b="1" dirty="0"/>
              <a:t>EXCEL:</a:t>
            </a:r>
          </a:p>
        </p:txBody>
      </p:sp>
      <p:sp>
        <p:nvSpPr>
          <p:cNvPr id="3" name="Content Placeholder 2">
            <a:extLst>
              <a:ext uri="{FF2B5EF4-FFF2-40B4-BE49-F238E27FC236}">
                <a16:creationId xmlns:a16="http://schemas.microsoft.com/office/drawing/2014/main" id="{DF486B5E-353F-4F94-2413-3454533CBD41}"/>
              </a:ext>
            </a:extLst>
          </p:cNvPr>
          <p:cNvSpPr>
            <a:spLocks noGrp="1"/>
          </p:cNvSpPr>
          <p:nvPr>
            <p:ph idx="1"/>
          </p:nvPr>
        </p:nvSpPr>
        <p:spPr>
          <a:xfrm>
            <a:off x="677333" y="2160589"/>
            <a:ext cx="10855905" cy="4122224"/>
          </a:xfrm>
        </p:spPr>
        <p:txBody>
          <a:bodyPr>
            <a:normAutofit/>
          </a:bodyPr>
          <a:lstStyle/>
          <a:p>
            <a:pPr marL="0" indent="0">
              <a:buNone/>
            </a:pPr>
            <a:r>
              <a:rPr lang="en-IN" sz="2000" dirty="0"/>
              <a:t>        🔹 Performed initial data cleaning (handled missing values, removed duplicates from match and player stats).</a:t>
            </a:r>
          </a:p>
          <a:p>
            <a:pPr marL="0" indent="0">
              <a:buNone/>
            </a:pPr>
            <a:r>
              <a:rPr lang="en-IN" sz="2000" dirty="0"/>
              <a:t>        🔹 Checked data consistency (team </a:t>
            </a:r>
            <a:r>
              <a:rPr lang="en-IN" sz="2000" dirty="0" err="1"/>
              <a:t>names,player</a:t>
            </a:r>
            <a:r>
              <a:rPr lang="en-IN" sz="2000" dirty="0"/>
              <a:t> </a:t>
            </a:r>
            <a:r>
              <a:rPr lang="en-IN" sz="2000" dirty="0" err="1"/>
              <a:t>names,matchIDs,and</a:t>
            </a:r>
            <a:r>
              <a:rPr lang="en-IN" sz="2000" dirty="0"/>
              <a:t> formats).</a:t>
            </a:r>
          </a:p>
          <a:p>
            <a:pPr marL="0" indent="0">
              <a:buNone/>
            </a:pPr>
            <a:r>
              <a:rPr lang="en-IN" sz="2000" dirty="0"/>
              <a:t>        🔹 Used pivot tables to explore run distribution by players, wickets by bowlers, and team-wise performances.</a:t>
            </a:r>
          </a:p>
          <a:p>
            <a:pPr marL="0" indent="0">
              <a:buNone/>
            </a:pPr>
            <a:r>
              <a:rPr lang="en-IN" sz="2000" dirty="0"/>
              <a:t>        🔹 Verified data quality before moving to SQL and Python for deeper analysis.</a:t>
            </a:r>
          </a:p>
          <a:p>
            <a:pPr marL="0" indent="0">
              <a:buNone/>
            </a:pPr>
            <a:endParaRPr lang="en-IN" sz="2000" dirty="0"/>
          </a:p>
        </p:txBody>
      </p:sp>
    </p:spTree>
    <p:extLst>
      <p:ext uri="{BB962C8B-B14F-4D97-AF65-F5344CB8AC3E}">
        <p14:creationId xmlns:p14="http://schemas.microsoft.com/office/powerpoint/2010/main" val="890965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FD2AE-AFD4-E63F-1968-CB9A6DFEA9B8}"/>
              </a:ext>
            </a:extLst>
          </p:cNvPr>
          <p:cNvSpPr>
            <a:spLocks noGrp="1"/>
          </p:cNvSpPr>
          <p:nvPr>
            <p:ph type="title"/>
          </p:nvPr>
        </p:nvSpPr>
        <p:spPr>
          <a:xfrm>
            <a:off x="677334" y="609600"/>
            <a:ext cx="8596668" cy="668594"/>
          </a:xfrm>
        </p:spPr>
        <p:txBody>
          <a:bodyPr>
            <a:normAutofit/>
          </a:bodyPr>
          <a:lstStyle/>
          <a:p>
            <a:r>
              <a:rPr lang="en-IN" b="1" dirty="0"/>
              <a:t>SQL ANALYSIS</a:t>
            </a:r>
          </a:p>
        </p:txBody>
      </p:sp>
      <p:sp>
        <p:nvSpPr>
          <p:cNvPr id="3" name="Subtitle 2">
            <a:extLst>
              <a:ext uri="{FF2B5EF4-FFF2-40B4-BE49-F238E27FC236}">
                <a16:creationId xmlns:a16="http://schemas.microsoft.com/office/drawing/2014/main" id="{F4D60302-5122-7B06-2A55-B05B4FD146DE}"/>
              </a:ext>
            </a:extLst>
          </p:cNvPr>
          <p:cNvSpPr>
            <a:spLocks noGrp="1"/>
          </p:cNvSpPr>
          <p:nvPr>
            <p:ph idx="1"/>
          </p:nvPr>
        </p:nvSpPr>
        <p:spPr>
          <a:xfrm>
            <a:off x="677334" y="1376517"/>
            <a:ext cx="8596668" cy="4664846"/>
          </a:xfrm>
        </p:spPr>
        <p:txBody>
          <a:bodyPr>
            <a:normAutofit/>
          </a:bodyPr>
          <a:lstStyle/>
          <a:p>
            <a:pPr marL="0" indent="0">
              <a:buNone/>
            </a:pPr>
            <a:r>
              <a:rPr lang="en-US" sz="2000" dirty="0">
                <a:solidFill>
                  <a:schemeClr val="tx1">
                    <a:lumMod val="95000"/>
                    <a:lumOff val="5000"/>
                  </a:schemeClr>
                </a:solidFill>
              </a:rPr>
              <a:t>         🔹 Queried the dataset to analyze runs by batsman, wickets by bowler, and win ratios by team.</a:t>
            </a:r>
          </a:p>
          <a:p>
            <a:pPr marL="0" indent="0">
              <a:buNone/>
            </a:pPr>
            <a:r>
              <a:rPr lang="en-US" sz="2000" dirty="0">
                <a:solidFill>
                  <a:schemeClr val="tx1">
                    <a:lumMod val="95000"/>
                    <a:lumOff val="5000"/>
                  </a:schemeClr>
                </a:solidFill>
              </a:rPr>
              <a:t>         🔹 Applied filtering and grouping to identify patterns in </a:t>
            </a:r>
            <a:r>
              <a:rPr lang="en-US" sz="2000" dirty="0" err="1">
                <a:solidFill>
                  <a:schemeClr val="tx1">
                    <a:lumMod val="95000"/>
                    <a:lumOff val="5000"/>
                  </a:schemeClr>
                </a:solidFill>
              </a:rPr>
              <a:t>batting,bowling,and</a:t>
            </a:r>
            <a:r>
              <a:rPr lang="en-US" sz="2000" dirty="0">
                <a:solidFill>
                  <a:schemeClr val="tx1">
                    <a:lumMod val="95000"/>
                    <a:lumOff val="5000"/>
                  </a:schemeClr>
                </a:solidFill>
              </a:rPr>
              <a:t> match outcomes.</a:t>
            </a:r>
          </a:p>
          <a:p>
            <a:pPr marL="0" indent="0">
              <a:buNone/>
            </a:pPr>
            <a:r>
              <a:rPr lang="en-US" sz="2000" dirty="0">
                <a:solidFill>
                  <a:schemeClr val="tx1">
                    <a:lumMod val="95000"/>
                    <a:lumOff val="5000"/>
                  </a:schemeClr>
                </a:solidFill>
              </a:rPr>
              <a:t>         🔹 Wrote SQL queries to calculate </a:t>
            </a:r>
            <a:r>
              <a:rPr lang="en-US" sz="2000" dirty="0" err="1">
                <a:solidFill>
                  <a:schemeClr val="tx1">
                    <a:lumMod val="95000"/>
                    <a:lumOff val="5000"/>
                  </a:schemeClr>
                </a:solidFill>
              </a:rPr>
              <a:t>averages,strike</a:t>
            </a:r>
            <a:r>
              <a:rPr lang="en-US" sz="2000" dirty="0">
                <a:solidFill>
                  <a:schemeClr val="tx1">
                    <a:lumMod val="95000"/>
                    <a:lumOff val="5000"/>
                  </a:schemeClr>
                </a:solidFill>
              </a:rPr>
              <a:t> rates, economy </a:t>
            </a:r>
            <a:r>
              <a:rPr lang="en-US" sz="2000" dirty="0" err="1">
                <a:solidFill>
                  <a:schemeClr val="tx1">
                    <a:lumMod val="95000"/>
                    <a:lumOff val="5000"/>
                  </a:schemeClr>
                </a:solidFill>
              </a:rPr>
              <a:t>rates,and</a:t>
            </a:r>
            <a:r>
              <a:rPr lang="en-US" sz="2000" dirty="0">
                <a:solidFill>
                  <a:schemeClr val="tx1">
                    <a:lumMod val="95000"/>
                    <a:lumOff val="5000"/>
                  </a:schemeClr>
                </a:solidFill>
              </a:rPr>
              <a:t> win percentages.</a:t>
            </a:r>
          </a:p>
          <a:p>
            <a:pPr marL="0" indent="0">
              <a:buNone/>
            </a:pPr>
            <a:r>
              <a:rPr lang="en-US" sz="2000" dirty="0">
                <a:solidFill>
                  <a:schemeClr val="tx1">
                    <a:lumMod val="95000"/>
                    <a:lumOff val="5000"/>
                  </a:schemeClr>
                </a:solidFill>
              </a:rPr>
              <a:t>         🔹 Extracted subsets of data(</a:t>
            </a:r>
            <a:r>
              <a:rPr lang="en-US" sz="2000" dirty="0" err="1">
                <a:solidFill>
                  <a:schemeClr val="tx1">
                    <a:lumMod val="95000"/>
                    <a:lumOff val="5000"/>
                  </a:schemeClr>
                </a:solidFill>
              </a:rPr>
              <a:t>e.g.,top</a:t>
            </a:r>
            <a:r>
              <a:rPr lang="en-US" sz="2000" dirty="0">
                <a:solidFill>
                  <a:schemeClr val="tx1">
                    <a:lumMod val="95000"/>
                    <a:lumOff val="5000"/>
                  </a:schemeClr>
                </a:solidFill>
              </a:rPr>
              <a:t> 5 run </a:t>
            </a:r>
            <a:r>
              <a:rPr lang="en-US" sz="2000" dirty="0" err="1">
                <a:solidFill>
                  <a:schemeClr val="tx1">
                    <a:lumMod val="95000"/>
                    <a:lumOff val="5000"/>
                  </a:schemeClr>
                </a:solidFill>
              </a:rPr>
              <a:t>scorers,leading</a:t>
            </a:r>
            <a:r>
              <a:rPr lang="en-US" sz="2000" dirty="0">
                <a:solidFill>
                  <a:schemeClr val="tx1">
                    <a:lumMod val="95000"/>
                    <a:lumOff val="5000"/>
                  </a:schemeClr>
                </a:solidFill>
              </a:rPr>
              <a:t> wicket </a:t>
            </a:r>
            <a:r>
              <a:rPr lang="en-US" sz="2000" dirty="0" err="1">
                <a:solidFill>
                  <a:schemeClr val="tx1">
                    <a:lumMod val="95000"/>
                    <a:lumOff val="5000"/>
                  </a:schemeClr>
                </a:solidFill>
              </a:rPr>
              <a:t>takers,team</a:t>
            </a:r>
            <a:r>
              <a:rPr lang="en-US" sz="2000" dirty="0">
                <a:solidFill>
                  <a:schemeClr val="tx1">
                    <a:lumMod val="95000"/>
                    <a:lumOff val="5000"/>
                  </a:schemeClr>
                </a:solidFill>
              </a:rPr>
              <a:t> performance by stage) for deeper analysis.</a:t>
            </a:r>
            <a:endParaRPr lang="en-IN" sz="2000" dirty="0">
              <a:solidFill>
                <a:schemeClr val="tx1">
                  <a:lumMod val="95000"/>
                  <a:lumOff val="5000"/>
                </a:schemeClr>
              </a:solidFill>
            </a:endParaRPr>
          </a:p>
        </p:txBody>
      </p:sp>
    </p:spTree>
    <p:extLst>
      <p:ext uri="{BB962C8B-B14F-4D97-AF65-F5344CB8AC3E}">
        <p14:creationId xmlns:p14="http://schemas.microsoft.com/office/powerpoint/2010/main" val="3355669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8D222-E9F1-18BA-96E4-C80F8284B313}"/>
              </a:ext>
            </a:extLst>
          </p:cNvPr>
          <p:cNvSpPr>
            <a:spLocks noGrp="1"/>
          </p:cNvSpPr>
          <p:nvPr>
            <p:ph type="title"/>
          </p:nvPr>
        </p:nvSpPr>
        <p:spPr/>
        <p:txBody>
          <a:bodyPr/>
          <a:lstStyle/>
          <a:p>
            <a:r>
              <a:rPr lang="en-IN" b="1" dirty="0"/>
              <a:t>MY SQL QUERIES EXAMPLES &amp; INSIGHTS;</a:t>
            </a:r>
            <a:endParaRPr lang="en-IN" dirty="0"/>
          </a:p>
        </p:txBody>
      </p:sp>
      <p:sp>
        <p:nvSpPr>
          <p:cNvPr id="3" name="Content Placeholder 2">
            <a:extLst>
              <a:ext uri="{FF2B5EF4-FFF2-40B4-BE49-F238E27FC236}">
                <a16:creationId xmlns:a16="http://schemas.microsoft.com/office/drawing/2014/main" id="{37243A68-5692-6A97-B570-FA81F9DB756B}"/>
              </a:ext>
            </a:extLst>
          </p:cNvPr>
          <p:cNvSpPr>
            <a:spLocks noGrp="1"/>
          </p:cNvSpPr>
          <p:nvPr>
            <p:ph sz="half" idx="1"/>
          </p:nvPr>
        </p:nvSpPr>
        <p:spPr/>
        <p:txBody>
          <a:bodyPr>
            <a:normAutofit/>
          </a:bodyPr>
          <a:lstStyle/>
          <a:p>
            <a:r>
              <a:rPr lang="en-US" sz="2400" dirty="0">
                <a:solidFill>
                  <a:schemeClr val="tx1">
                    <a:lumMod val="95000"/>
                    <a:lumOff val="5000"/>
                  </a:schemeClr>
                </a:solidFill>
              </a:rPr>
              <a:t>SELECT     </a:t>
            </a:r>
            <a:r>
              <a:rPr lang="en-US" sz="2400" dirty="0" err="1">
                <a:solidFill>
                  <a:schemeClr val="tx1">
                    <a:lumMod val="95000"/>
                    <a:lumOff val="5000"/>
                  </a:schemeClr>
                </a:solidFill>
              </a:rPr>
              <a:t>batsmanName,SUM</a:t>
            </a:r>
            <a:r>
              <a:rPr lang="en-US" sz="2400" dirty="0">
                <a:solidFill>
                  <a:schemeClr val="tx1">
                    <a:lumMod val="95000"/>
                    <a:lumOff val="5000"/>
                  </a:schemeClr>
                </a:solidFill>
              </a:rPr>
              <a:t>(runs) AS </a:t>
            </a:r>
            <a:r>
              <a:rPr lang="en-US" sz="2400" dirty="0" err="1">
                <a:solidFill>
                  <a:schemeClr val="tx1">
                    <a:lumMod val="95000"/>
                    <a:lumOff val="5000"/>
                  </a:schemeClr>
                </a:solidFill>
              </a:rPr>
              <a:t>total_runs</a:t>
            </a:r>
            <a:endParaRPr lang="en-US" sz="2400" dirty="0">
              <a:solidFill>
                <a:schemeClr val="tx1">
                  <a:lumMod val="95000"/>
                  <a:lumOff val="5000"/>
                </a:schemeClr>
              </a:solidFill>
            </a:endParaRPr>
          </a:p>
          <a:p>
            <a:pPr marL="0" indent="0">
              <a:buNone/>
            </a:pPr>
            <a:r>
              <a:rPr lang="en-US" sz="2400" dirty="0">
                <a:solidFill>
                  <a:schemeClr val="tx1">
                    <a:lumMod val="95000"/>
                    <a:lumOff val="5000"/>
                  </a:schemeClr>
                </a:solidFill>
              </a:rPr>
              <a:t>    FROM    </a:t>
            </a:r>
            <a:r>
              <a:rPr lang="en-US" sz="2400" dirty="0" err="1">
                <a:solidFill>
                  <a:schemeClr val="tx1">
                    <a:lumMod val="95000"/>
                    <a:lumOff val="5000"/>
                  </a:schemeClr>
                </a:solidFill>
              </a:rPr>
              <a:t>batting_summary</a:t>
            </a:r>
            <a:endParaRPr lang="en-US" sz="2400" dirty="0">
              <a:solidFill>
                <a:schemeClr val="tx1">
                  <a:lumMod val="95000"/>
                  <a:lumOff val="5000"/>
                </a:schemeClr>
              </a:solidFill>
            </a:endParaRPr>
          </a:p>
          <a:p>
            <a:pPr marL="0" indent="0">
              <a:buNone/>
            </a:pPr>
            <a:r>
              <a:rPr lang="en-US" sz="2400" dirty="0">
                <a:solidFill>
                  <a:schemeClr val="tx1">
                    <a:lumMod val="95000"/>
                    <a:lumOff val="5000"/>
                  </a:schemeClr>
                </a:solidFill>
              </a:rPr>
              <a:t>    GROUP BY </a:t>
            </a:r>
            <a:r>
              <a:rPr lang="en-US" sz="2400" dirty="0" err="1">
                <a:solidFill>
                  <a:schemeClr val="tx1">
                    <a:lumMod val="95000"/>
                    <a:lumOff val="5000"/>
                  </a:schemeClr>
                </a:solidFill>
              </a:rPr>
              <a:t>batsmanName</a:t>
            </a:r>
            <a:endParaRPr lang="en-US" sz="2400" dirty="0">
              <a:solidFill>
                <a:schemeClr val="tx1">
                  <a:lumMod val="95000"/>
                  <a:lumOff val="5000"/>
                </a:schemeClr>
              </a:solidFill>
            </a:endParaRPr>
          </a:p>
          <a:p>
            <a:pPr marL="0" indent="0">
              <a:buNone/>
            </a:pPr>
            <a:r>
              <a:rPr lang="en-US" sz="2400" dirty="0">
                <a:solidFill>
                  <a:schemeClr val="tx1">
                    <a:lumMod val="95000"/>
                    <a:lumOff val="5000"/>
                  </a:schemeClr>
                </a:solidFill>
              </a:rPr>
              <a:t>    ORDER </a:t>
            </a:r>
            <a:r>
              <a:rPr lang="en-US" sz="2400" dirty="0" err="1">
                <a:solidFill>
                  <a:schemeClr val="tx1">
                    <a:lumMod val="95000"/>
                    <a:lumOff val="5000"/>
                  </a:schemeClr>
                </a:solidFill>
              </a:rPr>
              <a:t>BYtotal_runs</a:t>
            </a:r>
            <a:r>
              <a:rPr lang="en-US" sz="2400" dirty="0">
                <a:solidFill>
                  <a:schemeClr val="tx1">
                    <a:lumMod val="95000"/>
                    <a:lumOff val="5000"/>
                  </a:schemeClr>
                </a:solidFill>
              </a:rPr>
              <a:t>  DESC    </a:t>
            </a:r>
          </a:p>
          <a:p>
            <a:pPr marL="0" indent="0">
              <a:buNone/>
            </a:pPr>
            <a:r>
              <a:rPr lang="en-US" sz="2400" dirty="0">
                <a:solidFill>
                  <a:schemeClr val="tx1">
                    <a:lumMod val="95000"/>
                    <a:lumOff val="5000"/>
                  </a:schemeClr>
                </a:solidFill>
              </a:rPr>
              <a:t>    LIMIT 5;</a:t>
            </a:r>
            <a:endParaRPr lang="en-IN" sz="2400" dirty="0">
              <a:solidFill>
                <a:schemeClr val="tx1">
                  <a:lumMod val="95000"/>
                  <a:lumOff val="5000"/>
                </a:schemeClr>
              </a:solidFill>
            </a:endParaRPr>
          </a:p>
        </p:txBody>
      </p:sp>
      <p:pic>
        <p:nvPicPr>
          <p:cNvPr id="8" name="Content Placeholder 7">
            <a:extLst>
              <a:ext uri="{FF2B5EF4-FFF2-40B4-BE49-F238E27FC236}">
                <a16:creationId xmlns:a16="http://schemas.microsoft.com/office/drawing/2014/main" id="{793882B4-43E4-78F5-CBFB-DBE7EB12919D}"/>
              </a:ext>
            </a:extLst>
          </p:cNvPr>
          <p:cNvPicPr>
            <a:picLocks noGrp="1" noChangeAspect="1"/>
          </p:cNvPicPr>
          <p:nvPr>
            <p:ph sz="half" idx="2"/>
          </p:nvPr>
        </p:nvPicPr>
        <p:blipFill>
          <a:blip r:embed="rId2"/>
          <a:stretch>
            <a:fillRect/>
          </a:stretch>
        </p:blipFill>
        <p:spPr>
          <a:xfrm>
            <a:off x="5036472" y="2399071"/>
            <a:ext cx="4638469" cy="2448232"/>
          </a:xfrm>
        </p:spPr>
      </p:pic>
    </p:spTree>
    <p:extLst>
      <p:ext uri="{BB962C8B-B14F-4D97-AF65-F5344CB8AC3E}">
        <p14:creationId xmlns:p14="http://schemas.microsoft.com/office/powerpoint/2010/main" val="3802592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1AD43-498A-0EFB-D4AE-377A20C30D54}"/>
              </a:ext>
            </a:extLst>
          </p:cNvPr>
          <p:cNvSpPr>
            <a:spLocks noGrp="1"/>
          </p:cNvSpPr>
          <p:nvPr>
            <p:ph type="title"/>
          </p:nvPr>
        </p:nvSpPr>
        <p:spPr>
          <a:xfrm>
            <a:off x="225050" y="373626"/>
            <a:ext cx="8596668" cy="1320800"/>
          </a:xfrm>
        </p:spPr>
        <p:txBody>
          <a:bodyPr/>
          <a:lstStyle/>
          <a:p>
            <a:r>
              <a:rPr lang="en-IN" b="1" dirty="0"/>
              <a:t>MY SQL QUERIES EXAMPLES &amp; INSIGHTS;</a:t>
            </a:r>
          </a:p>
        </p:txBody>
      </p:sp>
      <p:sp>
        <p:nvSpPr>
          <p:cNvPr id="3" name="Content Placeholder 2">
            <a:extLst>
              <a:ext uri="{FF2B5EF4-FFF2-40B4-BE49-F238E27FC236}">
                <a16:creationId xmlns:a16="http://schemas.microsoft.com/office/drawing/2014/main" id="{DC24D864-1765-E5EA-054A-D816659975E1}"/>
              </a:ext>
            </a:extLst>
          </p:cNvPr>
          <p:cNvSpPr>
            <a:spLocks noGrp="1"/>
          </p:cNvSpPr>
          <p:nvPr>
            <p:ph sz="half" idx="1"/>
          </p:nvPr>
        </p:nvSpPr>
        <p:spPr>
          <a:xfrm>
            <a:off x="432619" y="2192594"/>
            <a:ext cx="5181599" cy="4055806"/>
          </a:xfrm>
        </p:spPr>
        <p:txBody>
          <a:bodyPr>
            <a:noAutofit/>
          </a:bodyPr>
          <a:lstStyle/>
          <a:p>
            <a:r>
              <a:rPr lang="en-US" sz="2400" dirty="0">
                <a:solidFill>
                  <a:schemeClr val="tx1">
                    <a:lumMod val="95000"/>
                    <a:lumOff val="5000"/>
                  </a:schemeClr>
                </a:solidFill>
              </a:rPr>
              <a:t>SELECT  </a:t>
            </a:r>
            <a:r>
              <a:rPr lang="en-US" sz="2400" dirty="0" err="1">
                <a:solidFill>
                  <a:schemeClr val="tx1">
                    <a:lumMod val="95000"/>
                    <a:lumOff val="5000"/>
                  </a:schemeClr>
                </a:solidFill>
              </a:rPr>
              <a:t>bowlerName</a:t>
            </a:r>
            <a:r>
              <a:rPr lang="en-US" sz="2400" dirty="0">
                <a:solidFill>
                  <a:schemeClr val="tx1">
                    <a:lumMod val="95000"/>
                    <a:lumOff val="5000"/>
                  </a:schemeClr>
                </a:solidFill>
              </a:rPr>
              <a:t>,   SUM(wickets) AS     </a:t>
            </a:r>
            <a:r>
              <a:rPr lang="en-US" sz="2400" dirty="0" err="1">
                <a:solidFill>
                  <a:schemeClr val="tx1">
                    <a:lumMod val="95000"/>
                    <a:lumOff val="5000"/>
                  </a:schemeClr>
                </a:solidFill>
              </a:rPr>
              <a:t>total_wickets</a:t>
            </a:r>
            <a:endParaRPr lang="en-US" sz="2400" dirty="0">
              <a:solidFill>
                <a:schemeClr val="tx1">
                  <a:lumMod val="95000"/>
                  <a:lumOff val="5000"/>
                </a:schemeClr>
              </a:solidFill>
            </a:endParaRPr>
          </a:p>
          <a:p>
            <a:pPr marL="0" indent="0">
              <a:buNone/>
            </a:pPr>
            <a:r>
              <a:rPr lang="en-US" sz="2400" dirty="0">
                <a:solidFill>
                  <a:schemeClr val="tx1">
                    <a:lumMod val="95000"/>
                    <a:lumOff val="5000"/>
                  </a:schemeClr>
                </a:solidFill>
              </a:rPr>
              <a:t>    FROM </a:t>
            </a:r>
            <a:r>
              <a:rPr lang="en-US" sz="2400" dirty="0" err="1">
                <a:solidFill>
                  <a:schemeClr val="tx1">
                    <a:lumMod val="95000"/>
                    <a:lumOff val="5000"/>
                  </a:schemeClr>
                </a:solidFill>
              </a:rPr>
              <a:t>bowling_summary</a:t>
            </a:r>
            <a:endParaRPr lang="en-US" sz="2400" dirty="0">
              <a:solidFill>
                <a:schemeClr val="tx1">
                  <a:lumMod val="95000"/>
                  <a:lumOff val="5000"/>
                </a:schemeClr>
              </a:solidFill>
            </a:endParaRPr>
          </a:p>
          <a:p>
            <a:pPr marL="0" indent="0">
              <a:buNone/>
            </a:pPr>
            <a:r>
              <a:rPr lang="en-US" sz="2400" dirty="0">
                <a:solidFill>
                  <a:schemeClr val="tx1">
                    <a:lumMod val="95000"/>
                    <a:lumOff val="5000"/>
                  </a:schemeClr>
                </a:solidFill>
              </a:rPr>
              <a:t>    GROUP BY </a:t>
            </a:r>
            <a:r>
              <a:rPr lang="en-US" sz="2400" dirty="0" err="1">
                <a:solidFill>
                  <a:schemeClr val="tx1">
                    <a:lumMod val="95000"/>
                    <a:lumOff val="5000"/>
                  </a:schemeClr>
                </a:solidFill>
              </a:rPr>
              <a:t>bowlerName</a:t>
            </a:r>
            <a:endParaRPr lang="en-US" sz="2400" dirty="0">
              <a:solidFill>
                <a:schemeClr val="tx1">
                  <a:lumMod val="95000"/>
                  <a:lumOff val="5000"/>
                </a:schemeClr>
              </a:solidFill>
            </a:endParaRPr>
          </a:p>
          <a:p>
            <a:pPr marL="0" indent="0">
              <a:buNone/>
            </a:pPr>
            <a:r>
              <a:rPr lang="en-US" sz="2400" dirty="0">
                <a:solidFill>
                  <a:schemeClr val="tx1">
                    <a:lumMod val="95000"/>
                    <a:lumOff val="5000"/>
                  </a:schemeClr>
                </a:solidFill>
              </a:rPr>
              <a:t>    ORDER BY   </a:t>
            </a:r>
            <a:r>
              <a:rPr lang="en-US" sz="2400" dirty="0" err="1">
                <a:solidFill>
                  <a:schemeClr val="tx1">
                    <a:lumMod val="95000"/>
                    <a:lumOff val="5000"/>
                  </a:schemeClr>
                </a:solidFill>
              </a:rPr>
              <a:t>total_wickets</a:t>
            </a:r>
            <a:r>
              <a:rPr lang="en-US" sz="2400" dirty="0">
                <a:solidFill>
                  <a:schemeClr val="tx1">
                    <a:lumMod val="95000"/>
                    <a:lumOff val="5000"/>
                  </a:schemeClr>
                </a:solidFill>
              </a:rPr>
              <a:t>  DESC</a:t>
            </a:r>
          </a:p>
          <a:p>
            <a:pPr marL="0" indent="0">
              <a:buNone/>
            </a:pPr>
            <a:r>
              <a:rPr lang="en-US" sz="2400" dirty="0">
                <a:solidFill>
                  <a:schemeClr val="tx1">
                    <a:lumMod val="95000"/>
                    <a:lumOff val="5000"/>
                  </a:schemeClr>
                </a:solidFill>
              </a:rPr>
              <a:t>     LIMIT 5;</a:t>
            </a:r>
            <a:endParaRPr lang="en-IN" sz="2400" dirty="0">
              <a:solidFill>
                <a:schemeClr val="tx1">
                  <a:lumMod val="95000"/>
                  <a:lumOff val="5000"/>
                </a:schemeClr>
              </a:solidFill>
            </a:endParaRPr>
          </a:p>
        </p:txBody>
      </p:sp>
      <p:pic>
        <p:nvPicPr>
          <p:cNvPr id="16" name="Content Placeholder 15">
            <a:extLst>
              <a:ext uri="{FF2B5EF4-FFF2-40B4-BE49-F238E27FC236}">
                <a16:creationId xmlns:a16="http://schemas.microsoft.com/office/drawing/2014/main" id="{4371C9D8-5B9D-FFC8-690F-C3B7D7531DA8}"/>
              </a:ext>
            </a:extLst>
          </p:cNvPr>
          <p:cNvPicPr>
            <a:picLocks noGrp="1" noChangeAspect="1"/>
          </p:cNvPicPr>
          <p:nvPr>
            <p:ph sz="half" idx="2"/>
          </p:nvPr>
        </p:nvPicPr>
        <p:blipFill>
          <a:blip r:embed="rId2"/>
          <a:stretch>
            <a:fillRect/>
          </a:stretch>
        </p:blipFill>
        <p:spPr>
          <a:xfrm>
            <a:off x="5774533" y="2458064"/>
            <a:ext cx="4152595" cy="2802193"/>
          </a:xfrm>
        </p:spPr>
      </p:pic>
    </p:spTree>
    <p:extLst>
      <p:ext uri="{BB962C8B-B14F-4D97-AF65-F5344CB8AC3E}">
        <p14:creationId xmlns:p14="http://schemas.microsoft.com/office/powerpoint/2010/main" val="1205027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D5E96-2C12-A3B0-7B69-D6EF4813CD84}"/>
              </a:ext>
            </a:extLst>
          </p:cNvPr>
          <p:cNvSpPr>
            <a:spLocks noGrp="1"/>
          </p:cNvSpPr>
          <p:nvPr>
            <p:ph type="title"/>
          </p:nvPr>
        </p:nvSpPr>
        <p:spPr>
          <a:xfrm>
            <a:off x="677334" y="609600"/>
            <a:ext cx="8596668" cy="698090"/>
          </a:xfrm>
        </p:spPr>
        <p:txBody>
          <a:bodyPr>
            <a:normAutofit/>
          </a:bodyPr>
          <a:lstStyle/>
          <a:p>
            <a:r>
              <a:rPr lang="en-IN" b="1" dirty="0"/>
              <a:t>PYTHON</a:t>
            </a:r>
          </a:p>
        </p:txBody>
      </p:sp>
      <p:sp>
        <p:nvSpPr>
          <p:cNvPr id="3" name="Content Placeholder 2">
            <a:extLst>
              <a:ext uri="{FF2B5EF4-FFF2-40B4-BE49-F238E27FC236}">
                <a16:creationId xmlns:a16="http://schemas.microsoft.com/office/drawing/2014/main" id="{33D03749-9A1D-2EF7-9322-9FA94B72CC6E}"/>
              </a:ext>
            </a:extLst>
          </p:cNvPr>
          <p:cNvSpPr>
            <a:spLocks noGrp="1"/>
          </p:cNvSpPr>
          <p:nvPr>
            <p:ph idx="1"/>
          </p:nvPr>
        </p:nvSpPr>
        <p:spPr>
          <a:xfrm>
            <a:off x="677334" y="1307691"/>
            <a:ext cx="8596668" cy="4733672"/>
          </a:xfrm>
        </p:spPr>
        <p:txBody>
          <a:bodyPr/>
          <a:lstStyle/>
          <a:p>
            <a:pPr marL="0" indent="0">
              <a:buNone/>
            </a:pPr>
            <a:r>
              <a:rPr lang="en-IN" dirty="0"/>
              <a:t> </a:t>
            </a:r>
            <a:r>
              <a:rPr lang="en-IN" sz="2000" dirty="0">
                <a:solidFill>
                  <a:schemeClr val="tx1">
                    <a:lumMod val="95000"/>
                    <a:lumOff val="5000"/>
                  </a:schemeClr>
                </a:solidFill>
              </a:rPr>
              <a:t>        🔹 Conducted Exploratory Data Analysis (EDA) using Pandas and NumPy on player and match data.</a:t>
            </a:r>
          </a:p>
          <a:p>
            <a:pPr marL="0" indent="0">
              <a:buNone/>
            </a:pPr>
            <a:r>
              <a:rPr lang="en-IN" sz="2000" dirty="0">
                <a:solidFill>
                  <a:schemeClr val="tx1">
                    <a:lumMod val="95000"/>
                    <a:lumOff val="5000"/>
                  </a:schemeClr>
                </a:solidFill>
              </a:rPr>
              <a:t>         🔹 Identified relationships and correlations (e.g., strike rate vs </a:t>
            </a:r>
            <a:r>
              <a:rPr lang="en-IN" sz="2000" dirty="0" err="1">
                <a:solidFill>
                  <a:schemeClr val="tx1">
                    <a:lumMod val="95000"/>
                    <a:lumOff val="5000"/>
                  </a:schemeClr>
                </a:solidFill>
              </a:rPr>
              <a:t>average,economy</a:t>
            </a:r>
            <a:r>
              <a:rPr lang="en-IN" sz="2000" dirty="0">
                <a:solidFill>
                  <a:schemeClr val="tx1">
                    <a:lumMod val="95000"/>
                    <a:lumOff val="5000"/>
                  </a:schemeClr>
                </a:solidFill>
              </a:rPr>
              <a:t> rate vs wickets).</a:t>
            </a:r>
          </a:p>
          <a:p>
            <a:pPr marL="0" indent="0">
              <a:buNone/>
            </a:pPr>
            <a:r>
              <a:rPr lang="en-IN" sz="2000" dirty="0">
                <a:solidFill>
                  <a:schemeClr val="tx1">
                    <a:lumMod val="95000"/>
                    <a:lumOff val="5000"/>
                  </a:schemeClr>
                </a:solidFill>
              </a:rPr>
              <a:t>          🔹 Used Matplotlib/Seaborn to visualize trends such as top run </a:t>
            </a:r>
            <a:r>
              <a:rPr lang="en-IN" sz="2000" dirty="0" err="1">
                <a:solidFill>
                  <a:schemeClr val="tx1">
                    <a:lumMod val="95000"/>
                    <a:lumOff val="5000"/>
                  </a:schemeClr>
                </a:solidFill>
              </a:rPr>
              <a:t>scores,leading</a:t>
            </a:r>
            <a:r>
              <a:rPr lang="en-IN" sz="2000" dirty="0">
                <a:solidFill>
                  <a:schemeClr val="tx1">
                    <a:lumMod val="95000"/>
                    <a:lumOff val="5000"/>
                  </a:schemeClr>
                </a:solidFill>
              </a:rPr>
              <a:t> wicket takers, and team win distributions.</a:t>
            </a:r>
          </a:p>
          <a:p>
            <a:pPr marL="0" indent="0">
              <a:buNone/>
            </a:pPr>
            <a:r>
              <a:rPr lang="en-IN" sz="2000" dirty="0">
                <a:solidFill>
                  <a:schemeClr val="tx1">
                    <a:lumMod val="95000"/>
                    <a:lumOff val="5000"/>
                  </a:schemeClr>
                </a:solidFill>
              </a:rPr>
              <a:t>          🔹 </a:t>
            </a:r>
            <a:r>
              <a:rPr lang="en-IN" sz="2000" dirty="0" err="1">
                <a:solidFill>
                  <a:schemeClr val="tx1">
                    <a:lumMod val="95000"/>
                    <a:lumOff val="5000"/>
                  </a:schemeClr>
                </a:solidFill>
              </a:rPr>
              <a:t>Preprocessed</a:t>
            </a:r>
            <a:r>
              <a:rPr lang="en-IN" sz="2000" dirty="0">
                <a:solidFill>
                  <a:schemeClr val="tx1">
                    <a:lumMod val="95000"/>
                    <a:lumOff val="5000"/>
                  </a:schemeClr>
                </a:solidFill>
              </a:rPr>
              <a:t> data for creating Power BI dashboards and advanced visualizations.</a:t>
            </a:r>
          </a:p>
        </p:txBody>
      </p:sp>
    </p:spTree>
    <p:extLst>
      <p:ext uri="{BB962C8B-B14F-4D97-AF65-F5344CB8AC3E}">
        <p14:creationId xmlns:p14="http://schemas.microsoft.com/office/powerpoint/2010/main" val="26838969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TM02900688[[fn=Facet]]</Template>
  <TotalTime>344</TotalTime>
  <Words>967</Words>
  <Application>Microsoft Office PowerPoint</Application>
  <PresentationFormat>Widescreen</PresentationFormat>
  <Paragraphs>81</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Arial Black</vt:lpstr>
      <vt:lpstr>Arial Rounded MT Bold</vt:lpstr>
      <vt:lpstr>Trebuchet MS</vt:lpstr>
      <vt:lpstr>Wingdings 3</vt:lpstr>
      <vt:lpstr>Facet</vt:lpstr>
      <vt:lpstr>T20 WORLD CUP ANALYSIS PROJECT  </vt:lpstr>
      <vt:lpstr>INTRODUCTION</vt:lpstr>
      <vt:lpstr>Problem statement &amp; Objectives</vt:lpstr>
      <vt:lpstr>Work Strategy</vt:lpstr>
      <vt:lpstr>EXCEL:</vt:lpstr>
      <vt:lpstr>SQL ANALYSIS</vt:lpstr>
      <vt:lpstr>MY SQL QUERIES EXAMPLES &amp; INSIGHTS;</vt:lpstr>
      <vt:lpstr>MY SQL QUERIES EXAMPLES &amp; INSIGHTS;</vt:lpstr>
      <vt:lpstr>PYTHON</vt:lpstr>
      <vt:lpstr>PowerPoint Presentation</vt:lpstr>
      <vt:lpstr>PowerPoint Presentation</vt:lpstr>
      <vt:lpstr>POWER BI:</vt:lpstr>
      <vt:lpstr>PowerPoint Presentation</vt:lpstr>
      <vt:lpstr>INSIGHTS: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Joel Solomon</dc:creator>
  <cp:lastModifiedBy>5769cb3a Power BI</cp:lastModifiedBy>
  <cp:revision>19</cp:revision>
  <dcterms:created xsi:type="dcterms:W3CDTF">2025-09-06T09:16:42Z</dcterms:created>
  <dcterms:modified xsi:type="dcterms:W3CDTF">2025-09-18T18:13:41Z</dcterms:modified>
</cp:coreProperties>
</file>