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Lst>
  <p:notesMasterIdLst>
    <p:notesMasterId r:id="rId23"/>
  </p:notesMasterIdLst>
  <p:handoutMasterIdLst>
    <p:handoutMasterId r:id="rId24"/>
  </p:handoutMasterIdLst>
  <p:sldIdLst>
    <p:sldId id="256" r:id="rId5"/>
    <p:sldId id="257" r:id="rId6"/>
    <p:sldId id="260" r:id="rId7"/>
    <p:sldId id="259" r:id="rId8"/>
    <p:sldId id="258" r:id="rId9"/>
    <p:sldId id="261" r:id="rId10"/>
    <p:sldId id="262" r:id="rId11"/>
    <p:sldId id="265" r:id="rId12"/>
    <p:sldId id="269" r:id="rId13"/>
    <p:sldId id="268" r:id="rId14"/>
    <p:sldId id="263" r:id="rId15"/>
    <p:sldId id="264" r:id="rId16"/>
    <p:sldId id="270" r:id="rId17"/>
    <p:sldId id="266" r:id="rId18"/>
    <p:sldId id="267"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8"/>
    <a:srgbClr val="F7F1E4"/>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27.07.2021</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27.07.2021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Freeform: Shape 17">
            <a:extLst>
              <a:ext uri="{FF2B5EF4-FFF2-40B4-BE49-F238E27FC236}">
                <a16:creationId xmlns:a16="http://schemas.microsoft.com/office/drawing/2014/main" id="{FB0E86F6-599E-48EA-B7FF-8DBBB2ADB92A}"/>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161873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1777519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68274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275510302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3173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42611980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8156890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69142625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2014463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154709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5F56B4D6-3D3A-4BC0-9847-F791C86AC49C}"/>
              </a:ext>
            </a:extLst>
          </p:cNvPr>
          <p:cNvGrpSpPr/>
          <p:nvPr userDrawn="1"/>
        </p:nvGrpSpPr>
        <p:grpSpPr>
          <a:xfrm>
            <a:off x="0" y="0"/>
            <a:ext cx="12192000" cy="6858000"/>
            <a:chOff x="0" y="0"/>
            <a:chExt cx="12192000" cy="6858000"/>
          </a:xfrm>
        </p:grpSpPr>
        <p:sp>
          <p:nvSpPr>
            <p:cNvPr id="8" name="Freeform: Shape 7">
              <a:extLst>
                <a:ext uri="{FF2B5EF4-FFF2-40B4-BE49-F238E27FC236}">
                  <a16:creationId xmlns:a16="http://schemas.microsoft.com/office/drawing/2014/main" id="{B07B603C-995E-4FD2-9224-90790EBC1387}"/>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26F95945-E696-47AA-B1CC-68059014B3F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E9C78D9A-3FA2-4736-8F21-DD0E5C3B56A2}"/>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0AAE8E66-4E15-4A8C-903B-5FA3EB9BE3BA}"/>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735072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6">
            <a:extLst>
              <a:ext uri="{FF2B5EF4-FFF2-40B4-BE49-F238E27FC236}">
                <a16:creationId xmlns:a16="http://schemas.microsoft.com/office/drawing/2014/main" id="{84683493-F642-4DFB-A186-AF304B38FB71}"/>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2924532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7B75EB2E-92F9-4487-A068-E20787E8602E}"/>
              </a:ext>
            </a:extLst>
          </p:cNvPr>
          <p:cNvGrpSpPr/>
          <p:nvPr userDrawn="1"/>
        </p:nvGrpSpPr>
        <p:grpSpPr>
          <a:xfrm>
            <a:off x="0" y="0"/>
            <a:ext cx="12192000" cy="6858000"/>
            <a:chOff x="0" y="0"/>
            <a:chExt cx="12192000" cy="6858000"/>
          </a:xfrm>
        </p:grpSpPr>
        <p:sp>
          <p:nvSpPr>
            <p:cNvPr id="9" name="Freeform: Shape 8">
              <a:extLst>
                <a:ext uri="{FF2B5EF4-FFF2-40B4-BE49-F238E27FC236}">
                  <a16:creationId xmlns:a16="http://schemas.microsoft.com/office/drawing/2014/main" id="{6963142A-8CF1-49DE-A508-DFC5E9253337}"/>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5CEDB79B-3837-4822-BD9B-B14DB4BA972E}"/>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B62BEE7B-FC2C-41A8-933C-AF2F7590240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2C8B8FEC-1181-4C81-BFC5-B1F97F685AF5}"/>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7399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D3B76370-EEAA-4C0D-A59F-59FB5C31A23E}"/>
              </a:ext>
            </a:extLst>
          </p:cNvPr>
          <p:cNvGrpSpPr/>
          <p:nvPr userDrawn="1"/>
        </p:nvGrpSpPr>
        <p:grpSpPr>
          <a:xfrm>
            <a:off x="0" y="0"/>
            <a:ext cx="12192000" cy="6858000"/>
            <a:chOff x="0" y="0"/>
            <a:chExt cx="12192000" cy="6858000"/>
          </a:xfrm>
        </p:grpSpPr>
        <p:sp>
          <p:nvSpPr>
            <p:cNvPr id="11" name="Freeform: Shape 10">
              <a:extLst>
                <a:ext uri="{FF2B5EF4-FFF2-40B4-BE49-F238E27FC236}">
                  <a16:creationId xmlns:a16="http://schemas.microsoft.com/office/drawing/2014/main" id="{502CBE84-7C38-44C0-9C09-023753C89EC0}"/>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25797F9A-F624-4E51-A238-FA76CD9C2086}"/>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9D678863-3C1A-435A-A45F-315F7F752591}"/>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CFFC7292-DFB9-4A06-B28D-E5E5912243BA}"/>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68178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0C7B27CD-9354-4DB9-AE0B-8265954E86EB}"/>
              </a:ext>
            </a:extLst>
          </p:cNvPr>
          <p:cNvGrpSpPr/>
          <p:nvPr userDrawn="1"/>
        </p:nvGrpSpPr>
        <p:grpSpPr>
          <a:xfrm>
            <a:off x="0" y="0"/>
            <a:ext cx="12192000" cy="6858000"/>
            <a:chOff x="0" y="0"/>
            <a:chExt cx="12192000" cy="6858000"/>
          </a:xfrm>
        </p:grpSpPr>
        <p:sp>
          <p:nvSpPr>
            <p:cNvPr id="7" name="Freeform: Shape 6">
              <a:extLst>
                <a:ext uri="{FF2B5EF4-FFF2-40B4-BE49-F238E27FC236}">
                  <a16:creationId xmlns:a16="http://schemas.microsoft.com/office/drawing/2014/main" id="{C5E082AE-F172-4B03-B09D-FB15C789D84C}"/>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7">
              <a:extLst>
                <a:ext uri="{FF2B5EF4-FFF2-40B4-BE49-F238E27FC236}">
                  <a16:creationId xmlns:a16="http://schemas.microsoft.com/office/drawing/2014/main" id="{9B0DBE40-27AD-484A-B9E6-118EE1A8D19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AA1EAE53-E3C0-4856-A853-52FB8600424C}"/>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91F97CD5-CD30-4ED9-BB9A-38341EA0D843}"/>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99932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D0D7AFBF-B6D7-4CA3-96E3-FEA2F383838A}"/>
              </a:ext>
            </a:extLst>
          </p:cNvPr>
          <p:cNvGrpSpPr/>
          <p:nvPr userDrawn="1"/>
        </p:nvGrpSpPr>
        <p:grpSpPr>
          <a:xfrm>
            <a:off x="0" y="0"/>
            <a:ext cx="12192000" cy="6858000"/>
            <a:chOff x="0" y="0"/>
            <a:chExt cx="12192000" cy="6858000"/>
          </a:xfrm>
        </p:grpSpPr>
        <p:sp>
          <p:nvSpPr>
            <p:cNvPr id="6" name="Freeform: Shape 5">
              <a:extLst>
                <a:ext uri="{FF2B5EF4-FFF2-40B4-BE49-F238E27FC236}">
                  <a16:creationId xmlns:a16="http://schemas.microsoft.com/office/drawing/2014/main" id="{FDA2A5DC-26A2-41BB-B425-75D367B13BC9}"/>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6">
              <a:extLst>
                <a:ext uri="{FF2B5EF4-FFF2-40B4-BE49-F238E27FC236}">
                  <a16:creationId xmlns:a16="http://schemas.microsoft.com/office/drawing/2014/main" id="{238ADB4D-C970-4BAE-B0A8-E0DF8AED2320}"/>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FB22E73C-C7FF-4D82-81C9-F685BBC93D3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12949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1ED69563-CA5A-4E41-8444-6B3BDBEDBBE0}"/>
              </a:ext>
            </a:extLst>
          </p:cNvPr>
          <p:cNvGrpSpPr/>
          <p:nvPr userDrawn="1"/>
        </p:nvGrpSpPr>
        <p:grpSpPr>
          <a:xfrm>
            <a:off x="0" y="0"/>
            <a:ext cx="12192000" cy="6858000"/>
            <a:chOff x="0" y="0"/>
            <a:chExt cx="12192000" cy="6858000"/>
          </a:xfrm>
        </p:grpSpPr>
        <p:sp>
          <p:nvSpPr>
            <p:cNvPr id="9" name="Freeform: Shape 8">
              <a:extLst>
                <a:ext uri="{FF2B5EF4-FFF2-40B4-BE49-F238E27FC236}">
                  <a16:creationId xmlns:a16="http://schemas.microsoft.com/office/drawing/2014/main" id="{E59EDED0-B92A-4756-96FB-F146EC07C709}"/>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28BEDD2A-ACB2-4840-8617-00EAB944EB0C}"/>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FA3A042C-E80B-47FB-8A99-868963C8D561}"/>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F43E1CF0-C88A-4E8C-91F4-2290AB7FDBA3}"/>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87033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762BC214-6DED-4D40-9429-373ED010FFF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5024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1415063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677" r:id="rId19"/>
    <p:sldLayoutId id="2147483678" r:id="rId20"/>
    <p:sldLayoutId id="2147483679" r:id="rId21"/>
    <p:sldLayoutId id="2147483681" r:id="rId22"/>
    <p:sldLayoutId id="2147483690" r:id="rId23"/>
    <p:sldLayoutId id="2147483691" r:id="rId24"/>
    <p:sldLayoutId id="2147483684" r:id="rId25"/>
    <p:sldLayoutId id="2147483692" r:id="rId26"/>
    <p:sldLayoutId id="2147483693" r:id="rId27"/>
    <p:sldLayoutId id="2147483694" r:id="rId28"/>
    <p:sldLayoutId id="2147483697" r:id="rId29"/>
    <p:sldLayoutId id="2147483698" r:id="rId30"/>
    <p:sldLayoutId id="2147483699" r:id="rId31"/>
    <p:sldLayoutId id="2147483701" r:id="rId32"/>
    <p:sldLayoutId id="2147483700" r:id="rId33"/>
    <p:sldLayoutId id="2147483687" r:id="rId34"/>
    <p:sldLayoutId id="2147483696" r:id="rId35"/>
    <p:sldLayoutId id="2147483688" r:id="rId3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strapi.io/documentation/3.0.0-beta.x/installation/docker.html"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hoenixnap.com/kb/what-is-server-virtualiza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5515" r="5515"/>
          <a:stretch/>
        </p:blipFill>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solidFill>
                  <a:srgbClr val="92D050"/>
                </a:solidFill>
              </a:rPr>
              <a:t>AR Software</a:t>
            </a:r>
            <a:endParaRPr lang="ru-RU" dirty="0">
              <a:solidFill>
                <a:srgbClr val="92D050"/>
              </a:solidFill>
            </a:endParaRPr>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solidFill>
                  <a:srgbClr val="92D050"/>
                </a:solidFill>
              </a:rPr>
              <a:t>Containerization</a:t>
            </a:r>
            <a:endParaRPr lang="ru-RU" dirty="0">
              <a:solidFill>
                <a:srgbClr val="92D050"/>
              </a:solidFill>
            </a:endParaRPr>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solidFill>
                  <a:srgbClr val="92D050"/>
                </a:solidFill>
              </a:rPr>
              <a:t>072021</a:t>
            </a:r>
            <a:endParaRPr lang="ru-RU" dirty="0">
              <a:solidFill>
                <a:srgbClr val="92D050"/>
              </a:solidFill>
            </a:endParaRPr>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rgbClr val="92D050"/>
                </a:solidFill>
              </a:rPr>
              <a:t>Month</a:t>
            </a:r>
            <a:endParaRPr lang="ru-RU" dirty="0">
              <a:solidFill>
                <a:srgbClr val="92D050"/>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B314-3E3B-49B9-B0FF-2553A3A69A17}"/>
              </a:ext>
            </a:extLst>
          </p:cNvPr>
          <p:cNvSpPr>
            <a:spLocks noGrp="1"/>
          </p:cNvSpPr>
          <p:nvPr>
            <p:ph type="title"/>
          </p:nvPr>
        </p:nvSpPr>
        <p:spPr/>
        <p:txBody>
          <a:bodyPr/>
          <a:lstStyle/>
          <a:p>
            <a:r>
              <a:rPr lang="en-US" dirty="0"/>
              <a:t>Docker  And Container</a:t>
            </a:r>
            <a:endParaRPr lang="en-IN" dirty="0"/>
          </a:p>
        </p:txBody>
      </p:sp>
      <p:sp>
        <p:nvSpPr>
          <p:cNvPr id="3" name="Content Placeholder 2">
            <a:extLst>
              <a:ext uri="{FF2B5EF4-FFF2-40B4-BE49-F238E27FC236}">
                <a16:creationId xmlns:a16="http://schemas.microsoft.com/office/drawing/2014/main" id="{A0AE59DA-7411-44A4-9881-7331641C99C5}"/>
              </a:ext>
            </a:extLst>
          </p:cNvPr>
          <p:cNvSpPr>
            <a:spLocks noGrp="1"/>
          </p:cNvSpPr>
          <p:nvPr>
            <p:ph idx="1"/>
          </p:nvPr>
        </p:nvSpPr>
        <p:spPr>
          <a:xfrm>
            <a:off x="677334" y="2160589"/>
            <a:ext cx="8596668" cy="3643863"/>
          </a:xfrm>
        </p:spPr>
        <p:txBody>
          <a:bodyPr/>
          <a:lstStyle/>
          <a:p>
            <a:pPr algn="just"/>
            <a:r>
              <a:rPr lang="en-US" b="0" i="0" dirty="0">
                <a:solidFill>
                  <a:schemeClr val="accent1">
                    <a:lumMod val="60000"/>
                    <a:lumOff val="40000"/>
                  </a:schemeClr>
                </a:solidFill>
                <a:effectLst/>
                <a:latin typeface="Open Sans" panose="020B0606030504020204" pitchFamily="34" charset="0"/>
              </a:rPr>
              <a:t>Docker is a containerization platform that packages your application and all its dependencies together in the form of a docker container to ensure that your application works seamlessly in any environment.  </a:t>
            </a:r>
          </a:p>
          <a:p>
            <a:pPr algn="just"/>
            <a:r>
              <a:rPr lang="en-US" b="0" i="0" dirty="0">
                <a:solidFill>
                  <a:schemeClr val="accent1">
                    <a:lumMod val="60000"/>
                    <a:lumOff val="40000"/>
                  </a:schemeClr>
                </a:solidFill>
                <a:effectLst/>
                <a:latin typeface="Open Sans" panose="020B0606030504020204" pitchFamily="34" charset="0"/>
              </a:rPr>
              <a:t>Docker Container is a standardized unit which can be created on the fly to deploy a particular application or environment. It could be an Ubuntu container, CentOS container, etc. to full-fill the requirement from an operating system point of view. Also, it could be an application-oriented container like CakePHP container or a Tomcat-Ubuntu container etc.</a:t>
            </a:r>
            <a:endParaRPr lang="en-IN" dirty="0">
              <a:solidFill>
                <a:schemeClr val="accent1">
                  <a:lumMod val="60000"/>
                  <a:lumOff val="40000"/>
                </a:schemeClr>
              </a:solidFill>
            </a:endParaRPr>
          </a:p>
        </p:txBody>
      </p:sp>
      <p:sp>
        <p:nvSpPr>
          <p:cNvPr id="5" name="Slide Number Placeholder 4">
            <a:extLst>
              <a:ext uri="{FF2B5EF4-FFF2-40B4-BE49-F238E27FC236}">
                <a16:creationId xmlns:a16="http://schemas.microsoft.com/office/drawing/2014/main" id="{E659EF1D-98EE-4C08-9BEF-1E092B4A15D3}"/>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58947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7D7D8-579F-4D24-872F-82A9476E5B9E}"/>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itle 2">
            <a:extLst>
              <a:ext uri="{FF2B5EF4-FFF2-40B4-BE49-F238E27FC236}">
                <a16:creationId xmlns:a16="http://schemas.microsoft.com/office/drawing/2014/main" id="{DD62C0A3-FE8C-4624-BD30-2901AF792229}"/>
              </a:ext>
            </a:extLst>
          </p:cNvPr>
          <p:cNvSpPr>
            <a:spLocks noGrp="1"/>
          </p:cNvSpPr>
          <p:nvPr>
            <p:ph type="title"/>
          </p:nvPr>
        </p:nvSpPr>
        <p:spPr/>
        <p:txBody>
          <a:bodyPr>
            <a:normAutofit fontScale="90000"/>
          </a:bodyPr>
          <a:lstStyle/>
          <a:p>
            <a:br>
              <a:rPr lang="en-US" sz="4400" b="1" i="0" dirty="0">
                <a:solidFill>
                  <a:schemeClr val="accent1">
                    <a:lumMod val="50000"/>
                    <a:lumOff val="50000"/>
                  </a:schemeClr>
                </a:solidFill>
                <a:effectLst/>
                <a:latin typeface="Open Sans" panose="020B0604020202020204" pitchFamily="34" charset="0"/>
              </a:rPr>
            </a:br>
            <a:r>
              <a:rPr lang="en-US" sz="4400" b="1" i="0" dirty="0">
                <a:solidFill>
                  <a:schemeClr val="accent1">
                    <a:lumMod val="50000"/>
                    <a:lumOff val="50000"/>
                  </a:schemeClr>
                </a:solidFill>
                <a:effectLst/>
                <a:latin typeface="Open Sans" panose="020B0604020202020204" pitchFamily="34" charset="0"/>
              </a:rPr>
              <a:t>What is Docker Image?</a:t>
            </a:r>
            <a:br>
              <a:rPr lang="en-US" sz="4400" b="0" i="0" dirty="0">
                <a:solidFill>
                  <a:schemeClr val="accent1">
                    <a:lumMod val="50000"/>
                    <a:lumOff val="50000"/>
                  </a:schemeClr>
                </a:solidFill>
                <a:effectLst/>
                <a:latin typeface="Open Sans" panose="020B0604020202020204" pitchFamily="34" charset="0"/>
              </a:rPr>
            </a:br>
            <a:endParaRPr lang="en-IN" sz="4400" dirty="0">
              <a:solidFill>
                <a:schemeClr val="accent1">
                  <a:lumMod val="50000"/>
                  <a:lumOff val="50000"/>
                </a:schemeClr>
              </a:solidFill>
            </a:endParaRPr>
          </a:p>
        </p:txBody>
      </p:sp>
      <p:sp>
        <p:nvSpPr>
          <p:cNvPr id="5" name="TextBox 4">
            <a:extLst>
              <a:ext uri="{FF2B5EF4-FFF2-40B4-BE49-F238E27FC236}">
                <a16:creationId xmlns:a16="http://schemas.microsoft.com/office/drawing/2014/main" id="{5783EB5C-E8EB-4AA9-A1A4-0D5AB5FB0D58}"/>
              </a:ext>
            </a:extLst>
          </p:cNvPr>
          <p:cNvSpPr txBox="1"/>
          <p:nvPr/>
        </p:nvSpPr>
        <p:spPr>
          <a:xfrm>
            <a:off x="265044" y="2757268"/>
            <a:ext cx="11582400" cy="1477328"/>
          </a:xfrm>
          <a:prstGeom prst="rect">
            <a:avLst/>
          </a:prstGeom>
          <a:noFill/>
        </p:spPr>
        <p:txBody>
          <a:bodyPr wrap="square" rtlCol="0">
            <a:spAutoFit/>
          </a:bodyPr>
          <a:lstStyle/>
          <a:p>
            <a:pPr algn="just"/>
            <a:r>
              <a:rPr lang="en-US" b="0" i="0" dirty="0">
                <a:solidFill>
                  <a:srgbClr val="92D050"/>
                </a:solidFill>
                <a:effectLst/>
                <a:latin typeface="Open Sans" panose="020B0604020202020204" pitchFamily="34" charset="0"/>
              </a:rPr>
              <a:t>Docker Image can be compared to a template which is used to create Docker Containers. They are the building blocks of a Docker Container. These Docker Images are created using the build command. These Read only templates are used for creating containers by using the run command. We will explore Docker commands in depth in the “Docker Commands blog”. </a:t>
            </a:r>
          </a:p>
          <a:p>
            <a:pPr algn="l"/>
            <a:r>
              <a:rPr lang="en-US" b="0" i="0" dirty="0">
                <a:solidFill>
                  <a:srgbClr val="92D050"/>
                </a:solidFill>
                <a:effectLst/>
                <a:latin typeface="Open Sans" panose="020B0604020202020204" pitchFamily="34" charset="0"/>
              </a:rPr>
              <a:t> </a:t>
            </a:r>
          </a:p>
        </p:txBody>
      </p:sp>
    </p:spTree>
    <p:extLst>
      <p:ext uri="{BB962C8B-B14F-4D97-AF65-F5344CB8AC3E}">
        <p14:creationId xmlns:p14="http://schemas.microsoft.com/office/powerpoint/2010/main" val="131891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FF2EE8-CAF2-4742-B582-A638C424BA8A}"/>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5" name="TextBox 4">
            <a:extLst>
              <a:ext uri="{FF2B5EF4-FFF2-40B4-BE49-F238E27FC236}">
                <a16:creationId xmlns:a16="http://schemas.microsoft.com/office/drawing/2014/main" id="{CEAB170A-F533-446B-9070-C41D5CD52C18}"/>
              </a:ext>
            </a:extLst>
          </p:cNvPr>
          <p:cNvSpPr txBox="1"/>
          <p:nvPr/>
        </p:nvSpPr>
        <p:spPr>
          <a:xfrm>
            <a:off x="1152939" y="755374"/>
            <a:ext cx="10018644" cy="1477328"/>
          </a:xfrm>
          <a:prstGeom prst="rect">
            <a:avLst/>
          </a:prstGeom>
          <a:noFill/>
        </p:spPr>
        <p:txBody>
          <a:bodyPr wrap="square" rtlCol="0">
            <a:spAutoFit/>
          </a:bodyPr>
          <a:lstStyle/>
          <a:p>
            <a:pPr algn="l"/>
            <a:r>
              <a:rPr lang="en-US" b="1" i="0" dirty="0">
                <a:solidFill>
                  <a:schemeClr val="accent2">
                    <a:lumMod val="75000"/>
                  </a:schemeClr>
                </a:solidFill>
                <a:effectLst/>
                <a:latin typeface="Open Sans" panose="020B0606030504020204" pitchFamily="34" charset="0"/>
              </a:rPr>
              <a:t>What is Docker Container?</a:t>
            </a:r>
            <a:br>
              <a:rPr lang="en-US" b="0" i="0" dirty="0">
                <a:solidFill>
                  <a:schemeClr val="accent2">
                    <a:lumMod val="75000"/>
                  </a:schemeClr>
                </a:solidFill>
                <a:effectLst/>
                <a:latin typeface="Open Sans" panose="020B0606030504020204" pitchFamily="34" charset="0"/>
              </a:rPr>
            </a:br>
            <a:endParaRPr lang="en-US" b="0" i="0" dirty="0">
              <a:solidFill>
                <a:schemeClr val="accent2">
                  <a:lumMod val="75000"/>
                </a:schemeClr>
              </a:solidFill>
              <a:effectLst/>
              <a:latin typeface="Open Sans" panose="020B0606030504020204" pitchFamily="34" charset="0"/>
            </a:endParaRPr>
          </a:p>
          <a:p>
            <a:pPr algn="just"/>
            <a:r>
              <a:rPr lang="en-US" b="0" i="0" dirty="0">
                <a:solidFill>
                  <a:schemeClr val="accent3"/>
                </a:solidFill>
                <a:effectLst/>
                <a:latin typeface="Open Sans" panose="020B0606030504020204" pitchFamily="34" charset="0"/>
              </a:rPr>
              <a:t>Docker Containers are the ready applications created from Docker Images. Or you can say they are running instances of the Images and they hold the entire package needed to run the application. This happens to be the ultimate utility of the technology. </a:t>
            </a:r>
          </a:p>
        </p:txBody>
      </p:sp>
      <p:pic>
        <p:nvPicPr>
          <p:cNvPr id="7" name="Picture 6" descr="Graphical user interface, application&#10;&#10;Description automatically generated">
            <a:extLst>
              <a:ext uri="{FF2B5EF4-FFF2-40B4-BE49-F238E27FC236}">
                <a16:creationId xmlns:a16="http://schemas.microsoft.com/office/drawing/2014/main" id="{5CCCAFF5-FE87-4A73-BEA8-D26B82E2EF50}"/>
              </a:ext>
            </a:extLst>
          </p:cNvPr>
          <p:cNvPicPr>
            <a:picLocks noChangeAspect="1"/>
          </p:cNvPicPr>
          <p:nvPr/>
        </p:nvPicPr>
        <p:blipFill>
          <a:blip r:embed="rId2"/>
          <a:stretch>
            <a:fillRect/>
          </a:stretch>
        </p:blipFill>
        <p:spPr>
          <a:xfrm>
            <a:off x="1152939" y="2864119"/>
            <a:ext cx="9780104" cy="2428875"/>
          </a:xfrm>
          <a:prstGeom prst="rect">
            <a:avLst/>
          </a:prstGeom>
        </p:spPr>
      </p:pic>
    </p:spTree>
    <p:extLst>
      <p:ext uri="{BB962C8B-B14F-4D97-AF65-F5344CB8AC3E}">
        <p14:creationId xmlns:p14="http://schemas.microsoft.com/office/powerpoint/2010/main" val="201210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C9E6405-4591-4F4B-B135-E9C9C093AB7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b="1" i="0" dirty="0">
                <a:effectLst/>
                <a:latin typeface="Open Sans" panose="020B0606030504020204" pitchFamily="34" charset="0"/>
              </a:rPr>
              <a:t>What is Docker Registry?</a:t>
            </a:r>
            <a:br>
              <a:rPr lang="en-US" sz="3600" b="0" i="0" dirty="0">
                <a:effectLst/>
                <a:latin typeface="Open Sans" panose="020B0606030504020204" pitchFamily="34" charset="0"/>
              </a:rPr>
            </a:br>
            <a:endParaRPr lang="en-US" sz="3600" dirty="0"/>
          </a:p>
        </p:txBody>
      </p:sp>
      <p:sp>
        <p:nvSpPr>
          <p:cNvPr id="4" name="Text Placeholder 3">
            <a:extLst>
              <a:ext uri="{FF2B5EF4-FFF2-40B4-BE49-F238E27FC236}">
                <a16:creationId xmlns:a16="http://schemas.microsoft.com/office/drawing/2014/main" id="{7356E7A8-AE9B-47EA-A874-E48FFCB14745}"/>
              </a:ext>
            </a:extLst>
          </p:cNvPr>
          <p:cNvSpPr>
            <a:spLocks noGrp="1"/>
          </p:cNvSpPr>
          <p:nvPr>
            <p:ph type="body" sz="half" idx="2"/>
          </p:nvPr>
        </p:nvSpPr>
        <p:spPr>
          <a:xfrm>
            <a:off x="677334" y="2160589"/>
            <a:ext cx="3957349" cy="3880773"/>
          </a:xfrm>
        </p:spPr>
        <p:txBody>
          <a:bodyPr vert="horz" lIns="91440" tIns="45720" rIns="91440" bIns="45720" rtlCol="0">
            <a:normAutofit/>
          </a:bodyPr>
          <a:lstStyle/>
          <a:p>
            <a:pPr algn="just">
              <a:buFont typeface="Wingdings 3" charset="2"/>
              <a:buChar char=""/>
            </a:pPr>
            <a:r>
              <a:rPr lang="en-US" sz="1800" b="0" i="0" dirty="0">
                <a:solidFill>
                  <a:schemeClr val="accent1">
                    <a:lumMod val="75000"/>
                  </a:schemeClr>
                </a:solidFill>
                <a:effectLst/>
                <a:latin typeface="Open Sans" panose="020B0606030504020204" pitchFamily="34" charset="0"/>
              </a:rPr>
              <a:t> Finally, Docker Registry is where the Docker Images are stored. The Registry can be either a user’s local repository or a public repository like a Docker Hub allowing multiple users to collaborate in building an application. Even with multiple teams within the same organization can exchange or share containers by uploading them to the Docker Hub, which is a cloud repository similar to GitHub.</a:t>
            </a:r>
            <a:br>
              <a:rPr lang="en-US" sz="1800" b="0" i="0" dirty="0">
                <a:solidFill>
                  <a:schemeClr val="accent1">
                    <a:lumMod val="75000"/>
                  </a:schemeClr>
                </a:solidFill>
                <a:effectLst/>
                <a:latin typeface="Open Sans" panose="020B0606030504020204" pitchFamily="34" charset="0"/>
              </a:rPr>
            </a:br>
            <a:endParaRPr lang="en-US" sz="1800" dirty="0"/>
          </a:p>
        </p:txBody>
      </p:sp>
      <p:pic>
        <p:nvPicPr>
          <p:cNvPr id="8" name="Picture Placeholder 7" descr="Logo&#10;&#10;Description automatically generated">
            <a:extLst>
              <a:ext uri="{FF2B5EF4-FFF2-40B4-BE49-F238E27FC236}">
                <a16:creationId xmlns:a16="http://schemas.microsoft.com/office/drawing/2014/main" id="{A2A37DEF-1E05-4727-86D0-3EFC5D386C8B}"/>
              </a:ext>
            </a:extLst>
          </p:cNvPr>
          <p:cNvPicPr>
            <a:picLocks noGrp="1" noChangeAspect="1"/>
          </p:cNvPicPr>
          <p:nvPr>
            <p:ph type="pic" idx="1"/>
          </p:nvPr>
        </p:nvPicPr>
        <p:blipFill rotWithShape="1">
          <a:blip r:embed="rId2"/>
          <a:srcRect l="3645" r="5734"/>
          <a:stretch/>
        </p:blipFill>
        <p:spPr>
          <a:xfrm>
            <a:off x="4857451" y="2159331"/>
            <a:ext cx="4415050" cy="3882362"/>
          </a:xfrm>
          <a:prstGeom prst="rect">
            <a:avLst/>
          </a:prstGeom>
        </p:spPr>
      </p:pic>
      <p:sp>
        <p:nvSpPr>
          <p:cNvPr id="6" name="Slide Number Placeholder 5">
            <a:extLst>
              <a:ext uri="{FF2B5EF4-FFF2-40B4-BE49-F238E27FC236}">
                <a16:creationId xmlns:a16="http://schemas.microsoft.com/office/drawing/2014/main" id="{1399CC93-840A-40BB-B9C1-E476800912A2}"/>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495E168-DA5E-4888-8D8A-92B118324C14}" type="slidenum">
              <a:rPr lang="en-US" smtClean="0"/>
              <a:pPr defTabSz="914400">
                <a:spcAft>
                  <a:spcPts val="600"/>
                </a:spcAft>
              </a:pPr>
              <a:t>13</a:t>
            </a:fld>
            <a:endParaRPr lang="en-US"/>
          </a:p>
        </p:txBody>
      </p:sp>
    </p:spTree>
    <p:extLst>
      <p:ext uri="{BB962C8B-B14F-4D97-AF65-F5344CB8AC3E}">
        <p14:creationId xmlns:p14="http://schemas.microsoft.com/office/powerpoint/2010/main" val="28748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A62572-1E8E-4587-8ED4-F0B23A1E28B2}"/>
              </a:ext>
            </a:extLst>
          </p:cNvPr>
          <p:cNvSpPr>
            <a:spLocks noGrp="1"/>
          </p:cNvSpPr>
          <p:nvPr>
            <p:ph type="title"/>
          </p:nvPr>
        </p:nvSpPr>
        <p:spPr/>
        <p:txBody>
          <a:bodyPr/>
          <a:lstStyle/>
          <a:p>
            <a:r>
              <a:rPr lang="en-IN" sz="4000" b="1" i="0" dirty="0">
                <a:solidFill>
                  <a:schemeClr val="accent1">
                    <a:lumMod val="75000"/>
                  </a:schemeClr>
                </a:solidFill>
                <a:effectLst/>
                <a:latin typeface="Open Sans" panose="020B0606030504020204" pitchFamily="34" charset="0"/>
              </a:rPr>
              <a:t>What is Docker Architecture?</a:t>
            </a:r>
            <a:br>
              <a:rPr lang="en-IN" sz="4000" b="0" i="0" dirty="0">
                <a:solidFill>
                  <a:schemeClr val="accent1">
                    <a:lumMod val="75000"/>
                  </a:schemeClr>
                </a:solidFill>
                <a:effectLst/>
                <a:latin typeface="Open Sans" panose="020B0606030504020204" pitchFamily="34" charset="0"/>
              </a:rPr>
            </a:br>
            <a:endParaRPr lang="en-IN" sz="4000" dirty="0">
              <a:solidFill>
                <a:schemeClr val="accent1">
                  <a:lumMod val="75000"/>
                </a:schemeClr>
              </a:solidFill>
            </a:endParaRPr>
          </a:p>
        </p:txBody>
      </p:sp>
      <p:sp>
        <p:nvSpPr>
          <p:cNvPr id="8" name="Subtitle 7">
            <a:extLst>
              <a:ext uri="{FF2B5EF4-FFF2-40B4-BE49-F238E27FC236}">
                <a16:creationId xmlns:a16="http://schemas.microsoft.com/office/drawing/2014/main" id="{7E9F2075-4383-4549-AC98-B87DA447D40D}"/>
              </a:ext>
            </a:extLst>
          </p:cNvPr>
          <p:cNvSpPr>
            <a:spLocks noGrp="1"/>
          </p:cNvSpPr>
          <p:nvPr>
            <p:ph type="body" idx="1"/>
          </p:nvPr>
        </p:nvSpPr>
        <p:spPr>
          <a:xfrm>
            <a:off x="677335" y="2419643"/>
            <a:ext cx="8596668" cy="3621719"/>
          </a:xfrm>
        </p:spPr>
        <p:txBody>
          <a:bodyPr>
            <a:normAutofit/>
          </a:bodyPr>
          <a:lstStyle/>
          <a:p>
            <a:pPr algn="just"/>
            <a:r>
              <a:rPr lang="en-US" sz="2800" b="0" i="0" dirty="0">
                <a:solidFill>
                  <a:schemeClr val="accent1"/>
                </a:solidFill>
                <a:effectLst/>
                <a:latin typeface="Open Sans" panose="020B0606030504020204" pitchFamily="34" charset="0"/>
              </a:rPr>
              <a:t>Docker Architecture includes a Docker client – used to trigger Docker commands, a Docker Host – running the Docker Daemon and a Docker Registry – storing Docker Images. The Docker Daemon running within Docker Host is responsible for the images and containers.</a:t>
            </a:r>
            <a:endParaRPr lang="en-IN" sz="2800" dirty="0">
              <a:solidFill>
                <a:schemeClr val="accent1"/>
              </a:solidFill>
            </a:endParaRPr>
          </a:p>
        </p:txBody>
      </p:sp>
      <p:sp>
        <p:nvSpPr>
          <p:cNvPr id="6" name="Slide Number Placeholder 5">
            <a:extLst>
              <a:ext uri="{FF2B5EF4-FFF2-40B4-BE49-F238E27FC236}">
                <a16:creationId xmlns:a16="http://schemas.microsoft.com/office/drawing/2014/main" id="{02904010-1A92-4B0F-A23A-5D1594AACBCE}"/>
              </a:ext>
            </a:extLst>
          </p:cNvPr>
          <p:cNvSpPr>
            <a:spLocks noGrp="1"/>
          </p:cNvSpPr>
          <p:nvPr>
            <p:ph type="sldNum" sz="quarter" idx="12"/>
          </p:nvPr>
        </p:nvSpPr>
        <p:spPr/>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154982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D9FCD-57EE-4D88-8336-065C72017682}"/>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5F7C7135-4FF9-4BD1-883F-DFF88A4FDC9C}"/>
              </a:ext>
            </a:extLst>
          </p:cNvPr>
          <p:cNvSpPr>
            <a:spLocks noGrp="1"/>
          </p:cNvSpPr>
          <p:nvPr>
            <p:ph type="sldNum" sz="quarter" idx="12"/>
          </p:nvPr>
        </p:nvSpPr>
        <p:spPr/>
        <p:txBody>
          <a:bodyPr/>
          <a:lstStyle/>
          <a:p>
            <a:fld id="{D495E168-DA5E-4888-8D8A-92B118324C14}" type="slidenum">
              <a:rPr lang="ru-RU" smtClean="0"/>
              <a:pPr/>
              <a:t>15</a:t>
            </a:fld>
            <a:endParaRPr lang="ru-RU" dirty="0"/>
          </a:p>
        </p:txBody>
      </p:sp>
      <p:pic>
        <p:nvPicPr>
          <p:cNvPr id="7" name="Picture 6" descr="Graphical user interface, application&#10;&#10;Description automatically generated">
            <a:extLst>
              <a:ext uri="{FF2B5EF4-FFF2-40B4-BE49-F238E27FC236}">
                <a16:creationId xmlns:a16="http://schemas.microsoft.com/office/drawing/2014/main" id="{852C358C-1141-442C-A21B-555A0F0066DE}"/>
              </a:ext>
            </a:extLst>
          </p:cNvPr>
          <p:cNvPicPr>
            <a:picLocks noChangeAspect="1"/>
          </p:cNvPicPr>
          <p:nvPr/>
        </p:nvPicPr>
        <p:blipFill>
          <a:blip r:embed="rId2"/>
          <a:stretch>
            <a:fillRect/>
          </a:stretch>
        </p:blipFill>
        <p:spPr>
          <a:xfrm>
            <a:off x="548640" y="154745"/>
            <a:ext cx="8904849" cy="6355422"/>
          </a:xfrm>
          <a:prstGeom prst="rect">
            <a:avLst/>
          </a:prstGeom>
        </p:spPr>
      </p:pic>
    </p:spTree>
    <p:extLst>
      <p:ext uri="{BB962C8B-B14F-4D97-AF65-F5344CB8AC3E}">
        <p14:creationId xmlns:p14="http://schemas.microsoft.com/office/powerpoint/2010/main" val="380220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67FD-B735-4090-B973-C7913CAD4DA1}"/>
              </a:ext>
            </a:extLst>
          </p:cNvPr>
          <p:cNvSpPr>
            <a:spLocks noGrp="1"/>
          </p:cNvSpPr>
          <p:nvPr>
            <p:ph type="title"/>
          </p:nvPr>
        </p:nvSpPr>
        <p:spPr>
          <a:xfrm>
            <a:off x="677335" y="609600"/>
            <a:ext cx="8188369" cy="914400"/>
          </a:xfrm>
        </p:spPr>
        <p:txBody>
          <a:bodyPr/>
          <a:lstStyle/>
          <a:p>
            <a:r>
              <a:rPr lang="en-US" dirty="0"/>
              <a:t>Project</a:t>
            </a:r>
            <a:endParaRPr lang="en-IN" dirty="0"/>
          </a:p>
        </p:txBody>
      </p:sp>
      <p:sp>
        <p:nvSpPr>
          <p:cNvPr id="3" name="Text Placeholder 2">
            <a:extLst>
              <a:ext uri="{FF2B5EF4-FFF2-40B4-BE49-F238E27FC236}">
                <a16:creationId xmlns:a16="http://schemas.microsoft.com/office/drawing/2014/main" id="{D1C5BDD2-F5D9-43CD-8A50-13B750751E0B}"/>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B46B0856-CB22-43E7-94E2-2E7458953BC4}"/>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392AA751-3F8A-40EA-8D3F-852BA51A9C5D}"/>
              </a:ext>
            </a:extLst>
          </p:cNvPr>
          <p:cNvSpPr>
            <a:spLocks noGrp="1"/>
          </p:cNvSpPr>
          <p:nvPr>
            <p:ph type="sldNum" sz="quarter" idx="12"/>
          </p:nvPr>
        </p:nvSpPr>
        <p:spPr/>
        <p:txBody>
          <a:bodyPr/>
          <a:lstStyle/>
          <a:p>
            <a:fld id="{D495E168-DA5E-4888-8D8A-92B118324C14}" type="slidenum">
              <a:rPr lang="ru-RU" smtClean="0"/>
              <a:pPr/>
              <a:t>16</a:t>
            </a:fld>
            <a:endParaRPr lang="ru-RU" dirty="0"/>
          </a:p>
        </p:txBody>
      </p:sp>
      <p:pic>
        <p:nvPicPr>
          <p:cNvPr id="7" name="Picture 6" descr="Diagram&#10;&#10;Description automatically generated">
            <a:extLst>
              <a:ext uri="{FF2B5EF4-FFF2-40B4-BE49-F238E27FC236}">
                <a16:creationId xmlns:a16="http://schemas.microsoft.com/office/drawing/2014/main" id="{5581A60D-CB07-4722-A8D7-5560FADF47CD}"/>
              </a:ext>
            </a:extLst>
          </p:cNvPr>
          <p:cNvPicPr>
            <a:picLocks noChangeAspect="1"/>
          </p:cNvPicPr>
          <p:nvPr/>
        </p:nvPicPr>
        <p:blipFill>
          <a:blip r:embed="rId2"/>
          <a:stretch>
            <a:fillRect/>
          </a:stretch>
        </p:blipFill>
        <p:spPr>
          <a:xfrm>
            <a:off x="650830" y="1858038"/>
            <a:ext cx="8949811" cy="4613952"/>
          </a:xfrm>
          <a:prstGeom prst="rect">
            <a:avLst/>
          </a:prstGeom>
        </p:spPr>
      </p:pic>
    </p:spTree>
    <p:extLst>
      <p:ext uri="{BB962C8B-B14F-4D97-AF65-F5344CB8AC3E}">
        <p14:creationId xmlns:p14="http://schemas.microsoft.com/office/powerpoint/2010/main" val="338454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E3E5-8C24-48EC-B6E7-95874598A93E}"/>
              </a:ext>
            </a:extLst>
          </p:cNvPr>
          <p:cNvSpPr>
            <a:spLocks noGrp="1"/>
          </p:cNvSpPr>
          <p:nvPr>
            <p:ph type="title"/>
          </p:nvPr>
        </p:nvSpPr>
        <p:spPr>
          <a:xfrm>
            <a:off x="677335" y="609600"/>
            <a:ext cx="8596668" cy="927652"/>
          </a:xfrm>
        </p:spPr>
        <p:txBody>
          <a:bodyPr/>
          <a:lstStyle/>
          <a:p>
            <a:pPr algn="l" fontAlgn="base"/>
            <a:r>
              <a:rPr lang="en-US" sz="4400" b="1" i="0" dirty="0">
                <a:solidFill>
                  <a:schemeClr val="accent2">
                    <a:lumMod val="75000"/>
                  </a:schemeClr>
                </a:solidFill>
                <a:effectLst/>
                <a:latin typeface="Poppins"/>
              </a:rPr>
              <a:t>What Is Docker Compose?</a:t>
            </a:r>
          </a:p>
        </p:txBody>
      </p:sp>
      <p:sp>
        <p:nvSpPr>
          <p:cNvPr id="3" name="Text Placeholder 2">
            <a:extLst>
              <a:ext uri="{FF2B5EF4-FFF2-40B4-BE49-F238E27FC236}">
                <a16:creationId xmlns:a16="http://schemas.microsoft.com/office/drawing/2014/main" id="{AAE25D01-E5BC-44D9-8BAB-7E64DF42EB2A}"/>
              </a:ext>
            </a:extLst>
          </p:cNvPr>
          <p:cNvSpPr>
            <a:spLocks noGrp="1"/>
          </p:cNvSpPr>
          <p:nvPr>
            <p:ph type="body" idx="1"/>
          </p:nvPr>
        </p:nvSpPr>
        <p:spPr>
          <a:xfrm>
            <a:off x="265044" y="1391478"/>
            <a:ext cx="10124660" cy="5155096"/>
          </a:xfrm>
        </p:spPr>
        <p:txBody>
          <a:bodyPr>
            <a:normAutofit fontScale="70000" lnSpcReduction="20000"/>
          </a:bodyPr>
          <a:lstStyle/>
          <a:p>
            <a:pPr algn="just" fontAlgn="base"/>
            <a:r>
              <a:rPr lang="en-US" sz="4400" b="1" i="0" strike="noStrike" dirty="0">
                <a:solidFill>
                  <a:schemeClr val="accent2">
                    <a:lumMod val="75000"/>
                  </a:schemeClr>
                </a:solidFill>
                <a:effectLst/>
                <a:latin typeface="inherit"/>
                <a:hlinkClick r:id="rId2">
                  <a:extLst>
                    <a:ext uri="{A12FA001-AC4F-418D-AE19-62706E023703}">
                      <ahyp:hlinkClr xmlns:ahyp="http://schemas.microsoft.com/office/drawing/2018/hyperlinkcolor" val="tx"/>
                    </a:ext>
                  </a:extLst>
                </a:hlinkClick>
              </a:rPr>
              <a:t>Docker Compose</a:t>
            </a:r>
            <a:r>
              <a:rPr lang="en-US" sz="4400" b="0" i="0" dirty="0">
                <a:solidFill>
                  <a:schemeClr val="accent2">
                    <a:lumMod val="75000"/>
                  </a:schemeClr>
                </a:solidFill>
                <a:effectLst/>
                <a:latin typeface="Poppins"/>
              </a:rPr>
              <a:t> is a command-line tool that uses a specially formatted descriptor file to </a:t>
            </a:r>
            <a:r>
              <a:rPr lang="en-US" sz="4400" b="1" i="0" dirty="0">
                <a:solidFill>
                  <a:schemeClr val="accent2">
                    <a:lumMod val="75000"/>
                  </a:schemeClr>
                </a:solidFill>
                <a:effectLst/>
                <a:latin typeface="inherit"/>
              </a:rPr>
              <a:t>take multiple containers and assemble them into applications</a:t>
            </a:r>
            <a:r>
              <a:rPr lang="en-US" sz="4400" b="0" i="0" dirty="0">
                <a:solidFill>
                  <a:schemeClr val="accent2">
                    <a:lumMod val="75000"/>
                  </a:schemeClr>
                </a:solidFill>
                <a:effectLst/>
                <a:latin typeface="Poppins"/>
              </a:rPr>
              <a:t> which can then be run on a single host. </a:t>
            </a:r>
          </a:p>
          <a:p>
            <a:pPr algn="just" fontAlgn="base"/>
            <a:r>
              <a:rPr lang="en-US" sz="4400" b="0" i="0" dirty="0">
                <a:solidFill>
                  <a:schemeClr val="accent2">
                    <a:lumMod val="75000"/>
                  </a:schemeClr>
                </a:solidFill>
                <a:effectLst/>
                <a:latin typeface="Poppins"/>
              </a:rPr>
              <a:t>The application’s services are configured using </a:t>
            </a:r>
            <a:r>
              <a:rPr lang="en-US" sz="4400" b="1" i="0" dirty="0">
                <a:solidFill>
                  <a:schemeClr val="accent2">
                    <a:lumMod val="75000"/>
                  </a:schemeClr>
                </a:solidFill>
                <a:effectLst/>
                <a:latin typeface="inherit"/>
              </a:rPr>
              <a:t>YAML files</a:t>
            </a:r>
            <a:r>
              <a:rPr lang="en-US" sz="4400" b="0" i="0" dirty="0">
                <a:solidFill>
                  <a:schemeClr val="accent2">
                    <a:lumMod val="75000"/>
                  </a:schemeClr>
                </a:solidFill>
                <a:effectLst/>
                <a:latin typeface="Poppins"/>
              </a:rPr>
              <a:t>. Maybe you wonder what is Docker Compose main benefit? Most certainly the fact that it allows users to run commands on several containers at the same time. This means that developers can write a YAML configuration file for their application service and subsequently </a:t>
            </a:r>
            <a:r>
              <a:rPr lang="en-US" sz="4400" b="1" i="0" dirty="0">
                <a:solidFill>
                  <a:schemeClr val="accent2">
                    <a:lumMod val="75000"/>
                  </a:schemeClr>
                </a:solidFill>
                <a:effectLst/>
                <a:latin typeface="inherit"/>
              </a:rPr>
              <a:t>use just one command to start it</a:t>
            </a:r>
            <a:r>
              <a:rPr lang="en-US" sz="4400" b="0" i="0" dirty="0">
                <a:solidFill>
                  <a:schemeClr val="accent2">
                    <a:lumMod val="75000"/>
                  </a:schemeClr>
                </a:solidFill>
                <a:effectLst/>
                <a:latin typeface="Poppins"/>
              </a:rPr>
              <a:t>. Originally developed for Linux, this tool is now available to most operating systems, including Windows </a:t>
            </a:r>
            <a:r>
              <a:rPr lang="en-US" sz="4400" b="0" i="0" dirty="0">
                <a:solidFill>
                  <a:schemeClr val="accent1">
                    <a:lumMod val="60000"/>
                    <a:lumOff val="40000"/>
                  </a:schemeClr>
                </a:solidFill>
                <a:effectLst/>
                <a:latin typeface="Poppins"/>
              </a:rPr>
              <a:t>and macOS.</a:t>
            </a:r>
          </a:p>
        </p:txBody>
      </p:sp>
      <p:sp>
        <p:nvSpPr>
          <p:cNvPr id="4" name="Footer Placeholder 3">
            <a:extLst>
              <a:ext uri="{FF2B5EF4-FFF2-40B4-BE49-F238E27FC236}">
                <a16:creationId xmlns:a16="http://schemas.microsoft.com/office/drawing/2014/main" id="{4AACA8E7-0C40-4D16-B0EF-B5B97F70D8AD}"/>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DAD78EC1-5B19-4B43-B7E0-2B940BC69242}"/>
              </a:ext>
            </a:extLst>
          </p:cNvPr>
          <p:cNvSpPr>
            <a:spLocks noGrp="1"/>
          </p:cNvSpPr>
          <p:nvPr>
            <p:ph type="sldNum" sz="quarter" idx="12"/>
          </p:nvPr>
        </p:nvSpPr>
        <p:spPr/>
        <p:txBody>
          <a:bodyPr/>
          <a:lstStyle/>
          <a:p>
            <a:fld id="{D495E168-DA5E-4888-8D8A-92B118324C14}" type="slidenum">
              <a:rPr lang="ru-RU" smtClean="0"/>
              <a:pPr/>
              <a:t>17</a:t>
            </a:fld>
            <a:endParaRPr lang="ru-RU" dirty="0"/>
          </a:p>
        </p:txBody>
      </p:sp>
    </p:spTree>
    <p:extLst>
      <p:ext uri="{BB962C8B-B14F-4D97-AF65-F5344CB8AC3E}">
        <p14:creationId xmlns:p14="http://schemas.microsoft.com/office/powerpoint/2010/main" val="46900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BB6D44-36C2-4205-996F-E64447D3F1EF}"/>
              </a:ext>
            </a:extLst>
          </p:cNvPr>
          <p:cNvSpPr>
            <a:spLocks noGrp="1"/>
          </p:cNvSpPr>
          <p:nvPr>
            <p:ph type="body" idx="1"/>
          </p:nvPr>
        </p:nvSpPr>
        <p:spPr>
          <a:xfrm>
            <a:off x="677334" y="715617"/>
            <a:ext cx="5113865" cy="5325745"/>
          </a:xfrm>
        </p:spPr>
        <p:txBody>
          <a:bodyPr>
            <a:normAutofit fontScale="92500" lnSpcReduction="10000"/>
          </a:bodyPr>
          <a:lstStyle/>
          <a:p>
            <a:r>
              <a:rPr lang="en-US" sz="2800" b="1" i="0" dirty="0">
                <a:solidFill>
                  <a:schemeClr val="accent2">
                    <a:lumMod val="75000"/>
                  </a:schemeClr>
                </a:solidFill>
                <a:effectLst/>
                <a:latin typeface="Poppins"/>
              </a:rPr>
              <a:t>What is Docker </a:t>
            </a:r>
            <a:r>
              <a:rPr lang="en-US" sz="2800" b="1" i="0" dirty="0" err="1">
                <a:solidFill>
                  <a:schemeClr val="accent2">
                    <a:lumMod val="75000"/>
                  </a:schemeClr>
                </a:solidFill>
                <a:effectLst/>
                <a:latin typeface="Poppins"/>
              </a:rPr>
              <a:t>Compose’s</a:t>
            </a:r>
            <a:r>
              <a:rPr lang="en-US" sz="2800" b="1" i="0" dirty="0">
                <a:solidFill>
                  <a:schemeClr val="accent2">
                    <a:lumMod val="75000"/>
                  </a:schemeClr>
                </a:solidFill>
                <a:effectLst/>
                <a:latin typeface="Poppins"/>
              </a:rPr>
              <a:t> most common use-case scenario?</a:t>
            </a:r>
          </a:p>
          <a:p>
            <a:pPr algn="just"/>
            <a:r>
              <a:rPr lang="en-US" sz="2800" b="0" i="0" dirty="0">
                <a:solidFill>
                  <a:srgbClr val="00B0F0"/>
                </a:solidFill>
                <a:effectLst/>
                <a:latin typeface="Poppins"/>
              </a:rPr>
              <a:t>Docker Compose could be considered a </a:t>
            </a:r>
            <a:r>
              <a:rPr lang="en-US" sz="2800" b="1" i="0" dirty="0">
                <a:solidFill>
                  <a:srgbClr val="00B0F0"/>
                </a:solidFill>
                <a:effectLst/>
                <a:latin typeface="Poppins"/>
              </a:rPr>
              <a:t>workflow improvement tool</a:t>
            </a:r>
            <a:r>
              <a:rPr lang="en-US" sz="2800" b="0" i="0" dirty="0">
                <a:solidFill>
                  <a:srgbClr val="00B0F0"/>
                </a:solidFill>
                <a:effectLst/>
                <a:latin typeface="Poppins"/>
              </a:rPr>
              <a:t>. As previously stated, it simplifies testing processes by making it possible to use any machine with Docker installed to run applications in an isolated environment. Yet, it now supports deployment and can be used to manage the rolling out of several containers on a host system.</a:t>
            </a:r>
            <a:endParaRPr lang="en-IN" sz="2800" dirty="0">
              <a:solidFill>
                <a:srgbClr val="00B0F0"/>
              </a:solidFill>
            </a:endParaRPr>
          </a:p>
        </p:txBody>
      </p:sp>
      <p:sp>
        <p:nvSpPr>
          <p:cNvPr id="4" name="Footer Placeholder 3">
            <a:extLst>
              <a:ext uri="{FF2B5EF4-FFF2-40B4-BE49-F238E27FC236}">
                <a16:creationId xmlns:a16="http://schemas.microsoft.com/office/drawing/2014/main" id="{6AB48EEC-435B-4A21-A33F-56FBC5B76BC8}"/>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B03C0E6B-F011-488A-ADA7-7946E65F5F65}"/>
              </a:ext>
            </a:extLst>
          </p:cNvPr>
          <p:cNvSpPr>
            <a:spLocks noGrp="1"/>
          </p:cNvSpPr>
          <p:nvPr>
            <p:ph type="sldNum" sz="quarter" idx="12"/>
          </p:nvPr>
        </p:nvSpPr>
        <p:spPr/>
        <p:txBody>
          <a:bodyPr/>
          <a:lstStyle/>
          <a:p>
            <a:fld id="{D495E168-DA5E-4888-8D8A-92B118324C14}" type="slidenum">
              <a:rPr lang="ru-RU" smtClean="0"/>
              <a:pPr/>
              <a:t>18</a:t>
            </a:fld>
            <a:endParaRPr lang="ru-RU" dirty="0"/>
          </a:p>
        </p:txBody>
      </p:sp>
      <p:pic>
        <p:nvPicPr>
          <p:cNvPr id="10" name="Picture 9" descr="A picture containing text, clipart&#10;&#10;Description automatically generated">
            <a:extLst>
              <a:ext uri="{FF2B5EF4-FFF2-40B4-BE49-F238E27FC236}">
                <a16:creationId xmlns:a16="http://schemas.microsoft.com/office/drawing/2014/main" id="{9966C305-ED80-4D1E-9EB6-AE7BC6F1E02E}"/>
              </a:ext>
            </a:extLst>
          </p:cNvPr>
          <p:cNvPicPr>
            <a:picLocks noChangeAspect="1"/>
          </p:cNvPicPr>
          <p:nvPr/>
        </p:nvPicPr>
        <p:blipFill>
          <a:blip r:embed="rId2"/>
          <a:stretch>
            <a:fillRect/>
          </a:stretch>
        </p:blipFill>
        <p:spPr>
          <a:xfrm>
            <a:off x="5791198" y="1378226"/>
            <a:ext cx="3869637" cy="4227444"/>
          </a:xfrm>
          <a:prstGeom prst="rect">
            <a:avLst/>
          </a:prstGeom>
        </p:spPr>
      </p:pic>
    </p:spTree>
    <p:extLst>
      <p:ext uri="{BB962C8B-B14F-4D97-AF65-F5344CB8AC3E}">
        <p14:creationId xmlns:p14="http://schemas.microsoft.com/office/powerpoint/2010/main" val="60086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CE8F40-BBC9-4C8E-83B9-6E4DBFE73521}"/>
              </a:ext>
            </a:extLst>
          </p:cNvPr>
          <p:cNvSpPr>
            <a:spLocks noGrp="1"/>
          </p:cNvSpPr>
          <p:nvPr>
            <p:ph type="ctrTitle"/>
          </p:nvPr>
        </p:nvSpPr>
        <p:spPr/>
        <p:txBody>
          <a:bodyPr/>
          <a:lstStyle/>
          <a:p>
            <a:r>
              <a:rPr lang="en-US" dirty="0"/>
              <a:t>Docker</a:t>
            </a:r>
            <a:endParaRPr lang="en-IN" dirty="0"/>
          </a:p>
        </p:txBody>
      </p:sp>
      <p:sp>
        <p:nvSpPr>
          <p:cNvPr id="8" name="Subtitle 7">
            <a:extLst>
              <a:ext uri="{FF2B5EF4-FFF2-40B4-BE49-F238E27FC236}">
                <a16:creationId xmlns:a16="http://schemas.microsoft.com/office/drawing/2014/main" id="{DEADFF67-8DF8-4188-9F36-C782AB9EA226}"/>
              </a:ext>
            </a:extLst>
          </p:cNvPr>
          <p:cNvSpPr>
            <a:spLocks noGrp="1"/>
          </p:cNvSpPr>
          <p:nvPr>
            <p:ph type="subTitle" idx="1"/>
          </p:nvPr>
        </p:nvSpPr>
        <p:spPr/>
        <p:txBody>
          <a:bodyPr>
            <a:normAutofit fontScale="55000" lnSpcReduction="20000"/>
          </a:bodyPr>
          <a:lstStyle/>
          <a:p>
            <a:r>
              <a:rPr lang="en-US" sz="4400" dirty="0"/>
              <a:t>                     VS </a:t>
            </a:r>
          </a:p>
          <a:p>
            <a:r>
              <a:rPr lang="en-US" dirty="0"/>
              <a:t> </a:t>
            </a:r>
            <a:r>
              <a:rPr lang="en-US" sz="8800" dirty="0"/>
              <a:t>Virtual Machines</a:t>
            </a:r>
            <a:endParaRPr lang="en-IN"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2"/>
          </p:nvPr>
        </p:nvSpPr>
        <p:spPr>
          <a:xfrm>
            <a:off x="11642725" y="6002338"/>
            <a:ext cx="549275" cy="365125"/>
          </a:xfrm>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D731-50CF-4D1B-8B79-D2EF78464541}"/>
              </a:ext>
            </a:extLst>
          </p:cNvPr>
          <p:cNvSpPr>
            <a:spLocks noGrp="1"/>
          </p:cNvSpPr>
          <p:nvPr>
            <p:ph type="ctrTitle"/>
          </p:nvPr>
        </p:nvSpPr>
        <p:spPr>
          <a:xfrm>
            <a:off x="770021" y="1096345"/>
            <a:ext cx="10510754" cy="1474578"/>
          </a:xfrm>
        </p:spPr>
        <p:txBody>
          <a:bodyPr/>
          <a:lstStyle/>
          <a:p>
            <a:r>
              <a:rPr lang="en-US" sz="4400" b="1" i="0" dirty="0">
                <a:solidFill>
                  <a:schemeClr val="accent2">
                    <a:lumMod val="75000"/>
                  </a:schemeClr>
                </a:solidFill>
                <a:effectLst/>
                <a:latin typeface="Poppins"/>
              </a:rPr>
              <a:t>What are Virtual Machines (VMs)?</a:t>
            </a:r>
            <a:br>
              <a:rPr lang="en-US" sz="4400" b="1" i="0" dirty="0">
                <a:solidFill>
                  <a:schemeClr val="accent2">
                    <a:lumMod val="75000"/>
                  </a:schemeClr>
                </a:solidFill>
                <a:effectLst/>
                <a:latin typeface="Poppins"/>
              </a:rPr>
            </a:br>
            <a:endParaRPr lang="en-IN" sz="4400" dirty="0">
              <a:solidFill>
                <a:schemeClr val="accent2">
                  <a:lumMod val="75000"/>
                </a:schemeClr>
              </a:solidFill>
            </a:endParaRPr>
          </a:p>
        </p:txBody>
      </p:sp>
      <p:sp>
        <p:nvSpPr>
          <p:cNvPr id="3" name="Subtitle 2">
            <a:extLst>
              <a:ext uri="{FF2B5EF4-FFF2-40B4-BE49-F238E27FC236}">
                <a16:creationId xmlns:a16="http://schemas.microsoft.com/office/drawing/2014/main" id="{1F91B0B6-8078-4044-ABA6-F7CC4D1CD37D}"/>
              </a:ext>
            </a:extLst>
          </p:cNvPr>
          <p:cNvSpPr>
            <a:spLocks noGrp="1"/>
          </p:cNvSpPr>
          <p:nvPr>
            <p:ph type="subTitle" idx="1"/>
          </p:nvPr>
        </p:nvSpPr>
        <p:spPr>
          <a:xfrm>
            <a:off x="675861" y="2438401"/>
            <a:ext cx="7619999" cy="3578086"/>
          </a:xfrm>
        </p:spPr>
        <p:txBody>
          <a:bodyPr>
            <a:normAutofit/>
          </a:bodyPr>
          <a:lstStyle/>
          <a:p>
            <a:pPr algn="l"/>
            <a:r>
              <a:rPr lang="en-US" sz="2800" b="0" i="0" dirty="0">
                <a:solidFill>
                  <a:schemeClr val="tx1">
                    <a:lumMod val="85000"/>
                    <a:lumOff val="15000"/>
                  </a:schemeClr>
                </a:solidFill>
                <a:effectLst/>
                <a:latin typeface="Roboto" panose="020B0604020202020204" pitchFamily="2" charset="0"/>
              </a:rPr>
              <a:t>A</a:t>
            </a:r>
            <a:r>
              <a:rPr lang="en-US" sz="2800" b="1" i="0" dirty="0">
                <a:solidFill>
                  <a:schemeClr val="tx1">
                    <a:lumMod val="85000"/>
                    <a:lumOff val="15000"/>
                  </a:schemeClr>
                </a:solidFill>
                <a:effectLst/>
                <a:latin typeface="Roboto" panose="020B0604020202020204" pitchFamily="2" charset="0"/>
              </a:rPr>
              <a:t> virtual machine (VM)</a:t>
            </a:r>
            <a:r>
              <a:rPr lang="en-US" sz="2800" b="0" i="0" dirty="0">
                <a:solidFill>
                  <a:schemeClr val="tx1">
                    <a:lumMod val="85000"/>
                    <a:lumOff val="15000"/>
                  </a:schemeClr>
                </a:solidFill>
                <a:effectLst/>
                <a:latin typeface="Roboto" panose="020B0604020202020204" pitchFamily="2" charset="0"/>
              </a:rPr>
              <a:t> is an operating system that shares the physical resources of one server. It is a guest on the host’s hardware, which is why it is also called a </a:t>
            </a:r>
            <a:r>
              <a:rPr lang="en-US" sz="2800" b="1" i="0" dirty="0">
                <a:solidFill>
                  <a:schemeClr val="tx1">
                    <a:lumMod val="85000"/>
                    <a:lumOff val="15000"/>
                  </a:schemeClr>
                </a:solidFill>
                <a:effectLst/>
                <a:latin typeface="Roboto" panose="020B0604020202020204" pitchFamily="2" charset="0"/>
              </a:rPr>
              <a:t>guest machine</a:t>
            </a:r>
            <a:r>
              <a:rPr lang="en-US" sz="2800" b="0" i="0" dirty="0">
                <a:solidFill>
                  <a:schemeClr val="tx1">
                    <a:lumMod val="85000"/>
                    <a:lumOff val="15000"/>
                  </a:schemeClr>
                </a:solidFill>
                <a:effectLst/>
                <a:latin typeface="Roboto" panose="020B0604020202020204" pitchFamily="2" charset="0"/>
              </a:rPr>
              <a:t>.</a:t>
            </a:r>
            <a:br>
              <a:rPr lang="en-US" sz="2800" b="0" i="0" dirty="0">
                <a:solidFill>
                  <a:schemeClr val="tx1">
                    <a:lumMod val="85000"/>
                    <a:lumOff val="15000"/>
                  </a:schemeClr>
                </a:solidFill>
                <a:effectLst/>
                <a:latin typeface="Roboto" panose="020B0604020202020204" pitchFamily="2" charset="0"/>
              </a:rPr>
            </a:br>
            <a:r>
              <a:rPr lang="en-US" sz="2800" b="0" i="0" dirty="0">
                <a:solidFill>
                  <a:schemeClr val="tx1">
                    <a:lumMod val="85000"/>
                    <a:lumOff val="15000"/>
                  </a:schemeClr>
                </a:solidFill>
                <a:effectLst/>
                <a:latin typeface="Roboto" panose="020B0604020202020204" pitchFamily="2" charset="0"/>
              </a:rPr>
              <a:t>There are several layers that make up a virtual machine. The layer that enables virtualization is the </a:t>
            </a:r>
            <a:r>
              <a:rPr lang="en-US" sz="2800" b="1" i="0" dirty="0">
                <a:solidFill>
                  <a:schemeClr val="tx1">
                    <a:lumMod val="85000"/>
                    <a:lumOff val="15000"/>
                  </a:schemeClr>
                </a:solidFill>
                <a:effectLst/>
                <a:latin typeface="Roboto" panose="020B0604020202020204" pitchFamily="2" charset="0"/>
              </a:rPr>
              <a:t>hypervisor</a:t>
            </a:r>
            <a:r>
              <a:rPr lang="en-US" sz="2800" b="0" i="0" dirty="0">
                <a:solidFill>
                  <a:schemeClr val="tx1">
                    <a:lumMod val="85000"/>
                    <a:lumOff val="15000"/>
                  </a:schemeClr>
                </a:solidFill>
                <a:effectLst/>
                <a:latin typeface="Roboto" panose="020B0604020202020204" pitchFamily="2" charset="0"/>
              </a:rPr>
              <a:t>.</a:t>
            </a:r>
            <a:r>
              <a:rPr lang="en-US" sz="2800" b="0" i="0" u="none" strike="noStrike" dirty="0">
                <a:solidFill>
                  <a:schemeClr val="tx1">
                    <a:lumMod val="85000"/>
                    <a:lumOff val="15000"/>
                  </a:schemeClr>
                </a:solidFill>
                <a:effectLst/>
                <a:latin typeface="Roboto" panose="020B0604020202020204" pitchFamily="2" charset="0"/>
                <a:hlinkClick r:id="rId2">
                  <a:extLst>
                    <a:ext uri="{A12FA001-AC4F-418D-AE19-62706E023703}">
                      <ahyp:hlinkClr xmlns:ahyp="http://schemas.microsoft.com/office/drawing/2018/hyperlinkcolor" val="tx"/>
                    </a:ext>
                  </a:extLst>
                </a:hlinkClick>
              </a:rPr>
              <a:t>.</a:t>
            </a:r>
            <a:br>
              <a:rPr lang="en-US" sz="2800" b="0" i="0" dirty="0">
                <a:solidFill>
                  <a:schemeClr val="tx1">
                    <a:lumMod val="85000"/>
                    <a:lumOff val="15000"/>
                  </a:schemeClr>
                </a:solidFill>
                <a:effectLst/>
                <a:latin typeface="Roboto" panose="020B0604020202020204" pitchFamily="2" charset="0"/>
              </a:rPr>
            </a:br>
            <a:endParaRPr lang="en-IN" sz="2800" dirty="0">
              <a:solidFill>
                <a:schemeClr val="tx1">
                  <a:lumMod val="85000"/>
                  <a:lumOff val="15000"/>
                </a:schemeClr>
              </a:solidFill>
            </a:endParaRPr>
          </a:p>
        </p:txBody>
      </p:sp>
    </p:spTree>
    <p:extLst>
      <p:ext uri="{BB962C8B-B14F-4D97-AF65-F5344CB8AC3E}">
        <p14:creationId xmlns:p14="http://schemas.microsoft.com/office/powerpoint/2010/main" val="338966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4003">
              <a:srgbClr val="72B4FF"/>
            </a:gs>
            <a:gs pos="7072">
              <a:srgbClr val="DAECFF"/>
            </a:gs>
            <a:gs pos="21238">
              <a:srgbClr val="BBDBF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6F1E3-3E95-4AA8-A78B-BB81C08BDE58}"/>
              </a:ext>
            </a:extLst>
          </p:cNvPr>
          <p:cNvSpPr>
            <a:spLocks noGrp="1"/>
          </p:cNvSpPr>
          <p:nvPr>
            <p:ph type="ctrTitle"/>
          </p:nvPr>
        </p:nvSpPr>
        <p:spPr>
          <a:xfrm>
            <a:off x="770021" y="1096344"/>
            <a:ext cx="10510754" cy="957743"/>
          </a:xfrm>
        </p:spPr>
        <p:txBody>
          <a:bodyPr/>
          <a:lstStyle/>
          <a:p>
            <a:r>
              <a:rPr lang="en-US" dirty="0"/>
              <a:t>Where Use VMS ?</a:t>
            </a:r>
            <a:endParaRPr lang="en-IN" dirty="0"/>
          </a:p>
        </p:txBody>
      </p:sp>
      <p:sp>
        <p:nvSpPr>
          <p:cNvPr id="5" name="Subtitle 4">
            <a:extLst>
              <a:ext uri="{FF2B5EF4-FFF2-40B4-BE49-F238E27FC236}">
                <a16:creationId xmlns:a16="http://schemas.microsoft.com/office/drawing/2014/main" id="{698415CD-7D9F-4506-91EA-5C3BF93107DE}"/>
              </a:ext>
            </a:extLst>
          </p:cNvPr>
          <p:cNvSpPr>
            <a:spLocks noGrp="1"/>
          </p:cNvSpPr>
          <p:nvPr>
            <p:ph type="subTitle" idx="1"/>
          </p:nvPr>
        </p:nvSpPr>
        <p:spPr>
          <a:xfrm>
            <a:off x="770021" y="2358888"/>
            <a:ext cx="10090287" cy="3402768"/>
          </a:xfrm>
        </p:spPr>
        <p:txBody>
          <a:bodyPr>
            <a:normAutofit lnSpcReduction="10000"/>
          </a:bodyPr>
          <a:lstStyle/>
          <a:p>
            <a:pPr algn="just">
              <a:buFont typeface="+mj-lt"/>
              <a:buAutoNum type="arabicPeriod"/>
            </a:pPr>
            <a:r>
              <a:rPr lang="en-US" sz="4000" b="0" i="0" dirty="0">
                <a:solidFill>
                  <a:schemeClr val="tx1"/>
                </a:solidFill>
                <a:effectLst/>
                <a:latin typeface="Roboto" panose="02000000000000000000" pitchFamily="2" charset="0"/>
              </a:rPr>
              <a:t>Manage a variety of operating systems</a:t>
            </a:r>
          </a:p>
          <a:p>
            <a:pPr algn="just">
              <a:buFont typeface="+mj-lt"/>
              <a:buAutoNum type="arabicPeriod"/>
            </a:pPr>
            <a:r>
              <a:rPr lang="en-US" sz="4000" b="0" i="0" dirty="0">
                <a:solidFill>
                  <a:schemeClr val="tx1"/>
                </a:solidFill>
                <a:effectLst/>
                <a:latin typeface="Roboto" panose="02000000000000000000" pitchFamily="2" charset="0"/>
              </a:rPr>
              <a:t>Manage multiple apps on a single server</a:t>
            </a:r>
          </a:p>
          <a:p>
            <a:pPr algn="just">
              <a:buFont typeface="+mj-lt"/>
              <a:buAutoNum type="arabicPeriod"/>
            </a:pPr>
            <a:r>
              <a:rPr lang="en-US" sz="4000" b="0" i="0" dirty="0">
                <a:solidFill>
                  <a:schemeClr val="tx1"/>
                </a:solidFill>
                <a:effectLst/>
                <a:latin typeface="Roboto" panose="02000000000000000000" pitchFamily="2" charset="0"/>
              </a:rPr>
              <a:t>Run an app that requires all the resources and functionalities of an OS</a:t>
            </a:r>
          </a:p>
          <a:p>
            <a:pPr algn="just">
              <a:buFont typeface="+mj-lt"/>
              <a:buAutoNum type="arabicPeriod"/>
            </a:pPr>
            <a:r>
              <a:rPr lang="en-US" sz="4000" b="0" i="0" dirty="0">
                <a:solidFill>
                  <a:schemeClr val="tx1"/>
                </a:solidFill>
                <a:effectLst/>
                <a:latin typeface="Roboto" panose="02000000000000000000" pitchFamily="2" charset="0"/>
              </a:rPr>
              <a:t>Ensure full isolation and security</a:t>
            </a:r>
          </a:p>
          <a:p>
            <a:pPr algn="just"/>
            <a:endParaRPr lang="en-IN" sz="4000" dirty="0">
              <a:solidFill>
                <a:schemeClr val="tx1"/>
              </a:solidFill>
            </a:endParaRPr>
          </a:p>
        </p:txBody>
      </p:sp>
    </p:spTree>
    <p:extLst>
      <p:ext uri="{BB962C8B-B14F-4D97-AF65-F5344CB8AC3E}">
        <p14:creationId xmlns:p14="http://schemas.microsoft.com/office/powerpoint/2010/main" val="109698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02A91277-6D4B-4995-BBB9-95513F4EE473}"/>
              </a:ext>
            </a:extLst>
          </p:cNvPr>
          <p:cNvPicPr>
            <a:picLocks noChangeAspect="1"/>
          </p:cNvPicPr>
          <p:nvPr/>
        </p:nvPicPr>
        <p:blipFill>
          <a:blip r:embed="rId2"/>
          <a:stretch>
            <a:fillRect/>
          </a:stretch>
        </p:blipFill>
        <p:spPr>
          <a:xfrm>
            <a:off x="168812" y="376311"/>
            <a:ext cx="12351434" cy="6105378"/>
          </a:xfrm>
          <a:prstGeom prst="rect">
            <a:avLst/>
          </a:prstGeom>
        </p:spPr>
      </p:pic>
    </p:spTree>
    <p:extLst>
      <p:ext uri="{BB962C8B-B14F-4D97-AF65-F5344CB8AC3E}">
        <p14:creationId xmlns:p14="http://schemas.microsoft.com/office/powerpoint/2010/main" val="22951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30486D-019B-47CB-A3B5-F670678D2640}"/>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3" name="Title 2">
            <a:extLst>
              <a:ext uri="{FF2B5EF4-FFF2-40B4-BE49-F238E27FC236}">
                <a16:creationId xmlns:a16="http://schemas.microsoft.com/office/drawing/2014/main" id="{C89A05C1-6AFE-4C99-B041-5769A7B425B3}"/>
              </a:ext>
            </a:extLst>
          </p:cNvPr>
          <p:cNvSpPr>
            <a:spLocks noGrp="1"/>
          </p:cNvSpPr>
          <p:nvPr>
            <p:ph type="title"/>
          </p:nvPr>
        </p:nvSpPr>
        <p:spPr/>
        <p:txBody>
          <a:bodyPr/>
          <a:lstStyle/>
          <a:p>
            <a:r>
              <a:rPr lang="en-US" dirty="0"/>
              <a:t>Container</a:t>
            </a:r>
            <a:endParaRPr lang="en-IN" dirty="0"/>
          </a:p>
        </p:txBody>
      </p:sp>
      <p:pic>
        <p:nvPicPr>
          <p:cNvPr id="7" name="Picture 6" descr="A picture containing sky, outdoor, ground, cargo container&#10;&#10;Description automatically generated">
            <a:extLst>
              <a:ext uri="{FF2B5EF4-FFF2-40B4-BE49-F238E27FC236}">
                <a16:creationId xmlns:a16="http://schemas.microsoft.com/office/drawing/2014/main" id="{9FE2AB45-768E-4719-B9D6-5156D0CC4647}"/>
              </a:ext>
            </a:extLst>
          </p:cNvPr>
          <p:cNvPicPr>
            <a:picLocks noChangeAspect="1"/>
          </p:cNvPicPr>
          <p:nvPr/>
        </p:nvPicPr>
        <p:blipFill>
          <a:blip r:embed="rId2"/>
          <a:stretch>
            <a:fillRect/>
          </a:stretch>
        </p:blipFill>
        <p:spPr>
          <a:xfrm>
            <a:off x="1430594" y="1738312"/>
            <a:ext cx="9635991" cy="4629185"/>
          </a:xfrm>
          <a:prstGeom prst="rect">
            <a:avLst/>
          </a:prstGeom>
        </p:spPr>
      </p:pic>
    </p:spTree>
    <p:extLst>
      <p:ext uri="{BB962C8B-B14F-4D97-AF65-F5344CB8AC3E}">
        <p14:creationId xmlns:p14="http://schemas.microsoft.com/office/powerpoint/2010/main" val="256176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4AF846-A5F9-4911-AD09-03819E9F9880}"/>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3" name="Title 2">
            <a:extLst>
              <a:ext uri="{FF2B5EF4-FFF2-40B4-BE49-F238E27FC236}">
                <a16:creationId xmlns:a16="http://schemas.microsoft.com/office/drawing/2014/main" id="{F54BB9E2-2135-47DB-B8E3-FF0868BF9163}"/>
              </a:ext>
            </a:extLst>
          </p:cNvPr>
          <p:cNvSpPr>
            <a:spLocks noGrp="1"/>
          </p:cNvSpPr>
          <p:nvPr>
            <p:ph type="title"/>
          </p:nvPr>
        </p:nvSpPr>
        <p:spPr/>
        <p:txBody>
          <a:bodyPr/>
          <a:lstStyle/>
          <a:p>
            <a:r>
              <a:rPr lang="en-US" dirty="0">
                <a:solidFill>
                  <a:schemeClr val="accent1">
                    <a:lumMod val="50000"/>
                    <a:lumOff val="50000"/>
                  </a:schemeClr>
                </a:solidFill>
              </a:rPr>
              <a:t>Docker</a:t>
            </a:r>
            <a:endParaRPr lang="en-IN" dirty="0">
              <a:solidFill>
                <a:schemeClr val="accent1">
                  <a:lumMod val="50000"/>
                  <a:lumOff val="50000"/>
                </a:schemeClr>
              </a:solidFill>
            </a:endParaRPr>
          </a:p>
        </p:txBody>
      </p:sp>
      <p:sp>
        <p:nvSpPr>
          <p:cNvPr id="5" name="TextBox 4">
            <a:extLst>
              <a:ext uri="{FF2B5EF4-FFF2-40B4-BE49-F238E27FC236}">
                <a16:creationId xmlns:a16="http://schemas.microsoft.com/office/drawing/2014/main" id="{AEC925BA-1236-4C9A-9A2B-75F2A5FAAC18}"/>
              </a:ext>
            </a:extLst>
          </p:cNvPr>
          <p:cNvSpPr txBox="1"/>
          <p:nvPr/>
        </p:nvSpPr>
        <p:spPr>
          <a:xfrm>
            <a:off x="912396" y="1941342"/>
            <a:ext cx="6191789" cy="4154984"/>
          </a:xfrm>
          <a:prstGeom prst="rect">
            <a:avLst/>
          </a:prstGeom>
          <a:noFill/>
        </p:spPr>
        <p:txBody>
          <a:bodyPr wrap="square" rtlCol="0">
            <a:spAutoFit/>
          </a:bodyPr>
          <a:lstStyle/>
          <a:p>
            <a:pPr algn="just"/>
            <a:r>
              <a:rPr lang="en-US" sz="2400" b="0" i="0" dirty="0">
                <a:solidFill>
                  <a:schemeClr val="bg2">
                    <a:lumMod val="40000"/>
                    <a:lumOff val="60000"/>
                  </a:schemeClr>
                </a:solidFill>
                <a:effectLst/>
                <a:latin typeface="Roboto" panose="02000000000000000000" pitchFamily="2" charset="0"/>
              </a:rPr>
              <a:t>Docker is a set of platform as a service (PaaS) products that use OS-level virtualization to deliver software in packages called containers. Containers are isolated from one another and bundle their own software, libraries and configuration files; they can communicate with each other through well-defined channels. Because all of the containers share the services of a single operating system kernel, they use fewer resources than virtual machines.</a:t>
            </a:r>
            <a:endParaRPr lang="en-IN" sz="2400" dirty="0">
              <a:solidFill>
                <a:schemeClr val="bg2">
                  <a:lumMod val="40000"/>
                  <a:lumOff val="60000"/>
                </a:schemeClr>
              </a:solidFill>
            </a:endParaRPr>
          </a:p>
        </p:txBody>
      </p:sp>
      <p:pic>
        <p:nvPicPr>
          <p:cNvPr id="7" name="Picture 6" descr="Logo, company name&#10;&#10;Description automatically generated">
            <a:extLst>
              <a:ext uri="{FF2B5EF4-FFF2-40B4-BE49-F238E27FC236}">
                <a16:creationId xmlns:a16="http://schemas.microsoft.com/office/drawing/2014/main" id="{F119F02C-254B-4BBF-9DC6-7E206551F960}"/>
              </a:ext>
            </a:extLst>
          </p:cNvPr>
          <p:cNvPicPr>
            <a:picLocks noChangeAspect="1"/>
          </p:cNvPicPr>
          <p:nvPr/>
        </p:nvPicPr>
        <p:blipFill>
          <a:blip r:embed="rId2"/>
          <a:stretch>
            <a:fillRect/>
          </a:stretch>
        </p:blipFill>
        <p:spPr>
          <a:xfrm>
            <a:off x="7429500" y="2154993"/>
            <a:ext cx="3924300" cy="3669031"/>
          </a:xfrm>
          <a:prstGeom prst="rect">
            <a:avLst/>
          </a:prstGeom>
        </p:spPr>
      </p:pic>
    </p:spTree>
    <p:extLst>
      <p:ext uri="{BB962C8B-B14F-4D97-AF65-F5344CB8AC3E}">
        <p14:creationId xmlns:p14="http://schemas.microsoft.com/office/powerpoint/2010/main" val="236890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973129-8701-4D16-8D73-B6645F218A22}"/>
              </a:ext>
            </a:extLst>
          </p:cNvPr>
          <p:cNvSpPr>
            <a:spLocks noGrp="1"/>
          </p:cNvSpPr>
          <p:nvPr>
            <p:ph type="title"/>
          </p:nvPr>
        </p:nvSpPr>
        <p:spPr>
          <a:xfrm>
            <a:off x="1333502" y="609600"/>
            <a:ext cx="8596668" cy="1320800"/>
          </a:xfrm>
        </p:spPr>
        <p:txBody>
          <a:bodyPr vert="horz" lIns="91440" tIns="45720" rIns="91440" bIns="45720" rtlCol="0" anchor="t">
            <a:noAutofit/>
          </a:bodyPr>
          <a:lstStyle/>
          <a:p>
            <a:endParaRPr lang="en-US" sz="6000" dirty="0"/>
          </a:p>
        </p:txBody>
      </p:sp>
      <p:sp>
        <p:nvSpPr>
          <p:cNvPr id="26" name="Isosceles Triangle 25">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BA597634-B469-40B7-9851-7537065DF1D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495E168-DA5E-4888-8D8A-92B118324C14}" type="slidenum">
              <a:rPr lang="en-US" kern="1200" dirty="0">
                <a:solidFill>
                  <a:schemeClr val="accent1"/>
                </a:solidFill>
                <a:latin typeface="+mn-lt"/>
                <a:ea typeface="+mn-ea"/>
                <a:cs typeface="+mn-cs"/>
              </a:rPr>
              <a:pPr>
                <a:spcAft>
                  <a:spcPts val="600"/>
                </a:spcAft>
              </a:pPr>
              <a:t>8</a:t>
            </a:fld>
            <a:endParaRPr lang="en-US" kern="1200" dirty="0">
              <a:solidFill>
                <a:schemeClr val="accent1"/>
              </a:solidFill>
              <a:latin typeface="+mn-lt"/>
              <a:ea typeface="+mn-ea"/>
              <a:cs typeface="+mn-cs"/>
            </a:endParaRPr>
          </a:p>
        </p:txBody>
      </p:sp>
      <p:sp>
        <p:nvSpPr>
          <p:cNvPr id="7" name="Text Placeholder 6">
            <a:extLst>
              <a:ext uri="{FF2B5EF4-FFF2-40B4-BE49-F238E27FC236}">
                <a16:creationId xmlns:a16="http://schemas.microsoft.com/office/drawing/2014/main" id="{7C2EEDCB-0263-4597-A1BA-9D0ECD6E0327}"/>
              </a:ext>
            </a:extLst>
          </p:cNvPr>
          <p:cNvSpPr>
            <a:spLocks noGrp="1"/>
          </p:cNvSpPr>
          <p:nvPr>
            <p:ph type="body" sz="half" idx="2"/>
          </p:nvPr>
        </p:nvSpPr>
        <p:spPr>
          <a:xfrm>
            <a:off x="1333502" y="2160589"/>
            <a:ext cx="8596668" cy="3880773"/>
          </a:xfrm>
        </p:spPr>
        <p:txBody>
          <a:bodyPr vert="horz" lIns="91440" tIns="45720" rIns="91440" bIns="45720" rtlCol="0">
            <a:normAutofit/>
          </a:bodyPr>
          <a:lstStyle/>
          <a:p>
            <a:pPr algn="just">
              <a:buFont typeface="Wingdings 3" charset="2"/>
              <a:buChar char=""/>
            </a:pPr>
            <a:endParaRPr lang="en-US" sz="2800" dirty="0">
              <a:solidFill>
                <a:schemeClr val="accent1">
                  <a:lumMod val="75000"/>
                </a:schemeClr>
              </a:solidFill>
            </a:endParaRPr>
          </a:p>
        </p:txBody>
      </p:sp>
      <p:sp>
        <p:nvSpPr>
          <p:cNvPr id="28" name="Isosceles Triangle 27">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Diagram&#10;&#10;Description automatically generated">
            <a:extLst>
              <a:ext uri="{FF2B5EF4-FFF2-40B4-BE49-F238E27FC236}">
                <a16:creationId xmlns:a16="http://schemas.microsoft.com/office/drawing/2014/main" id="{B077DEB3-8D26-4BA2-9082-ADD70548994D}"/>
              </a:ext>
            </a:extLst>
          </p:cNvPr>
          <p:cNvPicPr>
            <a:picLocks noChangeAspect="1"/>
          </p:cNvPicPr>
          <p:nvPr/>
        </p:nvPicPr>
        <p:blipFill>
          <a:blip r:embed="rId2"/>
          <a:stretch>
            <a:fillRect/>
          </a:stretch>
        </p:blipFill>
        <p:spPr>
          <a:xfrm>
            <a:off x="851556" y="253218"/>
            <a:ext cx="10488888" cy="6153269"/>
          </a:xfrm>
          <a:prstGeom prst="rect">
            <a:avLst/>
          </a:prstGeom>
        </p:spPr>
      </p:pic>
    </p:spTree>
    <p:extLst>
      <p:ext uri="{BB962C8B-B14F-4D97-AF65-F5344CB8AC3E}">
        <p14:creationId xmlns:p14="http://schemas.microsoft.com/office/powerpoint/2010/main" val="8430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EDDEF-25EC-4913-AC97-4C74B4E89ACC}"/>
              </a:ext>
            </a:extLst>
          </p:cNvPr>
          <p:cNvSpPr>
            <a:spLocks noGrp="1"/>
          </p:cNvSpPr>
          <p:nvPr>
            <p:ph type="ctrTitle"/>
          </p:nvPr>
        </p:nvSpPr>
        <p:spPr>
          <a:xfrm>
            <a:off x="478303" y="1111347"/>
            <a:ext cx="5617698" cy="1096899"/>
          </a:xfrm>
        </p:spPr>
        <p:txBody>
          <a:bodyPr/>
          <a:lstStyle/>
          <a:p>
            <a:r>
              <a:rPr lang="en-US" dirty="0"/>
              <a:t>Why  Docker use?</a:t>
            </a:r>
            <a:endParaRPr lang="en-IN" dirty="0"/>
          </a:p>
        </p:txBody>
      </p:sp>
      <p:sp>
        <p:nvSpPr>
          <p:cNvPr id="6" name="Subtitle 5">
            <a:extLst>
              <a:ext uri="{FF2B5EF4-FFF2-40B4-BE49-F238E27FC236}">
                <a16:creationId xmlns:a16="http://schemas.microsoft.com/office/drawing/2014/main" id="{1DAC1DB7-EB81-458F-A090-64D4507F6FFB}"/>
              </a:ext>
            </a:extLst>
          </p:cNvPr>
          <p:cNvSpPr>
            <a:spLocks noGrp="1"/>
          </p:cNvSpPr>
          <p:nvPr>
            <p:ph type="subTitle" idx="1"/>
          </p:nvPr>
        </p:nvSpPr>
        <p:spPr>
          <a:xfrm>
            <a:off x="1507067" y="2729132"/>
            <a:ext cx="7766936" cy="3312229"/>
          </a:xfrm>
        </p:spPr>
        <p:txBody>
          <a:bodyPr>
            <a:normAutofit fontScale="92500" lnSpcReduction="10000"/>
          </a:bodyPr>
          <a:lstStyle/>
          <a:p>
            <a:pPr algn="l">
              <a:buFont typeface="+mj-lt"/>
              <a:buAutoNum type="arabicPeriod"/>
            </a:pPr>
            <a:r>
              <a:rPr lang="en-US" sz="2800" b="0" i="0" dirty="0">
                <a:solidFill>
                  <a:schemeClr val="accent1">
                    <a:lumMod val="60000"/>
                    <a:lumOff val="40000"/>
                  </a:schemeClr>
                </a:solidFill>
                <a:effectLst/>
                <a:latin typeface="Roboto" panose="02000000000000000000" pitchFamily="2" charset="0"/>
              </a:rPr>
              <a:t>Maximize the number of apps running on a server</a:t>
            </a:r>
          </a:p>
          <a:p>
            <a:pPr algn="l">
              <a:buFont typeface="+mj-lt"/>
              <a:buAutoNum type="arabicPeriod"/>
            </a:pPr>
            <a:r>
              <a:rPr lang="en-US" sz="2800" b="0" i="0" dirty="0">
                <a:solidFill>
                  <a:schemeClr val="accent1">
                    <a:lumMod val="60000"/>
                    <a:lumOff val="40000"/>
                  </a:schemeClr>
                </a:solidFill>
                <a:effectLst/>
                <a:latin typeface="Roboto" panose="02000000000000000000" pitchFamily="2" charset="0"/>
              </a:rPr>
              <a:t>Deploy multiple instances of a single application</a:t>
            </a:r>
          </a:p>
          <a:p>
            <a:pPr algn="l">
              <a:buFont typeface="+mj-lt"/>
              <a:buAutoNum type="arabicPeriod"/>
            </a:pPr>
            <a:r>
              <a:rPr lang="en-US" sz="2800" b="0" i="0" dirty="0">
                <a:solidFill>
                  <a:schemeClr val="accent1">
                    <a:lumMod val="60000"/>
                    <a:lumOff val="40000"/>
                  </a:schemeClr>
                </a:solidFill>
                <a:effectLst/>
                <a:latin typeface="Roboto" panose="02000000000000000000" pitchFamily="2" charset="0"/>
              </a:rPr>
              <a:t>Have a lightweight system that quickly starts</a:t>
            </a:r>
          </a:p>
          <a:p>
            <a:pPr algn="l">
              <a:buFont typeface="+mj-lt"/>
              <a:buAutoNum type="arabicPeriod"/>
            </a:pPr>
            <a:r>
              <a:rPr lang="en-US" sz="2800" b="0" i="0" dirty="0">
                <a:solidFill>
                  <a:schemeClr val="accent1">
                    <a:lumMod val="60000"/>
                    <a:lumOff val="40000"/>
                  </a:schemeClr>
                </a:solidFill>
                <a:effectLst/>
                <a:latin typeface="Roboto" panose="02000000000000000000" pitchFamily="2" charset="0"/>
              </a:rPr>
              <a:t>Develop an application that runs on any underlying infrastructure</a:t>
            </a:r>
          </a:p>
          <a:p>
            <a:br>
              <a:rPr lang="en-US" sz="2800" dirty="0">
                <a:solidFill>
                  <a:schemeClr val="accent1">
                    <a:lumMod val="60000"/>
                    <a:lumOff val="40000"/>
                  </a:schemeClr>
                </a:solidFill>
              </a:rPr>
            </a:br>
            <a:endParaRPr lang="en-IN"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FD808E46-EF6F-488E-A7CD-0696DB6D5EAC}"/>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val="3768518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142</TotalTime>
  <Words>793</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inherit</vt:lpstr>
      <vt:lpstr>Open Sans</vt:lpstr>
      <vt:lpstr>Poppins</vt:lpstr>
      <vt:lpstr>Roboto</vt:lpstr>
      <vt:lpstr>Trebuchet MS</vt:lpstr>
      <vt:lpstr>Wingdings</vt:lpstr>
      <vt:lpstr>Wingdings 3</vt:lpstr>
      <vt:lpstr>Facet</vt:lpstr>
      <vt:lpstr>AR Software</vt:lpstr>
      <vt:lpstr>Docker</vt:lpstr>
      <vt:lpstr>What are Virtual Machines (VMs)? </vt:lpstr>
      <vt:lpstr>Where Use VMS ?</vt:lpstr>
      <vt:lpstr>PowerPoint Presentation</vt:lpstr>
      <vt:lpstr>Container</vt:lpstr>
      <vt:lpstr>Docker</vt:lpstr>
      <vt:lpstr>PowerPoint Presentation</vt:lpstr>
      <vt:lpstr>Why  Docker use?</vt:lpstr>
      <vt:lpstr>Docker  And Container</vt:lpstr>
      <vt:lpstr> What is Docker Image? </vt:lpstr>
      <vt:lpstr>PowerPoint Presentation</vt:lpstr>
      <vt:lpstr>What is Docker Registry? </vt:lpstr>
      <vt:lpstr>What is Docker Architecture? </vt:lpstr>
      <vt:lpstr>PowerPoint Presentation</vt:lpstr>
      <vt:lpstr>Project</vt:lpstr>
      <vt:lpstr>What Is Docker Compose?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Software</dc:title>
  <dc:creator>ARJUN KUMAR</dc:creator>
  <cp:lastModifiedBy>ARJUN KUMAR</cp:lastModifiedBy>
  <cp:revision>15</cp:revision>
  <dcterms:created xsi:type="dcterms:W3CDTF">2021-07-23T05:42:26Z</dcterms:created>
  <dcterms:modified xsi:type="dcterms:W3CDTF">2021-07-27T04:47:03Z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