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57"/>
  </p:notesMasterIdLst>
  <p:sldIdLst>
    <p:sldId id="256" r:id="rId10"/>
    <p:sldId id="573" r:id="rId11"/>
    <p:sldId id="418" r:id="rId12"/>
    <p:sldId id="574" r:id="rId13"/>
    <p:sldId id="627" r:id="rId14"/>
    <p:sldId id="579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2" r:id="rId52"/>
    <p:sldId id="623" r:id="rId53"/>
    <p:sldId id="624" r:id="rId54"/>
    <p:sldId id="625" r:id="rId55"/>
    <p:sldId id="62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86113566" initials="8" lastIdx="2" clrIdx="0">
    <p:extLst>
      <p:ext uri="{19B8F6BF-5375-455C-9EA6-DF929625EA0E}">
        <p15:presenceInfo xmlns:p15="http://schemas.microsoft.com/office/powerpoint/2012/main" userId="e9de499e2328bd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4" autoAdjust="0"/>
    <p:restoredTop sz="94660"/>
  </p:normalViewPr>
  <p:slideViewPr>
    <p:cSldViewPr>
      <p:cViewPr varScale="1">
        <p:scale>
          <a:sx n="80" d="100"/>
          <a:sy n="80" d="100"/>
        </p:scale>
        <p:origin x="499" y="62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14:46:14.606" idx="1">
    <p:pos x="10" y="10"/>
    <p:text>有四种cast根据需要使用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15:03:15.195" idx="2">
    <p:pos x="10" y="10"/>
    <p:text>get遇到换行符会将其留在缓冲区，下一个读取第一个将读到换行符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89B4D5-669E-4BAB-B9EE-CA6523563874}" type="slidenum">
              <a:rPr lang="en-US" altLang="zh-CN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8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32E7D2-7879-4989-952C-3B7FC4844A73}" type="slidenum">
              <a:rPr lang="en-US" altLang="zh-CN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9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43CD38-523D-4B4F-ADA3-D0F48CA45EF1}" type="slidenum">
              <a:rPr lang="en-US" altLang="zh-CN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5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8320586-10A5-41F8-9E3E-0F57C0719FF6}" type="slidenum">
              <a:rPr lang="en-US" altLang="zh-CN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8780FB0-9A9D-4E76-9032-522D6674E77C}" type="slidenum">
              <a:rPr lang="en-US" altLang="zh-CN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1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1B1AB79-6894-4B41-AE10-9EC101A519CF}" type="slidenum">
              <a:rPr lang="en-US" altLang="zh-CN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3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F27C9B-3E48-4D93-957E-9F1B6C9654D7}" type="slidenum">
              <a:rPr lang="en-US" altLang="zh-CN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50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3484CD-47AB-41BD-884E-DB8842D1F000}" type="slidenum">
              <a:rPr lang="en-US" altLang="zh-CN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5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2168A73-542E-4274-8057-0F93F2E235BC}" type="slidenum">
              <a:rPr lang="en-US" altLang="zh-CN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7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5D6FA62-0DE1-4DAE-908E-A09658FE69B0}" type="slidenum">
              <a:rPr lang="en-US" altLang="zh-CN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6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2724D0-DF80-430C-B4B5-C7BEF0BDE3FE}" type="slidenum">
              <a:rPr lang="en-US" altLang="zh-CN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6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9C0ADF-F453-473B-A652-AC27ABBF40F7}" type="slidenum">
              <a:rPr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E0998F-C1C3-4E65-8B78-472ED1BD8B9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99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42197E-B28B-476C-B941-3430E4601AAD}" type="slidenum">
              <a:rPr lang="en-US" altLang="zh-CN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8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5ACA6D-C752-4AF9-867D-1B7C4AEF771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5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3D21EE-503A-4856-8E29-0CB06D14BE42}" type="slidenum">
              <a:rPr lang="en-US" altLang="zh-CN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669A53D-0551-411C-AE03-DC268DB51F5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75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18B6C5C-9E4B-48E3-9E1F-C454F1753B36}" type="slidenum">
              <a:rPr lang="en-US" altLang="zh-CN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7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951990-F441-410F-B815-2BAE4E2E30E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44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475199-7087-4F8B-A22D-01CA65873565}" type="slidenum">
              <a:rPr lang="en-US" altLang="zh-CN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9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4C5B13-E009-4104-8195-527E3CDE3A09}" type="slidenum">
              <a:rPr lang="en-US" altLang="zh-CN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1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48D0EA-2907-43C9-A646-0C745DE4CE67}" type="slidenum">
              <a:rPr lang="en-US" altLang="zh-CN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9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5CF90C-3DBA-451A-A47E-5E6035776FD3}" type="slidenum">
              <a:rPr lang="en-US" altLang="zh-CN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1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D35613-FE82-4894-83E0-C7F2753CCC64}" type="slidenum">
              <a:rPr lang="en-US" altLang="zh-CN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6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BBB2A4A-E367-4C2C-A0F5-92D340626A8A}" type="slidenum">
              <a:rPr lang="en-US" altLang="zh-CN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27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9C45DF8-E37F-443F-B5F2-FF01E6F3C94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6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6EE9A0-7AD5-444C-9EF8-57B0A2E2815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6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280EFCC-3991-40E7-B8A2-703B42D95D6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99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6776A3-4C43-4715-B316-7795488FCE47}" type="slidenum">
              <a:rPr lang="en-US" altLang="zh-CN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58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74432C-0D3B-403A-BF0C-78D0F18A2873}" type="slidenum">
              <a:rPr lang="en-US" altLang="zh-CN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26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783BC1-3B6F-4183-9899-E30A15854AC7}" type="slidenum">
              <a:rPr lang="en-US" altLang="zh-CN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55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D802686-64C8-4DE6-BCFE-04330462D03F}" type="slidenum">
              <a:rPr lang="en-US" altLang="zh-CN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83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BD73E64-97D0-4B15-BF2B-51A1E853035B}" type="slidenum">
              <a:rPr lang="en-US" altLang="zh-CN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7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B0E49D6-C432-4849-A8B6-13D069288BE9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38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9FD4B5-6151-40BF-ACDD-DD5CD76A70CC}" type="slidenum">
              <a:rPr lang="en-US" altLang="zh-CN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1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3E6C4DD-4FD0-468A-A4F9-377E52253EA9}" type="slidenum">
              <a:rPr lang="en-US" altLang="zh-CN" sz="12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14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0ACD4C-2216-4D75-8015-95FDAD6A7E9E}" type="slidenum">
              <a:rPr lang="en-US" altLang="zh-CN" sz="12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8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0F3F51-671B-49CC-845F-D5632A01F76D}" type="slidenum">
              <a:rPr lang="en-US" altLang="zh-CN" sz="12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22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1AE730-C40D-42B8-9E84-EC6B4BAF2C01}" type="slidenum">
              <a:rPr lang="en-US" altLang="zh-CN" sz="12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0FCB663-B801-4DC6-BD5B-1B6B9AD9D8AB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364EB7-D730-4A70-81A2-4881B1E1E93A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3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80CB7B-539B-4ABE-8D84-5DF4EAD6EAE4}" type="slidenum">
              <a:rPr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7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3ABCD55-F48C-4C40-90C8-660892769391}" type="slidenum">
              <a:rPr lang="en-US" altLang="zh-CN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0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E1F3A3-909D-47A8-9768-5BC706C5FFC4}" type="slidenum">
              <a:rPr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Relationship Id="rId5" Type="http://schemas.openxmlformats.org/officeDocument/2006/relationships/comments" Target="../comments/comment1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Stream(File)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 err="1">
                <a:ea typeface="宋体" panose="02010600030101010101" pitchFamily="2" charset="-122"/>
              </a:rPr>
              <a:t>Input/Output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15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284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Classes and Objects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rgbClr val="1A1AFA"/>
                </a:solidFill>
                <a:ea typeface="宋体" panose="02010600030101010101" pitchFamily="2" charset="-122"/>
              </a:rPr>
              <a:t>templates</a:t>
            </a:r>
            <a:r>
              <a:rPr lang="en-US" altLang="zh-CN" dirty="0">
                <a:ea typeface="宋体" panose="02010600030101010101" pitchFamily="2" charset="-122"/>
              </a:rPr>
              <a:t> in the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iostream</a:t>
            </a:r>
            <a:r>
              <a:rPr lang="en-US" altLang="zh-CN" dirty="0">
                <a:ea typeface="宋体" panose="02010600030101010101" pitchFamily="2" charset="-122"/>
              </a:rPr>
              <a:t> library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basic_istream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Supports stream-input operations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basic_ostream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Supports stream-output operations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Supports both stream-input and stream-output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25705305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9115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Classes and Objects (Cont.)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Declare synonyms for previously defined data types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Card *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CardPtr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Makes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CardPtr</a:t>
            </a:r>
            <a:r>
              <a:rPr lang="en-US" altLang="zh-CN" dirty="0">
                <a:ea typeface="宋体" panose="02010600030101010101" pitchFamily="2" charset="-122"/>
              </a:rPr>
              <a:t> a synonym for type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Card *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to create shorter or more readable type names</a:t>
            </a:r>
          </a:p>
        </p:txBody>
      </p:sp>
    </p:spTree>
    <p:extLst>
      <p:ext uri="{BB962C8B-B14F-4D97-AF65-F5344CB8AC3E}">
        <p14:creationId xmlns:p14="http://schemas.microsoft.com/office/powerpoint/2010/main" val="28044277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Classes and Objects (Cont.)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s  in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&lt;iostream&gt;</a:t>
            </a:r>
            <a:r>
              <a:rPr lang="en-US" altLang="zh-CN">
                <a:ea typeface="宋体" panose="02010600030101010101" pitchFamily="2" charset="-122"/>
              </a:rPr>
              <a:t> library</a:t>
            </a:r>
          </a:p>
          <a:p>
            <a:pPr lvl="1"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Represents a specialization of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basic_istream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Enables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input</a:t>
            </a:r>
          </a:p>
          <a:p>
            <a:pPr lvl="1"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Represents a specialization of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basic_ostream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Enables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output</a:t>
            </a:r>
          </a:p>
          <a:p>
            <a:pPr lvl="1"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iostream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Represents a specialization of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basic_iostream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Enables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968748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Classes and Objects (Cont.)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48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Stream-I/O template hierarchy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basic_istream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basic_ostream</a:t>
            </a:r>
            <a:r>
              <a:rPr lang="en-US" altLang="zh-CN" dirty="0">
                <a:ea typeface="宋体" panose="02010600030101010101" pitchFamily="2" charset="-122"/>
              </a:rPr>
              <a:t> derive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basic_iostream</a:t>
            </a:r>
            <a:r>
              <a:rPr lang="en-US" altLang="zh-CN" dirty="0">
                <a:ea typeface="宋体" panose="02010600030101010101" pitchFamily="2" charset="-122"/>
              </a:rPr>
              <a:t> derives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basic_istream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basic_ostream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Uses multiple inheritance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operator overloading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Stream insertion operator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Left-shift operator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) is overloaded for stream output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Stream extraction operator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Right-shift operator(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) is overloaded for stream input</a:t>
            </a:r>
          </a:p>
        </p:txBody>
      </p:sp>
    </p:spTree>
    <p:extLst>
      <p:ext uri="{BB962C8B-B14F-4D97-AF65-F5344CB8AC3E}">
        <p14:creationId xmlns:p14="http://schemas.microsoft.com/office/powerpoint/2010/main" val="39079697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52" y="4495772"/>
            <a:ext cx="4267088" cy="301631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 15.1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Stream-I/O template hierarchy portion.  </a:t>
            </a:r>
          </a:p>
        </p:txBody>
      </p:sp>
      <p:pic>
        <p:nvPicPr>
          <p:cNvPr id="68612" name="Picture 3" descr="AAEMZJ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60500"/>
            <a:ext cx="75184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27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Classes and Objects (Cont.)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571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Standard stream objects</a:t>
            </a:r>
          </a:p>
          <a:p>
            <a:pPr lvl="1" eaLnBrk="1" hangingPunct="1"/>
            <a:r>
              <a:rPr lang="en-US" altLang="zh-CN" sz="20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sz="2000" dirty="0">
                <a:ea typeface="宋体" panose="02010600030101010101" pitchFamily="2" charset="-122"/>
              </a:rPr>
              <a:t> instance</a:t>
            </a:r>
          </a:p>
          <a:p>
            <a:pPr lvl="2" eaLnBrk="1" hangingPunct="1"/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Connected to the standard input device, usually the keyboard</a:t>
            </a:r>
          </a:p>
          <a:p>
            <a:pPr lvl="1" eaLnBrk="1" hangingPunct="1"/>
            <a:r>
              <a:rPr lang="en-US" altLang="zh-CN" sz="20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sz="2000" dirty="0">
                <a:ea typeface="宋体" panose="02010600030101010101" pitchFamily="2" charset="-122"/>
              </a:rPr>
              <a:t> instances</a:t>
            </a:r>
          </a:p>
          <a:p>
            <a:pPr lvl="2" eaLnBrk="1" hangingPunct="1"/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Connected to the standard output device, usually the display screen</a:t>
            </a:r>
          </a:p>
          <a:p>
            <a:pPr lvl="2" eaLnBrk="1" hangingPunct="1"/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cerr</a:t>
            </a:r>
            <a:endParaRPr lang="en-US" altLang="zh-CN" sz="18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Connected to the standard error device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Unbuffered - output appears immediately</a:t>
            </a:r>
          </a:p>
          <a:p>
            <a:pPr lvl="2" eaLnBrk="1" hangingPunct="1"/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clog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Connected to the standard error device</a:t>
            </a:r>
          </a:p>
          <a:p>
            <a:pPr lvl="3" eaLnBrk="1" hangingPunct="1"/>
            <a:r>
              <a:rPr lang="en-US" altLang="zh-CN" sz="1800" dirty="0">
                <a:ea typeface="宋体" panose="02010600030101010101" pitchFamily="2" charset="-122"/>
              </a:rPr>
              <a:t>Buffered - output is held until the buffer is filled or flushed</a:t>
            </a:r>
          </a:p>
        </p:txBody>
      </p:sp>
    </p:spTree>
    <p:extLst>
      <p:ext uri="{BB962C8B-B14F-4D97-AF65-F5344CB8AC3E}">
        <p14:creationId xmlns:p14="http://schemas.microsoft.com/office/powerpoint/2010/main" val="24402530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1.3 Stream </a:t>
            </a:r>
            <a:r>
              <a:rPr lang="en-US" altLang="zh-CN" sz="2800" dirty="0" err="1">
                <a:solidFill>
                  <a:srgbClr val="1A1AFA"/>
                </a:solidFill>
                <a:ea typeface="宋体" panose="02010600030101010101" pitchFamily="2" charset="-122"/>
              </a:rPr>
              <a:t>Input/Output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Classes and Objects (Cont.)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48154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File-Processing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basic_ifstream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file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Inherits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basic_ofstream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file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Inherits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basic_ostream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basic_fstream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file input and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Inherits from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 dirty="0">
                <a:ea typeface="宋体" panose="02010600030101010101" pitchFamily="2" charset="-122"/>
              </a:rPr>
              <a:t> specializations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ifstream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ofstream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8091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4" y="4941395"/>
            <a:ext cx="8104187" cy="301689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 15.2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Stream-I/O template hierarchy portion showing the main file-processing templates. </a:t>
            </a:r>
          </a:p>
        </p:txBody>
      </p:sp>
      <p:pic>
        <p:nvPicPr>
          <p:cNvPr id="71684" name="Picture 3" descr="AAEMZJ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65200"/>
            <a:ext cx="75184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91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Stream Output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48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output capabilities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output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Standard data types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Characters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Unformatted data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Integers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Floating-point values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Values in fields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617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2.1 Output of </a:t>
            </a:r>
            <a:r>
              <a:rPr lang="en-US" altLang="zh-CN" sz="32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 Variables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571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Outputting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  <a:r>
              <a:rPr lang="en-US" altLang="zh-CN" dirty="0">
                <a:ea typeface="宋体" panose="02010600030101010101" pitchFamily="2" charset="-122"/>
              </a:rPr>
              <a:t> (memory address of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Cannot use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Has been overloaded to print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  <a:r>
              <a:rPr lang="en-US" altLang="zh-CN" dirty="0">
                <a:ea typeface="宋体" panose="02010600030101010101" pitchFamily="2" charset="-122"/>
              </a:rPr>
              <a:t> as a null-terminated string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Solution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Cast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  <a:r>
              <a:rPr lang="en-US" altLang="zh-CN" dirty="0">
                <a:ea typeface="宋体" panose="02010600030101010101" pitchFamily="2" charset="-122"/>
              </a:rPr>
              <a:t> to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void *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Address is printed as a hexadecimal (base-16) number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7865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C++ object-oriented stream input/output.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format input and output.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stream-I/O class hierarchy.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stream manipulators.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control justification and padding.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determine the success or failure of input/output operations.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tie output streams to input streams.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7037388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666769" progId="Word.Document.8">
                  <p:embed/>
                </p:oleObj>
              </mc:Choice>
              <mc:Fallback>
                <p:oleObj name="Document" r:id="rId3" imgW="7074123" imgH="4666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Fig15_03.cpp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312773" name="Text Box 5"/>
          <p:cNvSpPr txBox="1">
            <a:spLocks noChangeArrowheads="1"/>
          </p:cNvSpPr>
          <p:nvPr/>
        </p:nvSpPr>
        <p:spPr bwMode="auto">
          <a:xfrm>
            <a:off x="5257800" y="3733800"/>
            <a:ext cx="2822575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Cast the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 *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to a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void *</a:t>
            </a:r>
          </a:p>
        </p:txBody>
      </p:sp>
      <p:sp>
        <p:nvSpPr>
          <p:cNvPr id="1312774" name="Line 6"/>
          <p:cNvSpPr>
            <a:spLocks noChangeShapeType="1"/>
          </p:cNvSpPr>
          <p:nvPr/>
        </p:nvSpPr>
        <p:spPr bwMode="auto">
          <a:xfrm flipH="1" flipV="1">
            <a:off x="2743200" y="33528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2775" name="Text Box 7"/>
          <p:cNvSpPr txBox="1">
            <a:spLocks noChangeArrowheads="1"/>
          </p:cNvSpPr>
          <p:nvPr/>
        </p:nvSpPr>
        <p:spPr bwMode="auto">
          <a:xfrm>
            <a:off x="4800600" y="48006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Address prints as a hexadecimal (base-16) number</a:t>
            </a:r>
          </a:p>
        </p:txBody>
      </p:sp>
      <p:sp>
        <p:nvSpPr>
          <p:cNvPr id="1312776" name="Line 8"/>
          <p:cNvSpPr>
            <a:spLocks noChangeShapeType="1"/>
          </p:cNvSpPr>
          <p:nvPr/>
        </p:nvSpPr>
        <p:spPr bwMode="auto">
          <a:xfrm flipH="1" flipV="1">
            <a:off x="4191000" y="4419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3" grpId="0" animBg="1"/>
      <p:bldP spid="1312774" grpId="0" animBg="1"/>
      <p:bldP spid="1312775" grpId="0" animBg="1"/>
      <p:bldP spid="13127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2.2 Character Output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using Member Function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48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Outputs a character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a reference to the same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object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Can be cascaded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be called with a numeric expression that represents an ASCII value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'A'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'A'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).put(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'\n'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65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</a:p>
          <a:p>
            <a:pPr lvl="1" eaLnBrk="1" hangingPunct="1"/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3051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Stream Input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input capabilities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Stream extraction operator (overloaded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 operator)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Skips over white-space characters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a reference to the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object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When used as a condition,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void *</a:t>
            </a:r>
            <a:r>
              <a:rPr lang="en-US" altLang="zh-CN" dirty="0">
                <a:ea typeface="宋体" panose="02010600030101010101" pitchFamily="2" charset="-122"/>
              </a:rPr>
              <a:t> cast operator is implicitly invoked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Converts to non-null pointer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) or null pointer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Based on success or failure of last input operation</a:t>
            </a: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An attempt to read past end of stream is one such failure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State bits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Control the state of the stream</a:t>
            </a:r>
          </a:p>
          <a:p>
            <a:pPr lvl="2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: </a:t>
            </a:r>
            <a:r>
              <a:rPr lang="en-US" altLang="zh-CN" dirty="0">
                <a:ea typeface="宋体" panose="02010600030101010101" pitchFamily="2" charset="-122"/>
              </a:rPr>
              <a:t>Set if input data is of wrong type</a:t>
            </a:r>
          </a:p>
          <a:p>
            <a:pPr lvl="2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: </a:t>
            </a:r>
            <a:r>
              <a:rPr lang="en-US" altLang="zh-CN" dirty="0">
                <a:ea typeface="宋体" panose="02010600030101010101" pitchFamily="2" charset="-122"/>
              </a:rPr>
              <a:t>Set if stream extraction operation fails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8020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3.1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getline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Member Functions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no arguments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one character input from the stream 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Any character, including white-space and non-graphic characters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EOF</a:t>
            </a:r>
            <a:r>
              <a:rPr lang="en-US" altLang="zh-CN" dirty="0">
                <a:ea typeface="宋体" panose="02010600030101010101" pitchFamily="2" charset="-122"/>
              </a:rPr>
              <a:t> when end-of-file is encountered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a character-reference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Stores input character in the character-reference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a reference to the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309293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3.1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getline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Member Functions (Cont.)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ea typeface="宋体" panose="02010600030101010101" pitchFamily="2" charset="-122"/>
              </a:rPr>
              <a:t> (Cont.)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three arguments: a character array, a size limit and a delimiter (default delimiter is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'\n'</a:t>
            </a:r>
            <a:r>
              <a:rPr lang="en-US" altLang="zh-CN" dirty="0">
                <a:ea typeface="宋体" panose="02010600030101010101" pitchFamily="2" charset="-122"/>
              </a:rPr>
              <a:t> 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Reads and stores characters in the character array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Terminates at one fewer characters than the size limit or upon reading the delimiter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Delimiter is left in the stream, not placed in array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Null character is inserted after end of input in array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eof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when end-of-file has not occurred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when end-of-file has occurred</a:t>
            </a:r>
          </a:p>
        </p:txBody>
      </p:sp>
    </p:spTree>
    <p:extLst>
      <p:ext uri="{BB962C8B-B14F-4D97-AF65-F5344CB8AC3E}">
        <p14:creationId xmlns:p14="http://schemas.microsoft.com/office/powerpoint/2010/main" val="15198265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7037388" cy="716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7188055" progId="Word.Document.8">
                  <p:embed/>
                </p:oleObj>
              </mc:Choice>
              <mc:Fallback>
                <p:oleObj name="Document" r:id="rId3" imgW="7074123" imgH="7188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716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6022975" y="2211388"/>
            <a:ext cx="2740025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Call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member function before end-of-file is reached</a:t>
            </a:r>
          </a:p>
        </p:txBody>
      </p:sp>
      <p:sp>
        <p:nvSpPr>
          <p:cNvPr id="1313798" name="Line 6"/>
          <p:cNvSpPr>
            <a:spLocks noChangeShapeType="1"/>
          </p:cNvSpPr>
          <p:nvPr/>
        </p:nvSpPr>
        <p:spPr bwMode="auto">
          <a:xfrm flipH="1">
            <a:off x="4724400" y="2362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5181600" y="43434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loop terminates when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member function returns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</a:p>
        </p:txBody>
      </p:sp>
      <p:sp>
        <p:nvSpPr>
          <p:cNvPr id="1313800" name="Line 8"/>
          <p:cNvSpPr>
            <a:spLocks noChangeShapeType="1"/>
          </p:cNvSpPr>
          <p:nvPr/>
        </p:nvSpPr>
        <p:spPr bwMode="auto">
          <a:xfrm flipH="1" flipV="1">
            <a:off x="3733800" y="3886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 animBg="1"/>
      <p:bldP spid="1313798" grpId="0" animBg="1"/>
      <p:bldP spid="1313799" grpId="0" animBg="1"/>
      <p:bldP spid="13138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7037388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494773" progId="Word.Document.8">
                  <p:embed/>
                </p:oleObj>
              </mc:Choice>
              <mc:Fallback>
                <p:oleObj name="Document" r:id="rId3" imgW="7074123" imgH="3494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31482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3352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Display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character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, which currently contains the value of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</a:p>
        </p:txBody>
      </p:sp>
      <p:sp>
        <p:nvSpPr>
          <p:cNvPr id="1314822" name="Line 6"/>
          <p:cNvSpPr>
            <a:spLocks noChangeShapeType="1"/>
          </p:cNvSpPr>
          <p:nvPr/>
        </p:nvSpPr>
        <p:spPr bwMode="auto">
          <a:xfrm flipH="1" flipV="1">
            <a:off x="4343400" y="6858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4823" name="Text Box 7"/>
          <p:cNvSpPr txBox="1">
            <a:spLocks noChangeArrowheads="1"/>
          </p:cNvSpPr>
          <p:nvPr/>
        </p:nvSpPr>
        <p:spPr bwMode="auto">
          <a:xfrm>
            <a:off x="5791200" y="20574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Call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member function after end-of-file is reached </a:t>
            </a:r>
          </a:p>
        </p:txBody>
      </p:sp>
      <p:sp>
        <p:nvSpPr>
          <p:cNvPr id="1314824" name="Line 8"/>
          <p:cNvSpPr>
            <a:spLocks noChangeShapeType="1"/>
          </p:cNvSpPr>
          <p:nvPr/>
        </p:nvSpPr>
        <p:spPr bwMode="auto">
          <a:xfrm flipH="1" flipV="1">
            <a:off x="4800600" y="914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4825" name="Text Box 9"/>
          <p:cNvSpPr txBox="1">
            <a:spLocks noChangeArrowheads="1"/>
          </p:cNvSpPr>
          <p:nvPr/>
        </p:nvSpPr>
        <p:spPr bwMode="auto">
          <a:xfrm>
            <a:off x="4800600" y="2971800"/>
            <a:ext cx="3733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End-of-file is represented by </a:t>
            </a:r>
            <a:r>
              <a:rPr lang="en-US" altLang="zh-CN" i="1">
                <a:ea typeface="Times New Roman" panose="02020603050405020304" pitchFamily="18" charset="0"/>
                <a:cs typeface="AGaramond" pitchFamily="18" charset="0"/>
              </a:rPr>
              <a:t>Ctrl + z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on Microsoft Windows systems, </a:t>
            </a:r>
            <a:r>
              <a:rPr lang="en-US" altLang="zh-CN" i="1">
                <a:ea typeface="Times New Roman" panose="02020603050405020304" pitchFamily="18" charset="0"/>
                <a:cs typeface="AGaramond" pitchFamily="18" charset="0"/>
              </a:rPr>
              <a:t>Ctrl + d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on UNIX and Macintosh systems.</a:t>
            </a:r>
          </a:p>
        </p:txBody>
      </p:sp>
      <p:sp>
        <p:nvSpPr>
          <p:cNvPr id="1314826" name="Line 10"/>
          <p:cNvSpPr>
            <a:spLocks noChangeShapeType="1"/>
          </p:cNvSpPr>
          <p:nvPr/>
        </p:nvSpPr>
        <p:spPr bwMode="auto">
          <a:xfrm flipH="1" flipV="1">
            <a:off x="381000" y="2362200"/>
            <a:ext cx="441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1" grpId="0" animBg="1"/>
      <p:bldP spid="1314822" grpId="0" animBg="1"/>
      <p:bldP spid="1314823" grpId="0" animBg="1"/>
      <p:bldP spid="1314824" grpId="0" animBg="1"/>
      <p:bldP spid="1314825" grpId="0" animBg="1"/>
      <p:bldP spid="13148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83922" progId="Word.Document.8">
                  <p:embed/>
                </p:oleObj>
              </mc:Choice>
              <mc:Fallback>
                <p:oleObj name="Document" r:id="rId3" imgW="7074123" imgH="64839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315845" name="Text Box 5"/>
          <p:cNvSpPr txBox="1">
            <a:spLocks noChangeArrowheads="1"/>
          </p:cNvSpPr>
          <p:nvPr/>
        </p:nvSpPr>
        <p:spPr bwMode="auto">
          <a:xfrm>
            <a:off x="4724400" y="3463925"/>
            <a:ext cx="2819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stream extraction with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cin</a:t>
            </a:r>
          </a:p>
        </p:txBody>
      </p:sp>
      <p:sp>
        <p:nvSpPr>
          <p:cNvPr id="1315846" name="Line 6"/>
          <p:cNvSpPr>
            <a:spLocks noChangeShapeType="1"/>
          </p:cNvSpPr>
          <p:nvPr/>
        </p:nvSpPr>
        <p:spPr bwMode="auto">
          <a:xfrm flipH="1" flipV="1">
            <a:off x="1828800" y="3463925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5847" name="Text Box 7"/>
          <p:cNvSpPr txBox="1">
            <a:spLocks noChangeArrowheads="1"/>
          </p:cNvSpPr>
          <p:nvPr/>
        </p:nvSpPr>
        <p:spPr bwMode="auto">
          <a:xfrm>
            <a:off x="5728494" y="4954587"/>
            <a:ext cx="3124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Call three-argument version of member function </a:t>
            </a: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(third argument is default value </a:t>
            </a: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'\n'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)</a:t>
            </a:r>
          </a:p>
        </p:txBody>
      </p:sp>
      <p:sp>
        <p:nvSpPr>
          <p:cNvPr id="1315848" name="Line 8"/>
          <p:cNvSpPr>
            <a:spLocks noChangeShapeType="1"/>
          </p:cNvSpPr>
          <p:nvPr/>
        </p:nvSpPr>
        <p:spPr bwMode="auto">
          <a:xfrm flipH="1" flipV="1">
            <a:off x="2667000" y="49530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45" grpId="0" animBg="1"/>
      <p:bldP spid="1315846" grpId="0" animBg="1"/>
      <p:bldP spid="1315847" grpId="0" animBg="1"/>
      <p:bldP spid="13158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0" y="0"/>
          <a:ext cx="69786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1963189" progId="Word.Document.8">
                  <p:embed/>
                </p:oleObj>
              </mc:Choice>
              <mc:Fallback>
                <p:oleObj name="Document" r:id="rId3" imgW="7046703" imgH="1963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786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9" name="Text Box 5"/>
          <p:cNvSpPr txBox="1">
            <a:spLocks noChangeArrowheads="1"/>
          </p:cNvSpPr>
          <p:nvPr/>
        </p:nvSpPr>
        <p:spPr bwMode="auto">
          <a:xfrm>
            <a:off x="4038600" y="5334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Stream extraction operation reads up to first white-space character</a:t>
            </a:r>
          </a:p>
        </p:txBody>
      </p:sp>
      <p:sp>
        <p:nvSpPr>
          <p:cNvPr id="1316870" name="Line 6"/>
          <p:cNvSpPr>
            <a:spLocks noChangeShapeType="1"/>
          </p:cNvSpPr>
          <p:nvPr/>
        </p:nvSpPr>
        <p:spPr bwMode="auto">
          <a:xfrm flipH="1">
            <a:off x="1143000" y="7620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6871" name="Text Box 7"/>
          <p:cNvSpPr txBox="1">
            <a:spLocks noChangeArrowheads="1"/>
          </p:cNvSpPr>
          <p:nvPr/>
        </p:nvSpPr>
        <p:spPr bwMode="auto">
          <a:xfrm>
            <a:off x="4267200" y="21336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member function reads up to the delimiter character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'\n'</a:t>
            </a:r>
            <a:endParaRPr lang="en-US" altLang="zh-CN"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316872" name="Line 8"/>
          <p:cNvSpPr>
            <a:spLocks noChangeShapeType="1"/>
          </p:cNvSpPr>
          <p:nvPr/>
        </p:nvSpPr>
        <p:spPr bwMode="auto">
          <a:xfrm flipH="1" flipV="1">
            <a:off x="2971800" y="1600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9" grpId="0" animBg="1"/>
      <p:bldP spid="1316870" grpId="0" animBg="1"/>
      <p:bldP spid="1316871" grpId="0" animBg="1"/>
      <p:bldP spid="13168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3.1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getline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Member Functions (Cont.)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getline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(Similar to the three-argument version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Except the delimiter </a:t>
            </a:r>
            <a:r>
              <a:rPr lang="en-US" altLang="zh-CN" i="1" dirty="0">
                <a:ea typeface="宋体" panose="02010600030101010101" pitchFamily="2" charset="-122"/>
              </a:rPr>
              <a:t>is</a:t>
            </a:r>
            <a:r>
              <a:rPr lang="en-US" altLang="zh-CN" dirty="0">
                <a:ea typeface="宋体" panose="02010600030101010101" pitchFamily="2" charset="-122"/>
              </a:rPr>
              <a:t> removed from the stream)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Three arguments: a character array, a size limit and a delimiter (default delimiter is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'\n'</a:t>
            </a:r>
            <a:r>
              <a:rPr lang="en-US" altLang="zh-CN" dirty="0">
                <a:ea typeface="宋体" panose="02010600030101010101" pitchFamily="2" charset="-122"/>
              </a:rPr>
              <a:t> 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Reads and stores characters in the character array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Terminates at one fewer characters than the size limit or upon reading the delimiter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Delimiter is removed from the stream, but not placed in the array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Null character is inserted after end of input in array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241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1981238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1981238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Streams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659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10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289561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289561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Stream Output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80999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80999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Stream Input</a:t>
            </a:r>
          </a:p>
        </p:txBody>
      </p:sp>
      <p:sp>
        <p:nvSpPr>
          <p:cNvPr id="17" name="任意多边形 49"/>
          <p:cNvSpPr>
            <a:spLocks noChangeArrowheads="1"/>
          </p:cNvSpPr>
          <p:nvPr/>
        </p:nvSpPr>
        <p:spPr bwMode="auto">
          <a:xfrm>
            <a:off x="2186194" y="4699531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006931" y="4699531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Unformatted I/O Using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write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gcount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212787" y="558907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33524" y="558907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Introduction to Stream Manipulators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0"/>
          <a:ext cx="7037388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844880" progId="Word.Document.8">
                  <p:embed/>
                </p:oleObj>
              </mc:Choice>
              <mc:Fallback>
                <p:oleObj name="Document" r:id="rId3" imgW="7074123" imgH="5844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2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Fig15_06.cpp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317893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28956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Call member function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getline</a:t>
            </a:r>
            <a:endParaRPr lang="en-US" altLang="zh-CN"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317894" name="Line 6"/>
          <p:cNvSpPr>
            <a:spLocks noChangeShapeType="1"/>
          </p:cNvSpPr>
          <p:nvPr/>
        </p:nvSpPr>
        <p:spPr bwMode="auto">
          <a:xfrm flipH="1" flipV="1">
            <a:off x="2971800" y="32766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5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3" grpId="0" animBg="1"/>
      <p:bldP spid="13178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3.2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Member Functions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peek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putback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ignore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ignore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Reads and discards a designated number of characters or terminates upon encountering a designated delimiter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Default number of characters is one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Default delimiter is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EOF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putback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Places previous character obtained by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ea typeface="宋体" panose="02010600030101010101" pitchFamily="2" charset="-122"/>
              </a:rPr>
              <a:t> from the input stream back into the stream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peek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the next character in the input stream, but does not remove it from the stream</a:t>
            </a:r>
          </a:p>
        </p:txBody>
      </p:sp>
    </p:spTree>
    <p:extLst>
      <p:ext uri="{BB962C8B-B14F-4D97-AF65-F5344CB8AC3E}">
        <p14:creationId xmlns:p14="http://schemas.microsoft.com/office/powerpoint/2010/main" val="39833339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04 Unformatted I/O Using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read</a:t>
            </a:r>
            <a:r>
              <a:rPr lang="en-US" altLang="zh-CN" sz="3200" dirty="0">
                <a:ea typeface="宋体" panose="02010600030101010101" pitchFamily="2" charset="-122"/>
              </a:rPr>
              <a:t>,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write</a:t>
            </a:r>
            <a:r>
              <a:rPr lang="en-US" altLang="zh-CN" sz="3200" dirty="0">
                <a:ea typeface="宋体" panose="02010600030101010101" pitchFamily="2" charset="-122"/>
              </a:rPr>
              <a:t> and </a:t>
            </a:r>
            <a:r>
              <a:rPr lang="en-US" altLang="zh-CN" sz="32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gcount</a:t>
            </a:r>
            <a:endParaRPr lang="en-US" altLang="zh-CN" sz="3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read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Inputs some number of bytes to a character array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fewer characters are read than the designated number,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ea typeface="宋体" panose="02010600030101010101" pitchFamily="2" charset="-122"/>
              </a:rPr>
              <a:t> is set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gcount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Reports number of characters read by last input operation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write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Outputs some number of bytes from a character array</a:t>
            </a:r>
          </a:p>
        </p:txBody>
      </p:sp>
    </p:spTree>
    <p:extLst>
      <p:ext uri="{BB962C8B-B14F-4D97-AF65-F5344CB8AC3E}">
        <p14:creationId xmlns:p14="http://schemas.microsoft.com/office/powerpoint/2010/main" val="33883034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0"/>
          <a:ext cx="7037388" cy="622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249450" progId="Word.Document.8">
                  <p:embed/>
                </p:oleObj>
              </mc:Choice>
              <mc:Fallback>
                <p:oleObj name="Document" r:id="rId3" imgW="7074123" imgH="6249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22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Fig15_07.cpp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318917" name="Text Box 5"/>
          <p:cNvSpPr txBox="1">
            <a:spLocks noChangeArrowheads="1"/>
          </p:cNvSpPr>
          <p:nvPr/>
        </p:nvSpPr>
        <p:spPr bwMode="auto">
          <a:xfrm>
            <a:off x="5943600" y="28956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read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20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bytes from the input stream to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buffer</a:t>
            </a:r>
          </a:p>
        </p:txBody>
      </p:sp>
      <p:sp>
        <p:nvSpPr>
          <p:cNvPr id="1318918" name="Line 6"/>
          <p:cNvSpPr>
            <a:spLocks noChangeShapeType="1"/>
          </p:cNvSpPr>
          <p:nvPr/>
        </p:nvSpPr>
        <p:spPr bwMode="auto">
          <a:xfrm flipH="1">
            <a:off x="2667000" y="3276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8919" name="Text Box 7"/>
          <p:cNvSpPr txBox="1">
            <a:spLocks noChangeArrowheads="1"/>
          </p:cNvSpPr>
          <p:nvPr/>
        </p:nvSpPr>
        <p:spPr bwMode="auto">
          <a:xfrm>
            <a:off x="5105400" y="4114800"/>
            <a:ext cx="3429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write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out as many characters as were read by the last input operation from </a:t>
            </a: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buffer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to the output stream</a:t>
            </a:r>
          </a:p>
        </p:txBody>
      </p:sp>
      <p:sp>
        <p:nvSpPr>
          <p:cNvPr id="1318920" name="Line 8"/>
          <p:cNvSpPr>
            <a:spLocks noChangeShapeType="1"/>
          </p:cNvSpPr>
          <p:nvPr/>
        </p:nvSpPr>
        <p:spPr bwMode="auto">
          <a:xfrm flipH="1" flipV="1">
            <a:off x="3581400" y="4267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7" grpId="0" animBg="1"/>
      <p:bldP spid="1318918" grpId="0" animBg="1"/>
      <p:bldP spid="1318919" grpId="0" animBg="1"/>
      <p:bldP spid="13189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848502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05 Introduction to Stream Manipulators</a:t>
            </a:r>
            <a:endParaRPr lang="en-US" altLang="zh-CN" sz="3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manipulators perform formatting tasks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Setting field widths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Setting precision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Setting and unsetting format state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Setting fill characters in fields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Flushing streams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Inserting a newline and flushing the output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Inserting a null character and skipping white space in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32013050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5.1 Integral Stream Base: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oct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setbase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Change a stream’s integer base by inserting manipulators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hex</a:t>
            </a:r>
            <a:r>
              <a:rPr lang="en-US" altLang="zh-CN" dirty="0">
                <a:ea typeface="宋体" panose="02010600030101010101" pitchFamily="2" charset="-122"/>
              </a:rPr>
              <a:t> manipulator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the base to hexadecimal (base 16)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oct</a:t>
            </a:r>
            <a:r>
              <a:rPr lang="en-US" altLang="zh-CN" dirty="0">
                <a:ea typeface="宋体" panose="02010600030101010101" pitchFamily="2" charset="-122"/>
              </a:rPr>
              <a:t> manipulator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the base to octal (base 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dirty="0">
                <a:ea typeface="宋体" panose="02010600030101010101" pitchFamily="2" charset="-122"/>
              </a:rPr>
              <a:t> manipulator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Resets the base to 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setbase</a:t>
            </a:r>
            <a:r>
              <a:rPr lang="en-US" altLang="zh-CN" dirty="0">
                <a:ea typeface="宋体" panose="02010600030101010101" pitchFamily="2" charset="-122"/>
              </a:rPr>
              <a:t> parameterized stream manipulator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Takes one integer argument: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8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16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the base to decimal, octal or hexadecimal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Requires the inclusion of the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iomanip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 header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Stream base values are sticky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Remain until explicitly changed to another base value</a:t>
            </a:r>
          </a:p>
        </p:txBody>
      </p:sp>
    </p:spTree>
    <p:extLst>
      <p:ext uri="{BB962C8B-B14F-4D97-AF65-F5344CB8AC3E}">
        <p14:creationId xmlns:p14="http://schemas.microsoft.com/office/powerpoint/2010/main" val="41917528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0"/>
          <a:ext cx="703738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319941" name="Text Box 5"/>
          <p:cNvSpPr txBox="1">
            <a:spLocks noChangeArrowheads="1"/>
          </p:cNvSpPr>
          <p:nvPr/>
        </p:nvSpPr>
        <p:spPr bwMode="auto">
          <a:xfrm>
            <a:off x="2819400" y="2895600"/>
            <a:ext cx="3810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Parameterized stream manipulator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setbase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is in header file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&lt;iomanip&gt;</a:t>
            </a:r>
          </a:p>
        </p:txBody>
      </p:sp>
      <p:sp>
        <p:nvSpPr>
          <p:cNvPr id="1319942" name="Line 6"/>
          <p:cNvSpPr>
            <a:spLocks noChangeShapeType="1"/>
          </p:cNvSpPr>
          <p:nvPr/>
        </p:nvSpPr>
        <p:spPr bwMode="auto">
          <a:xfrm flipH="1" flipV="1">
            <a:off x="1905000" y="2590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8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1" grpId="0" animBg="1"/>
      <p:bldP spid="13199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0"/>
          <a:ext cx="7037388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786262" progId="Word.Document.8">
                  <p:embed/>
                </p:oleObj>
              </mc:Choice>
              <mc:Fallback>
                <p:oleObj name="Document" r:id="rId3" imgW="7074123" imgH="578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76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320965" name="Text Box 5"/>
          <p:cNvSpPr txBox="1">
            <a:spLocks noChangeArrowheads="1"/>
          </p:cNvSpPr>
          <p:nvPr/>
        </p:nvSpPr>
        <p:spPr bwMode="auto">
          <a:xfrm>
            <a:off x="5791200" y="2286000"/>
            <a:ext cx="2209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Set base to hexadecimal</a:t>
            </a:r>
          </a:p>
        </p:txBody>
      </p:sp>
      <p:sp>
        <p:nvSpPr>
          <p:cNvPr id="1320966" name="Line 6"/>
          <p:cNvSpPr>
            <a:spLocks noChangeShapeType="1"/>
          </p:cNvSpPr>
          <p:nvPr/>
        </p:nvSpPr>
        <p:spPr bwMode="auto">
          <a:xfrm flipH="1" flipV="1">
            <a:off x="4648200" y="2057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0967" name="Text Box 7"/>
          <p:cNvSpPr txBox="1">
            <a:spLocks noChangeArrowheads="1"/>
          </p:cNvSpPr>
          <p:nvPr/>
        </p:nvSpPr>
        <p:spPr bwMode="auto">
          <a:xfrm>
            <a:off x="6096000" y="3276600"/>
            <a:ext cx="1524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Set base to octal</a:t>
            </a:r>
          </a:p>
        </p:txBody>
      </p:sp>
      <p:sp>
        <p:nvSpPr>
          <p:cNvPr id="1320968" name="Line 8"/>
          <p:cNvSpPr>
            <a:spLocks noChangeShapeType="1"/>
          </p:cNvSpPr>
          <p:nvPr/>
        </p:nvSpPr>
        <p:spPr bwMode="auto">
          <a:xfrm flipH="1" flipV="1">
            <a:off x="1752600" y="3200400"/>
            <a:ext cx="434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0969" name="Text Box 9"/>
          <p:cNvSpPr txBox="1">
            <a:spLocks noChangeArrowheads="1"/>
          </p:cNvSpPr>
          <p:nvPr/>
        </p:nvSpPr>
        <p:spPr bwMode="auto">
          <a:xfrm>
            <a:off x="5257800" y="3962400"/>
            <a:ext cx="1981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Reset base to decimal</a:t>
            </a:r>
          </a:p>
        </p:txBody>
      </p:sp>
      <p:sp>
        <p:nvSpPr>
          <p:cNvPr id="1320970" name="Line 10"/>
          <p:cNvSpPr>
            <a:spLocks noChangeShapeType="1"/>
          </p:cNvSpPr>
          <p:nvPr/>
        </p:nvSpPr>
        <p:spPr bwMode="auto">
          <a:xfrm flipH="1" flipV="1">
            <a:off x="2438400" y="3886200"/>
            <a:ext cx="2819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0971" name="Line 11"/>
          <p:cNvSpPr>
            <a:spLocks noChangeShapeType="1"/>
          </p:cNvSpPr>
          <p:nvPr/>
        </p:nvSpPr>
        <p:spPr bwMode="auto">
          <a:xfrm flipH="1" flipV="1">
            <a:off x="1600200" y="2895600"/>
            <a:ext cx="3657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5" grpId="0" animBg="1"/>
      <p:bldP spid="1320966" grpId="0" animBg="1"/>
      <p:bldP spid="1320967" grpId="0" animBg="1"/>
      <p:bldP spid="1320968" grpId="0" animBg="1"/>
      <p:bldP spid="1320969" grpId="0" animBg="1"/>
      <p:bldP spid="1320970" grpId="0" animBg="1"/>
      <p:bldP spid="13209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5.2 Floating-Point Precision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precision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setprecision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Precision of floating-point numbers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Number of digits displayed to the right of the decimal point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setprecision</a:t>
            </a:r>
            <a:r>
              <a:rPr lang="en-US" altLang="zh-CN" dirty="0">
                <a:ea typeface="宋体" panose="02010600030101010101" pitchFamily="2" charset="-122"/>
              </a:rPr>
              <a:t> parameterized stream manipulator</a:t>
            </a:r>
          </a:p>
          <a:p>
            <a:pPr lvl="1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precision</a:t>
            </a:r>
            <a:r>
              <a:rPr lang="en-US" altLang="zh-CN" dirty="0">
                <a:ea typeface="宋体" panose="02010600030101010101" pitchFamily="2" charset="-122"/>
              </a:rPr>
              <a:t> member function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When called with no arguments, returns the current precision setting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Precision settings are sticky</a:t>
            </a:r>
          </a:p>
        </p:txBody>
      </p:sp>
    </p:spTree>
    <p:extLst>
      <p:ext uri="{BB962C8B-B14F-4D97-AF65-F5344CB8AC3E}">
        <p14:creationId xmlns:p14="http://schemas.microsoft.com/office/powerpoint/2010/main" val="16122436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Fig15_09.cpp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32198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33528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Use member function </a:t>
            </a: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precision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to set </a:t>
            </a:r>
            <a:r>
              <a:rPr lang="en-US" altLang="zh-CN" b="1" dirty="0" err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to display </a:t>
            </a:r>
            <a:r>
              <a:rPr lang="en-US" altLang="zh-CN" b="1" dirty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places</a:t>
            </a:r>
            <a:r>
              <a:rPr lang="en-US" altLang="zh-CN" dirty="0">
                <a:ea typeface="Times New Roman" panose="02020603050405020304" pitchFamily="18" charset="0"/>
                <a:cs typeface="AGaramond" pitchFamily="18" charset="0"/>
              </a:rPr>
              <a:t> digits to the right of the decimal point</a:t>
            </a:r>
          </a:p>
        </p:txBody>
      </p:sp>
      <p:sp>
        <p:nvSpPr>
          <p:cNvPr id="1321990" name="Line 6"/>
          <p:cNvSpPr>
            <a:spLocks noChangeShapeType="1"/>
          </p:cNvSpPr>
          <p:nvPr/>
        </p:nvSpPr>
        <p:spPr bwMode="auto">
          <a:xfrm flipH="1">
            <a:off x="3048000" y="55626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9" grpId="0" animBg="1"/>
      <p:bldP spid="13219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Streams(Cont.)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C++ standard library input/output capabilities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Many I/O features are object oriented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Type-safe I/O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 operators are overloaded to accept data of specific types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Attempts to input or output a user-defined type that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ea typeface="宋体" panose="02010600030101010101" pitchFamily="2" charset="-122"/>
              </a:rPr>
              <a:t> have not been overloaded for result in compiler errors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If unexpected data is processed, error bits are set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User may test the error bits to determine I/O operation success or failure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program is able to “stay in control”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Extensibility allows users to specify I/O for user-defined types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Overloading the stream insertion and extraction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128887710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7075488" cy="667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671283" progId="Word.Document.8">
                  <p:embed/>
                </p:oleObj>
              </mc:Choice>
              <mc:Fallback>
                <p:oleObj name="Document" r:id="rId3" imgW="7074123" imgH="6671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67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Fig15_09.cpp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352800" cy="107950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parameterized stream manipulator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setprecision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to set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cout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to display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places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digits to the right of the decimal point</a:t>
            </a:r>
          </a:p>
        </p:txBody>
      </p:sp>
      <p:sp>
        <p:nvSpPr>
          <p:cNvPr id="1323014" name="Line 6"/>
          <p:cNvSpPr>
            <a:spLocks noChangeShapeType="1"/>
          </p:cNvSpPr>
          <p:nvPr/>
        </p:nvSpPr>
        <p:spPr bwMode="auto">
          <a:xfrm flipH="1" flipV="1">
            <a:off x="3429000" y="1676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3" grpId="0" animBg="1"/>
      <p:bldP spid="13230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71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5.3 Field Width (</a:t>
            </a:r>
            <a:r>
              <a:rPr lang="en-US" altLang="zh-CN" sz="32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setw</a:t>
            </a:r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Field width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(for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) Number of character positions in which value is outputted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Fill characters are inserted as padding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Values wider than the field are not truncated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(for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) Maximum number of characters inputted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 array, maximum of one fewer characters than the width will be read (to accommodate null character)</a:t>
            </a:r>
          </a:p>
        </p:txBody>
      </p:sp>
    </p:spTree>
    <p:extLst>
      <p:ext uri="{BB962C8B-B14F-4D97-AF65-F5344CB8AC3E}">
        <p14:creationId xmlns:p14="http://schemas.microsoft.com/office/powerpoint/2010/main" val="134458101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5.3 Field Width (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setw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 (Cont.)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Field width (Cont.)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dirty="0">
                <a:ea typeface="宋体" panose="02010600030101010101" pitchFamily="2" charset="-122"/>
              </a:rPr>
              <a:t> of base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ios_base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Sets the field width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the previous width</a:t>
            </a:r>
          </a:p>
          <a:p>
            <a:pPr lvl="3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dirty="0">
                <a:ea typeface="宋体" panose="02010600030101010101" pitchFamily="2" charset="-122"/>
              </a:rPr>
              <a:t> function call with no arguments just returns the current setting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Parameterized 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setw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Sets the field width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Field width settings are not sticky</a:t>
            </a:r>
          </a:p>
        </p:txBody>
      </p:sp>
    </p:spTree>
    <p:extLst>
      <p:ext uri="{BB962C8B-B14F-4D97-AF65-F5344CB8AC3E}">
        <p14:creationId xmlns:p14="http://schemas.microsoft.com/office/powerpoint/2010/main" val="15773702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0" y="0"/>
          <a:ext cx="7037388" cy="920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9229249" progId="Word.Document.8">
                  <p:embed/>
                </p:oleObj>
              </mc:Choice>
              <mc:Fallback>
                <p:oleObj name="Document" r:id="rId3" imgW="7074123" imgH="9229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920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Fig15_10.cpp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3134804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0"/>
          <a:ext cx="7043738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4074428" progId="Word.Document.8">
                  <p:embed/>
                </p:oleObj>
              </mc:Choice>
              <mc:Fallback>
                <p:oleObj name="Document" r:id="rId3" imgW="7046703" imgH="4074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Fig15_10.cpp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1319246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5.4 Use-Defined Output Stream Manipulators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Programmers can create their own stream manipulators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Output stream manipulators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Must have return type and parameter type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11921451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0"/>
          <a:ext cx="7037388" cy="58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886236" progId="Word.Document.8">
                  <p:embed/>
                </p:oleObj>
              </mc:Choice>
              <mc:Fallback>
                <p:oleObj name="Document" r:id="rId3" imgW="7074123" imgH="5886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6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Fig15_11.cpp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836424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0"/>
          <a:ext cx="7037388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42951" progId="Word.Document.8">
                  <p:embed/>
                </p:oleObj>
              </mc:Choice>
              <mc:Fallback>
                <p:oleObj name="Document" r:id="rId3" imgW="7074123" imgH="6342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Fig15_11.cpp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10792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Streams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C++ I/O occurs in streams – sequences of bytes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Input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Bytes flow from a device to main memory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Output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Bytes flow from main memory to a device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I/O transfers typically take longer than 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0121965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Streams (Cont.)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“Low-level”, unformatted I/O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Individual bytes are the items of interest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High-speed, high-volume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 particularly convenient for programmers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“High-level”, formatted I/O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Bytes are grouped into meaningful units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Integers, floating-point numbers, characters, etc.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Satisfactory for most I/O other than high-volume file processing</a:t>
            </a:r>
          </a:p>
        </p:txBody>
      </p:sp>
    </p:spTree>
    <p:extLst>
      <p:ext uri="{BB962C8B-B14F-4D97-AF65-F5344CB8AC3E}">
        <p14:creationId xmlns:p14="http://schemas.microsoft.com/office/powerpoint/2010/main" val="2136656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1.1 Classic Streams vs. Standard Streams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C++ classic stream libraries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Enable input and output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s (single bytes)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ASCII character set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Uses single bytes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Represents only a limited set of characters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Unicode character set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Represents most of the world’s commercially viable languages, mathematical symbols and more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hlinkClick r:id="rId3"/>
              </a:rPr>
              <a:t>www.unicode.org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4669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C++ standard stream libraries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Enables I/O operations with Unicode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Class template versions of classic C++ stream classes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Specializations for processing characters of types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wchar_t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wchar_t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can store Unicode characters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1.1 Classic Streams vs. Standard Streams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16511166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7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1.2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iostream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Library Header Files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iostream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 header file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Declares basic services required for all stream-I/O operations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Defines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cerr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clog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Provides both unformatted- and formatted-I/O services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iomanip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 header file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Declares services for performing formatted I/O with parameterized stream manipulators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fstream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 header file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Declares services for user-controlled file processing</a:t>
            </a:r>
          </a:p>
        </p:txBody>
      </p:sp>
    </p:spTree>
    <p:extLst>
      <p:ext uri="{BB962C8B-B14F-4D97-AF65-F5344CB8AC3E}">
        <p14:creationId xmlns:p14="http://schemas.microsoft.com/office/powerpoint/2010/main" val="28115353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Pages>0</Pages>
  <Words>2174</Words>
  <Characters>0</Characters>
  <Application>Microsoft Office PowerPoint</Application>
  <DocSecurity>0</DocSecurity>
  <PresentationFormat>全屏显示(4:3)</PresentationFormat>
  <Lines>0</Lines>
  <Paragraphs>368</Paragraphs>
  <Slides>47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AGaramond</vt:lpstr>
      <vt:lpstr>Goudy Sans Medium</vt:lpstr>
      <vt:lpstr>Kozuka Mincho Pr6N H</vt:lpstr>
      <vt:lpstr>微软雅黑</vt:lpstr>
      <vt:lpstr>Algerian</vt:lpstr>
      <vt:lpstr>Arial</vt:lpstr>
      <vt:lpstr>Arial Black</vt:lpstr>
      <vt:lpstr>Courier New</vt:lpstr>
      <vt:lpstr>Lucida Console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Stream(File) Input/Output </vt:lpstr>
      <vt:lpstr>OBJECTIVES</vt:lpstr>
      <vt:lpstr>PowerPoint 演示文稿</vt:lpstr>
      <vt:lpstr>01 Streams(Cont.)</vt:lpstr>
      <vt:lpstr>01 Streams</vt:lpstr>
      <vt:lpstr>01 Streams (Cont.)</vt:lpstr>
      <vt:lpstr>1.1 Classic Streams vs. Standard Streams</vt:lpstr>
      <vt:lpstr>1.1 Classic Streams vs. Standard Streams (Cont.)</vt:lpstr>
      <vt:lpstr>1.2 iostream Library Header Files</vt:lpstr>
      <vt:lpstr>1.3 Stream Input/Output  Classes and Objects</vt:lpstr>
      <vt:lpstr>1.3 Stream Input/Output Classes and Objects (Cont.)</vt:lpstr>
      <vt:lpstr>1.3 Stream Input/Output Classes and Objects (Cont.)</vt:lpstr>
      <vt:lpstr>1.3 Stream Input/Output Classes and Objects (Cont.)</vt:lpstr>
      <vt:lpstr>Fig. 15.1 | Stream-I/O template hierarchy portion.  </vt:lpstr>
      <vt:lpstr>1.3 Stream Input/Output Classes and Objects (Cont.)</vt:lpstr>
      <vt:lpstr>1.3 Stream Input/Output Classes and Objects (Cont.)</vt:lpstr>
      <vt:lpstr>Fig. 15.2 | Stream-I/O template hierarchy portion showing the main file-processing templates. </vt:lpstr>
      <vt:lpstr>02 Stream Output</vt:lpstr>
      <vt:lpstr>2.1 Output of char * Variables</vt:lpstr>
      <vt:lpstr>PowerPoint 演示文稿</vt:lpstr>
      <vt:lpstr>2.2 Character Output  using Member Function put</vt:lpstr>
      <vt:lpstr>03 Stream Input</vt:lpstr>
      <vt:lpstr>3.1 get and getline Member Functions</vt:lpstr>
      <vt:lpstr>3.1 get and getline Member Functions (Cont.)</vt:lpstr>
      <vt:lpstr>PowerPoint 演示文稿</vt:lpstr>
      <vt:lpstr>PowerPoint 演示文稿</vt:lpstr>
      <vt:lpstr>PowerPoint 演示文稿</vt:lpstr>
      <vt:lpstr>PowerPoint 演示文稿</vt:lpstr>
      <vt:lpstr>3.1 get and getline Member Functions (Cont.)</vt:lpstr>
      <vt:lpstr>PowerPoint 演示文稿</vt:lpstr>
      <vt:lpstr>3.2 istream Member Functions peek, putback and ignore</vt:lpstr>
      <vt:lpstr>04 Unformatted I/O Using read, write and gcount</vt:lpstr>
      <vt:lpstr>PowerPoint 演示文稿</vt:lpstr>
      <vt:lpstr>05 Introduction to Stream Manipulators</vt:lpstr>
      <vt:lpstr>5.1 Integral Stream Base:  dec, oct, hex and setbase</vt:lpstr>
      <vt:lpstr>PowerPoint 演示文稿</vt:lpstr>
      <vt:lpstr>PowerPoint 演示文稿</vt:lpstr>
      <vt:lpstr>5.2 Floating-Point Precision  (precision, setprecision)</vt:lpstr>
      <vt:lpstr>PowerPoint 演示文稿</vt:lpstr>
      <vt:lpstr>PowerPoint 演示文稿</vt:lpstr>
      <vt:lpstr>5.3 Field Width (width, setw)</vt:lpstr>
      <vt:lpstr>5.3 Field Width (width, setw) (Cont.)</vt:lpstr>
      <vt:lpstr>PowerPoint 演示文稿</vt:lpstr>
      <vt:lpstr>PowerPoint 演示文稿</vt:lpstr>
      <vt:lpstr>5.4 Use-Defined Output Stream Manipulators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8615986113566</cp:lastModifiedBy>
  <cp:revision>773</cp:revision>
  <dcterms:created xsi:type="dcterms:W3CDTF">2004-12-20T05:11:56Z</dcterms:created>
  <dcterms:modified xsi:type="dcterms:W3CDTF">2021-03-26T07:28:17Z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