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781" r:id="rId9"/>
  </p:sldMasterIdLst>
  <p:notesMasterIdLst>
    <p:notesMasterId r:id="rId43"/>
  </p:notesMasterIdLst>
  <p:sldIdLst>
    <p:sldId id="256" r:id="rId10"/>
    <p:sldId id="573" r:id="rId11"/>
    <p:sldId id="418" r:id="rId12"/>
    <p:sldId id="627" r:id="rId13"/>
    <p:sldId id="628" r:id="rId14"/>
    <p:sldId id="629" r:id="rId15"/>
    <p:sldId id="630" r:id="rId16"/>
    <p:sldId id="631" r:id="rId17"/>
    <p:sldId id="633" r:id="rId18"/>
    <p:sldId id="634" r:id="rId19"/>
    <p:sldId id="636" r:id="rId20"/>
    <p:sldId id="637" r:id="rId21"/>
    <p:sldId id="638" r:id="rId22"/>
    <p:sldId id="639" r:id="rId23"/>
    <p:sldId id="640" r:id="rId24"/>
    <p:sldId id="641" r:id="rId25"/>
    <p:sldId id="642" r:id="rId26"/>
    <p:sldId id="643" r:id="rId27"/>
    <p:sldId id="644" r:id="rId28"/>
    <p:sldId id="646" r:id="rId29"/>
    <p:sldId id="647" r:id="rId30"/>
    <p:sldId id="648" r:id="rId31"/>
    <p:sldId id="650" r:id="rId32"/>
    <p:sldId id="651" r:id="rId33"/>
    <p:sldId id="652" r:id="rId34"/>
    <p:sldId id="653" r:id="rId35"/>
    <p:sldId id="654" r:id="rId36"/>
    <p:sldId id="655" r:id="rId37"/>
    <p:sldId id="656" r:id="rId38"/>
    <p:sldId id="657" r:id="rId39"/>
    <p:sldId id="659" r:id="rId40"/>
    <p:sldId id="660" r:id="rId41"/>
    <p:sldId id="66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FA"/>
    <a:srgbClr val="00FF00"/>
    <a:srgbClr val="FFFFCC"/>
    <a:srgbClr val="F0F7F7"/>
    <a:srgbClr val="4F87C6"/>
    <a:srgbClr val="4D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4" autoAdjust="0"/>
    <p:restoredTop sz="94660"/>
  </p:normalViewPr>
  <p:slideViewPr>
    <p:cSldViewPr>
      <p:cViewPr varScale="1">
        <p:scale>
          <a:sx n="80" d="100"/>
          <a:sy n="80" d="100"/>
        </p:scale>
        <p:origin x="499" y="62"/>
      </p:cViewPr>
      <p:guideLst>
        <p:guide orient="horz" pos="2159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heme" Target="theme/theme1.xml"/><Relationship Id="rId20" Type="http://schemas.openxmlformats.org/officeDocument/2006/relationships/slide" Target="slides/slide11.xml"/><Relationship Id="rId41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4F9C04-2E53-4346-B71D-96BA7F5DB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F5AE15B-E776-47C5-8AF9-2BF6661AEF6B}" type="slidenum">
              <a:rPr lang="en-US" altLang="zh-CN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19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A7521B-3A91-4D32-BDF1-8999FDB833BD}" type="slidenum">
              <a:rPr lang="en-US" altLang="zh-CN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1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E31309D-68E1-4961-B0E5-877EC1CE74F5}" type="slidenum">
              <a:rPr lang="en-US" altLang="zh-CN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46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DE190B2-DD12-4C86-82C4-D03343EE906B}" type="slidenum">
              <a:rPr lang="en-US" altLang="zh-CN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53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C24EBDF-F49E-47AD-AD65-8213811D192D}" type="slidenum">
              <a:rPr lang="en-US" altLang="zh-CN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10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E146C2D-2870-41FB-99A2-0EFCC091431F}" type="slidenum">
              <a:rPr lang="en-US" altLang="zh-CN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69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7D469A6-353B-415E-BD04-57F6FE26DB5D}" type="slidenum">
              <a:rPr lang="en-US" altLang="zh-CN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87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7CBA3E3-C7E1-4E12-99BF-B97E3EE76B1E}" type="slidenum">
              <a:rPr lang="en-US" altLang="zh-CN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28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55F8484-E7AC-4C27-B713-F2A029834802}" type="slidenum">
              <a:rPr lang="en-US" altLang="zh-CN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19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5D30E9C-9425-40B8-B16D-688AF98758F1}" type="slidenum">
              <a:rPr lang="en-US" altLang="zh-CN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09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29706D3-F8D7-4CB6-A871-6A79AC2D2E79}" type="slidenum">
              <a:rPr lang="en-US" altLang="zh-CN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37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B6043B2-E7B9-405A-9619-2E3440AAA312}" type="slidenum">
              <a:rPr lang="en-US" altLang="zh-CN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93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6FB7CEA-66F4-40FA-9504-DE35AD1FC5FA}" type="slidenum">
              <a:rPr lang="en-US" altLang="zh-CN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58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BD245C3-03AF-4389-9E27-EEB0E2C01B4F}" type="slidenum">
              <a:rPr lang="en-US" altLang="zh-CN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40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E40D7F0-4F98-4E85-9246-6AC7ADB3374A}" type="slidenum">
              <a:rPr lang="en-US" altLang="zh-CN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228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483E14E-2D37-4002-8364-5974D966AC62}" type="slidenum">
              <a:rPr lang="en-US" altLang="zh-CN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70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FAD8CE-0BBD-4968-9779-B55DA35C130F}" type="slidenum">
              <a:rPr lang="en-US" altLang="zh-CN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54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BBC333B-73F1-4CEE-948A-750347DDE6B5}" type="slidenum">
              <a:rPr lang="en-US" altLang="zh-CN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69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65370DA-A7F4-4D53-A165-64E256FDC4C1}" type="slidenum">
              <a:rPr lang="en-US" altLang="zh-CN" sz="12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32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890826F-0C7B-404F-9833-2A4CA85C7434}" type="slidenum">
              <a:rPr lang="en-US" altLang="zh-CN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91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4C3149-B697-49FC-B788-4408345C00AD}" type="slidenum">
              <a:rPr lang="en-US" altLang="zh-CN" sz="12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98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16BD465-C933-4E6A-8B4E-8F98F69B9A6D}" type="slidenum">
              <a:rPr lang="en-US" altLang="zh-CN" sz="12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0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B549936-FB93-4DB2-AAF3-3F6D3D8066EB}" type="slidenum">
              <a:rPr lang="en-US" altLang="zh-CN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672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AF75DF4-DA17-4E57-BB8F-32D03EB3E2C6}" type="slidenum">
              <a:rPr lang="en-US" altLang="zh-CN" sz="12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9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187B528-5098-4646-8014-13180D3138C1}" type="slidenum">
              <a:rPr lang="en-US" altLang="zh-CN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0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CF4A525-72EF-4149-A6A8-1F09BF80717C}" type="slidenum">
              <a:rPr lang="en-US" altLang="zh-CN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71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063968F-A8E2-4C75-8C52-6FED7DE849AD}" type="slidenum">
              <a:rPr lang="en-US" altLang="zh-CN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4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7F30237-4E6C-4C8D-A278-BD66DA373699}" type="slidenum">
              <a:rPr lang="en-US" altLang="zh-CN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53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FDA6D4A-B4CD-4549-B8C8-CACF6D89F268}" type="slidenum">
              <a:rPr lang="en-US" altLang="zh-CN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84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8339005-9967-43E3-AE9B-7E63CBB818DF}" type="slidenum">
              <a:rPr lang="en-US" altLang="zh-CN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4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957F-FCFE-44F7-9007-355DC35D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7284-D7C6-450E-8FC6-85BA57D07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6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D7829-51CA-45F2-ABDB-BBDCF971FB31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4213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421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B134-D71F-444E-8AB6-BB19285A5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4A35-929E-4595-934F-C6F3B8F83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B33A-0CB8-4EFA-8D28-773B268B7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85C2-DC03-40D8-B2BF-C8DDA288F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117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117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22DCF-738F-4116-AD79-B858AFBC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92F1C-FEE0-4FDF-8AA5-17C0076D2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A154-51E5-424F-B27A-5A10EF607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1280F-3C53-497D-AF6C-532BDD7EF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7B1B2-2820-4273-9299-23590693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07A2C-2335-451E-BCE4-30F7F705D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38215-8DF2-49F7-B357-29F4D0EB2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FD91F-9466-4A14-9642-B7900188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1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79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79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10D78-A341-476E-8283-4B41DDC4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6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D09CF-E684-4B2A-81C2-8690D911B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90D2-FD07-4D19-84B2-5521EA4B7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A50E4-6C8E-42CF-9D87-4845E3E48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2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EA092-2EB9-4EE4-B894-4B472241C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D139-23B2-4EFB-913D-8DF5EF1C4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082C-37F6-440D-A996-E16BFF99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A965-355E-4D57-9349-738A3A94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5A118-60CB-4655-BADA-2BE11B23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07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B8C8-A4A7-4973-8880-A4DD2B84B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7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7506-EB48-4AC8-B518-8593DEF98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0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3D7C6-6BCA-47DC-8EF8-606BAC5B9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41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41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6A55-44EB-4C4F-A78E-49C4B501B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8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21EAA-204A-4DB3-87D9-666F51B1D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8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42E5-47ED-46A4-895E-900BEFD7C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0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3CD1-1905-420F-BAE7-E1511B2CC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5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25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25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757FD-0061-4AF1-B4CC-BAA20950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8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A4B0A-F489-449F-888C-1DAE2E52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7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A093-76B4-4A67-AA28-F63093BD9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8834-06AC-4908-BBDB-6003DE9B7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9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7123-C363-484E-BDAE-2813CA6BE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6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DE3D-8B2A-48BB-B538-60DA67B5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8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A2668-18E8-49A0-B93E-3098F74F5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4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54A0-B63F-4701-AD1A-9C30A935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202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202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F401-DC3E-487F-A385-0FDE17FED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98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4655-7928-4B48-B33E-AC7D9D6DF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1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14E70-1323-4A09-8315-576057AD0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7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0C162-1411-467C-8600-0CD82381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1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198E9-BCB8-4C68-A7CF-35CEE44F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8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FDDA-E226-4F50-8AC5-89FE35A96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0DAA8-5F35-4C8F-A81B-8F8C5AF63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5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8706F-1507-4EB6-91BD-5A452724B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32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EEF42-F650-4498-AA56-E9C7D49A3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0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C2CB-F707-4E40-82AA-601F8086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2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4E1D0-BD34-4C96-BD68-E3DFEA9FB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98C5-C102-4494-9177-B11A34F0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7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21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21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ABA0-E51E-4DE2-8502-E612D85D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34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23D67-6CBD-42C9-A163-DE9B34173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8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055A7-96AE-43A5-B634-CEB3C7C43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4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6FE0-4E39-42A1-A5D2-5E55BFEAD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0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3238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3238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37C0B-7048-4F3B-9B26-984F47E4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B26-EF93-4372-BFE1-B056D23CE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E9D6D-8B1B-4BD5-B669-9A3A88E8C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02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4C12-774C-46E3-8D88-7B6C43D23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44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B61C-CD88-4783-BC5C-C47D7BF17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08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6DA8-20BF-4D59-A6E7-AA0F77A41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8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0F82-1A64-44A6-A78D-748A93E57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43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B844-3F51-4778-A81B-B905BE3C4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82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4252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4252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1448-BAE0-44EB-8198-952050C59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5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9241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63653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91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5B27-B125-4381-8036-D1B4BB65D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21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7317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96629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24001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8482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691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4409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23497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6877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B889-F37F-4A4C-9C26-4948CCD2C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58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9151-F539-4524-98D6-8D070A2B2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5ABE7-B16C-4A5A-8FE9-50785651D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02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3BA4-BA8E-4BB3-BF6E-22CB17345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66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4831-F220-45C6-9B0F-C58426845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04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A1571-AD5F-4513-9B7F-675C3EF2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21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B550-E4EA-4C0F-8ACA-F27AF2C65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3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40910-7BC0-443C-860F-304A0756B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8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CADFA-5EA6-4B23-BCE5-1F94B2736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87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7C68-C9A9-424B-AC07-4915C93C2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94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F5C9C-9DFC-45D6-AB99-AA0A082D4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93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BF96-32F4-4823-A5C8-770F63A94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9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C1D58-39C4-4037-96C8-2DDBB18FE846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A6555-EE67-4243-9427-B33CE8523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10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50BF2-B984-4CEC-BE83-0AA5257F088F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81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80DD-28B4-4341-AD2C-77411E045AE4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69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8D96-FE5E-458D-A141-C202692EE40E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49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A3BB4-9B2E-407F-92FE-F381AC080528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76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49C18-D6C7-43A2-B6E1-43A62A366BAF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21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18D7-11EB-4FEF-9354-CBC83A477D7B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04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11A2-C9C1-445A-B242-D34BA2DBE06C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54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1C185-EB78-45A2-B246-D4046ABC5FFC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75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19ABB-EF23-4448-8793-D79379486CD9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62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152400"/>
            <a:ext cx="19050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5626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377A3-405F-474B-851E-45CE29C3F5D8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90788"/>
            <a:ext cx="7315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D461C45-88FF-4173-80FE-F7A559C24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ADBF8FE-3EA7-4F03-AB39-4590E0BAF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buChar char="•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Times" panose="02020603050405020304" pitchFamily="18" charset="0"/>
        <a:buChar char="—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866BEBEC-6B9F-434F-A952-82A10EE4E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8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25638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53A20D41-F4EE-4234-B39F-8C9036DE1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0" name="Picture 4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22225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2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3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buChar char="–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742EE8D-7D9F-4C75-B971-CD0D65228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03463"/>
            <a:ext cx="72390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910B263C-8AF8-42D4-90E0-86E4F931B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2008 Pearson Education, Inc.  All rights reserved.</a:t>
            </a:r>
          </a:p>
        </p:txBody>
      </p:sp>
      <p:sp>
        <p:nvSpPr>
          <p:cNvPr id="6150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277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151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53388" y="60277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16255CDC-7715-455B-9E43-FED4617F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7" name="AutoShape 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8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fld id="{2FD8AA41-61FA-46D4-A9ED-6E900F7369FC}" type="datetime4">
              <a:rPr lang="en-US"/>
              <a:pPr>
                <a:defRPr/>
              </a:pPr>
              <a:t>March 26, 2021</a:t>
            </a:fld>
            <a:endParaRPr lang="en-US"/>
          </a:p>
        </p:txBody>
      </p:sp>
      <p:sp>
        <p:nvSpPr>
          <p:cNvPr id="922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92875"/>
            <a:ext cx="3429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Stream(File)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en-US" altLang="zh-CN" sz="3600" dirty="0" err="1">
                <a:ea typeface="宋体" panose="02010600030101010101" pitchFamily="2" charset="-122"/>
              </a:rPr>
              <a:t>Input/Output</a:t>
            </a:r>
            <a:r>
              <a:rPr lang="en-US" altLang="zh-CN" sz="360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600" b="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Chapter </a:t>
            </a:r>
            <a:r>
              <a:rPr lang="en-US" altLang="zh-CN" sz="3600" b="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15</a:t>
            </a:r>
          </a:p>
          <a:p>
            <a:pPr eaLnBrk="1" hangingPunct="1"/>
            <a:r>
              <a:rPr lang="zh-CN" altLang="en-US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Lecture </a:t>
            </a:r>
            <a:r>
              <a:rPr lang="en-US" altLang="zh-CN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10</a:t>
            </a:r>
            <a:r>
              <a:rPr lang="zh-CN" altLang="en-US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</a:t>
            </a:r>
            <a:r>
              <a:rPr lang="en-US" altLang="zh-CN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1268" name="文本框 1"/>
          <p:cNvSpPr txBox="1">
            <a:spLocks noChangeArrowheads="1"/>
          </p:cNvSpPr>
          <p:nvPr/>
        </p:nvSpPr>
        <p:spPr bwMode="auto">
          <a:xfrm>
            <a:off x="-687388" y="9525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017212"/>
              </p:ext>
            </p:extLst>
          </p:nvPr>
        </p:nvGraphicFramePr>
        <p:xfrm>
          <a:off x="0" y="0"/>
          <a:ext cx="7037388" cy="604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062089" progId="Word.Document.8">
                  <p:embed/>
                </p:oleObj>
              </mc:Choice>
              <mc:Fallback>
                <p:oleObj name="Document" r:id="rId3" imgW="7074123" imgH="60620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04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 dirty="0">
                <a:latin typeface="Lucida Console" panose="020B0609040504020204" pitchFamily="49" charset="0"/>
                <a:ea typeface="宋体" panose="02010600030101010101" pitchFamily="2" charset="-122"/>
              </a:rPr>
              <a:t>Fig15_14.cpp</a:t>
            </a:r>
            <a:r>
              <a:rPr lang="en-US" altLang="zh-CN" sz="1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498241"/>
              </p:ext>
            </p:extLst>
          </p:nvPr>
        </p:nvGraphicFramePr>
        <p:xfrm>
          <a:off x="5257782" y="4724366"/>
          <a:ext cx="7046913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046703" imgH="1892947" progId="Word.Document.8">
                  <p:embed/>
                </p:oleObj>
              </mc:Choice>
              <mc:Fallback>
                <p:oleObj name="Document" r:id="rId5" imgW="7046703" imgH="18929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782" y="4724366"/>
                        <a:ext cx="7046913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15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678293"/>
              </p:ext>
            </p:extLst>
          </p:nvPr>
        </p:nvGraphicFramePr>
        <p:xfrm>
          <a:off x="0" y="-28575"/>
          <a:ext cx="7037388" cy="445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476531" progId="Word.Document.8">
                  <p:embed/>
                </p:oleObj>
              </mc:Choice>
              <mc:Fallback>
                <p:oleObj name="Document" r:id="rId3" imgW="7074123" imgH="44765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28575"/>
                        <a:ext cx="7037388" cy="445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 dirty="0">
                <a:latin typeface="Lucida Console" panose="020B0609040504020204" pitchFamily="49" charset="0"/>
                <a:ea typeface="宋体" panose="02010600030101010101" pitchFamily="2" charset="-122"/>
              </a:rPr>
              <a:t>Fig15_15.cpp</a:t>
            </a:r>
            <a:r>
              <a:rPr lang="en-US" altLang="zh-CN" sz="1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31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467512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A1AFA"/>
                </a:solidFill>
                <a:ea typeface="宋体" panose="02010600030101010101" pitchFamily="2" charset="-122"/>
              </a:rPr>
              <a:t>1.3 Padding (</a:t>
            </a:r>
            <a:r>
              <a:rPr lang="en-US" altLang="zh-CN" sz="32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fill</a:t>
            </a:r>
            <a:r>
              <a:rPr lang="en-US" altLang="zh-CN" sz="32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2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setfill</a:t>
            </a:r>
            <a:r>
              <a:rPr lang="en-US" altLang="zh-CN" sz="3200" dirty="0">
                <a:solidFill>
                  <a:srgbClr val="1A1AFA"/>
                </a:solidFill>
                <a:ea typeface="宋体" panose="02010600030101010101" pitchFamily="2" charset="-122"/>
              </a:rPr>
              <a:t>)</a:t>
            </a:r>
            <a:endParaRPr lang="en-US" altLang="zh-CN" sz="32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48"/>
            <a:ext cx="8001000" cy="510535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Padding in a field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Fill characters are used to pad a field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fill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Specifies the fill character</a:t>
            </a:r>
          </a:p>
          <a:p>
            <a:pPr lvl="4" eaLnBrk="1" hangingPunct="1"/>
            <a:r>
              <a:rPr lang="en-US" altLang="zh-CN" dirty="0">
                <a:ea typeface="宋体" panose="02010600030101010101" pitchFamily="2" charset="-122"/>
              </a:rPr>
              <a:t>Spaces are used if no value is specified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Returns the prior fill character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Stream manipulator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setfill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Specifies the fill character</a:t>
            </a:r>
          </a:p>
        </p:txBody>
      </p:sp>
    </p:spTree>
    <p:extLst>
      <p:ext uri="{BB962C8B-B14F-4D97-AF65-F5344CB8AC3E}">
        <p14:creationId xmlns:p14="http://schemas.microsoft.com/office/powerpoint/2010/main" val="319552053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0" y="0"/>
          <a:ext cx="7053263" cy="627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269949" progId="Word.Document.8">
                  <p:embed/>
                </p:oleObj>
              </mc:Choice>
              <mc:Fallback>
                <p:oleObj name="Document" r:id="rId3" imgW="7074123" imgH="62699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27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Fig15_16.cpp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</p:spTree>
    <p:extLst>
      <p:ext uri="{BB962C8B-B14F-4D97-AF65-F5344CB8AC3E}">
        <p14:creationId xmlns:p14="http://schemas.microsoft.com/office/powerpoint/2010/main" val="82204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0" y="0"/>
          <a:ext cx="7037388" cy="715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7172232" progId="Word.Document.8">
                  <p:embed/>
                </p:oleObj>
              </mc:Choice>
              <mc:Fallback>
                <p:oleObj name="Document" r:id="rId3" imgW="7074123" imgH="7172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715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Fig15_16.cpp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</p:spTree>
    <p:extLst>
      <p:ext uri="{BB962C8B-B14F-4D97-AF65-F5344CB8AC3E}">
        <p14:creationId xmlns:p14="http://schemas.microsoft.com/office/powerpoint/2010/main" val="201252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09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1.4 Integral Stream Base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dec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oct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hex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showbase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42"/>
            <a:ext cx="8001000" cy="4876758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Integral base with stream insertion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Manipulators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dec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hex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oct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Integral base with stream extraction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Integers prefixed with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(zero)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Treated as octal values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Integers prefixed with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0x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0X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Treated as hexadecimal values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All other integers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Treated as decimal values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3644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9610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1.4 Integral Stream Base 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dec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oct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hex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showbase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) (Cont.)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42"/>
            <a:ext cx="8001000" cy="4876758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Stream manipulator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showbase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Forces integral values to be outputted with their bases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Decimal numbers are output by default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Leading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for octal numbers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Leading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0x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0X</a:t>
            </a:r>
            <a:r>
              <a:rPr lang="en-US" altLang="zh-CN" dirty="0">
                <a:ea typeface="宋体" panose="02010600030101010101" pitchFamily="2" charset="-122"/>
              </a:rPr>
              <a:t> for hexadecimal numbers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Reset the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showbase</a:t>
            </a:r>
            <a:r>
              <a:rPr lang="en-US" altLang="zh-CN" dirty="0">
                <a:ea typeface="宋体" panose="02010600030101010101" pitchFamily="2" charset="-122"/>
              </a:rPr>
              <a:t> setting with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noshowbase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9314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0" y="0"/>
          <a:ext cx="7053263" cy="612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117830" progId="Word.Document.8">
                  <p:embed/>
                </p:oleObj>
              </mc:Choice>
              <mc:Fallback>
                <p:oleObj name="Document" r:id="rId3" imgW="7074123" imgH="61178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12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Fig15_17.cpp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1)</a:t>
            </a:r>
          </a:p>
        </p:txBody>
      </p:sp>
    </p:spTree>
    <p:extLst>
      <p:ext uri="{BB962C8B-B14F-4D97-AF65-F5344CB8AC3E}">
        <p14:creationId xmlns:p14="http://schemas.microsoft.com/office/powerpoint/2010/main" val="214497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A7BF689-8190-4302-A97F-33DA1528CBFF}" type="slidenum">
              <a:rPr lang="en-US" altLang="zh-CN" sz="14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1.5 Floating-Point Numbers; Scientific and Fixed Notation (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scientific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fixed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48"/>
            <a:ext cx="8001000" cy="510535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Stream manipulator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scientific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Makes floating-point numbers display in scientific format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Stream manipulator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fixed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Makes floating-point numbers display with a specific number of digits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Specified by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precision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setprecision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Without either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scientific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fixed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Floating-point number’s value determines the output format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54533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25966"/>
              </p:ext>
            </p:extLst>
          </p:nvPr>
        </p:nvGraphicFramePr>
        <p:xfrm>
          <a:off x="0" y="-609494"/>
          <a:ext cx="7037388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2230714" progId="Word.Document.8">
                  <p:embed/>
                </p:oleObj>
              </mc:Choice>
              <mc:Fallback>
                <p:oleObj name="Document" r:id="rId3" imgW="7074123" imgH="2230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609494"/>
                        <a:ext cx="7037388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 dirty="0">
                <a:latin typeface="Lucida Console" panose="020B0609040504020204" pitchFamily="49" charset="0"/>
                <a:ea typeface="宋体" panose="02010600030101010101" pitchFamily="2" charset="-122"/>
              </a:rPr>
              <a:t>Fig15_18.cpp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491335"/>
              </p:ext>
            </p:extLst>
          </p:nvPr>
        </p:nvGraphicFramePr>
        <p:xfrm>
          <a:off x="0" y="1219259"/>
          <a:ext cx="7037388" cy="57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074123" imgH="5927592" progId="Word.Document.8">
                  <p:embed/>
                </p:oleObj>
              </mc:Choice>
              <mc:Fallback>
                <p:oleObj name="Document" r:id="rId5" imgW="7074123" imgH="59275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59"/>
                        <a:ext cx="7037388" cy="571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88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 this chapter you’ll learn: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use C++ object-oriented stream input/output.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format input and output.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The stream-I/O class hierarchy.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use stream manipulators.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control justification and padding.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determine the success or failure of input/output operations.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tie output streams to input streams.</a:t>
            </a:r>
          </a:p>
          <a:p>
            <a:pPr eaLnBrk="1" hangingPunct="1"/>
            <a:endParaRPr lang="en-US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1.6 Uppercase/Lowercase Control (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uppercase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50291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Stream manipulator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uppercase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Causes hexadecimal-integer values to be output with uppercase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Causes scientific-notation floating-point values to be output with uppercase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These letters output as lowercase by default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Reset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uppercase</a:t>
            </a:r>
            <a:r>
              <a:rPr lang="en-US" altLang="zh-CN" dirty="0">
                <a:ea typeface="宋体" panose="02010600030101010101" pitchFamily="2" charset="-122"/>
              </a:rPr>
              <a:t> setting with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nouppercase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6441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0" y="0"/>
          <a:ext cx="7053263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5683051" progId="Word.Document.8">
                  <p:embed/>
                </p:oleObj>
              </mc:Choice>
              <mc:Fallback>
                <p:oleObj name="Document" r:id="rId3" imgW="7074123" imgH="56830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Fig15_19.cpp</a:t>
            </a: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1)</a:t>
            </a:r>
          </a:p>
        </p:txBody>
      </p:sp>
    </p:spTree>
    <p:extLst>
      <p:ext uri="{BB962C8B-B14F-4D97-AF65-F5344CB8AC3E}">
        <p14:creationId xmlns:p14="http://schemas.microsoft.com/office/powerpoint/2010/main" val="306834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1.7 Specifying Boolean Format (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boolalpha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42"/>
            <a:ext cx="8001000" cy="4876758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Stream manipulator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boolalpha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Causes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bool</a:t>
            </a:r>
            <a:r>
              <a:rPr lang="en-US" altLang="zh-CN" dirty="0">
                <a:ea typeface="宋体" panose="02010600030101010101" pitchFamily="2" charset="-122"/>
              </a:rPr>
              <a:t> variables to output as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"true"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"false"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By default,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bool</a:t>
            </a:r>
            <a:r>
              <a:rPr lang="en-US" altLang="zh-CN" dirty="0">
                <a:ea typeface="宋体" panose="02010600030101010101" pitchFamily="2" charset="-122"/>
              </a:rPr>
              <a:t> variables output as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1</a:t>
            </a:r>
          </a:p>
          <a:p>
            <a:pPr lvl="1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noboolalpha</a:t>
            </a:r>
            <a:r>
              <a:rPr lang="en-US" altLang="zh-CN" dirty="0">
                <a:ea typeface="宋体" panose="02010600030101010101" pitchFamily="2" charset="-122"/>
              </a:rPr>
              <a:t> sets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bool</a:t>
            </a:r>
            <a:r>
              <a:rPr lang="en-US" altLang="zh-CN" dirty="0">
                <a:ea typeface="宋体" panose="02010600030101010101" pitchFamily="2" charset="-122"/>
              </a:rPr>
              <a:t>s back to displaying as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1</a:t>
            </a:r>
          </a:p>
          <a:p>
            <a:pPr lvl="1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bool</a:t>
            </a:r>
            <a:r>
              <a:rPr lang="en-US" altLang="zh-CN" dirty="0">
                <a:ea typeface="宋体" panose="02010600030101010101" pitchFamily="2" charset="-122"/>
              </a:rPr>
              <a:t> output formats are sticky settings</a:t>
            </a:r>
          </a:p>
        </p:txBody>
      </p:sp>
    </p:spTree>
    <p:extLst>
      <p:ext uri="{BB962C8B-B14F-4D97-AF65-F5344CB8AC3E}">
        <p14:creationId xmlns:p14="http://schemas.microsoft.com/office/powerpoint/2010/main" val="313211828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0" y="0"/>
          <a:ext cx="7037388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287731" progId="Word.Document.8">
                  <p:embed/>
                </p:oleObj>
              </mc:Choice>
              <mc:Fallback>
                <p:oleObj name="Document" r:id="rId3" imgW="7074123" imgH="42877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Fig15_20.cpp</a:t>
            </a: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</p:spTree>
    <p:extLst>
      <p:ext uri="{BB962C8B-B14F-4D97-AF65-F5344CB8AC3E}">
        <p14:creationId xmlns:p14="http://schemas.microsoft.com/office/powerpoint/2010/main" val="1033216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0" y="0"/>
          <a:ext cx="7037388" cy="443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450998" progId="Word.Document.8">
                  <p:embed/>
                </p:oleObj>
              </mc:Choice>
              <mc:Fallback>
                <p:oleObj name="Document" r:id="rId3" imgW="7074123" imgH="44509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43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Fig15_20.cpp</a:t>
            </a: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</p:spTree>
    <p:extLst>
      <p:ext uri="{BB962C8B-B14F-4D97-AF65-F5344CB8AC3E}">
        <p14:creationId xmlns:p14="http://schemas.microsoft.com/office/powerpoint/2010/main" val="4078842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1.8 Setting and Resetting the Format State via Member Function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flags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42"/>
            <a:ext cx="8001000" cy="4876758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flags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With no argument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Returns a value of type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fmtflags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Represents the current format settings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With a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fmtflags</a:t>
            </a:r>
            <a:r>
              <a:rPr lang="en-US" altLang="zh-CN" dirty="0">
                <a:ea typeface="宋体" panose="02010600030101010101" pitchFamily="2" charset="-122"/>
              </a:rPr>
              <a:t> as an argument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Sets the format settings as specified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Returns the prior state settings as a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fmtflags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Initial return value may differ across platforms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Type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fmtflags</a:t>
            </a:r>
            <a:r>
              <a:rPr lang="en-US" altLang="zh-CN" dirty="0">
                <a:ea typeface="宋体" panose="02010600030101010101" pitchFamily="2" charset="-122"/>
              </a:rPr>
              <a:t> is of class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ios_base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78706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0" y="0"/>
          <a:ext cx="7037388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481045" progId="Word.Document.8">
                  <p:embed/>
                </p:oleObj>
              </mc:Choice>
              <mc:Fallback>
                <p:oleObj name="Document" r:id="rId3" imgW="7074123" imgH="6481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Fig15_21.cpp</a:t>
            </a: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366021" name="Text Box 5"/>
          <p:cNvSpPr txBox="1">
            <a:spLocks noChangeArrowheads="1"/>
          </p:cNvSpPr>
          <p:nvPr/>
        </p:nvSpPr>
        <p:spPr bwMode="auto">
          <a:xfrm>
            <a:off x="6019800" y="3810000"/>
            <a:ext cx="2133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Save the stream</a:t>
            </a:r>
            <a:r>
              <a:rPr lang="en-US" altLang="zh-CN">
                <a:latin typeface="Arial" panose="020B0604020202020204" pitchFamily="34" charset="0"/>
                <a:ea typeface="Times New Roman" panose="02020603050405020304" pitchFamily="18" charset="0"/>
                <a:cs typeface="AGaramond" pitchFamily="18" charset="0"/>
              </a:rPr>
              <a:t>’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s original format state</a:t>
            </a:r>
          </a:p>
        </p:txBody>
      </p:sp>
      <p:sp>
        <p:nvSpPr>
          <p:cNvPr id="1366022" name="Line 6"/>
          <p:cNvSpPr>
            <a:spLocks noChangeShapeType="1"/>
          </p:cNvSpPr>
          <p:nvPr/>
        </p:nvSpPr>
        <p:spPr bwMode="auto">
          <a:xfrm flipH="1">
            <a:off x="4800600" y="3962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6023" name="Text Box 7"/>
          <p:cNvSpPr txBox="1">
            <a:spLocks noChangeArrowheads="1"/>
          </p:cNvSpPr>
          <p:nvPr/>
        </p:nvSpPr>
        <p:spPr bwMode="auto">
          <a:xfrm>
            <a:off x="6324600" y="5486400"/>
            <a:ext cx="1828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Restore the original format settings</a:t>
            </a:r>
          </a:p>
        </p:txBody>
      </p:sp>
      <p:sp>
        <p:nvSpPr>
          <p:cNvPr id="1366024" name="Line 8"/>
          <p:cNvSpPr>
            <a:spLocks noChangeShapeType="1"/>
          </p:cNvSpPr>
          <p:nvPr/>
        </p:nvSpPr>
        <p:spPr bwMode="auto">
          <a:xfrm flipH="1">
            <a:off x="3124200" y="5867400"/>
            <a:ext cx="3200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8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021" grpId="0" animBg="1"/>
      <p:bldP spid="1366022" grpId="0" animBg="1"/>
      <p:bldP spid="1366023" grpId="0" animBg="1"/>
      <p:bldP spid="13660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0" y="0"/>
          <a:ext cx="7053263" cy="406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064049" progId="Word.Document.8">
                  <p:embed/>
                </p:oleObj>
              </mc:Choice>
              <mc:Fallback>
                <p:oleObj name="Document" r:id="rId3" imgW="7074123" imgH="40640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06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Fig15_21.cpp</a:t>
            </a: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</p:spTree>
    <p:extLst>
      <p:ext uri="{BB962C8B-B14F-4D97-AF65-F5344CB8AC3E}">
        <p14:creationId xmlns:p14="http://schemas.microsoft.com/office/powerpoint/2010/main" val="407297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162720" cy="13716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02 Stream Error States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48"/>
            <a:ext cx="8001000" cy="510535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eofbit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 after end-of-file is encountered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 member function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eof</a:t>
            </a:r>
            <a:r>
              <a:rPr lang="en-US" altLang="zh-CN" dirty="0">
                <a:ea typeface="宋体" panose="02010600030101010101" pitchFamily="2" charset="-122"/>
              </a:rPr>
              <a:t>  to check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Returns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dirty="0">
                <a:ea typeface="宋体" panose="02010600030101010101" pitchFamily="2" charset="-122"/>
              </a:rPr>
              <a:t> if end-of-file has been encountered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Returns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dirty="0">
                <a:ea typeface="宋体" panose="02010600030101010101" pitchFamily="2" charset="-122"/>
              </a:rPr>
              <a:t> otherwise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failbit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 when a format error occurs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Such as a </a:t>
            </a:r>
            <a:r>
              <a:rPr lang="en-US" altLang="zh-CN" dirty="0" err="1">
                <a:ea typeface="宋体" panose="02010600030101010101" pitchFamily="2" charset="-122"/>
              </a:rPr>
              <a:t>nondigit</a:t>
            </a:r>
            <a:r>
              <a:rPr lang="en-US" altLang="zh-CN" dirty="0">
                <a:ea typeface="宋体" panose="02010600030101010101" pitchFamily="2" charset="-122"/>
              </a:rPr>
              <a:t> character while inputting integers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The characters are still left in the stream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 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fail</a:t>
            </a:r>
            <a:r>
              <a:rPr lang="en-US" altLang="zh-CN" dirty="0">
                <a:ea typeface="宋体" panose="02010600030101010101" pitchFamily="2" charset="-122"/>
              </a:rPr>
              <a:t> to check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Usually possible to recover from such an error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61247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096" cy="13716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02 Stream Error States (Cont.)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48"/>
            <a:ext cx="8001000" cy="510535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badbit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 when an error that loses data occurs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 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bad</a:t>
            </a:r>
            <a:r>
              <a:rPr lang="en-US" altLang="zh-CN" dirty="0">
                <a:ea typeface="宋体" panose="02010600030101010101" pitchFamily="2" charset="-122"/>
              </a:rPr>
              <a:t>  to check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Such a serious failure is generally </a:t>
            </a:r>
            <a:r>
              <a:rPr lang="en-US" altLang="zh-CN" dirty="0" err="1">
                <a:ea typeface="宋体" panose="02010600030101010101" pitchFamily="2" charset="-122"/>
              </a:rPr>
              <a:t>nonrecoverable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goodbit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 when none of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eofbit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failbit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badbit</a:t>
            </a:r>
            <a:r>
              <a:rPr lang="en-US" altLang="zh-CN" dirty="0">
                <a:ea typeface="宋体" panose="02010600030101010101" pitchFamily="2" charset="-122"/>
              </a:rPr>
              <a:t> is set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 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good</a:t>
            </a:r>
            <a:r>
              <a:rPr lang="en-US" altLang="zh-CN" dirty="0">
                <a:ea typeface="宋体" panose="02010600030101010101" pitchFamily="2" charset="-122"/>
              </a:rPr>
              <a:t> to check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Member function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rdstate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Returns the error state of the stream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Incorporates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eofbit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badbit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failbit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goodbit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Using the individual member functions is preferred</a:t>
            </a:r>
          </a:p>
        </p:txBody>
      </p:sp>
    </p:spTree>
    <p:extLst>
      <p:ext uri="{BB962C8B-B14F-4D97-AF65-F5344CB8AC3E}">
        <p14:creationId xmlns:p14="http://schemas.microsoft.com/office/powerpoint/2010/main" val="17956907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49"/>
          <p:cNvSpPr>
            <a:spLocks noChangeArrowheads="1"/>
          </p:cNvSpPr>
          <p:nvPr/>
        </p:nvSpPr>
        <p:spPr bwMode="auto">
          <a:xfrm>
            <a:off x="2184400" y="2520954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01</a:t>
            </a:r>
            <a:endParaRPr lang="zh-CN" altLang="en-US" sz="2800" b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3005137" y="2520954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Stream Format States and Stream Manipulators</a:t>
            </a:r>
          </a:p>
        </p:txBody>
      </p:sp>
      <p:sp>
        <p:nvSpPr>
          <p:cNvPr id="13320" name="文本框 10"/>
          <p:cNvSpPr txBox="1">
            <a:spLocks noChangeArrowheads="1"/>
          </p:cNvSpPr>
          <p:nvPr/>
        </p:nvSpPr>
        <p:spPr bwMode="auto">
          <a:xfrm>
            <a:off x="4579938" y="665163"/>
            <a:ext cx="33194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BA0D09"/>
                </a:solidFill>
                <a:latin typeface="Algerian" panose="04020705040A02060702" pitchFamily="82" charset="0"/>
                <a:ea typeface="Kozuka Mincho Pro H" pitchFamily="2" charset="-128"/>
              </a:rPr>
              <a:t>Contents</a:t>
            </a:r>
          </a:p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solidFill>
                <a:srgbClr val="F97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1" name="直接连接符 11"/>
          <p:cNvCxnSpPr>
            <a:cxnSpLocks noChangeShapeType="1"/>
          </p:cNvCxnSpPr>
          <p:nvPr/>
        </p:nvCxnSpPr>
        <p:spPr bwMode="auto">
          <a:xfrm>
            <a:off x="7810500" y="955675"/>
            <a:ext cx="1325563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直接连接符 12"/>
          <p:cNvCxnSpPr>
            <a:cxnSpLocks noChangeShapeType="1"/>
          </p:cNvCxnSpPr>
          <p:nvPr/>
        </p:nvCxnSpPr>
        <p:spPr bwMode="auto">
          <a:xfrm>
            <a:off x="-7938" y="1506538"/>
            <a:ext cx="6838951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433513" y="676275"/>
            <a:ext cx="37480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09800" y="685800"/>
            <a:ext cx="2659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Lecture </a:t>
            </a:r>
            <a:r>
              <a:rPr lang="en-US" altLang="zh-CN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10</a:t>
            </a: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-</a:t>
            </a:r>
            <a:r>
              <a:rPr lang="en-US" altLang="zh-CN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2</a:t>
            </a:r>
            <a:endParaRPr lang="zh-CN" altLang="en-US" sz="2800" b="0" dirty="0">
              <a:latin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任意多边形 49"/>
          <p:cNvSpPr>
            <a:spLocks noChangeArrowheads="1"/>
          </p:cNvSpPr>
          <p:nvPr/>
        </p:nvSpPr>
        <p:spPr bwMode="auto">
          <a:xfrm>
            <a:off x="2176485" y="3435330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02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2997222" y="3435330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Stream Error States</a:t>
            </a:r>
          </a:p>
        </p:txBody>
      </p:sp>
      <p:sp>
        <p:nvSpPr>
          <p:cNvPr id="11" name="任意多边形 49"/>
          <p:cNvSpPr>
            <a:spLocks noChangeArrowheads="1"/>
          </p:cNvSpPr>
          <p:nvPr/>
        </p:nvSpPr>
        <p:spPr bwMode="auto">
          <a:xfrm>
            <a:off x="2184400" y="4349706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03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3005137" y="4349706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Tying an Output Stream to an Input Stream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02 Stream Error States (Cont.)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50291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clear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Sets the specified bit for the stream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Default argument is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goodbit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Examples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cin.clear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();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Clears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cin</a:t>
            </a:r>
            <a:r>
              <a:rPr lang="en-US" altLang="zh-CN" dirty="0">
                <a:ea typeface="宋体" panose="02010600030101010101" pitchFamily="2" charset="-122"/>
              </a:rPr>
              <a:t> and sets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goodbit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eaLnBrk="1" hangingPunct="1">
              <a:buFontTx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cin.clear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(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ios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::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failbit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);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Sets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failbit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basic_ios</a:t>
            </a:r>
            <a:r>
              <a:rPr lang="en-US" altLang="zh-CN" dirty="0">
                <a:ea typeface="宋体" panose="02010600030101010101" pitchFamily="2" charset="-122"/>
              </a:rPr>
              <a:t> 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operator!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Returns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dirty="0">
                <a:ea typeface="宋体" panose="02010600030101010101" pitchFamily="2" charset="-122"/>
              </a:rPr>
              <a:t> if either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badbit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failbit</a:t>
            </a:r>
            <a:r>
              <a:rPr lang="en-US" altLang="zh-CN" dirty="0">
                <a:ea typeface="宋体" panose="02010600030101010101" pitchFamily="2" charset="-122"/>
              </a:rPr>
              <a:t> is set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basic_ios</a:t>
            </a:r>
            <a:r>
              <a:rPr lang="en-US" altLang="zh-CN" dirty="0">
                <a:ea typeface="宋体" panose="02010600030101010101" pitchFamily="2" charset="-122"/>
              </a:rPr>
              <a:t> 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void *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Returns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dirty="0">
                <a:ea typeface="宋体" panose="02010600030101010101" pitchFamily="2" charset="-122"/>
              </a:rPr>
              <a:t> if either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badbit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failbit</a:t>
            </a:r>
            <a:r>
              <a:rPr lang="en-US" altLang="zh-CN" dirty="0">
                <a:ea typeface="宋体" panose="02010600030101010101" pitchFamily="2" charset="-122"/>
              </a:rPr>
              <a:t> is set</a:t>
            </a:r>
          </a:p>
          <a:p>
            <a:pPr eaLnBrk="1" hangingPunct="1"/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25669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0" y="0"/>
          <a:ext cx="7037388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481045" progId="Word.Document.8">
                  <p:embed/>
                </p:oleObj>
              </mc:Choice>
              <mc:Fallback>
                <p:oleObj name="Document" r:id="rId3" imgW="7074123" imgH="6481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Fig15_22.cpp</a:t>
            </a: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</p:spTree>
    <p:extLst>
      <p:ext uri="{BB962C8B-B14F-4D97-AF65-F5344CB8AC3E}">
        <p14:creationId xmlns:p14="http://schemas.microsoft.com/office/powerpoint/2010/main" val="3539382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0" y="0"/>
          <a:ext cx="7037388" cy="534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5372341" progId="Word.Document.8">
                  <p:embed/>
                </p:oleObj>
              </mc:Choice>
              <mc:Fallback>
                <p:oleObj name="Document" r:id="rId3" imgW="7074123" imgH="53723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34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Fig15_22.cpp</a:t>
            </a: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</p:spTree>
    <p:extLst>
      <p:ext uri="{BB962C8B-B14F-4D97-AF65-F5344CB8AC3E}">
        <p14:creationId xmlns:p14="http://schemas.microsoft.com/office/powerpoint/2010/main" val="2063500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294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03 Tying an Output Stream to an Input Stream</a:t>
            </a:r>
            <a:endParaRPr lang="en-US" altLang="zh-CN" sz="32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952956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 member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tie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Synchronizes an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istream</a:t>
            </a:r>
            <a:r>
              <a:rPr lang="en-US" altLang="zh-CN" dirty="0">
                <a:ea typeface="宋体" panose="02010600030101010101" pitchFamily="2" charset="-122"/>
              </a:rPr>
              <a:t> and an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ostream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Ensures outputs appear before their subsequent inputs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Examples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cin.tie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( &amp;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);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Ties standard input to standard output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C++ performs this operation automatically</a:t>
            </a:r>
          </a:p>
          <a:p>
            <a:pPr lvl="2" eaLnBrk="1" hangingPunct="1">
              <a:buFontTx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inputStream.tie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( 0 );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Unties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inputStream</a:t>
            </a:r>
            <a:r>
              <a:rPr lang="en-US" altLang="zh-CN" dirty="0">
                <a:ea typeface="宋体" panose="02010600030101010101" pitchFamily="2" charset="-122"/>
              </a:rPr>
              <a:t> from the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ostream</a:t>
            </a:r>
            <a:r>
              <a:rPr lang="en-US" altLang="zh-CN" dirty="0">
                <a:ea typeface="宋体" panose="02010600030101010101" pitchFamily="2" charset="-122"/>
              </a:rPr>
              <a:t> it is tied to</a:t>
            </a:r>
          </a:p>
        </p:txBody>
      </p:sp>
    </p:spTree>
    <p:extLst>
      <p:ext uri="{BB962C8B-B14F-4D97-AF65-F5344CB8AC3E}">
        <p14:creationId xmlns:p14="http://schemas.microsoft.com/office/powerpoint/2010/main" val="29775022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01 Stream Format States and Stream Manipulators</a:t>
            </a:r>
            <a:endParaRPr lang="en-US" altLang="zh-CN" sz="32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952956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Stream manipulators specify stream-I/O formatting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All these manipulators belong to class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ios_base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9202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5029158"/>
            <a:ext cx="6554729" cy="377887"/>
          </a:xfrm>
          <a:noFill/>
        </p:spPr>
        <p:txBody>
          <a:bodyPr/>
          <a:lstStyle/>
          <a:p>
            <a:pPr eaLnBrk="1" hangingPunct="1"/>
            <a:r>
              <a:rPr lang="en-US" altLang="zh-CN" sz="1200" dirty="0">
                <a:solidFill>
                  <a:srgbClr val="4D99FF"/>
                </a:solidFill>
                <a:ea typeface="宋体" panose="02010600030101010101" pitchFamily="2" charset="-122"/>
              </a:rPr>
              <a:t>Fig. 15.12</a:t>
            </a:r>
            <a:r>
              <a:rPr lang="en-US" altLang="zh-CN" sz="1200" dirty="0">
                <a:solidFill>
                  <a:srgbClr val="4F87C6"/>
                </a:solidFill>
                <a:latin typeface="Goudy Sans Medium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| Format state stream manipulators from </a:t>
            </a:r>
            <a:r>
              <a:rPr lang="en-US" altLang="zh-CN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iostream</a:t>
            </a:r>
            <a:r>
              <a:rPr lang="en-US" altLang="zh-CN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 (Part 1 of 2)  </a:t>
            </a:r>
          </a:p>
        </p:txBody>
      </p:sp>
      <p:graphicFrame>
        <p:nvGraphicFramePr>
          <p:cNvPr id="16386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214438" y="827088"/>
          <a:ext cx="6689725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4384576" progId="Word.Document.8">
                  <p:embed/>
                </p:oleObj>
              </mc:Choice>
              <mc:Fallback>
                <p:oleObj name="Document" r:id="rId3" imgW="7078146" imgH="4384576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827088"/>
                        <a:ext cx="6689725" cy="414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77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522" y="5235218"/>
            <a:ext cx="6554729" cy="377887"/>
          </a:xfrm>
          <a:noFill/>
        </p:spPr>
        <p:txBody>
          <a:bodyPr/>
          <a:lstStyle/>
          <a:p>
            <a:pPr eaLnBrk="1" hangingPunct="1"/>
            <a:r>
              <a:rPr lang="en-US" altLang="zh-CN" sz="1200" dirty="0">
                <a:solidFill>
                  <a:srgbClr val="4D99FF"/>
                </a:solidFill>
                <a:ea typeface="宋体" panose="02010600030101010101" pitchFamily="2" charset="-122"/>
              </a:rPr>
              <a:t>Fig. 15.12</a:t>
            </a:r>
            <a:r>
              <a:rPr lang="en-US" altLang="zh-CN" sz="1200" dirty="0">
                <a:solidFill>
                  <a:srgbClr val="4F87C6"/>
                </a:solidFill>
                <a:latin typeface="Goudy Sans Medium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| Format state stream manipulators from </a:t>
            </a:r>
            <a:r>
              <a:rPr lang="en-US" altLang="zh-CN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iostream</a:t>
            </a:r>
            <a:r>
              <a:rPr lang="en-US" altLang="zh-CN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 (Part 2 of 2)</a:t>
            </a:r>
          </a:p>
        </p:txBody>
      </p:sp>
      <p:graphicFrame>
        <p:nvGraphicFramePr>
          <p:cNvPr id="174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47800" y="376238"/>
          <a:ext cx="6226175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8146" imgH="5509592" progId="Word.Document.8">
                  <p:embed/>
                </p:oleObj>
              </mc:Choice>
              <mc:Fallback>
                <p:oleObj name="Document" r:id="rId3" imgW="7078146" imgH="5509592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6238"/>
                        <a:ext cx="6226175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03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1.1 Trailing Zeros and Decimal Points (</a:t>
            </a:r>
            <a:r>
              <a:rPr lang="en-US" altLang="zh-CN" sz="2800" dirty="0" err="1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showpoint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50291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Stream manipulator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showpoint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Floating-point numbers are output with decimal point and trailing zeros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3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79.0</a:t>
            </a:r>
            <a:r>
              <a:rPr lang="en-US" altLang="zh-CN" dirty="0">
                <a:ea typeface="宋体" panose="02010600030101010101" pitchFamily="2" charset="-122"/>
              </a:rPr>
              <a:t> prints as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79.0000</a:t>
            </a:r>
            <a:r>
              <a:rPr lang="en-US" altLang="zh-CN" dirty="0">
                <a:ea typeface="宋体" panose="02010600030101010101" pitchFamily="2" charset="-122"/>
              </a:rPr>
              <a:t> instead of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79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Reset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showpoint</a:t>
            </a:r>
            <a:r>
              <a:rPr lang="en-US" altLang="zh-CN" dirty="0">
                <a:ea typeface="宋体" panose="02010600030101010101" pitchFamily="2" charset="-122"/>
              </a:rPr>
              <a:t> setting with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noshowpoint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6794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184440"/>
              </p:ext>
            </p:extLst>
          </p:nvPr>
        </p:nvGraphicFramePr>
        <p:xfrm>
          <a:off x="0" y="-457098"/>
          <a:ext cx="7053263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3602658" progId="Word.Document.8">
                  <p:embed/>
                </p:oleObj>
              </mc:Choice>
              <mc:Fallback>
                <p:oleObj name="Document" r:id="rId3" imgW="7074123" imgH="36026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457098"/>
                        <a:ext cx="7053263" cy="360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 dirty="0">
                <a:latin typeface="Lucida Console" panose="020B0609040504020204" pitchFamily="49" charset="0"/>
                <a:ea typeface="宋体" panose="02010600030101010101" pitchFamily="2" charset="-122"/>
              </a:rPr>
              <a:t>Fig15_13.cpp</a:t>
            </a:r>
            <a:r>
              <a:rPr lang="en-US" altLang="zh-CN" sz="1200" b="1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232918"/>
              </p:ext>
            </p:extLst>
          </p:nvPr>
        </p:nvGraphicFramePr>
        <p:xfrm>
          <a:off x="0" y="2971812"/>
          <a:ext cx="7053263" cy="415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074123" imgH="4149638" progId="Word.Document.8">
                  <p:embed/>
                </p:oleObj>
              </mc:Choice>
              <mc:Fallback>
                <p:oleObj name="Document" r:id="rId5" imgW="7074123" imgH="41496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1812"/>
                        <a:ext cx="7053263" cy="415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99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1.2 Justification (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left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right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internal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rgbClr val="1A1AFA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50291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Justification in a field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Manipulator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left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fields are left-justified 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padding characters to the right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Manipulator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right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fields are right-justified 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padding characters to the left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Manipulator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internal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signs or bases on the left </a:t>
            </a:r>
          </a:p>
          <a:p>
            <a:pPr lvl="3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showpos</a:t>
            </a:r>
            <a:r>
              <a:rPr lang="en-US" altLang="zh-CN" dirty="0">
                <a:ea typeface="宋体" panose="02010600030101010101" pitchFamily="2" charset="-122"/>
              </a:rPr>
              <a:t> forces the plus sign to print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magnitudes on the right 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padding characters in the middle</a:t>
            </a:r>
          </a:p>
        </p:txBody>
      </p:sp>
    </p:spTree>
    <p:extLst>
      <p:ext uri="{BB962C8B-B14F-4D97-AF65-F5344CB8AC3E}">
        <p14:creationId xmlns:p14="http://schemas.microsoft.com/office/powerpoint/2010/main" val="249123448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宋体"/>
        <a:cs typeface=""/>
      </a:majorFont>
      <a:minorFont>
        <a:latin typeface="Lucida Consol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宋体"/>
        <a:cs typeface=""/>
      </a:majorFont>
      <a:minorFont>
        <a:latin typeface="A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基本">
  <a:themeElements>
    <a:clrScheme name="基本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基本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</TotalTime>
  <Pages>0</Pages>
  <Words>1025</Words>
  <Characters>0</Characters>
  <Application>Microsoft Office PowerPoint</Application>
  <DocSecurity>0</DocSecurity>
  <PresentationFormat>全屏显示(4:3)</PresentationFormat>
  <Lines>0</Lines>
  <Paragraphs>204</Paragraphs>
  <Slides>33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4" baseType="lpstr">
      <vt:lpstr>AGaramond</vt:lpstr>
      <vt:lpstr>Goudy Sans Medium</vt:lpstr>
      <vt:lpstr>Kozuka Mincho Pr6N H</vt:lpstr>
      <vt:lpstr>微软雅黑</vt:lpstr>
      <vt:lpstr>Algerian</vt:lpstr>
      <vt:lpstr>Arial</vt:lpstr>
      <vt:lpstr>Arial Black</vt:lpstr>
      <vt:lpstr>Lucida Console</vt:lpstr>
      <vt:lpstr>Times</vt:lpstr>
      <vt:lpstr>Times New Roman</vt:lpstr>
      <vt:lpstr>Wingdings</vt:lpstr>
      <vt:lpstr>Deitel_HTP_Title</vt:lpstr>
      <vt:lpstr>Quotes</vt:lpstr>
      <vt:lpstr>Objectives</vt:lpstr>
      <vt:lpstr>Outline</vt:lpstr>
      <vt:lpstr>Tips</vt:lpstr>
      <vt:lpstr>Code</vt:lpstr>
      <vt:lpstr>Figures</vt:lpstr>
      <vt:lpstr>Paragraphs</vt:lpstr>
      <vt:lpstr>基本</vt:lpstr>
      <vt:lpstr>Document</vt:lpstr>
      <vt:lpstr>Stream(File) Input/Output </vt:lpstr>
      <vt:lpstr>OBJECTIVES</vt:lpstr>
      <vt:lpstr>PowerPoint 演示文稿</vt:lpstr>
      <vt:lpstr>01 Stream Format States and Stream Manipulators</vt:lpstr>
      <vt:lpstr>Fig. 15.12 | Format state stream manipulators from &lt;iostream&gt;. (Part 1 of 2)  </vt:lpstr>
      <vt:lpstr>Fig. 15.12 | Format state stream manipulators from &lt;iostream&gt;. (Part 2 of 2)</vt:lpstr>
      <vt:lpstr>1.1 Trailing Zeros and Decimal Points (showpoint)</vt:lpstr>
      <vt:lpstr>PowerPoint 演示文稿</vt:lpstr>
      <vt:lpstr>1.2 Justification (left, right and internal)</vt:lpstr>
      <vt:lpstr>PowerPoint 演示文稿</vt:lpstr>
      <vt:lpstr>PowerPoint 演示文稿</vt:lpstr>
      <vt:lpstr>1.3 Padding (fill, setfill)</vt:lpstr>
      <vt:lpstr>PowerPoint 演示文稿</vt:lpstr>
      <vt:lpstr>PowerPoint 演示文稿</vt:lpstr>
      <vt:lpstr>1.4 Integral Stream Base  (dec, oct, hex, showbase)</vt:lpstr>
      <vt:lpstr>1.4 Integral Stream Base  (dec, oct, hex, showbase) (Cont.)</vt:lpstr>
      <vt:lpstr>PowerPoint 演示文稿</vt:lpstr>
      <vt:lpstr>1.5 Floating-Point Numbers; Scientific and Fixed Notation (scientific, fixed)</vt:lpstr>
      <vt:lpstr>PowerPoint 演示文稿</vt:lpstr>
      <vt:lpstr>1.6 Uppercase/Lowercase Control (uppercase)</vt:lpstr>
      <vt:lpstr>PowerPoint 演示文稿</vt:lpstr>
      <vt:lpstr>1.7 Specifying Boolean Format (boolalpha)</vt:lpstr>
      <vt:lpstr>PowerPoint 演示文稿</vt:lpstr>
      <vt:lpstr>PowerPoint 演示文稿</vt:lpstr>
      <vt:lpstr>1.8 Setting and Resetting the Format State via Member Function flags</vt:lpstr>
      <vt:lpstr>PowerPoint 演示文稿</vt:lpstr>
      <vt:lpstr>PowerPoint 演示文稿</vt:lpstr>
      <vt:lpstr>02 Stream Error States</vt:lpstr>
      <vt:lpstr>02 Stream Error States (Cont.)</vt:lpstr>
      <vt:lpstr>02 Stream Error States (Cont.)</vt:lpstr>
      <vt:lpstr>PowerPoint 演示文稿</vt:lpstr>
      <vt:lpstr>PowerPoint 演示文稿</vt:lpstr>
      <vt:lpstr>03 Tying an Output Stream to an Input Stream</vt:lpstr>
    </vt:vector>
  </TitlesOfParts>
  <Manager/>
  <Company>Laserwords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>Prabhu</dc:creator>
  <cp:keywords/>
  <dc:description/>
  <cp:lastModifiedBy>8615986113566</cp:lastModifiedBy>
  <cp:revision>772</cp:revision>
  <dcterms:created xsi:type="dcterms:W3CDTF">2004-12-20T05:11:56Z</dcterms:created>
  <dcterms:modified xsi:type="dcterms:W3CDTF">2021-03-26T08:03:41Z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2052-9.1.0.5113</vt:lpwstr>
  </property>
</Properties>
</file>