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85"/>
  </p:notesMasterIdLst>
  <p:sldIdLst>
    <p:sldId id="256" r:id="rId10"/>
    <p:sldId id="573" r:id="rId11"/>
    <p:sldId id="418" r:id="rId12"/>
    <p:sldId id="579" r:id="rId13"/>
    <p:sldId id="580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7" r:id="rId37"/>
    <p:sldId id="608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4" r:id="rId48"/>
    <p:sldId id="627" r:id="rId49"/>
    <p:sldId id="628" r:id="rId50"/>
    <p:sldId id="633" r:id="rId51"/>
    <p:sldId id="634" r:id="rId52"/>
    <p:sldId id="636" r:id="rId53"/>
    <p:sldId id="637" r:id="rId54"/>
    <p:sldId id="638" r:id="rId55"/>
    <p:sldId id="639" r:id="rId56"/>
    <p:sldId id="640" r:id="rId57"/>
    <p:sldId id="641" r:id="rId58"/>
    <p:sldId id="642" r:id="rId59"/>
    <p:sldId id="643" r:id="rId60"/>
    <p:sldId id="644" r:id="rId61"/>
    <p:sldId id="645" r:id="rId62"/>
    <p:sldId id="646" r:id="rId63"/>
    <p:sldId id="647" r:id="rId64"/>
    <p:sldId id="648" r:id="rId65"/>
    <p:sldId id="649" r:id="rId66"/>
    <p:sldId id="650" r:id="rId67"/>
    <p:sldId id="651" r:id="rId68"/>
    <p:sldId id="652" r:id="rId69"/>
    <p:sldId id="653" r:id="rId70"/>
    <p:sldId id="654" r:id="rId71"/>
    <p:sldId id="655" r:id="rId72"/>
    <p:sldId id="656" r:id="rId73"/>
    <p:sldId id="657" r:id="rId74"/>
    <p:sldId id="658" r:id="rId75"/>
    <p:sldId id="659" r:id="rId76"/>
    <p:sldId id="660" r:id="rId77"/>
    <p:sldId id="661" r:id="rId78"/>
    <p:sldId id="662" r:id="rId79"/>
    <p:sldId id="663" r:id="rId80"/>
    <p:sldId id="664" r:id="rId81"/>
    <p:sldId id="665" r:id="rId82"/>
    <p:sldId id="666" r:id="rId83"/>
    <p:sldId id="681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986113566" initials="8" lastIdx="1" clrIdx="0">
    <p:extLst>
      <p:ext uri="{19B8F6BF-5375-455C-9EA6-DF929625EA0E}">
        <p15:presenceInfo xmlns:p15="http://schemas.microsoft.com/office/powerpoint/2012/main" userId="e9de499e2328bd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FA"/>
    <a:srgbClr val="4D99FF"/>
    <a:srgbClr val="00FF00"/>
    <a:srgbClr val="FFFFCC"/>
    <a:srgbClr val="F0F7F7"/>
    <a:srgbClr val="4F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4" autoAdjust="0"/>
    <p:restoredTop sz="94660"/>
  </p:normalViewPr>
  <p:slideViewPr>
    <p:cSldViewPr>
      <p:cViewPr varScale="1">
        <p:scale>
          <a:sx n="66" d="100"/>
          <a:sy n="66" d="100"/>
        </p:scale>
        <p:origin x="62" y="370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theme" Target="theme/theme1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presProps" Target="presProps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5T20:41:03.689" idx="1">
    <p:pos x="10" y="10"/>
    <p:text>学到这里了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F344DA7-51B1-41BC-B22D-F737BCC461E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90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21F456F-89CA-414E-B779-BE951F0A1B1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3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217401B-30D1-4324-BC54-D395F3BEC37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5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4FEBFD9-5EA9-4269-988A-8963E3F5719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5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3194170-D2BC-4598-9292-7BF0B0CFB35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28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8856897-16AF-451D-98C7-6F75107C9E4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44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E6F3EE2-56C9-4D4A-90D7-160C36B207A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4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5BFED3C-A763-4372-8D6E-811FCCA3CDC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0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59FC6F7-9640-44EF-8FCA-F90F584CDAC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8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BA4817B-FBF0-4DB0-B1EC-ACD595FC52D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24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A35A613-9EEA-44DE-BD67-2AF8E46878C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E366189-CF95-4048-9B24-E58F51AA77B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05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0478DD7-A522-4238-8416-F869A62FC71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88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1D9595E-6EE3-4641-94D2-25000F7F9F5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0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FBD6FCE-6615-43F8-A5F5-5156398F9F9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05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ACD46A-841E-45DF-B558-DF9AAA3E8B8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52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2C4E6B2-B9A6-422F-8FED-04354D9D613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7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E98558A-411D-4A13-A140-80C131B63DA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9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D327C3-DC7D-47A9-B78E-DE33908388B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76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3CD588F-93E0-4BA0-AF76-DF96A92F9A9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88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D06C019-FA93-48B5-BFB7-910536D6EB4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28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6EA9297-44CE-43AE-90C9-07B49F4BDCE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9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F35949A-C70D-4E9A-A4E0-1E338AEC850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23F35A2-C575-4D8F-8C9A-04911B90906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08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7D271E3-59C9-4F2D-BA54-CD38364D7AD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81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C7181C0-5406-4D99-B0AC-C22CC7EEBCB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10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85963B-4FD2-4BA4-8AC0-ED353214002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91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E415C51-48FF-499B-9760-A3209563D5C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863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C72F147-E354-4DFA-9E13-6C74B55FE31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992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40BA50E-5C93-479C-9789-EE522B12297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51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24CE640-A856-42A9-AE56-94A82BEB282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443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61F93E3-B323-4962-B820-AF03802CDAA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97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41B7244-7CBF-4E59-B3CA-2914172A46E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5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0D01022-C97F-4892-A576-29FAD13F15C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638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809E4D8-1E21-44A0-BA37-75ECBFBDDAF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558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0F3C871-7C33-40F2-BBB0-E9E014E52C4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08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2E911C7-453B-42D8-8927-17DB21CA73C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478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FBE685D-AE78-4C05-A7E1-6615EDC56DC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244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B326105-BC9A-44BB-887C-DDE017690E7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500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24E9B05-894F-4411-8188-2698E94333D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82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F8F00A8-4E3F-4C3D-9AE9-6BCF74694C3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21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D46329A-27EA-4079-9E92-3F37234ABAA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96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4F9FF5-B1C3-485B-B10A-41B21509307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4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8F6B7AA-345D-4133-9348-1F22F361946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E38B54-2533-465C-95AE-D329C2D3A1F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118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0F6F448-C140-492A-99E1-85910550A47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55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380A55E-A500-4674-97DB-AD24CD0D18D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455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9C76DDD-9E86-41C4-A63E-613296AA303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494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F7D82E6-F8B2-47E6-8889-6A0CD6A0692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250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2139EB-C0A4-4CC0-BD29-D5CA243C6E2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20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7B18AC2-AA00-4772-8208-14C413E675C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258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C13277-EBD5-4C13-A9FB-4E0746F5B0A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63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C905881-BAA7-4BDD-8153-B0E0DDAD815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175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BD3688B-D610-4DCE-9964-2B19EB74945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938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85BA2B0-19F4-4796-A879-DD4CA08695B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7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51310C8-4F29-406E-8D4C-B39B3F793CC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0746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3E8C508-2296-421C-A99F-761B3316FED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74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C829A72-A210-47A7-A873-12FAACBBE62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840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B8150A2-3FFA-4671-80E8-C469C97ED4A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790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90CB413-CFEE-4F7C-BD5D-A7F8007F3F5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17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0705C34-BC57-4056-AB57-D1F68156558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582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9787CDB-B024-4DCF-B632-100C30EFC53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06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3028D10-E817-41A5-B103-087A24AF2D3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223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7B50509-4A63-4369-9AD1-C79D40289FF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745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1B54CC7-FC47-4BAC-88A8-74125625545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831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2D01673-BD71-424B-B76F-197B2DE990B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6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33B0BD8-510A-49BF-B003-DD5821D36CB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913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A156FB6-9278-4778-96F1-AF6B3A63276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56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3FF757B-85B1-4D9D-B2A7-CAF9EBA6ED5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798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D357BE-3C6A-4212-B77B-EC4CCA30BCB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82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1BC0FDB-574D-4428-AFEE-024BE70CC98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21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078D06-5C3F-4A68-9515-D1F8116B6D0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2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June 25, 2021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3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6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9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2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3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5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6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8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9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50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51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52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Object-Oriented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Programming: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13</a:t>
            </a:r>
          </a:p>
          <a:p>
            <a:pPr eaLnBrk="1" hangingPunct="1"/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12</a:t>
            </a:r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4)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6056450" progId="Word.Document.8">
                  <p:embed/>
                </p:oleObj>
              </mc:Choice>
              <mc:Fallback>
                <p:oleObj name="Document" r:id="rId3" imgW="7078146" imgH="6056450" progId="Word.Document.8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3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4)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0" y="0"/>
          <a:ext cx="7075488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6476307" progId="Word.Document.8">
                  <p:embed/>
                </p:oleObj>
              </mc:Choice>
              <mc:Fallback>
                <p:oleObj name="Document" r:id="rId3" imgW="7078146" imgH="6476307" progId="Word.Document.8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47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91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 of 4)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0" y="0"/>
          <a:ext cx="7075488" cy="52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5216016" progId="Word.Document.8">
                  <p:embed/>
                </p:oleObj>
              </mc:Choice>
              <mc:Fallback>
                <p:oleObj name="Document" r:id="rId3" imgW="7078146" imgH="5216016" progId="Word.Document.8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21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50" name="Text Box 6"/>
          <p:cNvSpPr txBox="1">
            <a:spLocks noChangeArrowheads="1"/>
          </p:cNvSpPr>
          <p:nvPr/>
        </p:nvSpPr>
        <p:spPr bwMode="auto">
          <a:xfrm>
            <a:off x="5029200" y="3886200"/>
            <a:ext cx="2819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Calculate earnings based on commission rate and gross sales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83751" name="Line 7"/>
          <p:cNvSpPr>
            <a:spLocks noChangeShapeType="1"/>
          </p:cNvSpPr>
          <p:nvPr/>
        </p:nvSpPr>
        <p:spPr bwMode="auto">
          <a:xfrm flipH="1">
            <a:off x="3200400" y="41910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 of 4)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0" y="0"/>
          <a:ext cx="703738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2458352" progId="Word.Document.8">
                  <p:embed/>
                </p:oleObj>
              </mc:Choice>
              <mc:Fallback>
                <p:oleObj name="Document" r:id="rId3" imgW="7074123" imgH="2458352" progId="Word.Document.8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244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4774" name="Text Box 6"/>
          <p:cNvSpPr txBox="1">
            <a:spLocks noChangeArrowheads="1"/>
          </p:cNvSpPr>
          <p:nvPr/>
        </p:nvSpPr>
        <p:spPr bwMode="auto">
          <a:xfrm>
            <a:off x="4953000" y="3200400"/>
            <a:ext cx="23622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Display name, social security number, gross sales and commission rate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84775" name="Line 7"/>
          <p:cNvSpPr>
            <a:spLocks noChangeShapeType="1"/>
          </p:cNvSpPr>
          <p:nvPr/>
        </p:nvSpPr>
        <p:spPr bwMode="auto">
          <a:xfrm flipH="1" flipV="1">
            <a:off x="4724400" y="22098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BasePlus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0" y="0"/>
          <a:ext cx="7075488" cy="634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340434" progId="Word.Document.8">
                  <p:embed/>
                </p:oleObj>
              </mc:Choice>
              <mc:Fallback>
                <p:oleObj name="Document" r:id="rId3" imgW="7074123" imgH="6340434" progId="Word.Document.8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34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871" name="Line 7"/>
          <p:cNvSpPr>
            <a:spLocks noChangeShapeType="1"/>
          </p:cNvSpPr>
          <p:nvPr/>
        </p:nvSpPr>
        <p:spPr bwMode="auto">
          <a:xfrm flipH="1">
            <a:off x="2590800" y="4419600"/>
            <a:ext cx="3352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8872" name="Line 8"/>
          <p:cNvSpPr>
            <a:spLocks noChangeShapeType="1"/>
          </p:cNvSpPr>
          <p:nvPr/>
        </p:nvSpPr>
        <p:spPr bwMode="auto">
          <a:xfrm flipH="1">
            <a:off x="2209800" y="4419600"/>
            <a:ext cx="3733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8870" name="Text Box 6"/>
          <p:cNvSpPr txBox="1">
            <a:spLocks noChangeArrowheads="1"/>
          </p:cNvSpPr>
          <p:nvPr/>
        </p:nvSpPr>
        <p:spPr bwMode="auto">
          <a:xfrm>
            <a:off x="5943600" y="4114800"/>
            <a:ext cx="2209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Redefine functions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0611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BasePlus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0" y="0"/>
          <a:ext cx="7056438" cy="627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273920" progId="Word.Document.8">
                  <p:embed/>
                </p:oleObj>
              </mc:Choice>
              <mc:Fallback>
                <p:oleObj name="Document" r:id="rId3" imgW="7056048" imgH="6273920" progId="Word.Documen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27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68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BasePlus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0" y="0"/>
          <a:ext cx="7037388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056856" progId="Word.Document.8">
                  <p:embed/>
                </p:oleObj>
              </mc:Choice>
              <mc:Fallback>
                <p:oleObj name="Document" r:id="rId3" imgW="7074123" imgH="4056856" progId="Word.Document.8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04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0918" name="Text Box 6"/>
          <p:cNvSpPr txBox="1">
            <a:spLocks noChangeArrowheads="1"/>
          </p:cNvSpPr>
          <p:nvPr/>
        </p:nvSpPr>
        <p:spPr bwMode="auto">
          <a:xfrm>
            <a:off x="5105400" y="1524000"/>
            <a:ext cx="2895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Redefined </a:t>
            </a:r>
            <a:r>
              <a:rPr lang="en-US" altLang="zh-CN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 incorporates base salary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90919" name="Line 7"/>
          <p:cNvSpPr>
            <a:spLocks noChangeShapeType="1"/>
          </p:cNvSpPr>
          <p:nvPr/>
        </p:nvSpPr>
        <p:spPr bwMode="auto">
          <a:xfrm flipH="1" flipV="1">
            <a:off x="2438400" y="10668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0921" name="Text Box 9"/>
          <p:cNvSpPr txBox="1">
            <a:spLocks noChangeArrowheads="1"/>
          </p:cNvSpPr>
          <p:nvPr/>
        </p:nvSpPr>
        <p:spPr bwMode="auto">
          <a:xfrm>
            <a:off x="4648200" y="2362200"/>
            <a:ext cx="4038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Redefined </a:t>
            </a:r>
            <a:r>
              <a:rPr lang="en-US" altLang="zh-CN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 displays additional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BasePlusCommissionEmployee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details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90922" name="Line 10"/>
          <p:cNvSpPr>
            <a:spLocks noChangeShapeType="1"/>
          </p:cNvSpPr>
          <p:nvPr/>
        </p:nvSpPr>
        <p:spPr bwMode="auto">
          <a:xfrm flipH="1">
            <a:off x="3962400" y="2743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0923" name="Line 11"/>
          <p:cNvSpPr>
            <a:spLocks noChangeShapeType="1"/>
          </p:cNvSpPr>
          <p:nvPr/>
        </p:nvSpPr>
        <p:spPr bwMode="auto">
          <a:xfrm flipH="1" flipV="1">
            <a:off x="2814638" y="2439988"/>
            <a:ext cx="1833562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8" grpId="0" animBg="1"/>
      <p:bldP spid="11909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fig13_05.cpp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5)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0"/>
          <a:ext cx="7056438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5436053" progId="Word.Document.8">
                  <p:embed/>
                </p:oleObj>
              </mc:Choice>
              <mc:Fallback>
                <p:oleObj name="Document" r:id="rId3" imgW="7056048" imgH="5436053" progId="Word.Document.8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10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fig13_05.cpp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5)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0" y="0"/>
          <a:ext cx="7075488" cy="519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198645" progId="Word.Document.8">
                  <p:embed/>
                </p:oleObj>
              </mc:Choice>
              <mc:Fallback>
                <p:oleObj name="Document" r:id="rId3" imgW="7074123" imgH="5198645" progId="Word.Document.8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19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7302" name="Text Box 6"/>
          <p:cNvSpPr txBox="1">
            <a:spLocks noChangeArrowheads="1"/>
          </p:cNvSpPr>
          <p:nvPr/>
        </p:nvSpPr>
        <p:spPr bwMode="auto">
          <a:xfrm>
            <a:off x="4876800" y="4800600"/>
            <a:ext cx="4038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Aiming base-class pointer at base-class object and invoking base-class functionality</a:t>
            </a:r>
            <a:endParaRPr lang="en-US" altLang="zh-CN" dirty="0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07303" name="Line 7"/>
          <p:cNvSpPr>
            <a:spLocks noChangeShapeType="1"/>
          </p:cNvSpPr>
          <p:nvPr/>
        </p:nvSpPr>
        <p:spPr bwMode="auto">
          <a:xfrm flipH="1" flipV="1">
            <a:off x="4191000" y="4267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7304" name="Line 8"/>
          <p:cNvSpPr>
            <a:spLocks noChangeShapeType="1"/>
          </p:cNvSpPr>
          <p:nvPr/>
        </p:nvSpPr>
        <p:spPr bwMode="auto">
          <a:xfrm flipH="1" flipV="1">
            <a:off x="3200400" y="49530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5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3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fig13_05.cpp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 of 5)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0" y="0"/>
          <a:ext cx="7037388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056856" progId="Word.Document.8">
                  <p:embed/>
                </p:oleObj>
              </mc:Choice>
              <mc:Fallback>
                <p:oleObj name="Document" r:id="rId3" imgW="7074123" imgH="4056856" progId="Word.Documen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04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26" name="Text Box 6"/>
          <p:cNvSpPr txBox="1">
            <a:spLocks noChangeArrowheads="1"/>
          </p:cNvSpPr>
          <p:nvPr/>
        </p:nvSpPr>
        <p:spPr bwMode="auto">
          <a:xfrm>
            <a:off x="5943600" y="1828800"/>
            <a:ext cx="29718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Aiming derived-class pointer at derived-class object and invoking derived-class functionality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08327" name="Line 7"/>
          <p:cNvSpPr>
            <a:spLocks noChangeShapeType="1"/>
          </p:cNvSpPr>
          <p:nvPr/>
        </p:nvSpPr>
        <p:spPr bwMode="auto">
          <a:xfrm flipH="1" flipV="1">
            <a:off x="5562600" y="6096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28" name="Line 8"/>
          <p:cNvSpPr>
            <a:spLocks noChangeShapeType="1"/>
          </p:cNvSpPr>
          <p:nvPr/>
        </p:nvSpPr>
        <p:spPr bwMode="auto">
          <a:xfrm flipH="1" flipV="1">
            <a:off x="3886200" y="15240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31" name="Text Box 11"/>
          <p:cNvSpPr txBox="1">
            <a:spLocks noChangeArrowheads="1"/>
          </p:cNvSpPr>
          <p:nvPr/>
        </p:nvSpPr>
        <p:spPr bwMode="auto">
          <a:xfrm>
            <a:off x="5715000" y="3352800"/>
            <a:ext cx="28956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Aiming base-class pointer at derived-class object and invoking base-class functionality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08332" name="Line 12"/>
          <p:cNvSpPr>
            <a:spLocks noChangeShapeType="1"/>
          </p:cNvSpPr>
          <p:nvPr/>
        </p:nvSpPr>
        <p:spPr bwMode="auto">
          <a:xfrm flipH="1" flipV="1">
            <a:off x="4876800" y="22860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33" name="Line 13"/>
          <p:cNvSpPr>
            <a:spLocks noChangeShapeType="1"/>
          </p:cNvSpPr>
          <p:nvPr/>
        </p:nvSpPr>
        <p:spPr bwMode="auto">
          <a:xfrm flipH="1" flipV="1">
            <a:off x="3200400" y="3124200"/>
            <a:ext cx="2514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3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6" grpId="0" animBg="1"/>
      <p:bldP spid="12083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What polymorphism is, how it makes programming more convenient, and how it makes systems more extensible and maintainable.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declare and use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virtual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functions to effect polymorphism.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The distinction between abstract and concrete classes.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declare pure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virtual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functions to create abstract classes.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How to use run-time type information (RTTI) with </a:t>
            </a:r>
            <a:r>
              <a:rPr lang="en-US" altLang="zh-CN" sz="1600" b="0" dirty="0" err="1">
                <a:ea typeface="Times New Roman" panose="02020603050405020304" pitchFamily="18" charset="0"/>
                <a:cs typeface="Goudy Sans Book" pitchFamily="34" charset="0"/>
              </a:rPr>
              <a:t>downcasting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, </a:t>
            </a:r>
            <a:r>
              <a:rPr lang="en-US" altLang="zh-CN" sz="1600" b="0" dirty="0" err="1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dynamic_cast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, </a:t>
            </a:r>
            <a:r>
              <a:rPr lang="en-US" altLang="zh-CN" sz="1600" b="0" dirty="0" err="1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typeid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and </a:t>
            </a:r>
            <a:r>
              <a:rPr lang="en-US" altLang="zh-CN" sz="1600" b="0" dirty="0" err="1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type_info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How C++ implements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virtual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functions and dynamic binding "under the hood."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How to use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virtual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destructors to ensure that all appropriate destructors run on an object.</a:t>
            </a: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fig13_05.cpp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 of 5)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0" y="0"/>
          <a:ext cx="71120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116792" imgH="4310731" progId="Word.Document.8">
                  <p:embed/>
                </p:oleObj>
              </mc:Choice>
              <mc:Fallback>
                <p:oleObj name="Document" r:id="rId3" imgW="7116792" imgH="4310731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112000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973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fig13_05.cpp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 of 5)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4288" y="0"/>
          <a:ext cx="70485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4012110" progId="Word.Document.8">
                  <p:embed/>
                </p:oleObj>
              </mc:Choice>
              <mc:Fallback>
                <p:oleObj name="Document" r:id="rId3" imgW="7046703" imgH="4012110" progId="Word.Documen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0"/>
                        <a:ext cx="7048500" cy="401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48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304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2.2 Aiming Derived-Class Pointers at Base-Class Objects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Aim a derived-class pointer at a base-class object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C++ compiler generates error</a:t>
            </a:r>
          </a:p>
          <a:p>
            <a:pPr lvl="2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CommissionEmployee</a:t>
            </a:r>
            <a:r>
              <a:rPr lang="en-US" altLang="zh-CN" dirty="0">
                <a:ea typeface="宋体" panose="02010600030101010101" pitchFamily="2" charset="-122"/>
              </a:rPr>
              <a:t> (base-class object) is not a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BasePlusCommissionEmployee</a:t>
            </a:r>
            <a:r>
              <a:rPr lang="en-US" altLang="zh-CN" dirty="0">
                <a:ea typeface="宋体" panose="02010600030101010101" pitchFamily="2" charset="-122"/>
              </a:rPr>
              <a:t> (derived-class object)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If this were to be allowed, programmer could then attempt to access derived-class members which do not exist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Could modify memory being used for other data</a:t>
            </a:r>
          </a:p>
        </p:txBody>
      </p:sp>
    </p:spTree>
    <p:extLst>
      <p:ext uri="{BB962C8B-B14F-4D97-AF65-F5344CB8AC3E}">
        <p14:creationId xmlns:p14="http://schemas.microsoft.com/office/powerpoint/2010/main" val="236296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0"/>
          <a:ext cx="7037388" cy="402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046787" progId="Word.Document.8">
                  <p:embed/>
                </p:oleObj>
              </mc:Choice>
              <mc:Fallback>
                <p:oleObj name="Document" r:id="rId3" imgW="7074123" imgH="4046787" progId="Word.Document.8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02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fig13_06.cpp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12422" name="Text Box 6"/>
          <p:cNvSpPr txBox="1">
            <a:spLocks noChangeArrowheads="1"/>
          </p:cNvSpPr>
          <p:nvPr/>
        </p:nvSpPr>
        <p:spPr bwMode="auto">
          <a:xfrm>
            <a:off x="4648200" y="3810000"/>
            <a:ext cx="4114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Cannot assign base-class object to derived-class pointer because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is-a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relationship does not apply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12423" name="Line 7"/>
          <p:cNvSpPr>
            <a:spLocks noChangeShapeType="1"/>
          </p:cNvSpPr>
          <p:nvPr/>
        </p:nvSpPr>
        <p:spPr bwMode="auto">
          <a:xfrm flipH="1" flipV="1">
            <a:off x="3276600" y="3200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fig13_06.cpp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0" y="0"/>
          <a:ext cx="7002463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86644" imgH="3803184" progId="Word.Document.8">
                  <p:embed/>
                </p:oleObj>
              </mc:Choice>
              <mc:Fallback>
                <p:oleObj name="Document" r:id="rId3" imgW="7086644" imgH="3803184" progId="Word.Document.8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02463" cy="369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20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690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2.3 Derived-Class Member-Function Calls via Base-Class Pointers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Aiming base-class pointer at derived-class object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Calling functions that exist in base class causes base-class functionality to be invoked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Calling functions that do not exist in base class (may exist in derived class) will result in error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Derived-class members cannot be accessed from base-class pointers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However, this can be accomplished using </a:t>
            </a:r>
            <a:r>
              <a:rPr lang="en-US" altLang="zh-CN" dirty="0" err="1">
                <a:ea typeface="宋体" panose="02010600030101010101" pitchFamily="2" charset="-122"/>
              </a:rPr>
              <a:t>downcasting</a:t>
            </a:r>
            <a:r>
              <a:rPr lang="en-US" altLang="zh-CN" dirty="0">
                <a:ea typeface="宋体" panose="02010600030101010101" pitchFamily="2" charset="-122"/>
              </a:rPr>
              <a:t> (Section 13.8)</a:t>
            </a:r>
          </a:p>
        </p:txBody>
      </p:sp>
    </p:spTree>
    <p:extLst>
      <p:ext uri="{BB962C8B-B14F-4D97-AF65-F5344CB8AC3E}">
        <p14:creationId xmlns:p14="http://schemas.microsoft.com/office/powerpoint/2010/main" val="14750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/>
          </p:cNvGraphicFramePr>
          <p:nvPr/>
        </p:nvGraphicFramePr>
        <p:xfrm>
          <a:off x="0" y="0"/>
          <a:ext cx="7056438" cy="627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263476" progId="Word.Document.8">
                  <p:embed/>
                </p:oleObj>
              </mc:Choice>
              <mc:Fallback>
                <p:oleObj name="Document" r:id="rId3" imgW="7074123" imgH="6263476" progId="Word.Document.8">
                  <p:embed/>
                  <p:pic>
                    <p:nvPicPr>
                      <p:cNvPr id="1741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27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fig13_07.cpp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96390" name="Text Box 6"/>
          <p:cNvSpPr txBox="1">
            <a:spLocks noChangeArrowheads="1"/>
          </p:cNvSpPr>
          <p:nvPr/>
        </p:nvSpPr>
        <p:spPr bwMode="auto">
          <a:xfrm>
            <a:off x="5867400" y="3676650"/>
            <a:ext cx="3048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Cannot invoke derived-class-only members from base-class pointer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96391" name="Line 7"/>
          <p:cNvSpPr>
            <a:spLocks noChangeShapeType="1"/>
          </p:cNvSpPr>
          <p:nvPr/>
        </p:nvSpPr>
        <p:spPr bwMode="auto">
          <a:xfrm flipH="1">
            <a:off x="5486400" y="4267200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fig13_07.cpp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0" y="0"/>
          <a:ext cx="7065963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90612" imgH="5338926" progId="Word.Document.8">
                  <p:embed/>
                </p:oleObj>
              </mc:Choice>
              <mc:Fallback>
                <p:oleObj name="Document" r:id="rId3" imgW="7090612" imgH="5338926" progId="Word.Document.8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5963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251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2.4 Virtual Functions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Which class’s function to invoke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Normally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Handle determines which class’s functionality to invoke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With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functions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Type of the object being pointed to, not type of the handle, determines which version of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function to invoke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Allows program to dynamically (at runtime rather than compile time) determine which function to use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Called dynamic binding or late binding</a:t>
            </a:r>
          </a:p>
        </p:txBody>
      </p:sp>
    </p:spTree>
    <p:extLst>
      <p:ext uri="{BB962C8B-B14F-4D97-AF65-F5344CB8AC3E}">
        <p14:creationId xmlns:p14="http://schemas.microsoft.com/office/powerpoint/2010/main" val="1713497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2.4 Virtual Functions (Cont.)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7243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functions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Declared by preceding the function’s prototype with the keyword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in base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Derived classes override function as appropriate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Once declared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, a function remains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all the way down the hierarchy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Static binding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When calling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function using specific object with dot operator, function invocation resolved at compile time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Dynamic binding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Dynamic binding occurs only off pointer and reference handles</a:t>
            </a:r>
          </a:p>
        </p:txBody>
      </p:sp>
    </p:spTree>
    <p:extLst>
      <p:ext uri="{BB962C8B-B14F-4D97-AF65-F5344CB8AC3E}">
        <p14:creationId xmlns:p14="http://schemas.microsoft.com/office/powerpoint/2010/main" val="281969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1905040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1905040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659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12</a:t>
            </a: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1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2819416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2819416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Relationships Among Objects in an Inheritance Hierarchy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3733792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3733792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Abstract Classes and </a:t>
            </a:r>
            <a:b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Pure virtual Functions</a:t>
            </a:r>
          </a:p>
        </p:txBody>
      </p:sp>
      <p:sp>
        <p:nvSpPr>
          <p:cNvPr id="13" name="任意多边形 49"/>
          <p:cNvSpPr>
            <a:spLocks noChangeArrowheads="1"/>
          </p:cNvSpPr>
          <p:nvPr/>
        </p:nvSpPr>
        <p:spPr bwMode="auto">
          <a:xfrm>
            <a:off x="2176485" y="5416494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05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2997222" y="5416494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Virtual Destructors</a:t>
            </a:r>
          </a:p>
        </p:txBody>
      </p:sp>
      <p:sp>
        <p:nvSpPr>
          <p:cNvPr id="15" name="任意多边形 49"/>
          <p:cNvSpPr>
            <a:spLocks noChangeArrowheads="1"/>
          </p:cNvSpPr>
          <p:nvPr/>
        </p:nvSpPr>
        <p:spPr bwMode="auto">
          <a:xfrm>
            <a:off x="2176485" y="4575143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04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2997222" y="4575143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Case Study: Payroll System Using Polymorphism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0" y="0"/>
          <a:ext cx="7075488" cy="584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5849219" progId="Word.Document.8">
                  <p:embed/>
                </p:oleObj>
              </mc:Choice>
              <mc:Fallback>
                <p:oleObj name="Document" r:id="rId3" imgW="7078146" imgH="5849219" progId="Word.Documen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84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</p:spTree>
    <p:extLst>
      <p:ext uri="{BB962C8B-B14F-4D97-AF65-F5344CB8AC3E}">
        <p14:creationId xmlns:p14="http://schemas.microsoft.com/office/powerpoint/2010/main" val="2151142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0" y="0"/>
          <a:ext cx="7037388" cy="402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046787" progId="Word.Document.8">
                  <p:embed/>
                </p:oleObj>
              </mc:Choice>
              <mc:Fallback>
                <p:oleObj name="Document" r:id="rId3" imgW="7074123" imgH="4046787" progId="Word.Document.8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02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222663" name="Line 7"/>
          <p:cNvSpPr>
            <a:spLocks noChangeShapeType="1"/>
          </p:cNvSpPr>
          <p:nvPr/>
        </p:nvSpPr>
        <p:spPr bwMode="auto">
          <a:xfrm flipH="1" flipV="1">
            <a:off x="1143000" y="1295400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2664" name="Line 8"/>
          <p:cNvSpPr>
            <a:spLocks noChangeShapeType="1"/>
          </p:cNvSpPr>
          <p:nvPr/>
        </p:nvSpPr>
        <p:spPr bwMode="auto">
          <a:xfrm flipH="1" flipV="1">
            <a:off x="1143000" y="1066800"/>
            <a:ext cx="2514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2662" name="Text Box 6"/>
          <p:cNvSpPr txBox="1">
            <a:spLocks noChangeArrowheads="1"/>
          </p:cNvSpPr>
          <p:nvPr/>
        </p:nvSpPr>
        <p:spPr bwMode="auto">
          <a:xfrm>
            <a:off x="3657600" y="1447800"/>
            <a:ext cx="4191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Declaring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as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allows them to be overridden, not redefined</a:t>
            </a:r>
            <a:endParaRPr lang="en-US" altLang="zh-CN" dirty="0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60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0"/>
          <a:ext cx="7075488" cy="634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340434" progId="Word.Document.8">
                  <p:embed/>
                </p:oleObj>
              </mc:Choice>
              <mc:Fallback>
                <p:oleObj name="Document" r:id="rId3" imgW="7074123" imgH="6340434" progId="Word.Document.8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34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BasePlus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223686" name="Line 6"/>
          <p:cNvSpPr>
            <a:spLocks noChangeShapeType="1"/>
          </p:cNvSpPr>
          <p:nvPr/>
        </p:nvSpPr>
        <p:spPr bwMode="auto">
          <a:xfrm flipH="1">
            <a:off x="1143000" y="4419600"/>
            <a:ext cx="396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3687" name="Line 7"/>
          <p:cNvSpPr>
            <a:spLocks noChangeShapeType="1"/>
          </p:cNvSpPr>
          <p:nvPr/>
        </p:nvSpPr>
        <p:spPr bwMode="auto">
          <a:xfrm flipH="1">
            <a:off x="1143000" y="4419600"/>
            <a:ext cx="396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3688" name="Text Box 8"/>
          <p:cNvSpPr txBox="1">
            <a:spLocks noChangeArrowheads="1"/>
          </p:cNvSpPr>
          <p:nvPr/>
        </p:nvSpPr>
        <p:spPr bwMode="auto">
          <a:xfrm>
            <a:off x="5105400" y="3733800"/>
            <a:ext cx="38862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Functions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are already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good practice to declare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virtual</a:t>
            </a: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even when overriding function</a:t>
            </a:r>
          </a:p>
        </p:txBody>
      </p:sp>
    </p:spTree>
    <p:extLst>
      <p:ext uri="{BB962C8B-B14F-4D97-AF65-F5344CB8AC3E}">
        <p14:creationId xmlns:p14="http://schemas.microsoft.com/office/powerpoint/2010/main" val="33243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0" y="0"/>
          <a:ext cx="7075488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6266198" progId="Word.Document.8">
                  <p:embed/>
                </p:oleObj>
              </mc:Choice>
              <mc:Fallback>
                <p:oleObj name="Document" r:id="rId3" imgW="7078146" imgH="6266198" progId="Word.Document.8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fig13_10.cpp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5)</a:t>
            </a:r>
          </a:p>
        </p:txBody>
      </p:sp>
    </p:spTree>
    <p:extLst>
      <p:ext uri="{BB962C8B-B14F-4D97-AF65-F5344CB8AC3E}">
        <p14:creationId xmlns:p14="http://schemas.microsoft.com/office/powerpoint/2010/main" val="3205412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0" y="0"/>
          <a:ext cx="7037388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970287" progId="Word.Document.8">
                  <p:embed/>
                </p:oleObj>
              </mc:Choice>
              <mc:Fallback>
                <p:oleObj name="Document" r:id="rId3" imgW="7074123" imgH="4970287" progId="Word.Document.8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9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fig13_10.cpp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5)</a:t>
            </a:r>
          </a:p>
        </p:txBody>
      </p:sp>
      <p:sp>
        <p:nvSpPr>
          <p:cNvPr id="1225739" name="Text Box 11"/>
          <p:cNvSpPr txBox="1">
            <a:spLocks noChangeArrowheads="1"/>
          </p:cNvSpPr>
          <p:nvPr/>
        </p:nvSpPr>
        <p:spPr bwMode="auto">
          <a:xfrm>
            <a:off x="5486400" y="3048000"/>
            <a:ext cx="27432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Aiming base-class pointer at base-class object and invoking base-class functionality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25740" name="Line 12"/>
          <p:cNvSpPr>
            <a:spLocks noChangeShapeType="1"/>
          </p:cNvSpPr>
          <p:nvPr/>
        </p:nvSpPr>
        <p:spPr bwMode="auto">
          <a:xfrm flipH="1">
            <a:off x="4343400" y="3733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5741" name="Line 13"/>
          <p:cNvSpPr>
            <a:spLocks noChangeShapeType="1"/>
          </p:cNvSpPr>
          <p:nvPr/>
        </p:nvSpPr>
        <p:spPr bwMode="auto">
          <a:xfrm flipH="1">
            <a:off x="3200400" y="37338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7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0" y="0"/>
          <a:ext cx="7075488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741930" progId="Word.Document.8">
                  <p:embed/>
                </p:oleObj>
              </mc:Choice>
              <mc:Fallback>
                <p:oleObj name="Document" r:id="rId3" imgW="7074123" imgH="4741930" progId="Word.Document.8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fig13_10.cpp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 of 5)</a:t>
            </a:r>
          </a:p>
        </p:txBody>
      </p:sp>
      <p:sp>
        <p:nvSpPr>
          <p:cNvPr id="1226758" name="Text Box 6"/>
          <p:cNvSpPr txBox="1">
            <a:spLocks noChangeArrowheads="1"/>
          </p:cNvSpPr>
          <p:nvPr/>
        </p:nvSpPr>
        <p:spPr bwMode="auto">
          <a:xfrm>
            <a:off x="5867400" y="1676400"/>
            <a:ext cx="29718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Aiming derived-class pointer at derived-class object and invoking derived-class functionality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26759" name="Line 7"/>
          <p:cNvSpPr>
            <a:spLocks noChangeShapeType="1"/>
          </p:cNvSpPr>
          <p:nvPr/>
        </p:nvSpPr>
        <p:spPr bwMode="auto">
          <a:xfrm flipH="1" flipV="1">
            <a:off x="5638800" y="6096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6760" name="Line 8"/>
          <p:cNvSpPr>
            <a:spLocks noChangeShapeType="1"/>
          </p:cNvSpPr>
          <p:nvPr/>
        </p:nvSpPr>
        <p:spPr bwMode="auto">
          <a:xfrm flipH="1" flipV="1">
            <a:off x="3886200" y="1524000"/>
            <a:ext cx="2819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6763" name="Text Box 11"/>
          <p:cNvSpPr txBox="1">
            <a:spLocks noChangeArrowheads="1"/>
          </p:cNvSpPr>
          <p:nvPr/>
        </p:nvSpPr>
        <p:spPr bwMode="auto">
          <a:xfrm>
            <a:off x="4419600" y="4191000"/>
            <a:ext cx="40386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Aiming base-class pointer at derived-class object and invoking derived-class functionality via polymorphism and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functions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26764" name="Line 12"/>
          <p:cNvSpPr>
            <a:spLocks noChangeShapeType="1"/>
          </p:cNvSpPr>
          <p:nvPr/>
        </p:nvSpPr>
        <p:spPr bwMode="auto">
          <a:xfrm flipH="1" flipV="1">
            <a:off x="4876800" y="2286000"/>
            <a:ext cx="381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6765" name="Line 13"/>
          <p:cNvSpPr>
            <a:spLocks noChangeShapeType="1"/>
          </p:cNvSpPr>
          <p:nvPr/>
        </p:nvSpPr>
        <p:spPr bwMode="auto">
          <a:xfrm flipH="1" flipV="1">
            <a:off x="3200400" y="38100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8" grpId="0" animBg="1"/>
      <p:bldP spid="12267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fig13_10.cpp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 of 5)</a:t>
            </a:r>
          </a:p>
        </p:txBody>
      </p:sp>
      <p:graphicFrame>
        <p:nvGraphicFramePr>
          <p:cNvPr id="25602" name="Object 4"/>
          <p:cNvGraphicFramePr>
            <a:graphicFrameLocks/>
          </p:cNvGraphicFramePr>
          <p:nvPr/>
        </p:nvGraphicFramePr>
        <p:xfrm>
          <a:off x="0" y="0"/>
          <a:ext cx="7048500" cy="635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6350647" progId="Word.Document.8">
                  <p:embed/>
                </p:oleObj>
              </mc:Choice>
              <mc:Fallback>
                <p:oleObj name="Document" r:id="rId3" imgW="7046703" imgH="6350647" progId="Word.Document.8">
                  <p:embed/>
                  <p:pic>
                    <p:nvPicPr>
                      <p:cNvPr id="2560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8500" cy="635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428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fig13_10.cpp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 of 5)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0" y="0"/>
          <a:ext cx="704850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3569762" progId="Word.Document.8">
                  <p:embed/>
                </p:oleObj>
              </mc:Choice>
              <mc:Fallback>
                <p:oleObj name="Document" r:id="rId3" imgW="7046703" imgH="3569762" progId="Word.Document.8">
                  <p:embed/>
                  <p:pic>
                    <p:nvPicPr>
                      <p:cNvPr id="266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850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261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1A1AFA"/>
                </a:solidFill>
                <a:ea typeface="宋体" panose="02010600030101010101" pitchFamily="2" charset="-122"/>
              </a:rPr>
              <a:t>2.5 Summary of the Allowed Assignments Between Base-Class and Derived-Class Objects and Pointers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6481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Four ways to aim base-class and derived-class pointers at base-class and derived-class objects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Aiming a base-class pointer at a base-class object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Is straightforward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Aiming a derived-class pointer at a derived-class object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Is straightforward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Aiming a base-class pointer at a derived-class object</a:t>
            </a: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Is safe, but can be used to invoke only member functions that base-class declares (unless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downcasting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used)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Can achieve polymorphism with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functions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Aiming a derived-class pointer at a base-class object</a:t>
            </a: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Generates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2989750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152400"/>
            <a:ext cx="8686572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2.6 Type Fields and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switch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Statements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switch</a:t>
            </a:r>
            <a:r>
              <a:rPr lang="en-US" altLang="zh-CN" dirty="0">
                <a:ea typeface="宋体" panose="02010600030101010101" pitchFamily="2" charset="-122"/>
              </a:rPr>
              <a:t> statement could be used to determine the type of an object at runtime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Include a type field as a data member in the base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Enables programmer to invoke appropriate action for a particular object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Causes problems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type test may be forgotten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May forget to add new types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01 Introduction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Polymorphism with inheritance hierarchies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“Program in the general” vs. “program in the specific”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Process objects of classes that are part of the same hierarchy as if they are all objects of the base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Each object performs the correct tasks for that object’s type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Different actions occur depending on the type of object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New classes can be added with little or not modification to existing code</a:t>
            </a:r>
          </a:p>
        </p:txBody>
      </p:sp>
    </p:spTree>
    <p:extLst>
      <p:ext uri="{BB962C8B-B14F-4D97-AF65-F5344CB8AC3E}">
        <p14:creationId xmlns:p14="http://schemas.microsoft.com/office/powerpoint/2010/main" val="3096009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294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03 Abstract Classes and 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Pure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sz="3200" dirty="0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6481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Abstract classes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Classes from which the programmer never intends to instantiate any objects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Incomplete—derived classes must define the “missing pieces”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Too generic to define real objects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Normally used as base classes, called abstract base classes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Provides an appropriate base class from which other classes can inherit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Classes used to instantiate objects are called concrete classes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Must provide implementation for every member function they define</a:t>
            </a:r>
          </a:p>
        </p:txBody>
      </p:sp>
    </p:spTree>
    <p:extLst>
      <p:ext uri="{BB962C8B-B14F-4D97-AF65-F5344CB8AC3E}">
        <p14:creationId xmlns:p14="http://schemas.microsoft.com/office/powerpoint/2010/main" val="247188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690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03 Abstract Classes and 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Pure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sz="3200" dirty="0">
                <a:ea typeface="宋体" panose="02010600030101010101" pitchFamily="2" charset="-122"/>
              </a:rPr>
              <a:t> Functions (Cont.)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8005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Pure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sz="2400" dirty="0">
                <a:ea typeface="宋体" panose="02010600030101010101" pitchFamily="2" charset="-122"/>
              </a:rPr>
              <a:t> function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A class is made abstract by declaring one or more of its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sz="2000" dirty="0">
                <a:ea typeface="宋体" panose="02010600030101010101" pitchFamily="2" charset="-122"/>
              </a:rPr>
              <a:t> functions to be “pure”</a:t>
            </a:r>
          </a:p>
          <a:p>
            <a:pPr lvl="2" eaLnBrk="1" hangingPunct="1"/>
            <a:r>
              <a:rPr lang="en-US" altLang="zh-CN" sz="1800" dirty="0">
                <a:ea typeface="宋体" panose="02010600030101010101" pitchFamily="2" charset="-122"/>
              </a:rPr>
              <a:t>Placing “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= 0</a:t>
            </a:r>
            <a:r>
              <a:rPr lang="en-US" altLang="zh-CN" sz="1800" dirty="0">
                <a:ea typeface="宋体" panose="02010600030101010101" pitchFamily="2" charset="-122"/>
              </a:rPr>
              <a:t>” in its declaration</a:t>
            </a:r>
          </a:p>
          <a:p>
            <a:pPr lvl="3" eaLnBrk="1" hangingPunct="1"/>
            <a:r>
              <a:rPr lang="en-US" altLang="zh-CN" sz="1800" dirty="0">
                <a:ea typeface="宋体" panose="02010600030101010101" pitchFamily="2" charset="-122"/>
              </a:rPr>
              <a:t>Example</a:t>
            </a:r>
          </a:p>
          <a:p>
            <a:pPr lvl="4" eaLnBrk="1" hangingPunct="1"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virtual void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draw() </a:t>
            </a:r>
            <a:r>
              <a:rPr lang="en-US" altLang="zh-CN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0099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</a:p>
          <a:p>
            <a:pPr lvl="3" eaLnBrk="1" hangingPunct="1"/>
            <a:r>
              <a:rPr lang="en-US" altLang="zh-CN" sz="1800" dirty="0">
                <a:ea typeface="宋体" panose="02010600030101010101" pitchFamily="2" charset="-122"/>
              </a:rPr>
              <a:t>“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= 0</a:t>
            </a:r>
            <a:r>
              <a:rPr lang="en-US" altLang="zh-CN" sz="1800" dirty="0">
                <a:ea typeface="宋体" panose="02010600030101010101" pitchFamily="2" charset="-122"/>
              </a:rPr>
              <a:t>” is known as a pure specifier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Do not provide implementations</a:t>
            </a:r>
          </a:p>
          <a:p>
            <a:pPr lvl="2" eaLnBrk="1" hangingPunct="1"/>
            <a:r>
              <a:rPr lang="en-US" altLang="zh-CN" sz="1800" dirty="0">
                <a:ea typeface="宋体" panose="02010600030101010101" pitchFamily="2" charset="-122"/>
              </a:rPr>
              <a:t>Every concrete derived class must override all base-class pure 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sz="1800" dirty="0">
                <a:ea typeface="宋体" panose="02010600030101010101" pitchFamily="2" charset="-122"/>
              </a:rPr>
              <a:t> functions with concrete implementations</a:t>
            </a:r>
          </a:p>
          <a:p>
            <a:pPr lvl="3" eaLnBrk="1" hangingPunct="1"/>
            <a:r>
              <a:rPr lang="en-US" altLang="zh-CN" sz="1800" dirty="0">
                <a:ea typeface="宋体" panose="02010600030101010101" pitchFamily="2" charset="-122"/>
              </a:rPr>
              <a:t>If not overridden, derived-class will also be abstract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Used when it does not make sense for base class to have an implementation of a function, but the programmer wants all concrete derived classes to implement the function</a:t>
            </a:r>
          </a:p>
        </p:txBody>
      </p:sp>
    </p:spTree>
    <p:extLst>
      <p:ext uri="{BB962C8B-B14F-4D97-AF65-F5344CB8AC3E}">
        <p14:creationId xmlns:p14="http://schemas.microsoft.com/office/powerpoint/2010/main" val="2696938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03 Abstract Classes and 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Pure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sz="3200" dirty="0">
                <a:ea typeface="宋体" panose="02010600030101010101" pitchFamily="2" charset="-122"/>
              </a:rPr>
              <a:t> Functions (Cont.)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We can use the abstract base class to declare pointers and </a:t>
            </a:r>
            <a:r>
              <a:rPr lang="en-US" altLang="zh-CN" sz="2400" dirty="0">
                <a:solidFill>
                  <a:srgbClr val="1A1AFA"/>
                </a:solidFill>
                <a:ea typeface="宋体" panose="02010600030101010101" pitchFamily="2" charset="-122"/>
              </a:rPr>
              <a:t>references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Can refer to objects of any concrete class derived from the abstract class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Programs typically use such pointers and references to manipulate derived-class objects </a:t>
            </a:r>
            <a:r>
              <a:rPr lang="en-US" altLang="zh-CN" sz="2000" dirty="0" err="1">
                <a:ea typeface="宋体" panose="02010600030101010101" pitchFamily="2" charset="-122"/>
              </a:rPr>
              <a:t>polymorphically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Polymorphism is particularly effective for implementing layered software systems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Reading or writing data from and to devices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Iterator class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Can traverse all the objects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124053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700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04 Case Study: Payroll System Using Polymorphism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Enhanced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CommissionEmployee</a:t>
            </a:r>
            <a:r>
              <a:rPr lang="en-US" altLang="zh-CN" dirty="0" err="1"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BasePlusCommissionEmployee</a:t>
            </a:r>
            <a:r>
              <a:rPr lang="en-US" altLang="zh-CN" dirty="0">
                <a:ea typeface="宋体" panose="02010600030101010101" pitchFamily="2" charset="-122"/>
              </a:rPr>
              <a:t> hierarchy using an abstract base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Abstract 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 dirty="0">
                <a:ea typeface="宋体" panose="02010600030101010101" pitchFamily="2" charset="-122"/>
              </a:rPr>
              <a:t> represents the general concept of an employee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Declares the “interface” to the hierarchy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Each employee has a first name, last name and social security number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Earnings calculated differently and objects printed differently for each derived </a:t>
            </a:r>
            <a:r>
              <a:rPr lang="en-US" altLang="zh-CN" dirty="0" err="1">
                <a:ea typeface="宋体" panose="02010600030101010101" pitchFamily="2" charset="-122"/>
              </a:rPr>
              <a:t>classe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239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112" y="4419574"/>
            <a:ext cx="4802175" cy="377887"/>
          </a:xfrm>
          <a:noFill/>
        </p:spPr>
        <p:txBody>
          <a:bodyPr/>
          <a:lstStyle/>
          <a:p>
            <a:pPr eaLnBrk="1" hangingPunct="1"/>
            <a:r>
              <a:rPr lang="en-US" altLang="zh-CN" sz="1200" dirty="0">
                <a:solidFill>
                  <a:srgbClr val="4D99FF"/>
                </a:solidFill>
                <a:ea typeface="宋体" panose="02010600030101010101" pitchFamily="2" charset="-122"/>
              </a:rPr>
              <a:t>Fig.13.11</a:t>
            </a:r>
            <a:r>
              <a:rPr lang="en-US" altLang="zh-CN" sz="1200" dirty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Employee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hierarchy UML class diagram.    </a:t>
            </a:r>
          </a:p>
        </p:txBody>
      </p:sp>
      <p:pic>
        <p:nvPicPr>
          <p:cNvPr id="108548" name="Picture 3" descr="AAEMYRZ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4788"/>
            <a:ext cx="7518400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043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4.1 Creating Abstract Base Class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42"/>
            <a:ext cx="8001000" cy="4571958"/>
          </a:xfrm>
          <a:noFill/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Provides various </a:t>
            </a:r>
            <a:r>
              <a:rPr lang="en-US" altLang="zh-CN" i="1" dirty="0">
                <a:ea typeface="宋体" panose="02010600030101010101" pitchFamily="2" charset="-122"/>
              </a:rPr>
              <a:t>get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set</a:t>
            </a:r>
            <a:r>
              <a:rPr lang="en-US" altLang="zh-CN" dirty="0">
                <a:ea typeface="宋体" panose="02010600030101010101" pitchFamily="2" charset="-122"/>
              </a:rPr>
              <a:t> functions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Provides functions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depends on type of employee, so declared pure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Not enough information in 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 dirty="0">
                <a:ea typeface="宋体" panose="02010600030101010101" pitchFamily="2" charset="-122"/>
              </a:rPr>
              <a:t> for a default implementation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is virtual, but not pure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Default implementation provided in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Example maintains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vector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 dirty="0">
                <a:ea typeface="宋体" panose="02010600030101010101" pitchFamily="2" charset="-122"/>
              </a:rPr>
              <a:t> pointers</a:t>
            </a:r>
          </a:p>
          <a:p>
            <a:pPr lvl="2" eaLnBrk="1" hangingPunct="1"/>
            <a:r>
              <a:rPr lang="en-US" altLang="zh-CN" dirty="0" err="1">
                <a:ea typeface="宋体" panose="02010600030101010101" pitchFamily="2" charset="-122"/>
              </a:rPr>
              <a:t>Polymorphically</a:t>
            </a:r>
            <a:r>
              <a:rPr lang="en-US" altLang="zh-CN" dirty="0">
                <a:ea typeface="宋体" panose="02010600030101010101" pitchFamily="2" charset="-122"/>
              </a:rPr>
              <a:t> invokes proper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3121645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094" y="5343462"/>
            <a:ext cx="5945145" cy="377887"/>
          </a:xfrm>
          <a:noFill/>
        </p:spPr>
        <p:txBody>
          <a:bodyPr/>
          <a:lstStyle/>
          <a:p>
            <a:pPr eaLnBrk="1" hangingPunct="1"/>
            <a:r>
              <a:rPr lang="en-US" altLang="zh-CN" sz="1200" dirty="0">
                <a:solidFill>
                  <a:srgbClr val="4D99FF"/>
                </a:solidFill>
                <a:ea typeface="宋体" panose="02010600030101010101" pitchFamily="2" charset="-122"/>
              </a:rPr>
              <a:t>Fig.13.12</a:t>
            </a:r>
            <a:r>
              <a:rPr lang="en-US" altLang="zh-CN" sz="1200" dirty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Polymorphic interface for the </a:t>
            </a:r>
            <a:r>
              <a:rPr lang="en-US" altLang="zh-CN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Employee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hierarchy classes.  </a:t>
            </a:r>
          </a:p>
        </p:txBody>
      </p:sp>
      <p:pic>
        <p:nvPicPr>
          <p:cNvPr id="110596" name="Picture 3" descr="AAEMYRX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072188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92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0" y="0"/>
          <a:ext cx="7075488" cy="497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4972448" progId="Word.Document.8">
                  <p:embed/>
                </p:oleObj>
              </mc:Choice>
              <mc:Fallback>
                <p:oleObj name="Document" r:id="rId3" imgW="7078146" imgH="4972448" progId="Word.Document.8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97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</p:spTree>
    <p:extLst>
      <p:ext uri="{BB962C8B-B14F-4D97-AF65-F5344CB8AC3E}">
        <p14:creationId xmlns:p14="http://schemas.microsoft.com/office/powerpoint/2010/main" val="949563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0" y="0"/>
          <a:ext cx="7075488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2484245" progId="Word.Document.8">
                  <p:embed/>
                </p:oleObj>
              </mc:Choice>
              <mc:Fallback>
                <p:oleObj name="Document" r:id="rId3" imgW="7074123" imgH="2484245" progId="Word.Document.8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238023" name="Line 7"/>
          <p:cNvSpPr>
            <a:spLocks noChangeShapeType="1"/>
          </p:cNvSpPr>
          <p:nvPr/>
        </p:nvSpPr>
        <p:spPr bwMode="auto">
          <a:xfrm flipH="1" flipV="1">
            <a:off x="3581400" y="609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8022" name="Text Box 6"/>
          <p:cNvSpPr txBox="1">
            <a:spLocks noChangeArrowheads="1"/>
          </p:cNvSpPr>
          <p:nvPr/>
        </p:nvSpPr>
        <p:spPr bwMode="auto">
          <a:xfrm>
            <a:off x="4419600" y="762000"/>
            <a:ext cx="4495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pure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not enough data to provide a default, concrete implementation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38027" name="Line 11"/>
          <p:cNvSpPr>
            <a:spLocks noChangeShapeType="1"/>
          </p:cNvSpPr>
          <p:nvPr/>
        </p:nvSpPr>
        <p:spPr bwMode="auto">
          <a:xfrm flipH="1" flipV="1">
            <a:off x="2362200" y="838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8028" name="Text Box 12"/>
          <p:cNvSpPr txBox="1">
            <a:spLocks noChangeArrowheads="1"/>
          </p:cNvSpPr>
          <p:nvPr/>
        </p:nvSpPr>
        <p:spPr bwMode="auto">
          <a:xfrm>
            <a:off x="3352800" y="1752600"/>
            <a:ext cx="4724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default implementation provided but derived-classes may override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5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22" grpId="0" animBg="1"/>
      <p:bldP spid="12380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0" y="0"/>
          <a:ext cx="7056438" cy="60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063913" progId="Word.Document.8">
                  <p:embed/>
                </p:oleObj>
              </mc:Choice>
              <mc:Fallback>
                <p:oleObj name="Document" r:id="rId3" imgW="7056048" imgH="6063913" progId="Word.Document.8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06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</p:spTree>
    <p:extLst>
      <p:ext uri="{BB962C8B-B14F-4D97-AF65-F5344CB8AC3E}">
        <p14:creationId xmlns:p14="http://schemas.microsoft.com/office/powerpoint/2010/main" val="140377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01 Introduction (Cont.)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Animal</a:t>
            </a:r>
            <a:r>
              <a:rPr lang="en-US" altLang="zh-CN" dirty="0">
                <a:ea typeface="宋体" panose="02010600030101010101" pitchFamily="2" charset="-122"/>
              </a:rPr>
              <a:t> hierarchy</a:t>
            </a:r>
          </a:p>
          <a:p>
            <a:pPr lvl="1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Animal</a:t>
            </a:r>
            <a:r>
              <a:rPr lang="en-US" altLang="zh-CN" dirty="0">
                <a:ea typeface="宋体" panose="02010600030101010101" pitchFamily="2" charset="-122"/>
              </a:rPr>
              <a:t> base class – every derived class has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move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Different animal objects maintained as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vector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Animal</a:t>
            </a:r>
            <a:r>
              <a:rPr lang="en-US" altLang="zh-CN" dirty="0">
                <a:ea typeface="宋体" panose="02010600030101010101" pitchFamily="2" charset="-122"/>
              </a:rPr>
              <a:t> pointers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Program issues same message (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move</a:t>
            </a:r>
            <a:r>
              <a:rPr lang="en-US" altLang="zh-CN" dirty="0">
                <a:ea typeface="宋体" panose="02010600030101010101" pitchFamily="2" charset="-122"/>
              </a:rPr>
              <a:t>) to each animal generically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Proper function gets called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Fish</a:t>
            </a:r>
            <a:r>
              <a:rPr lang="en-US" altLang="zh-CN" dirty="0">
                <a:ea typeface="宋体" panose="02010600030101010101" pitchFamily="2" charset="-122"/>
              </a:rPr>
              <a:t> will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move</a:t>
            </a:r>
            <a:r>
              <a:rPr lang="en-US" altLang="zh-CN" dirty="0">
                <a:ea typeface="宋体" panose="02010600030101010101" pitchFamily="2" charset="-122"/>
              </a:rPr>
              <a:t> by swimming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Frog</a:t>
            </a:r>
            <a:r>
              <a:rPr lang="en-US" altLang="zh-CN" dirty="0">
                <a:ea typeface="宋体" panose="02010600030101010101" pitchFamily="2" charset="-122"/>
              </a:rPr>
              <a:t> will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move</a:t>
            </a:r>
            <a:r>
              <a:rPr lang="en-US" altLang="zh-CN" dirty="0">
                <a:ea typeface="宋体" panose="02010600030101010101" pitchFamily="2" charset="-122"/>
              </a:rPr>
              <a:t> by jumping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Bird</a:t>
            </a:r>
            <a:r>
              <a:rPr lang="en-US" altLang="zh-CN" dirty="0">
                <a:ea typeface="宋体" panose="02010600030101010101" pitchFamily="2" charset="-122"/>
              </a:rPr>
              <a:t> will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move</a:t>
            </a:r>
            <a:r>
              <a:rPr lang="en-US" altLang="zh-CN" dirty="0">
                <a:ea typeface="宋体" panose="02010600030101010101" pitchFamily="2" charset="-122"/>
              </a:rPr>
              <a:t> by flying</a:t>
            </a:r>
          </a:p>
        </p:txBody>
      </p:sp>
    </p:spTree>
    <p:extLst>
      <p:ext uri="{BB962C8B-B14F-4D97-AF65-F5344CB8AC3E}">
        <p14:creationId xmlns:p14="http://schemas.microsoft.com/office/powerpoint/2010/main" val="3655015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/>
          </p:cNvGraphicFramePr>
          <p:nvPr/>
        </p:nvGraphicFramePr>
        <p:xfrm>
          <a:off x="0" y="0"/>
          <a:ext cx="7056438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484287" progId="Word.Document.8">
                  <p:embed/>
                </p:oleObj>
              </mc:Choice>
              <mc:Fallback>
                <p:oleObj name="Document" r:id="rId3" imgW="7056048" imgH="6484287" progId="Word.Document.8">
                  <p:embed/>
                  <p:pic>
                    <p:nvPicPr>
                      <p:cNvPr id="3072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3326277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4.2 Creating Concrete Derived Class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SalariedEmployee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SalariedEmployee</a:t>
            </a:r>
            <a:r>
              <a:rPr lang="en-US" altLang="zh-CN" dirty="0">
                <a:ea typeface="宋体" panose="02010600030101010101" pitchFamily="2" charset="-122"/>
              </a:rPr>
              <a:t> inherits from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Includes a weekly salary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Overridden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function incorporates weekly salary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Overridden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function incorporates weekly salary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Is a concrete class (implements all pure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functions in abstract base class)</a:t>
            </a:r>
          </a:p>
        </p:txBody>
      </p:sp>
    </p:spTree>
    <p:extLst>
      <p:ext uri="{BB962C8B-B14F-4D97-AF65-F5344CB8AC3E}">
        <p14:creationId xmlns:p14="http://schemas.microsoft.com/office/powerpoint/2010/main" val="28552616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0" y="0"/>
          <a:ext cx="7075488" cy="565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655361" progId="Word.Document.8">
                  <p:embed/>
                </p:oleObj>
              </mc:Choice>
              <mc:Fallback>
                <p:oleObj name="Document" r:id="rId3" imgW="7074123" imgH="5655361" progId="Word.Document.8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65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Salaried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241094" name="Line 6"/>
          <p:cNvSpPr>
            <a:spLocks noChangeShapeType="1"/>
          </p:cNvSpPr>
          <p:nvPr/>
        </p:nvSpPr>
        <p:spPr bwMode="auto">
          <a:xfrm flipH="1" flipV="1">
            <a:off x="3733800" y="1752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1095" name="Text Box 7"/>
          <p:cNvSpPr txBox="1">
            <a:spLocks noChangeArrowheads="1"/>
          </p:cNvSpPr>
          <p:nvPr/>
        </p:nvSpPr>
        <p:spPr bwMode="auto">
          <a:xfrm>
            <a:off x="4572000" y="1676400"/>
            <a:ext cx="4343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SalariedEmployee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inherits from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must override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be concrete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41098" name="Line 10"/>
          <p:cNvSpPr>
            <a:spLocks noChangeShapeType="1"/>
          </p:cNvSpPr>
          <p:nvPr/>
        </p:nvSpPr>
        <p:spPr bwMode="auto">
          <a:xfrm flipH="1" flipV="1">
            <a:off x="3276600" y="4038600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1099" name="Text Box 11"/>
          <p:cNvSpPr txBox="1">
            <a:spLocks noChangeArrowheads="1"/>
          </p:cNvSpPr>
          <p:nvPr/>
        </p:nvSpPr>
        <p:spPr bwMode="auto">
          <a:xfrm>
            <a:off x="5029200" y="4800600"/>
            <a:ext cx="2590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Functions will be overridden (or defined for the first time)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41100" name="Line 12"/>
          <p:cNvSpPr>
            <a:spLocks noChangeShapeType="1"/>
          </p:cNvSpPr>
          <p:nvPr/>
        </p:nvSpPr>
        <p:spPr bwMode="auto">
          <a:xfrm flipH="1" flipV="1">
            <a:off x="2819400" y="42672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5" grpId="0" animBg="1"/>
      <p:bldP spid="124109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0" y="0"/>
          <a:ext cx="7075488" cy="611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6114733" progId="Word.Document.8">
                  <p:embed/>
                </p:oleObj>
              </mc:Choice>
              <mc:Fallback>
                <p:oleObj name="Document" r:id="rId3" imgW="7078146" imgH="6114733" progId="Word.Document.8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11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Salaried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42118" name="Line 6"/>
          <p:cNvSpPr>
            <a:spLocks noChangeShapeType="1"/>
          </p:cNvSpPr>
          <p:nvPr/>
        </p:nvSpPr>
        <p:spPr bwMode="auto">
          <a:xfrm flipH="1" flipV="1">
            <a:off x="4953000" y="3886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2119" name="Text Box 7"/>
          <p:cNvSpPr txBox="1">
            <a:spLocks noChangeArrowheads="1"/>
          </p:cNvSpPr>
          <p:nvPr/>
        </p:nvSpPr>
        <p:spPr bwMode="auto">
          <a:xfrm>
            <a:off x="5867400" y="4114800"/>
            <a:ext cx="2438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Maintain new data member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weeklySalary</a:t>
            </a:r>
          </a:p>
        </p:txBody>
      </p:sp>
      <p:sp>
        <p:nvSpPr>
          <p:cNvPr id="1242120" name="Line 8"/>
          <p:cNvSpPr>
            <a:spLocks noChangeShapeType="1"/>
          </p:cNvSpPr>
          <p:nvPr/>
        </p:nvSpPr>
        <p:spPr bwMode="auto">
          <a:xfrm flipH="1">
            <a:off x="4419600" y="44196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0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0" y="0"/>
          <a:ext cx="707548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3601706" progId="Word.Document.8">
                  <p:embed/>
                </p:oleObj>
              </mc:Choice>
              <mc:Fallback>
                <p:oleObj name="Document" r:id="rId3" imgW="7078146" imgH="3601706" progId="Word.Document.8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Salaried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43142" name="Line 6"/>
          <p:cNvSpPr>
            <a:spLocks noChangeShapeType="1"/>
          </p:cNvSpPr>
          <p:nvPr/>
        </p:nvSpPr>
        <p:spPr bwMode="auto">
          <a:xfrm flipH="1" flipV="1">
            <a:off x="2667000" y="1295400"/>
            <a:ext cx="2971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3143" name="Text Box 7"/>
          <p:cNvSpPr txBox="1">
            <a:spLocks noChangeArrowheads="1"/>
          </p:cNvSpPr>
          <p:nvPr/>
        </p:nvSpPr>
        <p:spPr bwMode="auto">
          <a:xfrm>
            <a:off x="5638800" y="1905000"/>
            <a:ext cx="3200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Overridden </a:t>
            </a:r>
            <a:r>
              <a:rPr lang="en-US" altLang="zh-CN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functions incorporate weekly salary</a:t>
            </a:r>
          </a:p>
        </p:txBody>
      </p:sp>
      <p:sp>
        <p:nvSpPr>
          <p:cNvPr id="1243144" name="Line 8"/>
          <p:cNvSpPr>
            <a:spLocks noChangeShapeType="1"/>
          </p:cNvSpPr>
          <p:nvPr/>
        </p:nvSpPr>
        <p:spPr bwMode="auto">
          <a:xfrm flipH="1">
            <a:off x="4648200" y="2209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4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700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4.3 Creating Concrete Derived Class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HourlyEmployee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HourlyEmployee</a:t>
            </a:r>
            <a:r>
              <a:rPr lang="en-US" altLang="zh-CN" dirty="0">
                <a:ea typeface="宋体" panose="02010600030101010101" pitchFamily="2" charset="-122"/>
              </a:rPr>
              <a:t> inherits from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Includes a wage and hours worked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Overridden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function incorporates the employee’s wages multiplied by hours (taking time-and-a-half pay into account)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Overridden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function incorporates wage and hours worked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Is a concrete class (implements all pure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functions in abstract base class)</a:t>
            </a:r>
          </a:p>
        </p:txBody>
      </p:sp>
    </p:spTree>
    <p:extLst>
      <p:ext uri="{BB962C8B-B14F-4D97-AF65-F5344CB8AC3E}">
        <p14:creationId xmlns:p14="http://schemas.microsoft.com/office/powerpoint/2010/main" val="326738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Hourly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244166" name="Line 6"/>
          <p:cNvSpPr>
            <a:spLocks noChangeShapeType="1"/>
          </p:cNvSpPr>
          <p:nvPr/>
        </p:nvSpPr>
        <p:spPr bwMode="auto">
          <a:xfrm flipH="1" flipV="1">
            <a:off x="3581400" y="1603375"/>
            <a:ext cx="99060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4167" name="Text Box 7"/>
          <p:cNvSpPr txBox="1">
            <a:spLocks noChangeArrowheads="1"/>
          </p:cNvSpPr>
          <p:nvPr/>
        </p:nvSpPr>
        <p:spPr bwMode="auto">
          <a:xfrm>
            <a:off x="4572000" y="1527175"/>
            <a:ext cx="4114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HourlyEmployee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inherits from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must override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be concrete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44169" name="Line 9"/>
          <p:cNvSpPr>
            <a:spLocks noChangeShapeType="1"/>
          </p:cNvSpPr>
          <p:nvPr/>
        </p:nvSpPr>
        <p:spPr bwMode="auto">
          <a:xfrm flipH="1" flipV="1">
            <a:off x="3276600" y="43434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4170" name="Text Box 10"/>
          <p:cNvSpPr txBox="1">
            <a:spLocks noChangeArrowheads="1"/>
          </p:cNvSpPr>
          <p:nvPr/>
        </p:nvSpPr>
        <p:spPr bwMode="auto">
          <a:xfrm>
            <a:off x="4724400" y="5029200"/>
            <a:ext cx="2590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Functions will be overridden (or defined for first time)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44171" name="Line 11"/>
          <p:cNvSpPr>
            <a:spLocks noChangeShapeType="1"/>
          </p:cNvSpPr>
          <p:nvPr/>
        </p:nvSpPr>
        <p:spPr bwMode="auto">
          <a:xfrm flipH="1" flipV="1">
            <a:off x="2819400" y="45720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2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7" grpId="0" animBg="1"/>
      <p:bldP spid="124417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0" y="0"/>
          <a:ext cx="7075488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5846341" progId="Word.Document.8">
                  <p:embed/>
                </p:oleObj>
              </mc:Choice>
              <mc:Fallback>
                <p:oleObj name="Document" r:id="rId3" imgW="7078146" imgH="5846341" progId="Word.Document.8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84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Hourly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45190" name="Line 6"/>
          <p:cNvSpPr>
            <a:spLocks noChangeShapeType="1"/>
          </p:cNvSpPr>
          <p:nvPr/>
        </p:nvSpPr>
        <p:spPr bwMode="auto">
          <a:xfrm flipH="1" flipV="1">
            <a:off x="4419600" y="3733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5191" name="Text Box 7"/>
          <p:cNvSpPr txBox="1">
            <a:spLocks noChangeArrowheads="1"/>
          </p:cNvSpPr>
          <p:nvPr/>
        </p:nvSpPr>
        <p:spPr bwMode="auto">
          <a:xfrm>
            <a:off x="4876800" y="4191000"/>
            <a:ext cx="3886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Maintain new data member,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hourlyWage</a:t>
            </a:r>
          </a:p>
        </p:txBody>
      </p:sp>
      <p:sp>
        <p:nvSpPr>
          <p:cNvPr id="1245192" name="Line 8"/>
          <p:cNvSpPr>
            <a:spLocks noChangeShapeType="1"/>
          </p:cNvSpPr>
          <p:nvPr/>
        </p:nvSpPr>
        <p:spPr bwMode="auto">
          <a:xfrm flipH="1">
            <a:off x="3581400" y="43434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1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9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/>
          </p:cNvGraphicFramePr>
          <p:nvPr/>
        </p:nvGraphicFramePr>
        <p:xfrm>
          <a:off x="0" y="0"/>
          <a:ext cx="7029450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873029" progId="Word.Document.8">
                  <p:embed/>
                </p:oleObj>
              </mc:Choice>
              <mc:Fallback>
                <p:oleObj name="Document" r:id="rId3" imgW="7074123" imgH="6873029" progId="Word.Document.8">
                  <p:embed/>
                  <p:pic>
                    <p:nvPicPr>
                      <p:cNvPr id="3686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29450" cy="681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Hourly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246214" name="Line 6"/>
          <p:cNvSpPr>
            <a:spLocks noChangeShapeType="1"/>
          </p:cNvSpPr>
          <p:nvPr/>
        </p:nvSpPr>
        <p:spPr bwMode="auto">
          <a:xfrm flipH="1" flipV="1">
            <a:off x="4648200" y="5334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6215" name="Text Box 7"/>
          <p:cNvSpPr txBox="1">
            <a:spLocks noChangeArrowheads="1"/>
          </p:cNvSpPr>
          <p:nvPr/>
        </p:nvSpPr>
        <p:spPr bwMode="auto">
          <a:xfrm>
            <a:off x="6324600" y="914400"/>
            <a:ext cx="2514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Maintain new data member,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hoursWorked</a:t>
            </a:r>
          </a:p>
        </p:txBody>
      </p:sp>
      <p:sp>
        <p:nvSpPr>
          <p:cNvPr id="1246216" name="Line 8"/>
          <p:cNvSpPr>
            <a:spLocks noChangeShapeType="1"/>
          </p:cNvSpPr>
          <p:nvPr/>
        </p:nvSpPr>
        <p:spPr bwMode="auto">
          <a:xfrm flipH="1">
            <a:off x="3581400" y="914400"/>
            <a:ext cx="2743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6218" name="Line 10"/>
          <p:cNvSpPr>
            <a:spLocks noChangeShapeType="1"/>
          </p:cNvSpPr>
          <p:nvPr/>
        </p:nvSpPr>
        <p:spPr bwMode="auto">
          <a:xfrm flipH="1" flipV="1">
            <a:off x="4800600" y="46482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6219" name="Text Box 11"/>
          <p:cNvSpPr txBox="1">
            <a:spLocks noChangeArrowheads="1"/>
          </p:cNvSpPr>
          <p:nvPr/>
        </p:nvSpPr>
        <p:spPr bwMode="auto">
          <a:xfrm>
            <a:off x="6019800" y="5029200"/>
            <a:ext cx="25146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Overridden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functions incorporate wage and hours</a:t>
            </a:r>
          </a:p>
        </p:txBody>
      </p:sp>
      <p:sp>
        <p:nvSpPr>
          <p:cNvPr id="1246220" name="Line 12"/>
          <p:cNvSpPr>
            <a:spLocks noChangeShapeType="1"/>
          </p:cNvSpPr>
          <p:nvPr/>
        </p:nvSpPr>
        <p:spPr bwMode="auto">
          <a:xfrm flipH="1">
            <a:off x="3810000" y="54102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5" grpId="0" animBg="1"/>
      <p:bldP spid="12462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690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4.4 Creating Concrete Derived Class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CommissionEmployee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CommissionEmployee</a:t>
            </a:r>
            <a:r>
              <a:rPr lang="en-US" altLang="zh-CN" dirty="0">
                <a:ea typeface="宋体" panose="02010600030101010101" pitchFamily="2" charset="-122"/>
              </a:rPr>
              <a:t> inherits from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Includes gross sales and commission rate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Overridden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function incorporates gross sales and commission rate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Overridden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function incorporates gross sales and commission rate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Concrete class (implements all pure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functions in abstract base class)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2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02 Relationships Among Objects in an Inheritance Hierarchy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Demonstration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Invoking base-class functions from derived-class objects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Aiming derived-class pointers at base-class objects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Derived-class member-function calls via base-class pointers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Demonstrating polymorphism using virtual functions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Base-class pointers aimed at derived-class objects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Key concept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An object of a derived class can be treated as an object of its base class</a:t>
            </a:r>
          </a:p>
        </p:txBody>
      </p:sp>
    </p:spTree>
    <p:extLst>
      <p:ext uri="{BB962C8B-B14F-4D97-AF65-F5344CB8AC3E}">
        <p14:creationId xmlns:p14="http://schemas.microsoft.com/office/powerpoint/2010/main" val="711421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247238" name="Line 6"/>
          <p:cNvSpPr>
            <a:spLocks noChangeShapeType="1"/>
          </p:cNvSpPr>
          <p:nvPr/>
        </p:nvSpPr>
        <p:spPr bwMode="auto">
          <a:xfrm flipH="1" flipV="1">
            <a:off x="3886200" y="16002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7239" name="Text Box 7"/>
          <p:cNvSpPr txBox="1">
            <a:spLocks noChangeArrowheads="1"/>
          </p:cNvSpPr>
          <p:nvPr/>
        </p:nvSpPr>
        <p:spPr bwMode="auto">
          <a:xfrm>
            <a:off x="5334000" y="1524000"/>
            <a:ext cx="31242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CommissionEmployee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inherits from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must override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be concrete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47241" name="Line 9"/>
          <p:cNvSpPr>
            <a:spLocks noChangeShapeType="1"/>
          </p:cNvSpPr>
          <p:nvPr/>
        </p:nvSpPr>
        <p:spPr bwMode="auto">
          <a:xfrm flipH="1" flipV="1">
            <a:off x="3276600" y="43434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7242" name="Text Box 10"/>
          <p:cNvSpPr txBox="1">
            <a:spLocks noChangeArrowheads="1"/>
          </p:cNvSpPr>
          <p:nvPr/>
        </p:nvSpPr>
        <p:spPr bwMode="auto">
          <a:xfrm>
            <a:off x="5562600" y="4876800"/>
            <a:ext cx="2590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Functions will be overridden (or defined for first time)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47243" name="Line 11"/>
          <p:cNvSpPr>
            <a:spLocks noChangeShapeType="1"/>
          </p:cNvSpPr>
          <p:nvPr/>
        </p:nvSpPr>
        <p:spPr bwMode="auto">
          <a:xfrm flipH="1" flipV="1">
            <a:off x="2819400" y="4572000"/>
            <a:ext cx="2743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239" grpId="0" animBg="1"/>
      <p:bldP spid="124724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0" y="0"/>
          <a:ext cx="7075488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5846341" progId="Word.Document.8">
                  <p:embed/>
                </p:oleObj>
              </mc:Choice>
              <mc:Fallback>
                <p:oleObj name="Document" r:id="rId3" imgW="7078146" imgH="5846341" progId="Word.Document.8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84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48262" name="Line 6"/>
          <p:cNvSpPr>
            <a:spLocks noChangeShapeType="1"/>
          </p:cNvSpPr>
          <p:nvPr/>
        </p:nvSpPr>
        <p:spPr bwMode="auto">
          <a:xfrm flipH="1" flipV="1">
            <a:off x="5181600" y="3733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8263" name="Text Box 7"/>
          <p:cNvSpPr txBox="1">
            <a:spLocks noChangeArrowheads="1"/>
          </p:cNvSpPr>
          <p:nvPr/>
        </p:nvSpPr>
        <p:spPr bwMode="auto">
          <a:xfrm>
            <a:off x="6324600" y="3810000"/>
            <a:ext cx="2514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Maintain new data member,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commissionRate</a:t>
            </a:r>
          </a:p>
        </p:txBody>
      </p:sp>
      <p:sp>
        <p:nvSpPr>
          <p:cNvPr id="1248264" name="Line 8"/>
          <p:cNvSpPr>
            <a:spLocks noChangeShapeType="1"/>
          </p:cNvSpPr>
          <p:nvPr/>
        </p:nvSpPr>
        <p:spPr bwMode="auto">
          <a:xfrm flipH="1">
            <a:off x="4724400" y="40386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249286" name="Line 6"/>
          <p:cNvSpPr>
            <a:spLocks noChangeShapeType="1"/>
          </p:cNvSpPr>
          <p:nvPr/>
        </p:nvSpPr>
        <p:spPr bwMode="auto">
          <a:xfrm flipH="1" flipV="1">
            <a:off x="4876800" y="609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287" name="Text Box 7"/>
          <p:cNvSpPr txBox="1">
            <a:spLocks noChangeArrowheads="1"/>
          </p:cNvSpPr>
          <p:nvPr/>
        </p:nvSpPr>
        <p:spPr bwMode="auto">
          <a:xfrm>
            <a:off x="5562600" y="990600"/>
            <a:ext cx="2209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Maintain new data member,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grossSales</a:t>
            </a:r>
          </a:p>
        </p:txBody>
      </p:sp>
      <p:sp>
        <p:nvSpPr>
          <p:cNvPr id="1249288" name="Line 8"/>
          <p:cNvSpPr>
            <a:spLocks noChangeShapeType="1"/>
          </p:cNvSpPr>
          <p:nvPr/>
        </p:nvSpPr>
        <p:spPr bwMode="auto">
          <a:xfrm flipH="1">
            <a:off x="4419600" y="1219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290" name="Line 10"/>
          <p:cNvSpPr>
            <a:spLocks noChangeShapeType="1"/>
          </p:cNvSpPr>
          <p:nvPr/>
        </p:nvSpPr>
        <p:spPr bwMode="auto">
          <a:xfrm flipH="1" flipV="1">
            <a:off x="4114800" y="3886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291" name="Text Box 11"/>
          <p:cNvSpPr txBox="1">
            <a:spLocks noChangeArrowheads="1"/>
          </p:cNvSpPr>
          <p:nvPr/>
        </p:nvSpPr>
        <p:spPr bwMode="auto">
          <a:xfrm>
            <a:off x="5181600" y="4038600"/>
            <a:ext cx="28956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Overridden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functions incorporate commission rate and gross sales</a:t>
            </a:r>
          </a:p>
        </p:txBody>
      </p:sp>
      <p:sp>
        <p:nvSpPr>
          <p:cNvPr id="1249292" name="Line 12"/>
          <p:cNvSpPr>
            <a:spLocks noChangeShapeType="1"/>
          </p:cNvSpPr>
          <p:nvPr/>
        </p:nvSpPr>
        <p:spPr bwMode="auto">
          <a:xfrm flipH="1">
            <a:off x="4419600" y="4495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7" grpId="0" animBg="1"/>
      <p:bldP spid="124929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4.5 Creating Indirect Concrete Derived Class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BasePlusCommissionEmployee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BasePlusCommissionEmployee</a:t>
            </a:r>
            <a:r>
              <a:rPr lang="en-US" altLang="zh-CN" dirty="0">
                <a:ea typeface="宋体" panose="02010600030101010101" pitchFamily="2" charset="-122"/>
              </a:rPr>
              <a:t> inherits from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CommissionEmployee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Includes base salary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Overridden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function that incorporates base salary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Overridden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function that incorporates base salary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Concrete class, because derived class is concrete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Not necessary to override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to make it concrete, can inherit implementation from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CommissionEmployee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Although we do override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to incorporate base salary</a:t>
            </a:r>
          </a:p>
        </p:txBody>
      </p:sp>
    </p:spTree>
    <p:extLst>
      <p:ext uri="{BB962C8B-B14F-4D97-AF65-F5344CB8AC3E}">
        <p14:creationId xmlns:p14="http://schemas.microsoft.com/office/powerpoint/2010/main" val="3238050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0" y="0"/>
          <a:ext cx="7075488" cy="565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655361" progId="Word.Document.8">
                  <p:embed/>
                </p:oleObj>
              </mc:Choice>
              <mc:Fallback>
                <p:oleObj name="Document" r:id="rId3" imgW="7074123" imgH="5655361" progId="Word.Document.8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65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BasePlus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250310" name="Line 6"/>
          <p:cNvSpPr>
            <a:spLocks noChangeShapeType="1"/>
          </p:cNvSpPr>
          <p:nvPr/>
        </p:nvSpPr>
        <p:spPr bwMode="auto">
          <a:xfrm flipH="1" flipV="1">
            <a:off x="4038600" y="1816100"/>
            <a:ext cx="5334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0311" name="Text Box 7"/>
          <p:cNvSpPr txBox="1">
            <a:spLocks noChangeArrowheads="1"/>
          </p:cNvSpPr>
          <p:nvPr/>
        </p:nvSpPr>
        <p:spPr bwMode="auto">
          <a:xfrm>
            <a:off x="4572000" y="1739900"/>
            <a:ext cx="4343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BasePlusCommissionEmployee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inherits from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CommissionEmployee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already concrete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50313" name="Line 9"/>
          <p:cNvSpPr>
            <a:spLocks noChangeShapeType="1"/>
          </p:cNvSpPr>
          <p:nvPr/>
        </p:nvSpPr>
        <p:spPr bwMode="auto">
          <a:xfrm flipH="1" flipV="1">
            <a:off x="3276600" y="4038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0314" name="Text Box 10"/>
          <p:cNvSpPr txBox="1">
            <a:spLocks noChangeArrowheads="1"/>
          </p:cNvSpPr>
          <p:nvPr/>
        </p:nvSpPr>
        <p:spPr bwMode="auto">
          <a:xfrm>
            <a:off x="4572000" y="4572000"/>
            <a:ext cx="2590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Functions will be overridden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50315" name="Line 11"/>
          <p:cNvSpPr>
            <a:spLocks noChangeShapeType="1"/>
          </p:cNvSpPr>
          <p:nvPr/>
        </p:nvSpPr>
        <p:spPr bwMode="auto">
          <a:xfrm flipH="1" flipV="1">
            <a:off x="2895600" y="42672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311" grpId="0" animBg="1"/>
      <p:bldP spid="12503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6056450" progId="Word.Document.8">
                  <p:embed/>
                </p:oleObj>
              </mc:Choice>
              <mc:Fallback>
                <p:oleObj name="Document" r:id="rId3" imgW="7078146" imgH="6056450" progId="Word.Document.8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BasePlus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51334" name="Line 6"/>
          <p:cNvSpPr>
            <a:spLocks noChangeShapeType="1"/>
          </p:cNvSpPr>
          <p:nvPr/>
        </p:nvSpPr>
        <p:spPr bwMode="auto">
          <a:xfrm flipH="1" flipV="1">
            <a:off x="5562600" y="4038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1335" name="Text Box 7"/>
          <p:cNvSpPr txBox="1">
            <a:spLocks noChangeArrowheads="1"/>
          </p:cNvSpPr>
          <p:nvPr/>
        </p:nvSpPr>
        <p:spPr bwMode="auto">
          <a:xfrm>
            <a:off x="5943600" y="4343400"/>
            <a:ext cx="2209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Maintain new data member,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baseSalary</a:t>
            </a:r>
          </a:p>
        </p:txBody>
      </p:sp>
      <p:sp>
        <p:nvSpPr>
          <p:cNvPr id="1251336" name="Line 8"/>
          <p:cNvSpPr>
            <a:spLocks noChangeShapeType="1"/>
          </p:cNvSpPr>
          <p:nvPr/>
        </p:nvSpPr>
        <p:spPr bwMode="auto">
          <a:xfrm flipH="1">
            <a:off x="5029200" y="4572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0" y="0"/>
          <a:ext cx="707548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3600141" progId="Word.Document.8">
                  <p:embed/>
                </p:oleObj>
              </mc:Choice>
              <mc:Fallback>
                <p:oleObj name="Document" r:id="rId3" imgW="7074123" imgH="3600141" progId="Word.Document.8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BasePlus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52358" name="Line 6"/>
          <p:cNvSpPr>
            <a:spLocks noChangeShapeType="1"/>
          </p:cNvSpPr>
          <p:nvPr/>
        </p:nvSpPr>
        <p:spPr bwMode="auto">
          <a:xfrm flipH="1" flipV="1">
            <a:off x="2514600" y="1295400"/>
            <a:ext cx="2895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2359" name="Text Box 7"/>
          <p:cNvSpPr txBox="1">
            <a:spLocks noChangeArrowheads="1"/>
          </p:cNvSpPr>
          <p:nvPr/>
        </p:nvSpPr>
        <p:spPr bwMode="auto">
          <a:xfrm>
            <a:off x="5410200" y="1752600"/>
            <a:ext cx="3200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Overridden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functions incorporate base salary</a:t>
            </a:r>
          </a:p>
        </p:txBody>
      </p:sp>
      <p:sp>
        <p:nvSpPr>
          <p:cNvPr id="1252360" name="Line 8"/>
          <p:cNvSpPr>
            <a:spLocks noChangeShapeType="1"/>
          </p:cNvSpPr>
          <p:nvPr/>
        </p:nvSpPr>
        <p:spPr bwMode="auto">
          <a:xfrm flipH="1">
            <a:off x="4343400" y="20574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4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284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4.6 Demonstrating Polymorphic Processing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Create objects of types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SalariedEmployee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HourlyEmployee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CommissionEmployee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BasePlusCommissionEmployee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Demonstrate manipulating objects with static binding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Using name handles rather than pointers or references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Compiler can identify each object’s type to determine which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 dirty="0">
                <a:ea typeface="宋体" panose="02010600030101010101" pitchFamily="2" charset="-122"/>
              </a:rPr>
              <a:t> functions to call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Demonstrate manipulating objects </a:t>
            </a:r>
            <a:r>
              <a:rPr lang="en-US" altLang="zh-CN" dirty="0" err="1">
                <a:ea typeface="宋体" panose="02010600030101010101" pitchFamily="2" charset="-122"/>
              </a:rPr>
              <a:t>polymorphically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Uses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vector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 dirty="0">
                <a:ea typeface="宋体" panose="02010600030101010101" pitchFamily="2" charset="-122"/>
              </a:rPr>
              <a:t> pointers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Invoke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functions using pointers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715281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0" y="0"/>
          <a:ext cx="7075488" cy="542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5429362" progId="Word.Document.8">
                  <p:embed/>
                </p:oleObj>
              </mc:Choice>
              <mc:Fallback>
                <p:oleObj name="Document" r:id="rId3" imgW="7078146" imgH="5429362" progId="Word.Document.8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42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fig13_23.cpp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7)</a:t>
            </a:r>
          </a:p>
        </p:txBody>
      </p:sp>
    </p:spTree>
    <p:extLst>
      <p:ext uri="{BB962C8B-B14F-4D97-AF65-F5344CB8AC3E}">
        <p14:creationId xmlns:p14="http://schemas.microsoft.com/office/powerpoint/2010/main" val="2974982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fig13_23.cpp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7)</a:t>
            </a:r>
          </a:p>
        </p:txBody>
      </p:sp>
      <p:sp>
        <p:nvSpPr>
          <p:cNvPr id="1254406" name="Line 6"/>
          <p:cNvSpPr>
            <a:spLocks noChangeShapeType="1"/>
          </p:cNvSpPr>
          <p:nvPr/>
        </p:nvSpPr>
        <p:spPr bwMode="auto">
          <a:xfrm flipH="1">
            <a:off x="5867400" y="4038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4407" name="Text Box 7"/>
          <p:cNvSpPr txBox="1">
            <a:spLocks noChangeArrowheads="1"/>
          </p:cNvSpPr>
          <p:nvPr/>
        </p:nvSpPr>
        <p:spPr bwMode="auto">
          <a:xfrm>
            <a:off x="6629400" y="3886200"/>
            <a:ext cx="23622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objects (rather than pointers or references) to demonstrate static binding</a:t>
            </a:r>
          </a:p>
        </p:txBody>
      </p:sp>
      <p:sp>
        <p:nvSpPr>
          <p:cNvPr id="1254412" name="Line 12"/>
          <p:cNvSpPr>
            <a:spLocks noChangeShapeType="1"/>
          </p:cNvSpPr>
          <p:nvPr/>
        </p:nvSpPr>
        <p:spPr bwMode="auto">
          <a:xfrm flipH="1">
            <a:off x="5943600" y="4038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4415" name="Line 15"/>
          <p:cNvSpPr>
            <a:spLocks noChangeShapeType="1"/>
          </p:cNvSpPr>
          <p:nvPr/>
        </p:nvSpPr>
        <p:spPr bwMode="auto">
          <a:xfrm flipH="1">
            <a:off x="5943600" y="4038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294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2.1 Invoking Base-Class Functions from Derived-Class Objects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48005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Aim base-class pointer at base-class object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Invoke base-class functionality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Aim derived-class pointer at derived-class object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Invoke derived-class functionality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Aim base-class pointer at derived-class object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Because derived-class object </a:t>
            </a:r>
            <a:r>
              <a:rPr lang="en-US" altLang="zh-CN" sz="1800" i="1" dirty="0">
                <a:ea typeface="宋体" panose="02010600030101010101" pitchFamily="2" charset="-122"/>
              </a:rPr>
              <a:t>is an</a:t>
            </a:r>
            <a:r>
              <a:rPr lang="en-US" altLang="zh-CN" sz="1800" dirty="0">
                <a:ea typeface="宋体" panose="02010600030101010101" pitchFamily="2" charset="-122"/>
              </a:rPr>
              <a:t> object of base class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Invoke base-class functionality</a:t>
            </a:r>
          </a:p>
          <a:p>
            <a:pPr lvl="2" eaLnBrk="1" hangingPunct="1"/>
            <a:r>
              <a:rPr lang="en-US" altLang="zh-CN" sz="1600" dirty="0">
                <a:ea typeface="宋体" panose="02010600030101010101" pitchFamily="2" charset="-122"/>
              </a:rPr>
              <a:t>Invoked functionality depends on type of the handle used to invoke the function, not type of the object to which the handle points</a:t>
            </a:r>
          </a:p>
          <a:p>
            <a:pPr lvl="1" eaLnBrk="1" hangingPunct="1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sz="1800" dirty="0">
                <a:ea typeface="宋体" panose="02010600030101010101" pitchFamily="2" charset="-122"/>
              </a:rPr>
              <a:t> functions</a:t>
            </a:r>
          </a:p>
          <a:p>
            <a:pPr lvl="2" eaLnBrk="1" hangingPunct="1"/>
            <a:r>
              <a:rPr lang="en-US" altLang="zh-CN" sz="1600" dirty="0">
                <a:ea typeface="宋体" panose="02010600030101010101" pitchFamily="2" charset="-122"/>
              </a:rPr>
              <a:t>Make it possible to invoke the object type’s functionality, rather than invoke the handle type’s functionality</a:t>
            </a:r>
          </a:p>
          <a:p>
            <a:pPr lvl="2" eaLnBrk="1" hangingPunct="1"/>
            <a:r>
              <a:rPr lang="en-US" altLang="zh-CN" sz="1600" dirty="0">
                <a:ea typeface="宋体" panose="02010600030101010101" pitchFamily="2" charset="-122"/>
              </a:rPr>
              <a:t>Crucial to implementing polymorphic behavior</a:t>
            </a:r>
          </a:p>
        </p:txBody>
      </p:sp>
    </p:spTree>
    <p:extLst>
      <p:ext uri="{BB962C8B-B14F-4D97-AF65-F5344CB8AC3E}">
        <p14:creationId xmlns:p14="http://schemas.microsoft.com/office/powerpoint/2010/main" val="13279351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fig13_23.cpp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 of 7)</a:t>
            </a:r>
          </a:p>
        </p:txBody>
      </p:sp>
      <p:sp>
        <p:nvSpPr>
          <p:cNvPr id="1255430" name="Line 6"/>
          <p:cNvSpPr>
            <a:spLocks noChangeShapeType="1"/>
          </p:cNvSpPr>
          <p:nvPr/>
        </p:nvSpPr>
        <p:spPr bwMode="auto">
          <a:xfrm flipH="1" flipV="1">
            <a:off x="3733800" y="533400"/>
            <a:ext cx="228600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5432" name="Line 8"/>
          <p:cNvSpPr>
            <a:spLocks noChangeShapeType="1"/>
          </p:cNvSpPr>
          <p:nvPr/>
        </p:nvSpPr>
        <p:spPr bwMode="auto">
          <a:xfrm flipH="1">
            <a:off x="4419600" y="13716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5433" name="Line 9"/>
          <p:cNvSpPr>
            <a:spLocks noChangeShapeType="1"/>
          </p:cNvSpPr>
          <p:nvPr/>
        </p:nvSpPr>
        <p:spPr bwMode="auto">
          <a:xfrm flipH="1" flipV="1">
            <a:off x="3581400" y="1143000"/>
            <a:ext cx="243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5434" name="Line 10"/>
          <p:cNvSpPr>
            <a:spLocks noChangeShapeType="1"/>
          </p:cNvSpPr>
          <p:nvPr/>
        </p:nvSpPr>
        <p:spPr bwMode="auto">
          <a:xfrm flipH="1">
            <a:off x="3429000" y="1371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5435" name="Line 11"/>
          <p:cNvSpPr>
            <a:spLocks noChangeShapeType="1"/>
          </p:cNvSpPr>
          <p:nvPr/>
        </p:nvSpPr>
        <p:spPr bwMode="auto">
          <a:xfrm flipH="1">
            <a:off x="3733800" y="13716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5431" name="Text Box 7"/>
          <p:cNvSpPr txBox="1">
            <a:spLocks noChangeArrowheads="1"/>
          </p:cNvSpPr>
          <p:nvPr/>
        </p:nvSpPr>
        <p:spPr bwMode="auto">
          <a:xfrm>
            <a:off x="6019800" y="914400"/>
            <a:ext cx="26670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vector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pointers, will be used to demonstrate dynamic binding</a:t>
            </a:r>
          </a:p>
        </p:txBody>
      </p:sp>
      <p:sp>
        <p:nvSpPr>
          <p:cNvPr id="1255438" name="Line 14"/>
          <p:cNvSpPr>
            <a:spLocks noChangeShapeType="1"/>
          </p:cNvSpPr>
          <p:nvPr/>
        </p:nvSpPr>
        <p:spPr bwMode="auto">
          <a:xfrm flipH="1" flipV="1">
            <a:off x="3886200" y="36576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5439" name="Text Box 15"/>
          <p:cNvSpPr txBox="1">
            <a:spLocks noChangeArrowheads="1"/>
          </p:cNvSpPr>
          <p:nvPr/>
        </p:nvSpPr>
        <p:spPr bwMode="auto">
          <a:xfrm>
            <a:off x="6096000" y="3581400"/>
            <a:ext cx="22860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Demonstrate dynamic binding using pointers, then references</a:t>
            </a:r>
          </a:p>
        </p:txBody>
      </p:sp>
      <p:sp>
        <p:nvSpPr>
          <p:cNvPr id="1255440" name="Line 16"/>
          <p:cNvSpPr>
            <a:spLocks noChangeShapeType="1"/>
          </p:cNvSpPr>
          <p:nvPr/>
        </p:nvSpPr>
        <p:spPr bwMode="auto">
          <a:xfrm flipH="1">
            <a:off x="4114800" y="4038600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4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1" grpId="0" animBg="1"/>
      <p:bldP spid="125543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0" y="0"/>
          <a:ext cx="7024688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3831016" progId="Word.Document.8">
                  <p:embed/>
                </p:oleObj>
              </mc:Choice>
              <mc:Fallback>
                <p:oleObj name="Document" r:id="rId3" imgW="7074123" imgH="3831016" progId="Word.Document.8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24688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fig13_23.cpp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 of 7)</a:t>
            </a:r>
          </a:p>
        </p:txBody>
      </p:sp>
      <p:sp>
        <p:nvSpPr>
          <p:cNvPr id="1256454" name="Line 6"/>
          <p:cNvSpPr>
            <a:spLocks noChangeShapeType="1"/>
          </p:cNvSpPr>
          <p:nvPr/>
        </p:nvSpPr>
        <p:spPr bwMode="auto">
          <a:xfrm flipH="1" flipV="1">
            <a:off x="4800600" y="1752600"/>
            <a:ext cx="14478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6455" name="Text Box 7"/>
          <p:cNvSpPr txBox="1">
            <a:spLocks noChangeArrowheads="1"/>
          </p:cNvSpPr>
          <p:nvPr/>
        </p:nvSpPr>
        <p:spPr bwMode="auto">
          <a:xfrm>
            <a:off x="6248400" y="1752600"/>
            <a:ext cx="26670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references and pointers cause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functions to be invoked polymorphically</a:t>
            </a:r>
          </a:p>
        </p:txBody>
      </p:sp>
      <p:sp>
        <p:nvSpPr>
          <p:cNvPr id="1256456" name="Line 8"/>
          <p:cNvSpPr>
            <a:spLocks noChangeShapeType="1"/>
          </p:cNvSpPr>
          <p:nvPr/>
        </p:nvSpPr>
        <p:spPr bwMode="auto">
          <a:xfrm flipH="1">
            <a:off x="4419600" y="21336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fig13_23.cpp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 of 7)</a:t>
            </a:r>
          </a:p>
        </p:txBody>
      </p:sp>
      <p:graphicFrame>
        <p:nvGraphicFramePr>
          <p:cNvPr id="48130" name="Object 4"/>
          <p:cNvGraphicFramePr>
            <a:graphicFrameLocks/>
          </p:cNvGraphicFramePr>
          <p:nvPr/>
        </p:nvGraphicFramePr>
        <p:xfrm>
          <a:off x="0" y="0"/>
          <a:ext cx="71945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193711" imgH="4759203" progId="Word.Document.8">
                  <p:embed/>
                </p:oleObj>
              </mc:Choice>
              <mc:Fallback>
                <p:oleObj name="Document" r:id="rId3" imgW="7193711" imgH="4759203" progId="Word.Document.8">
                  <p:embed/>
                  <p:pic>
                    <p:nvPicPr>
                      <p:cNvPr id="4813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194550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6285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fig13_23.cpp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 of 7)</a:t>
            </a:r>
          </a:p>
        </p:txBody>
      </p:sp>
      <p:graphicFrame>
        <p:nvGraphicFramePr>
          <p:cNvPr id="49154" name="Object 4"/>
          <p:cNvGraphicFramePr>
            <a:graphicFrameLocks/>
          </p:cNvGraphicFramePr>
          <p:nvPr/>
        </p:nvGraphicFramePr>
        <p:xfrm>
          <a:off x="0" y="0"/>
          <a:ext cx="6827838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829245" imgH="5218841" progId="Word.Document.8">
                  <p:embed/>
                </p:oleObj>
              </mc:Choice>
              <mc:Fallback>
                <p:oleObj name="Document" r:id="rId3" imgW="6829245" imgH="5218841" progId="Word.Document.8">
                  <p:embed/>
                  <p:pic>
                    <p:nvPicPr>
                      <p:cNvPr id="4915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27838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3808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fig13_23.cpp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(7 of 7)</a:t>
            </a:r>
          </a:p>
        </p:txBody>
      </p:sp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0" y="0"/>
          <a:ext cx="7281863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283665" imgH="4961655" progId="Word.Document.8">
                  <p:embed/>
                </p:oleObj>
              </mc:Choice>
              <mc:Fallback>
                <p:oleObj name="Document" r:id="rId3" imgW="7283665" imgH="4961655" progId="Word.Document.8">
                  <p:embed/>
                  <p:pic>
                    <p:nvPicPr>
                      <p:cNvPr id="501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281863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878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05 Virtual Destructors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648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ea typeface="宋体" panose="02010600030101010101" pitchFamily="2" charset="-122"/>
              </a:rPr>
              <a:t>Nonvirtual</a:t>
            </a:r>
            <a:r>
              <a:rPr lang="en-US" altLang="zh-CN" dirty="0">
                <a:ea typeface="宋体" panose="02010600030101010101" pitchFamily="2" charset="-122"/>
              </a:rPr>
              <a:t> destructors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Destructors that are not declared with keyword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If a derived-class object is destroyed explicitly by applying the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delete</a:t>
            </a:r>
            <a:r>
              <a:rPr lang="en-US" altLang="zh-CN" dirty="0">
                <a:ea typeface="宋体" panose="02010600030101010101" pitchFamily="2" charset="-122"/>
              </a:rPr>
              <a:t> operator to a base-class pointer to the object, the behavior is undefined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dirty="0">
                <a:ea typeface="宋体" panose="02010600030101010101" pitchFamily="2" charset="-122"/>
              </a:rPr>
              <a:t> destructors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Declared with keyword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All derived-class destructors are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virtual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If a derived-class object is destroyed explicitly by applying the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delete</a:t>
            </a:r>
            <a:r>
              <a:rPr lang="en-US" altLang="zh-CN" dirty="0">
                <a:ea typeface="宋体" panose="02010600030101010101" pitchFamily="2" charset="-122"/>
              </a:rPr>
              <a:t> operator to a base-class pointer to the object, the appropriate derived-class destructor is called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Appropriate base-class destructor(s) will execute afterwards</a:t>
            </a:r>
          </a:p>
        </p:txBody>
      </p:sp>
    </p:spTree>
    <p:extLst>
      <p:ext uri="{BB962C8B-B14F-4D97-AF65-F5344CB8AC3E}">
        <p14:creationId xmlns:p14="http://schemas.microsoft.com/office/powerpoint/2010/main" val="274969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0"/>
          <a:ext cx="7075488" cy="588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5886276" progId="Word.Document.8">
                  <p:embed/>
                </p:oleObj>
              </mc:Choice>
              <mc:Fallback>
                <p:oleObj name="Document" r:id="rId3" imgW="7078146" imgH="5886276" progId="Word.Document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88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19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7165975" y="1068388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Commission</a:t>
            </a:r>
            <a:b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4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Employee.h</a:t>
            </a:r>
            <a:r>
              <a:rPr lang="en-US" altLang="zh-CN" sz="1200" b="1">
                <a:solidFill>
                  <a:schemeClr val="tx1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0" y="0"/>
          <a:ext cx="707548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3600141" progId="Word.Document.8">
                  <p:embed/>
                </p:oleObj>
              </mc:Choice>
              <mc:Fallback>
                <p:oleObj name="Document" r:id="rId3" imgW="7074123" imgH="3600141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9654" name="Text Box 6"/>
          <p:cNvSpPr txBox="1">
            <a:spLocks noChangeArrowheads="1"/>
          </p:cNvSpPr>
          <p:nvPr/>
        </p:nvSpPr>
        <p:spPr bwMode="auto">
          <a:xfrm>
            <a:off x="5334000" y="2133600"/>
            <a:ext cx="30480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will be redefined in derived class to print the employee’s information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79655" name="Line 7"/>
          <p:cNvSpPr>
            <a:spLocks noChangeShapeType="1"/>
          </p:cNvSpPr>
          <p:nvPr/>
        </p:nvSpPr>
        <p:spPr bwMode="auto">
          <a:xfrm flipH="1" flipV="1">
            <a:off x="2209800" y="1371600"/>
            <a:ext cx="3124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9658" name="Text Box 10"/>
          <p:cNvSpPr txBox="1">
            <a:spLocks noChangeArrowheads="1"/>
          </p:cNvSpPr>
          <p:nvPr/>
        </p:nvSpPr>
        <p:spPr bwMode="auto">
          <a:xfrm>
            <a:off x="5791200" y="457200"/>
            <a:ext cx="29718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earnings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will be redefined in derived classes to calculate the employee’s earnings</a:t>
            </a:r>
            <a:endParaRPr lang="en-US" altLang="zh-CN">
              <a:solidFill>
                <a:schemeClr val="tx1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79659" name="Line 11"/>
          <p:cNvSpPr>
            <a:spLocks noChangeShapeType="1"/>
          </p:cNvSpPr>
          <p:nvPr/>
        </p:nvSpPr>
        <p:spPr bwMode="auto">
          <a:xfrm flipH="1">
            <a:off x="2590800" y="685800"/>
            <a:ext cx="3200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4" grpId="0" animBg="1"/>
      <p:bldP spid="1179658" grpId="0" animBg="1"/>
    </p:bldLst>
  </p:timing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Pages>0</Pages>
  <Words>2541</Words>
  <Characters>0</Characters>
  <Application>Microsoft Office PowerPoint</Application>
  <DocSecurity>0</DocSecurity>
  <PresentationFormat>全屏显示(4:3)</PresentationFormat>
  <Lines>0</Lines>
  <Paragraphs>408</Paragraphs>
  <Slides>75</Slides>
  <Notes>72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7" baseType="lpstr">
      <vt:lpstr>AGaramond</vt:lpstr>
      <vt:lpstr>Goudy Sans Medium</vt:lpstr>
      <vt:lpstr>Kozuka Mincho Pr6N H</vt:lpstr>
      <vt:lpstr>微软雅黑</vt:lpstr>
      <vt:lpstr>Algerian</vt:lpstr>
      <vt:lpstr>Arial</vt:lpstr>
      <vt:lpstr>Arial Black</vt:lpstr>
      <vt:lpstr>Courier New</vt:lpstr>
      <vt:lpstr>Lucida Console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Object-Oriented Programming: Polymorphism</vt:lpstr>
      <vt:lpstr>OBJECTIVES</vt:lpstr>
      <vt:lpstr>PowerPoint 演示文稿</vt:lpstr>
      <vt:lpstr>01 Introduction</vt:lpstr>
      <vt:lpstr>01 Introduction (Cont.)</vt:lpstr>
      <vt:lpstr>02 Relationships Among Objects in an Inheritance Hierarchy</vt:lpstr>
      <vt:lpstr>2.1 Invoking Base-Class Functions from Derived-Class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Aiming Derived-Class Pointers at Base-Class Objects</vt:lpstr>
      <vt:lpstr>PowerPoint 演示文稿</vt:lpstr>
      <vt:lpstr>PowerPoint 演示文稿</vt:lpstr>
      <vt:lpstr>2.3 Derived-Class Member-Function Calls via Base-Class Pointers</vt:lpstr>
      <vt:lpstr>PowerPoint 演示文稿</vt:lpstr>
      <vt:lpstr>PowerPoint 演示文稿</vt:lpstr>
      <vt:lpstr>2.4 Virtual Functions</vt:lpstr>
      <vt:lpstr>2.4 Virtual Functions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Summary of the Allowed Assignments Between Base-Class and Derived-Class Objects and Pointers</vt:lpstr>
      <vt:lpstr>2.6 Type Fields and switch Statements</vt:lpstr>
      <vt:lpstr>03 Abstract Classes and  Pure virtual Functions</vt:lpstr>
      <vt:lpstr>03 Abstract Classes and  Pure virtual Functions (Cont.)</vt:lpstr>
      <vt:lpstr>03 Abstract Classes and  Pure virtual Functions (Cont.)</vt:lpstr>
      <vt:lpstr>04 Case Study: Payroll System Using Polymorphism</vt:lpstr>
      <vt:lpstr>Fig.13.11 | Employee hierarchy UML class diagram.    </vt:lpstr>
      <vt:lpstr>4.1 Creating Abstract Base Class Employee</vt:lpstr>
      <vt:lpstr>Fig.13.12 | Polymorphic interface for the Employee hierarchy classes.  </vt:lpstr>
      <vt:lpstr>PowerPoint 演示文稿</vt:lpstr>
      <vt:lpstr>PowerPoint 演示文稿</vt:lpstr>
      <vt:lpstr>PowerPoint 演示文稿</vt:lpstr>
      <vt:lpstr>PowerPoint 演示文稿</vt:lpstr>
      <vt:lpstr>4.2 Creating Concrete Derived Class SalariedEmployee</vt:lpstr>
      <vt:lpstr>PowerPoint 演示文稿</vt:lpstr>
      <vt:lpstr>PowerPoint 演示文稿</vt:lpstr>
      <vt:lpstr>PowerPoint 演示文稿</vt:lpstr>
      <vt:lpstr>4.3 Creating Concrete Derived Class HourlyEmployee</vt:lpstr>
      <vt:lpstr>PowerPoint 演示文稿</vt:lpstr>
      <vt:lpstr>PowerPoint 演示文稿</vt:lpstr>
      <vt:lpstr>PowerPoint 演示文稿</vt:lpstr>
      <vt:lpstr>4.4 Creating Concrete Derived Class CommissionEmployee</vt:lpstr>
      <vt:lpstr>PowerPoint 演示文稿</vt:lpstr>
      <vt:lpstr>PowerPoint 演示文稿</vt:lpstr>
      <vt:lpstr>PowerPoint 演示文稿</vt:lpstr>
      <vt:lpstr>4.5 Creating Indirect Concrete Derived Class BasePlusCommissionEmployee</vt:lpstr>
      <vt:lpstr>PowerPoint 演示文稿</vt:lpstr>
      <vt:lpstr>PowerPoint 演示文稿</vt:lpstr>
      <vt:lpstr>PowerPoint 演示文稿</vt:lpstr>
      <vt:lpstr>4.6 Demonstrating Polymorphic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05 Virtual Destructors</vt:lpstr>
    </vt:vector>
  </TitlesOfParts>
  <Manager/>
  <Company>Laserwords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8615986113566</cp:lastModifiedBy>
  <cp:revision>795</cp:revision>
  <dcterms:created xsi:type="dcterms:W3CDTF">2004-12-20T05:11:56Z</dcterms:created>
  <dcterms:modified xsi:type="dcterms:W3CDTF">2021-06-25T12:41:17Z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