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781" r:id="rId9"/>
  </p:sldMasterIdLst>
  <p:notesMasterIdLst>
    <p:notesMasterId r:id="rId35"/>
  </p:notesMasterIdLst>
  <p:sldIdLst>
    <p:sldId id="256" r:id="rId10"/>
    <p:sldId id="573" r:id="rId11"/>
    <p:sldId id="418" r:id="rId12"/>
    <p:sldId id="578" r:id="rId13"/>
    <p:sldId id="580" r:id="rId14"/>
    <p:sldId id="582" r:id="rId15"/>
    <p:sldId id="584" r:id="rId16"/>
    <p:sldId id="585" r:id="rId17"/>
    <p:sldId id="588" r:id="rId18"/>
    <p:sldId id="590" r:id="rId19"/>
    <p:sldId id="592" r:id="rId20"/>
    <p:sldId id="593" r:id="rId21"/>
    <p:sldId id="594" r:id="rId22"/>
    <p:sldId id="595" r:id="rId23"/>
    <p:sldId id="596" r:id="rId24"/>
    <p:sldId id="597" r:id="rId25"/>
    <p:sldId id="598" r:id="rId26"/>
    <p:sldId id="599" r:id="rId27"/>
    <p:sldId id="600" r:id="rId28"/>
    <p:sldId id="610" r:id="rId29"/>
    <p:sldId id="605" r:id="rId30"/>
    <p:sldId id="606" r:id="rId31"/>
    <p:sldId id="607" r:id="rId32"/>
    <p:sldId id="608" r:id="rId33"/>
    <p:sldId id="609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FA"/>
    <a:srgbClr val="4D99FF"/>
    <a:srgbClr val="00FF00"/>
    <a:srgbClr val="FFFFCC"/>
    <a:srgbClr val="F0F7F7"/>
    <a:srgbClr val="4F8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14" autoAdjust="0"/>
    <p:restoredTop sz="94660"/>
  </p:normalViewPr>
  <p:slideViewPr>
    <p:cSldViewPr>
      <p:cViewPr varScale="1">
        <p:scale>
          <a:sx n="90" d="100"/>
          <a:sy n="90" d="100"/>
        </p:scale>
        <p:origin x="669" y="63"/>
      </p:cViewPr>
      <p:guideLst>
        <p:guide orient="horz" pos="2159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D4F9C04-2E53-4346-B71D-96BA7F5DB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73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DE84208-5E07-4026-B6CF-2FCC68313259}" type="slidenum">
              <a:rPr lang="en-US" altLang="zh-CN" sz="1200">
                <a:latin typeface="Arial" panose="020B0604020202020204" pitchFamily="34" charset="0"/>
              </a:rPr>
              <a:pPr eaLnBrk="1" hangingPunct="1"/>
              <a:t>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335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9D63EDF-4F20-4909-8172-086801FDA6C4}" type="slidenum">
              <a:rPr lang="en-US" altLang="zh-CN" sz="12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471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0E0BCC8-B0D2-4F67-9E28-9753ADE559A3}" type="slidenum">
              <a:rPr lang="en-US" altLang="zh-CN" sz="1200">
                <a:latin typeface="Arial" panose="020B0604020202020204" pitchFamily="34" charset="0"/>
              </a:rPr>
              <a:pPr eaLnBrk="1" hangingPunct="1"/>
              <a:t>14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186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8E1F089-C124-4520-8ED5-BF52C175107F}" type="slidenum">
              <a:rPr lang="en-US" altLang="zh-CN" sz="1200">
                <a:latin typeface="Arial" panose="020B0604020202020204" pitchFamily="34" charset="0"/>
              </a:rPr>
              <a:pPr eaLnBrk="1" hangingPunct="1"/>
              <a:t>15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28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CEBC10F-E242-4B83-9E7D-E6AF63E44851}" type="slidenum">
              <a:rPr lang="en-US" altLang="zh-CN" sz="1200">
                <a:latin typeface="Arial" panose="020B0604020202020204" pitchFamily="34" charset="0"/>
              </a:rPr>
              <a:pPr eaLnBrk="1" hangingPunct="1"/>
              <a:t>16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334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C09B16C-5AFF-4E7B-9639-D2F681BDCB18}" type="slidenum">
              <a:rPr lang="en-US" altLang="zh-CN" sz="1200">
                <a:latin typeface="Arial" panose="020B0604020202020204" pitchFamily="34" charset="0"/>
              </a:rPr>
              <a:pPr eaLnBrk="1" hangingPunct="1"/>
              <a:t>17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89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05BABB3-73AA-4FC8-922B-61AD9046DF99}" type="slidenum">
              <a:rPr lang="en-US" altLang="zh-CN" sz="1200">
                <a:latin typeface="Arial" panose="020B0604020202020204" pitchFamily="34" charset="0"/>
              </a:rPr>
              <a:pPr eaLnBrk="1" hangingPunct="1"/>
              <a:t>18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847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70F66DE-9376-4000-A523-053D5CCB438F}" type="slidenum">
              <a:rPr lang="en-US" altLang="zh-CN" sz="12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655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0C98133-39A4-41B5-892C-064B484759C8}" type="slidenum">
              <a:rPr lang="en-US" altLang="zh-CN" sz="12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45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0C98133-39A4-41B5-892C-064B484759C8}" type="slidenum">
              <a:rPr lang="en-US" altLang="zh-CN" sz="12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595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20B41BD-DD96-4CB5-8639-28885A6874C4}" type="slidenum">
              <a:rPr lang="en-US" altLang="zh-CN" sz="12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869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F869688-36AD-493C-96CF-4B89D904A661}" type="slidenum">
              <a:rPr lang="en-US" altLang="zh-CN" sz="1200">
                <a:latin typeface="Arial" panose="020B0604020202020204" pitchFamily="34" charset="0"/>
              </a:rPr>
              <a:pPr eaLnBrk="1" hangingPunct="1"/>
              <a:t>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122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159A0FF-93DD-4237-A445-0886E8889393}" type="slidenum">
              <a:rPr lang="en-US" altLang="zh-CN" sz="1200">
                <a:latin typeface="Arial" panose="020B0604020202020204" pitchFamily="34" charset="0"/>
              </a:rPr>
              <a:pPr eaLnBrk="1" hangingPunct="1"/>
              <a:t>23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386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78B9698-AEB5-4860-849B-D9CFF1118409}" type="slidenum">
              <a:rPr lang="en-US" altLang="zh-CN" sz="1200">
                <a:latin typeface="Arial" panose="020B0604020202020204" pitchFamily="34" charset="0"/>
              </a:rPr>
              <a:pPr eaLnBrk="1" hangingPunct="1"/>
              <a:t>24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128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4C4D7ED-CB18-41DA-99DA-ABC68FE8DFCC}" type="slidenum">
              <a:rPr lang="en-US" altLang="zh-CN" sz="1200">
                <a:latin typeface="Arial" panose="020B0604020202020204" pitchFamily="34" charset="0"/>
              </a:rPr>
              <a:pPr eaLnBrk="1" hangingPunct="1"/>
              <a:t>25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586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BD64AD9-08F4-40E6-9D45-AC46FD1186FB}" type="slidenum">
              <a:rPr lang="en-US" altLang="zh-CN" sz="1200">
                <a:latin typeface="Arial" panose="020B0604020202020204" pitchFamily="34" charset="0"/>
              </a:rPr>
              <a:pPr eaLnBrk="1" hangingPunct="1"/>
              <a:t>6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053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65F1613-0626-462E-8896-4F77A2022A2E}" type="slidenum">
              <a:rPr lang="en-US" altLang="zh-CN" sz="1200">
                <a:latin typeface="Arial" panose="020B0604020202020204" pitchFamily="34" charset="0"/>
              </a:rPr>
              <a:pPr eaLnBrk="1" hangingPunct="1"/>
              <a:t>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8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2EB5695-89B8-4794-9A19-4BD6919B595D}" type="slidenum">
              <a:rPr lang="en-US" altLang="zh-CN" sz="1200">
                <a:latin typeface="Arial" panose="020B0604020202020204" pitchFamily="34" charset="0"/>
              </a:rPr>
              <a:pPr eaLnBrk="1" hangingPunct="1"/>
              <a:t>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FDF1EF0-CD82-48DC-9BA1-C4EAD89B1130}" type="slidenum">
              <a:rPr lang="en-US" altLang="zh-CN" sz="1200">
                <a:latin typeface="Arial" panose="020B0604020202020204" pitchFamily="34" charset="0"/>
              </a:rPr>
              <a:pPr eaLnBrk="1" hangingPunct="1"/>
              <a:t>9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54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6B14488-1DB1-4C1B-83A2-910FCF2E2D19}" type="slidenum">
              <a:rPr lang="en-US" altLang="zh-CN" sz="12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062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A257402-19CA-45BB-A457-9B61F9B250E7}" type="slidenum">
              <a:rPr lang="en-US" altLang="zh-CN" sz="12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537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30396A0-B7C4-4931-823E-92C80869ED82}" type="slidenum">
              <a:rPr lang="en-US" altLang="zh-CN" sz="12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6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E957F-FCFE-44F7-9007-355DC35DA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3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C7284-D7C6-450E-8FC6-85BA57D079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062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34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D7829-51CA-45F2-ABDB-BBDCF971FB31}" type="datetime4">
              <a:rPr lang="en-US"/>
              <a:pPr>
                <a:defRPr/>
              </a:pPr>
              <a:t>April 14, 2016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1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73750" y="889000"/>
            <a:ext cx="4289425" cy="54213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6999288" y="889000"/>
            <a:ext cx="12720638" cy="54213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CB134-D71F-444E-8AB6-BB19285A5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54A35-929E-4595-934F-C6F3B8F83A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22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EB33A-0CB8-4EFA-8D28-773B268B7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1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C85C2-DC03-40D8-B2BF-C8DDA288F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05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117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117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22DCF-738F-4116-AD79-B858AFBCD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66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92F1C-FEE0-4FDF-8AA5-17C0076D23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3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0A154-51E5-424F-B27A-5A10EF607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50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1280F-3C53-497D-AF6C-532BDD7EF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7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7B1B2-2820-4273-9299-23590693D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07A2C-2335-451E-BCE4-30F7F705D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0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38215-8DF2-49F7-B357-29F4D0EB2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31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FD91F-9466-4A14-9642-B7900188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314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797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797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10D78-A341-476E-8283-4B41DDC4A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16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D09CF-E684-4B2A-81C2-8690D911B2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29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990D2-FD07-4D19-84B2-5521EA4B7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09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A50E4-6C8E-42CF-9D87-4845E3E487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82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255713"/>
            <a:ext cx="3543300" cy="2119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255713"/>
            <a:ext cx="3543300" cy="2119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EA092-2EB9-4EE4-B894-4B472241CF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1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1D139-23B2-4EFB-913D-8DF5EF1C4C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85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F082C-37F6-440D-A996-E16BFF998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14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1A965-355E-4D57-9349-738A3A94A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1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5A118-60CB-4655-BADA-2BE11B236B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407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8B8C8-A4A7-4973-8880-A4DD2B84B1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374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E7506-EB48-4AC8-B518-8593DEF98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508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3D7C6-6BCA-47DC-8EF8-606BAC5B9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88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533400"/>
            <a:ext cx="1866900" cy="2841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448300" cy="2841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B06A55-44EB-4C4F-A78E-49C4B501B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48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21EAA-204A-4DB3-87D9-666F51B1D3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289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742E5-47ED-46A4-895E-900BEFD7C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702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E3CD1-1905-420F-BAE7-E1511B2CC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59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460375"/>
            <a:ext cx="3695700" cy="1925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57700" y="460375"/>
            <a:ext cx="3695700" cy="1925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757FD-0061-4AF1-B4CC-BAA209503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283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A4B0A-F489-449F-888C-1DAE2E52E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971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9A093-76B4-4A67-AA28-F63093BD9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490788"/>
            <a:ext cx="3581400" cy="3819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490788"/>
            <a:ext cx="3581400" cy="3819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8834-06AC-4908-BBDB-6003DE9B7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099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77123-C363-484E-BDAE-2813CA6BE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162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0DE3D-8B2A-48BB-B538-60DA67B5F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388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A2668-18E8-49A0-B93E-3098F74F5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240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154A0-B63F-4701-AD1A-9C30A935A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57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8913" y="365125"/>
            <a:ext cx="1976437" cy="202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65125"/>
            <a:ext cx="5776913" cy="202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F401-DC3E-487F-A385-0FDE17FED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498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E4655-7928-4B48-B33E-AC7D9D6DF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51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14E70-1323-4A09-8315-576057AD0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571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0C162-1411-467C-8600-0CD823818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511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2303463"/>
            <a:ext cx="3543300" cy="2103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2303463"/>
            <a:ext cx="3543300" cy="2103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198E9-BCB8-4C68-A7CF-35CEE44F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183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5FDDA-E226-4F50-8AC5-89FE35A96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60DAA8-5F35-4C8F-A81B-8F8C5AF63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755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8706F-1507-4EB6-91BD-5A452724BF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332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EEF42-F650-4498-AA56-E9C7D49A3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505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7C2CB-F707-4E40-82AA-601F8086F1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042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4E1D0-BD34-4C96-BD68-E3DFEA9FB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09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C98C5-C102-4494-9177-B11A34F08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270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685800"/>
            <a:ext cx="1943100" cy="3721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5676900" cy="3721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1ABA0-E51E-4DE2-8502-E612D85DE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834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23D67-6CBD-42C9-A163-DE9B34173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82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055A7-96AE-43A5-B634-CEB3C7C437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034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06FE0-4E39-42A1-A5D2-5E55BFEAD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1053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3238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3238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37C0B-7048-4F3B-9B26-984F47E4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4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E9B26-EF93-4372-BFE1-B056D23CE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698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E9D6D-8B1B-4BD5-B669-9A3A88E8C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202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F4C12-774C-46E3-8D88-7B6C43D23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7448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3B61C-CD88-4783-BC5C-C47D7BF17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308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A6DA8-20BF-4D59-A6E7-AA0F77A41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82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60F82-1A64-44A6-A78D-748A93E57C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543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5B844-3F51-4778-A81B-B905BE3C4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5828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4252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42529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1448-BAE0-44EB-8198-952050C595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35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49241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863653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913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45B27-B125-4381-8036-D1B4BB65D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21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173171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1966294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624001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84829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56912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44097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234979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1825625"/>
            <a:ext cx="2171700" cy="4651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825625"/>
            <a:ext cx="6362700" cy="465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46877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9B889-F37F-4A4C-9C26-4948CCD2C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5586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69151-F539-4524-98D6-8D070A2B2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5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5ABE7-B16C-4A5A-8FE9-50785651D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3021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D3BA4-BA8E-4BB3-BF6E-22CB17345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566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44831-F220-45C6-9B0F-C584268454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2044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A1571-AD5F-4513-9B7F-675C3EF2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721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0B550-E4EA-4C0F-8ACA-F27AF2C65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1939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40910-7BC0-443C-860F-304A0756B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86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CADFA-5EA6-4B23-BCE5-1F94B2736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687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F7C68-C9A9-424B-AC07-4915C93C23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4942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F5C9C-9DFC-45D6-AB99-AA0A082D4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093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BBF96-32F4-4823-A5C8-770F63A94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394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C1D58-39C4-4037-96C8-2DDBB18FE846}" type="datetime4">
              <a:rPr lang="en-US"/>
              <a:pPr>
                <a:defRPr/>
              </a:pPr>
              <a:t>April 14, 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4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A6555-EE67-4243-9427-B33CE8523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0103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50BF2-B984-4CEC-BE83-0AA5257F088F}" type="datetime4">
              <a:rPr lang="en-US"/>
              <a:pPr>
                <a:defRPr/>
              </a:pPr>
              <a:t>April 14, 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4813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080DD-28B4-4341-AD2C-77411E045AE4}" type="datetime4">
              <a:rPr lang="en-US"/>
              <a:pPr>
                <a:defRPr/>
              </a:pPr>
              <a:t>April 14, 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069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43400" y="1752600"/>
            <a:ext cx="3733800" cy="43735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D8D96-FE5E-458D-A141-C202692EE40E}" type="datetime4">
              <a:rPr lang="en-US"/>
              <a:pPr>
                <a:defRPr/>
              </a:pPr>
              <a:t>April 14, 2016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4497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A3BB4-9B2E-407F-92FE-F381AC080528}" type="datetime4">
              <a:rPr lang="en-US"/>
              <a:pPr>
                <a:defRPr/>
              </a:pPr>
              <a:t>April 14, 2016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7765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49C18-D6C7-43A2-B6E1-43A62A366BAF}" type="datetime4">
              <a:rPr lang="en-US"/>
              <a:pPr>
                <a:defRPr/>
              </a:pPr>
              <a:t>April 14, 2016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5210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E18D7-11EB-4FEF-9354-CBC83A477D7B}" type="datetime4">
              <a:rPr lang="en-US"/>
              <a:pPr>
                <a:defRPr/>
              </a:pPr>
              <a:t>April 14, 2016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0044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011A2-C9C1-445A-B242-D34BA2DBE06C}" type="datetime4">
              <a:rPr lang="en-US"/>
              <a:pPr>
                <a:defRPr/>
              </a:pPr>
              <a:t>April 14, 2016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5541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1C185-EB78-45A2-B246-D4046ABC5FFC}" type="datetime4">
              <a:rPr lang="en-US"/>
              <a:pPr>
                <a:defRPr/>
              </a:pPr>
              <a:t>April 14, 2016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2759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19ABB-EF23-4448-8793-D79379486CD9}" type="datetime4">
              <a:rPr lang="en-US"/>
              <a:pPr>
                <a:defRPr/>
              </a:pPr>
              <a:t>April 14, 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962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72200" y="152400"/>
            <a:ext cx="1905000" cy="5973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5562600" cy="5973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377A3-405F-474B-851E-45CE29C3F5D8}" type="datetime4">
              <a:rPr lang="en-US"/>
              <a:pPr>
                <a:defRPr/>
              </a:pPr>
              <a:t>April 14, 2016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1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1600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600200"/>
            <a:ext cx="457200" cy="5257800"/>
          </a:xfrm>
          <a:prstGeom prst="rect">
            <a:avLst/>
          </a:prstGeom>
          <a:solidFill>
            <a:srgbClr val="A0CE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H="1">
            <a:off x="0" y="1600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6999288" y="889000"/>
            <a:ext cx="17162463" cy="1390650"/>
          </a:xfrm>
          <a:prstGeom prst="rect">
            <a:avLst/>
          </a:prstGeom>
          <a:solidFill>
            <a:srgbClr val="FDC382"/>
          </a:solidFill>
          <a:ln>
            <a:noFill/>
          </a:ln>
          <a:effectLst>
            <a:outerShdw dist="63500" dir="2212194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2880" tIns="0" rIns="18288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90788"/>
            <a:ext cx="73152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3D461C45-88FF-4173-80FE-F7A559C24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  <p:sp>
        <p:nvSpPr>
          <p:cNvPr id="1033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4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6000" b="1" kern="1200">
          <a:solidFill>
            <a:srgbClr val="4F87C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40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3ADBF8FE-3EA7-4F03-AB39-4590E0BAF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058" name="Rectangle 10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anose="02020603050405020304" pitchFamily="18" charset="0"/>
        <a:buChar char="•"/>
        <a:defRPr sz="2800" b="1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Times" panose="02020603050405020304" pitchFamily="18" charset="0"/>
        <a:buChar char="—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152400" y="457200"/>
            <a:ext cx="8991600" cy="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55713"/>
            <a:ext cx="7239000" cy="211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866BEBEC-6B9F-434F-A952-82A10EE4E3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H="1" flipV="1">
            <a:off x="685800" y="76200"/>
            <a:ext cx="0" cy="678180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9" name="AutoShape 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080" name="AutoShape 8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081" name="Rectangle 9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82575" indent="-282575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lr>
          <a:srgbClr val="4E87C6"/>
        </a:buClr>
        <a:buFont typeface="Wingdings" panose="05000000000000000000" pitchFamily="2" charset="2"/>
        <a:buChar char="§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868363" indent="-30162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21126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60375"/>
            <a:ext cx="7543800" cy="1925638"/>
          </a:xfrm>
          <a:prstGeom prst="rect">
            <a:avLst/>
          </a:prstGeom>
          <a:solidFill>
            <a:srgbClr val="FFF7EB"/>
          </a:solidFill>
          <a:ln w="12700">
            <a:solidFill>
              <a:srgbClr val="F9A75E"/>
            </a:solidFill>
            <a:miter lim="800000"/>
            <a:headEnd/>
            <a:tailEnd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fld id="{53A20D41-F4EE-4234-B39F-8C9036DE15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100" name="Picture 4" descr="Pictur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0375"/>
            <a:ext cx="60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5"/>
          <p:cNvSpPr>
            <a:spLocks noChangeArrowheads="1"/>
          </p:cNvSpPr>
          <p:nvPr userDrawn="1"/>
        </p:nvSpPr>
        <p:spPr bwMode="auto">
          <a:xfrm>
            <a:off x="0" y="22225"/>
            <a:ext cx="309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102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103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104" name="Rectangle 8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2" charset="0"/>
          <a:ea typeface="宋体" panose="02010600030101010101" pitchFamily="2" charset="-122"/>
        </a:defRPr>
      </a:lvl9pPr>
    </p:titleStyle>
    <p:bodyStyle>
      <a:lvl1pPr marL="7985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rgbClr val="4E87C6"/>
        </a:buClr>
        <a:buFont typeface="Wingdings" panose="05000000000000000000" pitchFamily="2" charset="2"/>
        <a:buChar char="•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7129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Font typeface="Arial" panose="020B0604020202020204" pitchFamily="34" charset="0"/>
        <a:buChar char="–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37115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0544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397375" indent="-22860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3742EE8D-7D9F-4C75-B971-CD0D65228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4" name="AutoShape 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5" name="AutoShape 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5126" name="Line 6"/>
          <p:cNvSpPr>
            <a:spLocks noChangeShapeType="1"/>
          </p:cNvSpPr>
          <p:nvPr userDrawn="1"/>
        </p:nvSpPr>
        <p:spPr bwMode="auto">
          <a:xfrm>
            <a:off x="914400" y="16002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0" y="58674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303463"/>
            <a:ext cx="7239000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129" name="Rectangle 9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AD9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910B263C-8AF8-42D4-90E0-86E4F931B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tabLst>
                <a:tab pos="341313" algn="l"/>
                <a:tab pos="741363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2008 Pearson Education, Inc.  All rights reserved.</a:t>
            </a:r>
          </a:p>
        </p:txBody>
      </p:sp>
      <p:sp>
        <p:nvSpPr>
          <p:cNvPr id="6150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458200" y="60277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6151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053388" y="60277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u="sng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600"/>
        </a:spcAft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463550" indent="450850" algn="l" rtl="0" eaLnBrk="0" fontAlgn="base" hangingPunct="0">
        <a:spcBef>
          <a:spcPct val="20000"/>
        </a:spcBef>
        <a:spcAft>
          <a:spcPct val="0"/>
        </a:spcAft>
        <a:buChar char="•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682625" indent="688975" algn="l" rtl="0" eaLnBrk="0" fontAlgn="base" hangingPunct="0">
        <a:spcBef>
          <a:spcPct val="20000"/>
        </a:spcBef>
        <a:spcAft>
          <a:spcPct val="0"/>
        </a:spcAft>
        <a:buChar char="–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863600" indent="965200" algn="l" rtl="0" eaLnBrk="0" fontAlgn="base" hangingPunct="0">
        <a:spcBef>
          <a:spcPct val="20000"/>
        </a:spcBef>
        <a:spcAft>
          <a:spcPct val="0"/>
        </a:spcAft>
        <a:buChar char="»"/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fld id="{16255CDC-7715-455B-9E43-FED4617F6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8197" name="AutoShape 5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256338"/>
            <a:ext cx="327025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198" name="AutoShape 6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281988" y="6256338"/>
            <a:ext cx="328612" cy="365125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8199" name="Rectangle 7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120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</a:t>
            </a: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 2008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5791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1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172200"/>
            <a:ext cx="342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/>
            </a:lvl1pPr>
          </a:lstStyle>
          <a:p>
            <a:pPr>
              <a:defRPr/>
            </a:pPr>
            <a:fld id="{2FD8AA41-61FA-46D4-A9ED-6E900F7369FC}" type="datetime4">
              <a:rPr lang="en-US"/>
              <a:pPr>
                <a:defRPr/>
              </a:pPr>
              <a:t>April 14, 2016</a:t>
            </a:fld>
            <a:endParaRPr lang="en-US"/>
          </a:p>
        </p:txBody>
      </p:sp>
      <p:sp>
        <p:nvSpPr>
          <p:cNvPr id="922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92875"/>
            <a:ext cx="34290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en-US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ts val="600"/>
        </a:spcAft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l" eaLnBrk="1" hangingPunct="1">
              <a:buFontTx/>
              <a:buNone/>
            </a:pPr>
            <a:r>
              <a:rPr lang="en-US" altLang="zh-CN" sz="3600" dirty="0">
                <a:ea typeface="宋体" panose="02010600030101010101" pitchFamily="2" charset="-122"/>
              </a:rPr>
              <a:t>Templates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zh-CN" altLang="en-US" sz="3600" b="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Chapter </a:t>
            </a:r>
            <a:r>
              <a:rPr lang="en-US" altLang="zh-CN" sz="3600" b="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14</a:t>
            </a:r>
          </a:p>
          <a:p>
            <a:pPr eaLnBrk="1" hangingPunct="1"/>
            <a:r>
              <a:rPr lang="zh-CN" altLang="en-US" sz="360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Lecture </a:t>
            </a:r>
            <a:r>
              <a:rPr lang="en-US" altLang="zh-CN" sz="360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13</a:t>
            </a:r>
            <a:r>
              <a:rPr lang="zh-CN" altLang="en-US" sz="360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</a:t>
            </a:r>
            <a:r>
              <a:rPr lang="en-US" altLang="zh-CN" sz="3600" dirty="0">
                <a:latin typeface="Arial Black" panose="020B0A040201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1268" name="文本框 1"/>
          <p:cNvSpPr txBox="1">
            <a:spLocks noChangeArrowheads="1"/>
          </p:cNvSpPr>
          <p:nvPr/>
        </p:nvSpPr>
        <p:spPr bwMode="auto">
          <a:xfrm>
            <a:off x="-687388" y="952500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zh-CN" altLang="en-US" sz="16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03 Class Templates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46"/>
            <a:ext cx="8001000" cy="4724354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Class templates (or parameterized types)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Class-template definitions are preceded by a header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Such as 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template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&lt; </a:t>
            </a:r>
            <a:r>
              <a:rPr lang="en-US" altLang="zh-CN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typename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T &gt;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Type parameter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can be used as a data type in member functions and data members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Multiple type parameters can be specified using a comma-separated list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As in 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template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&lt; </a:t>
            </a:r>
            <a:r>
              <a:rPr lang="en-US" altLang="zh-CN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typename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T1, </a:t>
            </a:r>
            <a:r>
              <a:rPr lang="en-US" altLang="zh-CN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typename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T2 &gt;</a:t>
            </a:r>
          </a:p>
        </p:txBody>
      </p:sp>
    </p:spTree>
    <p:extLst>
      <p:ext uri="{BB962C8B-B14F-4D97-AF65-F5344CB8AC3E}">
        <p14:creationId xmlns:p14="http://schemas.microsoft.com/office/powerpoint/2010/main" val="390229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Stack.h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3)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0" y="0"/>
          <a:ext cx="7037388" cy="540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0" name="Document" r:id="rId4" imgW="7074123" imgH="5423766" progId="Word.Document.8">
                  <p:embed/>
                </p:oleObj>
              </mc:Choice>
              <mc:Fallback>
                <p:oleObj name="Document" r:id="rId4" imgW="7074123" imgH="5423766" progId="Word.Document.8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540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4000" y="1219200"/>
            <a:ext cx="5180013" cy="590550"/>
            <a:chOff x="960" y="768"/>
            <a:chExt cx="3263" cy="372"/>
          </a:xfrm>
        </p:grpSpPr>
        <p:sp>
          <p:nvSpPr>
            <p:cNvPr id="3082" name="Text Box 5"/>
            <p:cNvSpPr txBox="1">
              <a:spLocks noChangeArrowheads="1"/>
            </p:cNvSpPr>
            <p:nvPr/>
          </p:nvSpPr>
          <p:spPr bwMode="auto">
            <a:xfrm>
              <a:off x="2592" y="768"/>
              <a:ext cx="1631" cy="372"/>
            </a:xfrm>
            <a:prstGeom prst="rect">
              <a:avLst/>
            </a:prstGeom>
            <a:solidFill>
              <a:srgbClr val="F0F7F7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2286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Times New Roman" panose="02020603050405020304" pitchFamily="18" charset="0"/>
                  <a:cs typeface="AGaramond" pitchFamily="50" charset="0"/>
                </a:rPr>
                <a:t>Create class template </a:t>
              </a:r>
              <a:r>
                <a:rPr lang="en-US" altLang="zh-CN" b="1">
                  <a:latin typeface="Courier New" panose="02070309020205020404" pitchFamily="49" charset="0"/>
                  <a:ea typeface="Times New Roman" panose="02020603050405020304" pitchFamily="18" charset="0"/>
                  <a:cs typeface="AGaramond" pitchFamily="50" charset="0"/>
                </a:rPr>
                <a:t>Stack</a:t>
              </a:r>
              <a:r>
                <a:rPr lang="en-US" altLang="zh-CN">
                  <a:ea typeface="Times New Roman" panose="02020603050405020304" pitchFamily="18" charset="0"/>
                  <a:cs typeface="AGaramond" pitchFamily="50" charset="0"/>
                </a:rPr>
                <a:t> with type parameter </a:t>
              </a:r>
              <a:r>
                <a:rPr lang="en-US" altLang="zh-CN" b="1">
                  <a:latin typeface="Courier New" panose="02070309020205020404" pitchFamily="49" charset="0"/>
                  <a:ea typeface="Times New Roman" panose="02020603050405020304" pitchFamily="18" charset="0"/>
                  <a:cs typeface="AGaramond" pitchFamily="50" charset="0"/>
                </a:rPr>
                <a:t>T</a:t>
              </a:r>
            </a:p>
          </p:txBody>
        </p:sp>
        <p:sp>
          <p:nvSpPr>
            <p:cNvPr id="3083" name="Line 6"/>
            <p:cNvSpPr>
              <a:spLocks noChangeShapeType="1"/>
            </p:cNvSpPr>
            <p:nvPr/>
          </p:nvSpPr>
          <p:spPr bwMode="auto">
            <a:xfrm flipH="1" flipV="1">
              <a:off x="960" y="864"/>
              <a:ext cx="16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438400" y="3048000"/>
            <a:ext cx="6553200" cy="609600"/>
            <a:chOff x="1536" y="1920"/>
            <a:chExt cx="4128" cy="384"/>
          </a:xfrm>
        </p:grpSpPr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3360" y="1920"/>
              <a:ext cx="2304" cy="372"/>
            </a:xfrm>
            <a:prstGeom prst="rect">
              <a:avLst/>
            </a:prstGeom>
            <a:solidFill>
              <a:srgbClr val="F0F7F7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2286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Times New Roman" panose="02020603050405020304" pitchFamily="18" charset="0"/>
                  <a:cs typeface="AGaramond" pitchFamily="50" charset="0"/>
                </a:rPr>
                <a:t>Member functions that use type parameter </a:t>
              </a:r>
              <a:r>
                <a:rPr lang="en-US" altLang="zh-CN" b="1">
                  <a:latin typeface="Courier New" panose="02070309020205020404" pitchFamily="49" charset="0"/>
                  <a:ea typeface="Times New Roman" panose="02020603050405020304" pitchFamily="18" charset="0"/>
                  <a:cs typeface="AGaramond" pitchFamily="50" charset="0"/>
                </a:rPr>
                <a:t>T</a:t>
              </a:r>
              <a:r>
                <a:rPr lang="en-US" altLang="zh-CN">
                  <a:ea typeface="Times New Roman" panose="02020603050405020304" pitchFamily="18" charset="0"/>
                  <a:cs typeface="AGaramond" pitchFamily="50" charset="0"/>
                </a:rPr>
                <a:t> in specifying function parameters</a:t>
              </a:r>
            </a:p>
          </p:txBody>
        </p:sp>
        <p:sp>
          <p:nvSpPr>
            <p:cNvPr id="3081" name="Line 9"/>
            <p:cNvSpPr>
              <a:spLocks noChangeShapeType="1"/>
            </p:cNvSpPr>
            <p:nvPr/>
          </p:nvSpPr>
          <p:spPr bwMode="auto">
            <a:xfrm flipH="1">
              <a:off x="1536" y="2064"/>
              <a:ext cx="18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719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Stack.h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(2 of 3)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0" y="0"/>
          <a:ext cx="7037388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14" name="Document" r:id="rId4" imgW="7074123" imgH="5198645" progId="Word.Document.8">
                  <p:embed/>
                </p:oleObj>
              </mc:Choice>
              <mc:Fallback>
                <p:oleObj name="Document" r:id="rId4" imgW="7074123" imgH="5198645" progId="Word.Document.8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518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00200" y="2438400"/>
            <a:ext cx="6019800" cy="742950"/>
            <a:chOff x="1008" y="1536"/>
            <a:chExt cx="3792" cy="468"/>
          </a:xfrm>
        </p:grpSpPr>
        <p:sp>
          <p:nvSpPr>
            <p:cNvPr id="4106" name="Text Box 5"/>
            <p:cNvSpPr txBox="1">
              <a:spLocks noChangeArrowheads="1"/>
            </p:cNvSpPr>
            <p:nvPr/>
          </p:nvSpPr>
          <p:spPr bwMode="auto">
            <a:xfrm>
              <a:off x="3312" y="1632"/>
              <a:ext cx="1488" cy="372"/>
            </a:xfrm>
            <a:prstGeom prst="rect">
              <a:avLst/>
            </a:prstGeom>
            <a:solidFill>
              <a:srgbClr val="F0F7F7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2286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Times New Roman" panose="02020603050405020304" pitchFamily="18" charset="0"/>
                  <a:cs typeface="AGaramond" pitchFamily="50" charset="0"/>
                </a:rPr>
                <a:t>Data member </a:t>
              </a:r>
              <a:r>
                <a:rPr lang="en-US" altLang="zh-CN" b="1">
                  <a:latin typeface="Courier New" panose="02070309020205020404" pitchFamily="49" charset="0"/>
                  <a:ea typeface="Times New Roman" panose="02020603050405020304" pitchFamily="18" charset="0"/>
                  <a:cs typeface="AGaramond" pitchFamily="50" charset="0"/>
                </a:rPr>
                <a:t>stackPtr</a:t>
              </a:r>
              <a:r>
                <a:rPr lang="en-US" altLang="zh-CN">
                  <a:ea typeface="Times New Roman" panose="02020603050405020304" pitchFamily="18" charset="0"/>
                  <a:cs typeface="AGaramond" pitchFamily="50" charset="0"/>
                </a:rPr>
                <a:t> is a pointer to a </a:t>
              </a:r>
              <a:r>
                <a:rPr lang="en-US" altLang="zh-CN" b="1">
                  <a:latin typeface="Courier New" panose="02070309020205020404" pitchFamily="49" charset="0"/>
                  <a:ea typeface="Times New Roman" panose="02020603050405020304" pitchFamily="18" charset="0"/>
                  <a:cs typeface="AGaramond" pitchFamily="50" charset="0"/>
                </a:rPr>
                <a:t>T</a:t>
              </a:r>
            </a:p>
          </p:txBody>
        </p:sp>
        <p:sp>
          <p:nvSpPr>
            <p:cNvPr id="4107" name="Line 6"/>
            <p:cNvSpPr>
              <a:spLocks noChangeShapeType="1"/>
            </p:cNvSpPr>
            <p:nvPr/>
          </p:nvSpPr>
          <p:spPr bwMode="auto">
            <a:xfrm flipH="1" flipV="1">
              <a:off x="1008" y="1536"/>
              <a:ext cx="230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238375" y="3200400"/>
            <a:ext cx="6905625" cy="1077913"/>
            <a:chOff x="1314" y="2016"/>
            <a:chExt cx="4350" cy="679"/>
          </a:xfrm>
        </p:grpSpPr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3264" y="2016"/>
              <a:ext cx="2400" cy="679"/>
            </a:xfrm>
            <a:prstGeom prst="rect">
              <a:avLst/>
            </a:prstGeom>
            <a:solidFill>
              <a:srgbClr val="F0F7F7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2286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Times New Roman" panose="02020603050405020304" pitchFamily="18" charset="0"/>
                  <a:cs typeface="AGaramond" pitchFamily="50" charset="0"/>
                </a:rPr>
                <a:t>Member-function template definitions that appear outside the class-template definition begin with the same template header as the class definition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 flipH="1" flipV="1">
              <a:off x="1314" y="2112"/>
              <a:ext cx="195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303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Stack.h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(3 of 3)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0" y="0"/>
          <a:ext cx="7037388" cy="644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8" name="Document" r:id="rId4" imgW="7074123" imgH="6473493" progId="Word.Document.8">
                  <p:embed/>
                </p:oleObj>
              </mc:Choice>
              <mc:Fallback>
                <p:oleObj name="Document" r:id="rId4" imgW="7074123" imgH="6473493" progId="Word.Document.8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44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385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7162800" y="1066800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fig14_03.cpp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3)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0" y="0"/>
          <a:ext cx="7037388" cy="603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2" name="Document" r:id="rId4" imgW="7074123" imgH="6053818" progId="Word.Document.8">
                  <p:embed/>
                </p:oleObj>
              </mc:Choice>
              <mc:Fallback>
                <p:oleObj name="Document" r:id="rId4" imgW="7074123" imgH="6053818" progId="Word.Document.8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03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828800" y="1371600"/>
            <a:ext cx="6172200" cy="1079500"/>
            <a:chOff x="1152" y="864"/>
            <a:chExt cx="3888" cy="680"/>
          </a:xfrm>
        </p:grpSpPr>
        <p:sp>
          <p:nvSpPr>
            <p:cNvPr id="6151" name="Text Box 5"/>
            <p:cNvSpPr txBox="1">
              <a:spLocks noChangeArrowheads="1"/>
            </p:cNvSpPr>
            <p:nvPr/>
          </p:nvSpPr>
          <p:spPr bwMode="auto">
            <a:xfrm>
              <a:off x="3072" y="864"/>
              <a:ext cx="1968" cy="680"/>
            </a:xfrm>
            <a:prstGeom prst="rect">
              <a:avLst/>
            </a:prstGeom>
            <a:solidFill>
              <a:srgbClr val="F0F7F7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2286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Times New Roman" panose="02020603050405020304" pitchFamily="18" charset="0"/>
                  <a:cs typeface="AGaramond" pitchFamily="50" charset="0"/>
                </a:rPr>
                <a:t>Create class-template specialization </a:t>
              </a:r>
              <a:r>
                <a:rPr lang="en-US" altLang="zh-CN" b="1">
                  <a:latin typeface="Courier New" panose="02070309020205020404" pitchFamily="49" charset="0"/>
                  <a:ea typeface="Times New Roman" panose="02020603050405020304" pitchFamily="18" charset="0"/>
                  <a:cs typeface="AGaramond" pitchFamily="50" charset="0"/>
                </a:rPr>
                <a:t>Stack&lt; double &gt;</a:t>
              </a:r>
              <a:r>
                <a:rPr lang="en-US" altLang="zh-CN">
                  <a:ea typeface="Times New Roman" panose="02020603050405020304" pitchFamily="18" charset="0"/>
                  <a:cs typeface="AGaramond" pitchFamily="50" charset="0"/>
                </a:rPr>
                <a:t> where type </a:t>
              </a:r>
              <a:r>
                <a:rPr lang="en-US" altLang="zh-CN" b="1">
                  <a:latin typeface="Courier New" panose="02070309020205020404" pitchFamily="49" charset="0"/>
                  <a:ea typeface="Times New Roman" panose="02020603050405020304" pitchFamily="18" charset="0"/>
                  <a:cs typeface="AGaramond" pitchFamily="50" charset="0"/>
                </a:rPr>
                <a:t>double</a:t>
              </a:r>
              <a:r>
                <a:rPr lang="en-US" altLang="zh-CN">
                  <a:ea typeface="Times New Roman" panose="02020603050405020304" pitchFamily="18" charset="0"/>
                  <a:cs typeface="AGaramond" pitchFamily="50" charset="0"/>
                </a:rPr>
                <a:t> is associated with type parameter </a:t>
              </a:r>
              <a:r>
                <a:rPr lang="en-US" altLang="zh-CN" b="1">
                  <a:latin typeface="Courier New" panose="02070309020205020404" pitchFamily="49" charset="0"/>
                  <a:ea typeface="Times New Roman" panose="02020603050405020304" pitchFamily="18" charset="0"/>
                  <a:cs typeface="AGaramond" pitchFamily="50" charset="0"/>
                </a:rPr>
                <a:t>T</a:t>
              </a:r>
            </a:p>
          </p:txBody>
        </p:sp>
        <p:sp>
          <p:nvSpPr>
            <p:cNvPr id="6152" name="Line 7"/>
            <p:cNvSpPr>
              <a:spLocks noChangeShapeType="1"/>
            </p:cNvSpPr>
            <p:nvPr/>
          </p:nvSpPr>
          <p:spPr bwMode="auto">
            <a:xfrm flipH="1">
              <a:off x="1152" y="1056"/>
              <a:ext cx="190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903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fig14_03.cpp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(2 of 3)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0" y="0"/>
          <a:ext cx="7037388" cy="519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86" name="Document" r:id="rId4" imgW="7074123" imgH="5213749" progId="Word.Document.8">
                  <p:embed/>
                </p:oleObj>
              </mc:Choice>
              <mc:Fallback>
                <p:oleObj name="Document" r:id="rId4" imgW="7074123" imgH="5213749" progId="Word.Document.8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519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676400" y="838200"/>
            <a:ext cx="6324600" cy="1460500"/>
            <a:chOff x="1056" y="528"/>
            <a:chExt cx="3984" cy="920"/>
          </a:xfrm>
        </p:grpSpPr>
        <p:sp>
          <p:nvSpPr>
            <p:cNvPr id="7175" name="Text Box 9"/>
            <p:cNvSpPr txBox="1">
              <a:spLocks noChangeArrowheads="1"/>
            </p:cNvSpPr>
            <p:nvPr/>
          </p:nvSpPr>
          <p:spPr bwMode="auto">
            <a:xfrm>
              <a:off x="3072" y="768"/>
              <a:ext cx="1968" cy="680"/>
            </a:xfrm>
            <a:prstGeom prst="rect">
              <a:avLst/>
            </a:prstGeom>
            <a:solidFill>
              <a:srgbClr val="F0F7F7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2286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Times New Roman" panose="02020603050405020304" pitchFamily="18" charset="0"/>
                  <a:cs typeface="AGaramond" pitchFamily="50" charset="0"/>
                </a:rPr>
                <a:t>Create class-template specialization </a:t>
              </a:r>
              <a:r>
                <a:rPr lang="en-US" altLang="zh-CN" b="1">
                  <a:latin typeface="Courier New" panose="02070309020205020404" pitchFamily="49" charset="0"/>
                  <a:ea typeface="Times New Roman" panose="02020603050405020304" pitchFamily="18" charset="0"/>
                  <a:cs typeface="AGaramond" pitchFamily="50" charset="0"/>
                </a:rPr>
                <a:t>Stack&lt; int &gt;</a:t>
              </a:r>
              <a:r>
                <a:rPr lang="en-US" altLang="zh-CN">
                  <a:ea typeface="Times New Roman" panose="02020603050405020304" pitchFamily="18" charset="0"/>
                  <a:cs typeface="AGaramond" pitchFamily="50" charset="0"/>
                </a:rPr>
                <a:t> where type </a:t>
              </a:r>
              <a:r>
                <a:rPr lang="en-US" altLang="zh-CN" b="1">
                  <a:latin typeface="Courier New" panose="02070309020205020404" pitchFamily="49" charset="0"/>
                  <a:ea typeface="Times New Roman" panose="02020603050405020304" pitchFamily="18" charset="0"/>
                  <a:cs typeface="AGaramond" pitchFamily="50" charset="0"/>
                </a:rPr>
                <a:t>int</a:t>
              </a:r>
              <a:r>
                <a:rPr lang="en-US" altLang="zh-CN">
                  <a:ea typeface="Times New Roman" panose="02020603050405020304" pitchFamily="18" charset="0"/>
                  <a:cs typeface="AGaramond" pitchFamily="50" charset="0"/>
                </a:rPr>
                <a:t> is associated with type parameter </a:t>
              </a:r>
              <a:r>
                <a:rPr lang="en-US" altLang="zh-CN" b="1">
                  <a:latin typeface="Courier New" panose="02070309020205020404" pitchFamily="49" charset="0"/>
                  <a:ea typeface="Times New Roman" panose="02020603050405020304" pitchFamily="18" charset="0"/>
                  <a:cs typeface="AGaramond" pitchFamily="50" charset="0"/>
                </a:rPr>
                <a:t>T</a:t>
              </a:r>
            </a:p>
          </p:txBody>
        </p:sp>
        <p:sp>
          <p:nvSpPr>
            <p:cNvPr id="7176" name="Line 10"/>
            <p:cNvSpPr>
              <a:spLocks noChangeShapeType="1"/>
            </p:cNvSpPr>
            <p:nvPr/>
          </p:nvSpPr>
          <p:spPr bwMode="auto">
            <a:xfrm flipH="1" flipV="1">
              <a:off x="1056" y="528"/>
              <a:ext cx="201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93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fig14_03.cpp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(3 of 3)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0" y="0"/>
          <a:ext cx="7065963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10" name="Document" r:id="rId4" imgW="7068771" imgH="3015992" progId="Word.Document.8">
                  <p:embed/>
                </p:oleObj>
              </mc:Choice>
              <mc:Fallback>
                <p:oleObj name="Document" r:id="rId4" imgW="7068771" imgH="3015992" progId="Word.Document.8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5963" cy="301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7337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fig14_04.cpp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3)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0" y="0"/>
          <a:ext cx="7037388" cy="603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34" name="Document" r:id="rId4" imgW="7074123" imgH="6053818" progId="Word.Document.8">
                  <p:embed/>
                </p:oleObj>
              </mc:Choice>
              <mc:Fallback>
                <p:oleObj name="Document" r:id="rId4" imgW="7074123" imgH="6053818" progId="Word.Document.8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03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09800" y="1905000"/>
            <a:ext cx="6477000" cy="914400"/>
            <a:chOff x="1392" y="1200"/>
            <a:chExt cx="4080" cy="576"/>
          </a:xfrm>
        </p:grpSpPr>
        <p:sp>
          <p:nvSpPr>
            <p:cNvPr id="9223" name="Text Box 5"/>
            <p:cNvSpPr txBox="1">
              <a:spLocks noChangeArrowheads="1"/>
            </p:cNvSpPr>
            <p:nvPr/>
          </p:nvSpPr>
          <p:spPr bwMode="auto">
            <a:xfrm>
              <a:off x="3264" y="1200"/>
              <a:ext cx="2208" cy="372"/>
            </a:xfrm>
            <a:prstGeom prst="rect">
              <a:avLst/>
            </a:prstGeom>
            <a:solidFill>
              <a:srgbClr val="F0F7F7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2286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5000"/>
                </a:spcAft>
                <a:buClr>
                  <a:schemeClr val="tx1"/>
                </a:buClr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ea typeface="Times New Roman" panose="02020603050405020304" pitchFamily="18" charset="0"/>
                  <a:cs typeface="AGaramond" pitchFamily="50" charset="0"/>
                </a:rPr>
                <a:t>Use a function template to process </a:t>
              </a:r>
              <a:r>
                <a:rPr lang="en-US" altLang="zh-CN" b="1">
                  <a:latin typeface="Courier New" panose="02070309020205020404" pitchFamily="49" charset="0"/>
                  <a:ea typeface="Times New Roman" panose="02020603050405020304" pitchFamily="18" charset="0"/>
                  <a:cs typeface="AGaramond" pitchFamily="50" charset="0"/>
                </a:rPr>
                <a:t>Stack</a:t>
              </a:r>
              <a:r>
                <a:rPr lang="en-US" altLang="zh-CN">
                  <a:ea typeface="Times New Roman" panose="02020603050405020304" pitchFamily="18" charset="0"/>
                  <a:cs typeface="AGaramond" pitchFamily="50" charset="0"/>
                </a:rPr>
                <a:t> class-template specializations</a:t>
              </a:r>
            </a:p>
          </p:txBody>
        </p:sp>
        <p:sp>
          <p:nvSpPr>
            <p:cNvPr id="9224" name="Line 6"/>
            <p:cNvSpPr>
              <a:spLocks noChangeShapeType="1"/>
            </p:cNvSpPr>
            <p:nvPr/>
          </p:nvSpPr>
          <p:spPr bwMode="auto">
            <a:xfrm flipH="1">
              <a:off x="1392" y="1392"/>
              <a:ext cx="187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120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fig14_04.cpp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(2 of 3)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0" y="0"/>
          <a:ext cx="7075488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58" name="Document" r:id="rId4" imgW="7074123" imgH="4970287" progId="Word.Document.8">
                  <p:embed/>
                </p:oleObj>
              </mc:Choice>
              <mc:Fallback>
                <p:oleObj name="Document" r:id="rId4" imgW="7074123" imgH="4970287" progId="Word.Document.8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497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4738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fig14_04.cpp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(3 of 3)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0" y="0"/>
          <a:ext cx="7048500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82" name="Document" r:id="rId4" imgW="7046703" imgH="3019709" progId="Word.Document.8">
                  <p:embed/>
                </p:oleObj>
              </mc:Choice>
              <mc:Fallback>
                <p:oleObj name="Document" r:id="rId4" imgW="7046703" imgH="3019709" progId="Word.Document.8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48500" cy="301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030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In this chapter you’ll learn: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use function templates to conveniently create a group of related (overloaded) functions. 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distinguish between function templates and function-template specializations.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use class templates to create a group of related types.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distinguish between class templates and class-template specializations.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overload function templates.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To understand the relationships among templates, friends, inheritance and </a:t>
            </a:r>
            <a:r>
              <a:rPr lang="en-US" altLang="zh-CN" sz="1600" b="0" dirty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static</a:t>
            </a:r>
            <a:r>
              <a:rPr lang="en-US" altLang="zh-CN" sz="1600" b="0" dirty="0">
                <a:ea typeface="Times New Roman" panose="02020603050405020304" pitchFamily="18" charset="0"/>
                <a:cs typeface="Goudy Sans Book" pitchFamily="34" charset="0"/>
              </a:rPr>
              <a:t> members.</a:t>
            </a:r>
          </a:p>
          <a:p>
            <a:pPr eaLnBrk="1" hangingPunct="1"/>
            <a:endParaRPr lang="en-US" altLang="zh-CN" sz="1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859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238918" cy="13716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ea typeface="宋体" panose="02010600030101010101" pitchFamily="2" charset="-122"/>
              </a:rPr>
              <a:t>04 Notes </a:t>
            </a:r>
            <a:br>
              <a:rPr lang="en-US" altLang="zh-CN" sz="3200" dirty="0">
                <a:ea typeface="宋体" panose="02010600030101010101" pitchFamily="2" charset="-122"/>
              </a:rPr>
            </a:br>
            <a:endParaRPr lang="en-US" altLang="zh-CN" sz="3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224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238918" cy="13716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4.1 Notes </a:t>
            </a:r>
            <a:b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on Templates and Inheritance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44"/>
            <a:ext cx="8001000" cy="4952956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Templates and inheritance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 class template can be derived from a class-template specialization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 class template can be derived from a </a:t>
            </a:r>
            <a:r>
              <a:rPr lang="en-US" altLang="zh-CN" dirty="0" err="1">
                <a:ea typeface="宋体" panose="02010600030101010101" pitchFamily="2" charset="-122"/>
              </a:rPr>
              <a:t>nontemplate</a:t>
            </a:r>
            <a:r>
              <a:rPr lang="en-US" altLang="zh-CN" dirty="0">
                <a:ea typeface="宋体" panose="02010600030101010101" pitchFamily="2" charset="-122"/>
              </a:rPr>
              <a:t> class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 class-template specialization can be derived from a class-template specialization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dirty="0" err="1">
                <a:ea typeface="宋体" panose="02010600030101010101" pitchFamily="2" charset="-122"/>
              </a:rPr>
              <a:t>nontemplate</a:t>
            </a:r>
            <a:r>
              <a:rPr lang="en-US" altLang="zh-CN" dirty="0">
                <a:ea typeface="宋体" panose="02010600030101010101" pitchFamily="2" charset="-122"/>
              </a:rPr>
              <a:t> class can be derived from a class-template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486823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391314" cy="13716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4.2 Notes </a:t>
            </a:r>
            <a:b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on Templates and Friends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48"/>
            <a:ext cx="8001000" cy="5105352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Templates and friends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Assume class template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 with type parameter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T</a:t>
            </a:r>
            <a:r>
              <a:rPr lang="en-US" altLang="zh-CN" dirty="0">
                <a:ea typeface="宋体" panose="02010600030101010101" pitchFamily="2" charset="-122"/>
              </a:rPr>
              <a:t> as in: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template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&lt; </a:t>
            </a:r>
            <a:r>
              <a:rPr lang="en-US" altLang="zh-CN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typename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T &gt; 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X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A function can be the friend of every class-template specialization instantiated from a class template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	friend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f1();</a:t>
            </a:r>
          </a:p>
          <a:p>
            <a:pPr lvl="4" eaLnBrk="1" hangingPunct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f1</a:t>
            </a:r>
            <a:r>
              <a:rPr lang="en-US" altLang="zh-CN" dirty="0">
                <a:ea typeface="宋体" panose="02010600030101010101" pitchFamily="2" charset="-122"/>
              </a:rPr>
              <a:t> is a friend of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X&lt; double &gt;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X&lt; string &gt;</a:t>
            </a:r>
            <a:r>
              <a:rPr lang="en-US" altLang="zh-CN" dirty="0">
                <a:ea typeface="宋体" panose="02010600030101010101" pitchFamily="2" charset="-122"/>
              </a:rPr>
              <a:t>, etc. 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A function can be the friend of only a class-template specialization with the same type argument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	friend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f2( X&lt; T &gt; &amp; );</a:t>
            </a:r>
          </a:p>
          <a:p>
            <a:pPr lvl="4" eaLnBrk="1" hangingPunct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f2( X&lt; float &gt; &amp; )</a:t>
            </a:r>
            <a:r>
              <a:rPr lang="en-US" altLang="zh-CN" dirty="0">
                <a:ea typeface="宋体" panose="02010600030101010101" pitchFamily="2" charset="-122"/>
              </a:rPr>
              <a:t> is a friend of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X&lt; float &gt;</a:t>
            </a:r>
            <a:r>
              <a:rPr lang="en-US" altLang="zh-CN" dirty="0">
                <a:ea typeface="宋体" panose="02010600030101010101" pitchFamily="2" charset="-122"/>
              </a:rPr>
              <a:t> but not a friend of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X&lt; string &gt;</a:t>
            </a:r>
          </a:p>
        </p:txBody>
      </p:sp>
    </p:spTree>
    <p:extLst>
      <p:ext uri="{BB962C8B-B14F-4D97-AF65-F5344CB8AC3E}">
        <p14:creationId xmlns:p14="http://schemas.microsoft.com/office/powerpoint/2010/main" val="2178604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4.2 Notes </a:t>
            </a:r>
            <a:b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on Templates and Friends (Cont.)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46"/>
            <a:ext cx="8001000" cy="5029154"/>
          </a:xfrm>
        </p:spPr>
        <p:txBody>
          <a:bodyPr/>
          <a:lstStyle/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A member function of another class can be the friend of every class-template specialization instantiated from a class template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	friend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A::f3();</a:t>
            </a:r>
          </a:p>
          <a:p>
            <a:pPr lvl="4" eaLnBrk="1" hangingPunct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f3</a:t>
            </a:r>
            <a:r>
              <a:rPr lang="en-US" altLang="zh-CN" dirty="0">
                <a:ea typeface="宋体" panose="02010600030101010101" pitchFamily="2" charset="-122"/>
              </a:rPr>
              <a:t> of class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is a friend of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X&lt; double &gt;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X&lt; string &gt;</a:t>
            </a:r>
            <a:r>
              <a:rPr lang="en-US" altLang="zh-CN" dirty="0">
                <a:ea typeface="宋体" panose="02010600030101010101" pitchFamily="2" charset="-122"/>
              </a:rPr>
              <a:t>, etc. 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A member function of another class can be the friend of only a class-template specialization with the same type argument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	friend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C&lt; T &gt;::f4( X&lt; T &gt; &amp; );</a:t>
            </a:r>
          </a:p>
          <a:p>
            <a:pPr lvl="4" eaLnBrk="1" hangingPunct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C&lt; float &gt;::f4( X&lt; float &gt; &amp; )</a:t>
            </a:r>
            <a:r>
              <a:rPr lang="en-US" altLang="zh-CN" dirty="0">
                <a:ea typeface="宋体" panose="02010600030101010101" pitchFamily="2" charset="-122"/>
              </a:rPr>
              <a:t> is a friend of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X&lt; float &gt;</a:t>
            </a:r>
            <a:r>
              <a:rPr lang="en-US" altLang="zh-CN" dirty="0">
                <a:ea typeface="宋体" panose="02010600030101010101" pitchFamily="2" charset="-122"/>
              </a:rPr>
              <a:t> but not a friend of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X&lt; string &gt;</a:t>
            </a:r>
          </a:p>
        </p:txBody>
      </p:sp>
    </p:spTree>
    <p:extLst>
      <p:ext uri="{BB962C8B-B14F-4D97-AF65-F5344CB8AC3E}">
        <p14:creationId xmlns:p14="http://schemas.microsoft.com/office/powerpoint/2010/main" val="106984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0898" cy="13716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4.2 Notes </a:t>
            </a:r>
            <a:b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on Templates and Friends (Cont.)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44"/>
            <a:ext cx="8001000" cy="4952956"/>
          </a:xfrm>
        </p:spPr>
        <p:txBody>
          <a:bodyPr/>
          <a:lstStyle/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Another class can be the friend of every class-template specialization instantiated from a class template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	friend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Y;</a:t>
            </a:r>
          </a:p>
          <a:p>
            <a:pPr lvl="4" eaLnBrk="1" hangingPunct="1"/>
            <a:r>
              <a:rPr lang="en-US" altLang="zh-CN" dirty="0">
                <a:ea typeface="宋体" panose="02010600030101010101" pitchFamily="2" charset="-122"/>
              </a:rPr>
              <a:t>Every member function of class Y is a friend of 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X&lt; double &gt;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X&lt; string &gt;</a:t>
            </a:r>
            <a:r>
              <a:rPr lang="en-US" altLang="zh-CN" dirty="0">
                <a:ea typeface="宋体" panose="02010600030101010101" pitchFamily="2" charset="-122"/>
              </a:rPr>
              <a:t>, etc. 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A class-template specialization can be the friend of only a class-template specialization with the same type parameter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	friend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Z&lt; T &gt;;</a:t>
            </a:r>
          </a:p>
          <a:p>
            <a:pPr lvl="4" eaLnBrk="1" hangingPunct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Z&lt; float &gt;</a:t>
            </a:r>
            <a:r>
              <a:rPr lang="en-US" altLang="zh-CN" dirty="0">
                <a:ea typeface="宋体" panose="02010600030101010101" pitchFamily="2" charset="-122"/>
              </a:rPr>
              <a:t> is a friend of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X&lt; float &gt;</a:t>
            </a:r>
            <a:endParaRPr lang="en-US" altLang="zh-CN" dirty="0">
              <a:ea typeface="宋体" panose="02010600030101010101" pitchFamily="2" charset="-122"/>
            </a:endParaRPr>
          </a:p>
          <a:p>
            <a:pPr lvl="4" eaLnBrk="1" hangingPunct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Z&lt; string &gt;</a:t>
            </a:r>
            <a:r>
              <a:rPr lang="en-US" altLang="zh-CN" dirty="0">
                <a:ea typeface="宋体" panose="02010600030101010101" pitchFamily="2" charset="-122"/>
              </a:rPr>
              <a:t> is a friend of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X&lt; string &gt;</a:t>
            </a:r>
            <a:endParaRPr lang="en-US" altLang="zh-CN" dirty="0">
              <a:ea typeface="宋体" panose="02010600030101010101" pitchFamily="2" charset="-122"/>
            </a:endParaRPr>
          </a:p>
          <a:p>
            <a:pPr lvl="4" eaLnBrk="1" hangingPunct="1"/>
            <a:r>
              <a:rPr lang="en-US" altLang="zh-CN" dirty="0">
                <a:ea typeface="宋体" panose="02010600030101010101" pitchFamily="2" charset="-122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651073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1888" cy="13716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4.3 Notes </a:t>
            </a:r>
            <a:b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on Templates and </a:t>
            </a:r>
            <a:r>
              <a:rPr lang="en-US" altLang="zh-CN" sz="2800" dirty="0">
                <a:solidFill>
                  <a:srgbClr val="1A1AFA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 Members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42"/>
            <a:ext cx="8001000" cy="4876758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dirty="0">
                <a:ea typeface="宋体" panose="02010600030101010101" pitchFamily="2" charset="-122"/>
              </a:rPr>
              <a:t> data members of a class template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Each class-template specialization has its own copy of each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dirty="0">
                <a:ea typeface="宋体" panose="02010600030101010101" pitchFamily="2" charset="-122"/>
              </a:rPr>
              <a:t> data member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All objects of that specialization share that one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dirty="0">
                <a:ea typeface="宋体" panose="02010600030101010101" pitchFamily="2" charset="-122"/>
              </a:rPr>
              <a:t> data member</a:t>
            </a:r>
          </a:p>
          <a:p>
            <a:pPr lvl="2" eaLnBrk="1" hangingPunct="1"/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dirty="0">
                <a:ea typeface="宋体" panose="02010600030101010101" pitchFamily="2" charset="-122"/>
              </a:rPr>
              <a:t> data members must be defined and, if necessary, initialized at file scope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Each class-template specialization gets its own copy of the class template’s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dirty="0">
                <a:ea typeface="宋体" panose="02010600030101010101" pitchFamily="2" charset="-122"/>
              </a:rPr>
              <a:t> member functions</a:t>
            </a:r>
          </a:p>
        </p:txBody>
      </p:sp>
    </p:spTree>
    <p:extLst>
      <p:ext uri="{BB962C8B-B14F-4D97-AF65-F5344CB8AC3E}">
        <p14:creationId xmlns:p14="http://schemas.microsoft.com/office/powerpoint/2010/main" val="221659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任意多边形 49"/>
          <p:cNvSpPr>
            <a:spLocks noChangeArrowheads="1"/>
          </p:cNvSpPr>
          <p:nvPr/>
        </p:nvSpPr>
        <p:spPr bwMode="auto">
          <a:xfrm>
            <a:off x="2184400" y="2136791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01</a:t>
            </a:r>
            <a:endParaRPr lang="zh-CN" altLang="en-US" sz="2800" b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3315" name="矩形 7"/>
          <p:cNvSpPr>
            <a:spLocks noChangeArrowheads="1"/>
          </p:cNvSpPr>
          <p:nvPr/>
        </p:nvSpPr>
        <p:spPr bwMode="auto">
          <a:xfrm>
            <a:off x="3005137" y="2136791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Introduction</a:t>
            </a:r>
          </a:p>
        </p:txBody>
      </p:sp>
      <p:sp>
        <p:nvSpPr>
          <p:cNvPr id="13320" name="文本框 10"/>
          <p:cNvSpPr txBox="1">
            <a:spLocks noChangeArrowheads="1"/>
          </p:cNvSpPr>
          <p:nvPr/>
        </p:nvSpPr>
        <p:spPr bwMode="auto">
          <a:xfrm>
            <a:off x="4579938" y="665163"/>
            <a:ext cx="331946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b="0" dirty="0">
                <a:solidFill>
                  <a:srgbClr val="BA0D09"/>
                </a:solidFill>
                <a:latin typeface="Algerian" panose="04020705040A02060702" pitchFamily="82" charset="0"/>
                <a:ea typeface="Kozuka Mincho Pro H" pitchFamily="2" charset="-128"/>
              </a:rPr>
              <a:t>Contents</a:t>
            </a:r>
          </a:p>
          <a:p>
            <a:pPr algn="r" eaLnBrk="1" hangingPunct="1">
              <a:spcBef>
                <a:spcPct val="0"/>
              </a:spcBef>
              <a:spcAft>
                <a:spcPct val="0"/>
              </a:spcAft>
            </a:pPr>
            <a:endParaRPr lang="zh-CN" altLang="en-US" sz="3200" dirty="0">
              <a:solidFill>
                <a:srgbClr val="F97A7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321" name="直接连接符 11"/>
          <p:cNvCxnSpPr>
            <a:cxnSpLocks noChangeShapeType="1"/>
          </p:cNvCxnSpPr>
          <p:nvPr/>
        </p:nvCxnSpPr>
        <p:spPr bwMode="auto">
          <a:xfrm>
            <a:off x="7810500" y="955675"/>
            <a:ext cx="1325563" cy="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直接连接符 12"/>
          <p:cNvCxnSpPr>
            <a:cxnSpLocks noChangeShapeType="1"/>
          </p:cNvCxnSpPr>
          <p:nvPr/>
        </p:nvCxnSpPr>
        <p:spPr bwMode="auto">
          <a:xfrm>
            <a:off x="-7938" y="1506538"/>
            <a:ext cx="6838951" cy="0"/>
          </a:xfrm>
          <a:prstGeom prst="line">
            <a:avLst/>
          </a:prstGeom>
          <a:noFill/>
          <a:ln w="38100">
            <a:solidFill>
              <a:srgbClr val="ACAEB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1433513" y="676275"/>
            <a:ext cx="374808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endParaRPr lang="zh-CN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209800" y="685800"/>
            <a:ext cx="26590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800" b="0" dirty="0">
                <a:latin typeface="Arial Black" panose="020B0A04020102020204" pitchFamily="34" charset="0"/>
                <a:sym typeface="Arial" panose="020B0604020202020204" pitchFamily="34" charset="0"/>
              </a:rPr>
              <a:t>Lecture </a:t>
            </a:r>
            <a:r>
              <a:rPr lang="en-US" altLang="zh-CN" sz="2800" b="0" dirty="0">
                <a:latin typeface="Arial Black" panose="020B0A04020102020204" pitchFamily="34" charset="0"/>
                <a:sym typeface="Arial" panose="020B0604020202020204" pitchFamily="34" charset="0"/>
              </a:rPr>
              <a:t>13</a:t>
            </a:r>
            <a:r>
              <a:rPr lang="zh-CN" altLang="en-US" sz="2800" b="0" dirty="0">
                <a:latin typeface="Arial Black" panose="020B0A04020102020204" pitchFamily="34" charset="0"/>
                <a:sym typeface="Arial" panose="020B0604020202020204" pitchFamily="34" charset="0"/>
              </a:rPr>
              <a:t>-</a:t>
            </a:r>
            <a:r>
              <a:rPr lang="en-US" altLang="zh-CN" sz="2800" b="0" dirty="0">
                <a:latin typeface="Arial Black" panose="020B0A04020102020204" pitchFamily="34" charset="0"/>
                <a:sym typeface="Arial" panose="020B0604020202020204" pitchFamily="34" charset="0"/>
              </a:rPr>
              <a:t>1</a:t>
            </a:r>
            <a:endParaRPr lang="zh-CN" altLang="en-US" sz="2800" b="0" dirty="0">
              <a:latin typeface="Arial Black" panose="020B0A040201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任意多边形 49"/>
          <p:cNvSpPr>
            <a:spLocks noChangeArrowheads="1"/>
          </p:cNvSpPr>
          <p:nvPr/>
        </p:nvSpPr>
        <p:spPr bwMode="auto">
          <a:xfrm>
            <a:off x="2176485" y="3051167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02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2997222" y="3051167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Function Templates</a:t>
            </a:r>
          </a:p>
        </p:txBody>
      </p:sp>
      <p:sp>
        <p:nvSpPr>
          <p:cNvPr id="11" name="任意多边形 49"/>
          <p:cNvSpPr>
            <a:spLocks noChangeArrowheads="1"/>
          </p:cNvSpPr>
          <p:nvPr/>
        </p:nvSpPr>
        <p:spPr bwMode="auto">
          <a:xfrm>
            <a:off x="2184400" y="3965543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03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>
            <a:off x="3005137" y="3965543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Class Templates</a:t>
            </a:r>
          </a:p>
        </p:txBody>
      </p:sp>
      <p:sp>
        <p:nvSpPr>
          <p:cNvPr id="15" name="任意多边形 49"/>
          <p:cNvSpPr>
            <a:spLocks noChangeArrowheads="1"/>
          </p:cNvSpPr>
          <p:nvPr/>
        </p:nvSpPr>
        <p:spPr bwMode="auto">
          <a:xfrm>
            <a:off x="2176485" y="4806894"/>
            <a:ext cx="758825" cy="755650"/>
          </a:xfrm>
          <a:custGeom>
            <a:avLst/>
            <a:gdLst>
              <a:gd name="T0" fmla="*/ 593579 w 800580"/>
              <a:gd name="T1" fmla="*/ 59033 h 755406"/>
              <a:gd name="T2" fmla="*/ 556714 w 800580"/>
              <a:gd name="T3" fmla="*/ 97972 h 755406"/>
              <a:gd name="T4" fmla="*/ 593579 w 800580"/>
              <a:gd name="T5" fmla="*/ 136908 h 755406"/>
              <a:gd name="T6" fmla="*/ 630443 w 800580"/>
              <a:gd name="T7" fmla="*/ 97972 h 755406"/>
              <a:gd name="T8" fmla="*/ 593579 w 800580"/>
              <a:gd name="T9" fmla="*/ 59033 h 755406"/>
              <a:gd name="T10" fmla="*/ 340867 w 800580"/>
              <a:gd name="T11" fmla="*/ 0 h 755406"/>
              <a:gd name="T12" fmla="*/ 681735 w 800580"/>
              <a:gd name="T13" fmla="*/ 0 h 755406"/>
              <a:gd name="T14" fmla="*/ 681735 w 800580"/>
              <a:gd name="T15" fmla="*/ 378069 h 755406"/>
              <a:gd name="T16" fmla="*/ 340867 w 800580"/>
              <a:gd name="T17" fmla="*/ 756138 h 755406"/>
              <a:gd name="T18" fmla="*/ 0 w 800580"/>
              <a:gd name="T19" fmla="*/ 378069 h 755406"/>
              <a:gd name="T20" fmla="*/ 1 w 800580"/>
              <a:gd name="T21" fmla="*/ 378069 h 755406"/>
              <a:gd name="T22" fmla="*/ 340867 w 800580"/>
              <a:gd name="T23" fmla="*/ 0 h 7554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00580"/>
              <a:gd name="T37" fmla="*/ 0 h 755406"/>
              <a:gd name="T38" fmla="*/ 800580 w 800580"/>
              <a:gd name="T39" fmla="*/ 755406 h 75540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00580" h="755406">
                <a:moveTo>
                  <a:pt x="697056" y="58976"/>
                </a:moveTo>
                <a:cubicBezTo>
                  <a:pt x="673147" y="58976"/>
                  <a:pt x="653765" y="76392"/>
                  <a:pt x="653765" y="97876"/>
                </a:cubicBezTo>
                <a:cubicBezTo>
                  <a:pt x="653765" y="119360"/>
                  <a:pt x="673147" y="136776"/>
                  <a:pt x="697056" y="136776"/>
                </a:cubicBezTo>
                <a:cubicBezTo>
                  <a:pt x="720965" y="136776"/>
                  <a:pt x="740347" y="119360"/>
                  <a:pt x="740347" y="97876"/>
                </a:cubicBezTo>
                <a:cubicBezTo>
                  <a:pt x="740347" y="76392"/>
                  <a:pt x="720965" y="58976"/>
                  <a:pt x="697056" y="58976"/>
                </a:cubicBezTo>
                <a:close/>
                <a:moveTo>
                  <a:pt x="400291" y="0"/>
                </a:moveTo>
                <a:lnTo>
                  <a:pt x="800580" y="0"/>
                </a:lnTo>
                <a:lnTo>
                  <a:pt x="800580" y="377703"/>
                </a:lnTo>
                <a:cubicBezTo>
                  <a:pt x="800580" y="586303"/>
                  <a:pt x="621364" y="755406"/>
                  <a:pt x="400290" y="755406"/>
                </a:cubicBezTo>
                <a:cubicBezTo>
                  <a:pt x="179216" y="755406"/>
                  <a:pt x="0" y="586303"/>
                  <a:pt x="0" y="377703"/>
                </a:cubicBezTo>
                <a:lnTo>
                  <a:pt x="1" y="377703"/>
                </a:lnTo>
                <a:cubicBezTo>
                  <a:pt x="1" y="169103"/>
                  <a:pt x="179217" y="0"/>
                  <a:pt x="400291" y="0"/>
                </a:cubicBezTo>
                <a:close/>
              </a:path>
            </a:pathLst>
          </a:cu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800" b="0" dirty="0">
                <a:solidFill>
                  <a:srgbClr val="FFFFFF"/>
                </a:solidFill>
                <a:latin typeface="Kozuka Mincho Pr6N H" pitchFamily="2" charset="-128"/>
                <a:ea typeface="Kozuka Mincho Pr6N H" pitchFamily="2" charset="-128"/>
              </a:rPr>
              <a:t>04</a:t>
            </a:r>
            <a:endParaRPr lang="zh-CN" altLang="en-US" sz="2800" b="0" dirty="0">
              <a:solidFill>
                <a:srgbClr val="FFFFFF"/>
              </a:solidFill>
              <a:latin typeface="Kozuka Mincho Pr6N H" pitchFamily="2" charset="-128"/>
              <a:ea typeface="Kozuka Mincho Pr6N H" pitchFamily="2" charset="-128"/>
            </a:endParaRPr>
          </a:p>
        </p:txBody>
      </p:sp>
      <p:sp>
        <p:nvSpPr>
          <p:cNvPr id="16" name="矩形 7"/>
          <p:cNvSpPr>
            <a:spLocks noChangeArrowheads="1"/>
          </p:cNvSpPr>
          <p:nvPr/>
        </p:nvSpPr>
        <p:spPr bwMode="auto">
          <a:xfrm>
            <a:off x="2997222" y="4806894"/>
            <a:ext cx="3805237" cy="755650"/>
          </a:xfrm>
          <a:prstGeom prst="rect">
            <a:avLst/>
          </a:prstGeom>
          <a:solidFill>
            <a:srgbClr val="BA0D0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cap="all" dirty="0">
                <a:solidFill>
                  <a:schemeClr val="bg1"/>
                </a:solidFill>
                <a:latin typeface="Times New Roman" panose="02020603050405020304" pitchFamily="18" charset="0"/>
              </a:rPr>
              <a:t>Notes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01 Introduction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Function templates and class templates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Enable programmers to specify an entire range of related functions and related classes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Called function-template specializations and class-template specializations, respectively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Generic </a:t>
            </a:r>
            <a:r>
              <a:rPr lang="en-US" altLang="zh-CN" smtClean="0">
                <a:ea typeface="宋体" panose="02010600030101010101" pitchFamily="2" charset="-122"/>
              </a:rPr>
              <a:t>programming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582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543710" cy="13716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02 Function Templates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Function Templates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Used to produce overloaded functions that perform identical operations on different types of data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Programmer writes a single function-template definition</a:t>
            </a:r>
          </a:p>
          <a:p>
            <a:pPr lvl="2" eaLnBrk="1" hangingPunct="1"/>
            <a:r>
              <a:rPr lang="en-US" altLang="zh-CN" dirty="0">
                <a:ea typeface="宋体" panose="02010600030101010101" pitchFamily="2" charset="-122"/>
              </a:rPr>
              <a:t>Compiler generates separate object-code functions (function-template specializations) based on argument types in calls to the function template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Similar to macros in C, but with full type checking</a:t>
            </a:r>
          </a:p>
        </p:txBody>
      </p:sp>
    </p:spTree>
    <p:extLst>
      <p:ext uri="{BB962C8B-B14F-4D97-AF65-F5344CB8AC3E}">
        <p14:creationId xmlns:p14="http://schemas.microsoft.com/office/powerpoint/2010/main" val="145591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294" cy="13716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02 Function Templates (Cont.)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46"/>
            <a:ext cx="8001000" cy="5029154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Function-template definitions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Preceded by a template header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Keyword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template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List of template parameters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Enclosed in angle brackets (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&lt;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&gt;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Each template parameter is preceded by keyword 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dirty="0">
                <a:ea typeface="宋体" panose="02010600030101010101" pitchFamily="2" charset="-122"/>
              </a:rPr>
              <a:t> or keyword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typename</a:t>
            </a:r>
            <a:r>
              <a:rPr lang="en-US" altLang="zh-CN" dirty="0">
                <a:ea typeface="宋体" panose="02010600030101010101" pitchFamily="2" charset="-122"/>
              </a:rPr>
              <a:t> (both are interchangeable)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Used to specify types of arguments to, local variables in and return type of the function template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Examples</a:t>
            </a:r>
          </a:p>
          <a:p>
            <a:pPr lvl="3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	template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&lt; </a:t>
            </a:r>
            <a:r>
              <a:rPr lang="en-US" altLang="zh-CN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typename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T &gt;</a:t>
            </a:r>
          </a:p>
          <a:p>
            <a:pPr lvl="3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	template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&lt; </a:t>
            </a: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ElementType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&gt;</a:t>
            </a:r>
          </a:p>
          <a:p>
            <a:pPr lvl="3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	template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&lt; </a:t>
            </a:r>
            <a:r>
              <a:rPr lang="en-US" altLang="zh-CN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typename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BorderType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, </a:t>
            </a:r>
            <a:b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typename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Lucida Console" panose="020B0609040504020204" pitchFamily="49" charset="0"/>
                <a:ea typeface="宋体" panose="02010600030101010101" pitchFamily="2" charset="-122"/>
              </a:rPr>
              <a:t>Filltype</a:t>
            </a:r>
            <a:r>
              <a:rPr lang="en-US" altLang="zh-CN" dirty="0">
                <a:latin typeface="Lucida Console" panose="020B0609040504020204" pitchFamily="49" charset="0"/>
                <a:ea typeface="宋体" panose="02010600030101010101" pitchFamily="2" charset="-122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3465040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fig14_01.cpp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(1 of 2)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0" y="0"/>
          <a:ext cx="7075488" cy="584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42" name="Document" r:id="rId4" imgW="7074123" imgH="5843801" progId="Word.Document.8">
                  <p:embed/>
                </p:oleObj>
              </mc:Choice>
              <mc:Fallback>
                <p:oleObj name="Document" r:id="rId4" imgW="7074123" imgH="5843801" progId="Word.Document.8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75488" cy="584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9461" name="Text Box 5"/>
          <p:cNvSpPr txBox="1">
            <a:spLocks noChangeArrowheads="1"/>
          </p:cNvSpPr>
          <p:nvPr/>
        </p:nvSpPr>
        <p:spPr bwMode="auto">
          <a:xfrm>
            <a:off x="4748213" y="609600"/>
            <a:ext cx="2719387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50" charset="0"/>
              </a:rPr>
              <a:t>Template parameter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50" charset="0"/>
              </a:rPr>
              <a:t>T</a:t>
            </a:r>
            <a:r>
              <a:rPr lang="en-US" altLang="zh-CN">
                <a:ea typeface="Times New Roman" panose="02020603050405020304" pitchFamily="18" charset="0"/>
                <a:cs typeface="AGaramond" pitchFamily="50" charset="0"/>
              </a:rPr>
              <a:t> specified in template header</a:t>
            </a:r>
          </a:p>
        </p:txBody>
      </p:sp>
      <p:sp>
        <p:nvSpPr>
          <p:cNvPr id="1299462" name="Line 6"/>
          <p:cNvSpPr>
            <a:spLocks noChangeShapeType="1"/>
          </p:cNvSpPr>
          <p:nvPr/>
        </p:nvSpPr>
        <p:spPr bwMode="auto">
          <a:xfrm flipH="1">
            <a:off x="2057400" y="914400"/>
            <a:ext cx="2667000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70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94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7162800" y="1068388"/>
            <a:ext cx="18288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1600"/>
              </a:spcAft>
              <a:buClrTx/>
            </a:pPr>
            <a:r>
              <a:rPr lang="en-US" altLang="zh-CN" sz="1400" b="1">
                <a:latin typeface="Lucida Console" panose="020B0609040504020204" pitchFamily="49" charset="0"/>
                <a:ea typeface="宋体" panose="02010600030101010101" pitchFamily="2" charset="-122"/>
              </a:rPr>
              <a:t>fig14_01.cpp</a:t>
            </a:r>
            <a:r>
              <a:rPr lang="en-US" altLang="zh-CN" sz="1200" b="1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1400" b="1">
              <a:latin typeface="Lucida Console" panose="020B0609040504020204" pitchFamily="49" charset="0"/>
              <a:ea typeface="宋体" panose="02010600030101010101" pitchFamily="2" charset="-122"/>
            </a:endParaRPr>
          </a:p>
          <a:p>
            <a:pPr eaLnBrk="1" hangingPunct="1">
              <a:spcAft>
                <a:spcPts val="1600"/>
              </a:spcAft>
              <a:buClrTx/>
            </a:pPr>
            <a:r>
              <a:rPr lang="en-US" altLang="zh-CN">
                <a:ea typeface="宋体" panose="02010600030101010101" pitchFamily="2" charset="-122"/>
              </a:rPr>
              <a:t>(2 of 2)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0" y="0"/>
          <a:ext cx="7037388" cy="477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66" name="Document" r:id="rId4" imgW="7074123" imgH="4794434" progId="Word.Document.8">
                  <p:embed/>
                </p:oleObj>
              </mc:Choice>
              <mc:Fallback>
                <p:oleObj name="Document" r:id="rId4" imgW="7074123" imgH="4794434" progId="Word.Document.8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477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485" name="Text Box 5"/>
          <p:cNvSpPr txBox="1">
            <a:spLocks noChangeArrowheads="1"/>
          </p:cNvSpPr>
          <p:nvPr/>
        </p:nvSpPr>
        <p:spPr bwMode="auto">
          <a:xfrm>
            <a:off x="4799013" y="528638"/>
            <a:ext cx="37338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50" charset="0"/>
              </a:rPr>
              <a:t>Creates a function-template specialization of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50" charset="0"/>
              </a:rPr>
              <a:t>printArray</a:t>
            </a:r>
            <a:r>
              <a:rPr lang="en-US" altLang="zh-CN">
                <a:ea typeface="Times New Roman" panose="02020603050405020304" pitchFamily="18" charset="0"/>
                <a:cs typeface="AGaramond" pitchFamily="50" charset="0"/>
              </a:rPr>
              <a:t> where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50" charset="0"/>
              </a:rPr>
              <a:t>int</a:t>
            </a:r>
            <a:r>
              <a:rPr lang="en-US" altLang="zh-CN">
                <a:ea typeface="Times New Roman" panose="02020603050405020304" pitchFamily="18" charset="0"/>
                <a:cs typeface="AGaramond" pitchFamily="50" charset="0"/>
              </a:rPr>
              <a:t> replaces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50" charset="0"/>
              </a:rPr>
              <a:t>T</a:t>
            </a:r>
          </a:p>
        </p:txBody>
      </p:sp>
      <p:sp>
        <p:nvSpPr>
          <p:cNvPr id="1300486" name="Line 6"/>
          <p:cNvSpPr>
            <a:spLocks noChangeShapeType="1"/>
          </p:cNvSpPr>
          <p:nvPr/>
        </p:nvSpPr>
        <p:spPr bwMode="auto">
          <a:xfrm flipH="1" flipV="1">
            <a:off x="2667000" y="5334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00487" name="Text Box 7"/>
          <p:cNvSpPr txBox="1">
            <a:spLocks noChangeArrowheads="1"/>
          </p:cNvSpPr>
          <p:nvPr/>
        </p:nvSpPr>
        <p:spPr bwMode="auto">
          <a:xfrm>
            <a:off x="4800600" y="1524000"/>
            <a:ext cx="38862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50" charset="0"/>
              </a:rPr>
              <a:t>Creates a function-template specialization of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50" charset="0"/>
              </a:rPr>
              <a:t>printArray</a:t>
            </a:r>
            <a:r>
              <a:rPr lang="en-US" altLang="zh-CN">
                <a:ea typeface="Times New Roman" panose="02020603050405020304" pitchFamily="18" charset="0"/>
                <a:cs typeface="AGaramond" pitchFamily="50" charset="0"/>
              </a:rPr>
              <a:t> where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50" charset="0"/>
              </a:rPr>
              <a:t>double</a:t>
            </a:r>
            <a:r>
              <a:rPr lang="en-US" altLang="zh-CN">
                <a:ea typeface="Times New Roman" panose="02020603050405020304" pitchFamily="18" charset="0"/>
                <a:cs typeface="AGaramond" pitchFamily="50" charset="0"/>
              </a:rPr>
              <a:t> replaces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50" charset="0"/>
              </a:rPr>
              <a:t>T</a:t>
            </a:r>
          </a:p>
        </p:txBody>
      </p:sp>
      <p:sp>
        <p:nvSpPr>
          <p:cNvPr id="1300488" name="Line 8"/>
          <p:cNvSpPr>
            <a:spLocks noChangeShapeType="1"/>
          </p:cNvSpPr>
          <p:nvPr/>
        </p:nvSpPr>
        <p:spPr bwMode="auto">
          <a:xfrm flipH="1" flipV="1">
            <a:off x="2667000" y="16002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00489" name="Text Box 9"/>
          <p:cNvSpPr txBox="1">
            <a:spLocks noChangeArrowheads="1"/>
          </p:cNvSpPr>
          <p:nvPr/>
        </p:nvSpPr>
        <p:spPr bwMode="auto">
          <a:xfrm>
            <a:off x="4800600" y="2667000"/>
            <a:ext cx="3886200" cy="590550"/>
          </a:xfrm>
          <a:prstGeom prst="rect">
            <a:avLst/>
          </a:prstGeom>
          <a:solidFill>
            <a:srgbClr val="F0F7F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Times New Roman" panose="02020603050405020304" pitchFamily="18" charset="0"/>
                <a:cs typeface="AGaramond" pitchFamily="50" charset="0"/>
              </a:rPr>
              <a:t>Creates a function-template specialization of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50" charset="0"/>
              </a:rPr>
              <a:t>printArray</a:t>
            </a:r>
            <a:r>
              <a:rPr lang="en-US" altLang="zh-CN">
                <a:ea typeface="Times New Roman" panose="02020603050405020304" pitchFamily="18" charset="0"/>
                <a:cs typeface="AGaramond" pitchFamily="50" charset="0"/>
              </a:rPr>
              <a:t> where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50" charset="0"/>
              </a:rPr>
              <a:t>char</a:t>
            </a:r>
            <a:r>
              <a:rPr lang="en-US" altLang="zh-CN">
                <a:ea typeface="Times New Roman" panose="02020603050405020304" pitchFamily="18" charset="0"/>
                <a:cs typeface="AGaramond" pitchFamily="50" charset="0"/>
              </a:rPr>
              <a:t> replaces </a:t>
            </a:r>
            <a:r>
              <a:rPr lang="en-US" altLang="zh-CN" b="1">
                <a:latin typeface="Courier New" panose="02070309020205020404" pitchFamily="49" charset="0"/>
                <a:ea typeface="Times New Roman" panose="02020603050405020304" pitchFamily="18" charset="0"/>
                <a:cs typeface="AGaramond" pitchFamily="50" charset="0"/>
              </a:rPr>
              <a:t>T</a:t>
            </a:r>
          </a:p>
        </p:txBody>
      </p:sp>
      <p:sp>
        <p:nvSpPr>
          <p:cNvPr id="1300490" name="Line 10"/>
          <p:cNvSpPr>
            <a:spLocks noChangeShapeType="1"/>
          </p:cNvSpPr>
          <p:nvPr/>
        </p:nvSpPr>
        <p:spPr bwMode="auto">
          <a:xfrm flipH="1" flipV="1">
            <a:off x="2667000" y="27432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13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485" grpId="0" animBg="1"/>
      <p:bldP spid="1300487" grpId="0" animBg="1"/>
      <p:bldP spid="130048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77096" cy="137160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solidFill>
                  <a:srgbClr val="1A1AFA"/>
                </a:solidFill>
                <a:ea typeface="宋体" panose="02010600030101010101" pitchFamily="2" charset="-122"/>
              </a:rPr>
              <a:t>Overloading Function Templates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46"/>
            <a:ext cx="8001000" cy="4724354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A function template may be overloaded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Other function templates that specify the same name but different parameters</a:t>
            </a:r>
          </a:p>
          <a:p>
            <a:pPr lvl="1" eaLnBrk="1" hangingPunct="1"/>
            <a:r>
              <a:rPr lang="en-US" altLang="zh-CN" dirty="0" err="1">
                <a:ea typeface="宋体" panose="02010600030101010101" pitchFamily="2" charset="-122"/>
              </a:rPr>
              <a:t>Nontemplate</a:t>
            </a:r>
            <a:r>
              <a:rPr lang="en-US" altLang="zh-CN" dirty="0">
                <a:ea typeface="宋体" panose="02010600030101010101" pitchFamily="2" charset="-122"/>
              </a:rPr>
              <a:t> functions that specify the same name but different parameters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The compiler chooses the best function or specialization to match the function call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dirty="0" err="1">
                <a:ea typeface="宋体" panose="02010600030101010101" pitchFamily="2" charset="-122"/>
              </a:rPr>
              <a:t>nontemplate</a:t>
            </a:r>
            <a:r>
              <a:rPr lang="en-US" altLang="zh-CN" dirty="0">
                <a:ea typeface="宋体" panose="02010600030101010101" pitchFamily="2" charset="-122"/>
              </a:rPr>
              <a:t> function is chosen over a template specialization in case of a tie</a:t>
            </a: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Otherwise, multiple matches result in a compilation error (ambiguous function call )</a:t>
            </a:r>
          </a:p>
        </p:txBody>
      </p:sp>
    </p:spTree>
    <p:extLst>
      <p:ext uri="{BB962C8B-B14F-4D97-AF65-F5344CB8AC3E}">
        <p14:creationId xmlns:p14="http://schemas.microsoft.com/office/powerpoint/2010/main" val="3213090335"/>
      </p:ext>
    </p:extLst>
  </p:cSld>
  <p:clrMapOvr>
    <a:masterClrMapping/>
  </p:clrMapOvr>
</p:sld>
</file>

<file path=ppt/theme/theme1.xml><?xml version="1.0" encoding="utf-8"?>
<a:theme xmlns:a="http://schemas.openxmlformats.org/drawingml/2006/main" name="Deitel_HTP_Title">
  <a:themeElements>
    <a:clrScheme name="Deitel_HTP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itel_HTP_Tit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itel_HTP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otes">
  <a:themeElements>
    <a:clrScheme name="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ote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bjectives">
  <a:themeElements>
    <a:clrScheme name="Objectiv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iv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bject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utline">
  <a:themeElements>
    <a:clrScheme name="Out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tline">
      <a:majorFont>
        <a:latin typeface="Goudy Sans Medium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ps">
  <a:themeElements>
    <a:clrScheme name="Ti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p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T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ode">
  <a:themeElements>
    <a:clrScheme name="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">
      <a:majorFont>
        <a:latin typeface="Arial"/>
        <a:ea typeface="宋体"/>
        <a:cs typeface=""/>
      </a:majorFont>
      <a:minorFont>
        <a:latin typeface="Lucida Consol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igures">
  <a:themeElements>
    <a:clrScheme name="Fig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gures">
      <a:majorFont>
        <a:latin typeface="Arial"/>
        <a:ea typeface="宋体"/>
        <a:cs typeface=""/>
      </a:majorFont>
      <a:minorFont>
        <a:latin typeface="A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Fig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基本">
  <a:themeElements>
    <a:clrScheme name="基本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FFFFFF"/>
      </a:accent3>
      <a:accent4>
        <a:srgbClr val="000000"/>
      </a:accent4>
      <a:accent5>
        <a:srgbClr val="BEBEBE"/>
      </a:accent5>
      <a:accent6>
        <a:srgbClr val="DEB001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基本 1">
        <a:dk1>
          <a:srgbClr val="000000"/>
        </a:dk1>
        <a:lt1>
          <a:srgbClr val="FFFFFF"/>
        </a:lt1>
        <a:dk2>
          <a:srgbClr val="D1282E"/>
        </a:dk2>
        <a:lt2>
          <a:srgbClr val="C8C8B1"/>
        </a:lt2>
        <a:accent1>
          <a:srgbClr val="7A7A7A"/>
        </a:accent1>
        <a:accent2>
          <a:srgbClr val="F5C201"/>
        </a:accent2>
        <a:accent3>
          <a:srgbClr val="FFFFFF"/>
        </a:accent3>
        <a:accent4>
          <a:srgbClr val="000000"/>
        </a:accent4>
        <a:accent5>
          <a:srgbClr val="BEBEBE"/>
        </a:accent5>
        <a:accent6>
          <a:srgbClr val="DEB001"/>
        </a:accent6>
        <a:hlink>
          <a:srgbClr val="CC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3897</TotalTime>
  <Pages>0</Pages>
  <Words>746</Words>
  <Characters>0</Characters>
  <Application>Microsoft Office PowerPoint</Application>
  <DocSecurity>0</DocSecurity>
  <PresentationFormat>全屏显示(4:3)</PresentationFormat>
  <Lines>0</Lines>
  <Paragraphs>151</Paragraphs>
  <Slides>25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51" baseType="lpstr">
      <vt:lpstr>AGaramond</vt:lpstr>
      <vt:lpstr>Algerian</vt:lpstr>
      <vt:lpstr>Goudy Sans Book</vt:lpstr>
      <vt:lpstr>Goudy Sans Medium</vt:lpstr>
      <vt:lpstr>Kozuka Mincho Pr6N H</vt:lpstr>
      <vt:lpstr>Kozuka Mincho Pro H</vt:lpstr>
      <vt:lpstr>宋体</vt:lpstr>
      <vt:lpstr>微软雅黑</vt:lpstr>
      <vt:lpstr>Arial</vt:lpstr>
      <vt:lpstr>Arial Black</vt:lpstr>
      <vt:lpstr>Courier New</vt:lpstr>
      <vt:lpstr>Lucida Console</vt:lpstr>
      <vt:lpstr>Symbol</vt:lpstr>
      <vt:lpstr>Times</vt:lpstr>
      <vt:lpstr>Times New Roman</vt:lpstr>
      <vt:lpstr>Wingdings</vt:lpstr>
      <vt:lpstr>Deitel_HTP_Title</vt:lpstr>
      <vt:lpstr>Quotes</vt:lpstr>
      <vt:lpstr>Objectives</vt:lpstr>
      <vt:lpstr>Outline</vt:lpstr>
      <vt:lpstr>Tips</vt:lpstr>
      <vt:lpstr>Code</vt:lpstr>
      <vt:lpstr>Figures</vt:lpstr>
      <vt:lpstr>Paragraphs</vt:lpstr>
      <vt:lpstr>基本</vt:lpstr>
      <vt:lpstr>Document</vt:lpstr>
      <vt:lpstr>Templates</vt:lpstr>
      <vt:lpstr>OBJECTIVES</vt:lpstr>
      <vt:lpstr>PowerPoint 演示文稿</vt:lpstr>
      <vt:lpstr>01 Introduction</vt:lpstr>
      <vt:lpstr>02 Function Templates</vt:lpstr>
      <vt:lpstr>02 Function Templates (Cont.)</vt:lpstr>
      <vt:lpstr>PowerPoint 演示文稿</vt:lpstr>
      <vt:lpstr>PowerPoint 演示文稿</vt:lpstr>
      <vt:lpstr>Overloading Function Templates</vt:lpstr>
      <vt:lpstr>03 Class Templates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04 Notes  </vt:lpstr>
      <vt:lpstr>4.1 Notes  on Templates and Inheritance</vt:lpstr>
      <vt:lpstr>4.2 Notes  on Templates and Friends</vt:lpstr>
      <vt:lpstr>4.2 Notes  on Templates and Friends (Cont.)</vt:lpstr>
      <vt:lpstr>4.2 Notes  on Templates and Friends (Cont.)</vt:lpstr>
      <vt:lpstr>4.3 Notes  on Templates and static Members</vt:lpstr>
    </vt:vector>
  </TitlesOfParts>
  <Manager/>
  <Company>Laserwords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/>
  <dc:creator>Prabhu</dc:creator>
  <cp:keywords/>
  <dc:description/>
  <cp:lastModifiedBy>赖颖东</cp:lastModifiedBy>
  <cp:revision>790</cp:revision>
  <dcterms:created xsi:type="dcterms:W3CDTF">2004-12-20T05:11:56Z</dcterms:created>
  <dcterms:modified xsi:type="dcterms:W3CDTF">2016-04-14T00:48:19Z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2052-9.1.0.5113</vt:lpwstr>
  </property>
</Properties>
</file>