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31"/>
  </p:notesMasterIdLst>
  <p:sldIdLst>
    <p:sldId id="256" r:id="rId10"/>
    <p:sldId id="573" r:id="rId11"/>
    <p:sldId id="418" r:id="rId12"/>
    <p:sldId id="572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91" r:id="rId27"/>
    <p:sldId id="592" r:id="rId28"/>
    <p:sldId id="593" r:id="rId29"/>
    <p:sldId id="59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90" d="100"/>
          <a:sy n="90" d="100"/>
        </p:scale>
        <p:origin x="810" y="63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5DB6FC-1AB5-4399-B400-50C5EC46E174}" type="slidenum">
              <a:rPr kumimoji="0" lang="en-US" altLang="zh-CN" sz="1200">
                <a:latin typeface="Arial" panose="020B0604020202020204" pitchFamily="34" charset="0"/>
              </a:rPr>
              <a:pPr/>
              <a:t>9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462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DA0FFE-49A8-4CFA-8AB0-F067CD476378}" type="slidenum">
              <a:rPr kumimoji="0" lang="en-US" altLang="zh-CN" sz="1200">
                <a:latin typeface="Arial" panose="020B0604020202020204" pitchFamily="34" charset="0"/>
              </a:rPr>
              <a:pPr/>
              <a:t>18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366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5DD7B-8732-414F-B7E0-D19E41441F6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3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045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A83EC-EB26-410B-A54F-C46AA16FF14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4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501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C28B6-73AF-49E9-8F2A-3898580A29E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4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6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E20C3B-C0CE-4340-80D8-80A2E5BEB76C}" type="slidenum">
              <a:rPr kumimoji="0" lang="en-US" altLang="zh-CN" sz="1200">
                <a:latin typeface="Arial" panose="020B0604020202020204" pitchFamily="34" charset="0"/>
              </a:rPr>
              <a:pPr/>
              <a:t>10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229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DA0FFE-49A8-4CFA-8AB0-F067CD476378}" type="slidenum">
              <a:rPr kumimoji="0" lang="en-US" altLang="zh-CN" sz="1200">
                <a:latin typeface="Arial" panose="020B0604020202020204" pitchFamily="34" charset="0"/>
              </a:rPr>
              <a:pPr/>
              <a:t>11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909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6D2D19A-8B7F-44EF-BDFC-5EB6426A58EC}" type="slidenum">
              <a:rPr kumimoji="0" lang="en-US" altLang="zh-CN" sz="1200">
                <a:latin typeface="Arial" panose="020B0604020202020204" pitchFamily="34" charset="0"/>
              </a:rPr>
              <a:pPr/>
              <a:t>12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46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FC1FBE-B08E-45DD-92EC-746DB1269AB6}" type="slidenum">
              <a:rPr kumimoji="0" lang="en-US" altLang="zh-CN" sz="1200">
                <a:latin typeface="Arial" panose="020B0604020202020204" pitchFamily="34" charset="0"/>
              </a:rPr>
              <a:pPr/>
              <a:t>13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404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AD2D78-99A7-49A3-9DE9-8935A88D9901}" type="slidenum">
              <a:rPr kumimoji="0" lang="en-US" altLang="zh-CN" sz="1200">
                <a:latin typeface="Arial" panose="020B0604020202020204" pitchFamily="34" charset="0"/>
              </a:rPr>
              <a:pPr/>
              <a:t>14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752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A72801-07C5-4D36-93DB-98D39B709DF3}" type="slidenum">
              <a:rPr kumimoji="0" lang="en-US" altLang="zh-CN" sz="1200">
                <a:latin typeface="Arial" panose="020B0604020202020204" pitchFamily="34" charset="0"/>
              </a:rPr>
              <a:pPr/>
              <a:t>15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017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6F2D9E-C3B1-4A29-AE10-8207792C1EAD}" type="slidenum">
              <a:rPr kumimoji="0" lang="en-US" altLang="zh-CN" sz="1200">
                <a:latin typeface="Arial" panose="020B0604020202020204" pitchFamily="34" charset="0"/>
              </a:rPr>
              <a:pPr/>
              <a:t>16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81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FC1FBE-B08E-45DD-92EC-746DB1269AB6}" type="slidenum">
              <a:rPr kumimoji="0" lang="en-US" altLang="zh-CN" sz="1200">
                <a:latin typeface="Arial" panose="020B0604020202020204" pitchFamily="34" charset="0"/>
              </a:rPr>
              <a:pPr/>
              <a:t>17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417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February 29, 2016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altLang="zh-CN" sz="3600" dirty="0"/>
              <a:t>Introduction to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Classes </a:t>
            </a:r>
            <a:r>
              <a:rPr lang="en-US" altLang="zh-CN" sz="3600" dirty="0"/>
              <a:t>and Objects </a:t>
            </a:r>
            <a:r>
              <a:rPr lang="en-US" altLang="zh-CN" sz="3600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</a:p>
          <a:p>
            <a:pPr eaLnBrk="1" hangingPunct="1"/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8</a:t>
            </a:r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fig03_01.cpp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1)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13" y="6350"/>
          <a:ext cx="7037387" cy="62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7073900" imgH="6311900" progId="Word.Document.8">
                  <p:embed/>
                </p:oleObj>
              </mc:Choice>
              <mc:Fallback>
                <p:oleObj name="Document" r:id="rId4" imgW="7073900" imgH="6311900" progId="Word.Document.8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6350"/>
                        <a:ext cx="7037387" cy="62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3733800" y="1219200"/>
            <a:ext cx="2590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Beginning of class definition for class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GradeBook</a:t>
            </a:r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 flipH="1">
            <a:off x="1676400" y="1600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2971800" y="1676400"/>
            <a:ext cx="2209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Beginning of class body</a:t>
            </a:r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 flipH="1">
            <a:off x="533400" y="1828800"/>
            <a:ext cx="24384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2971800" y="3657600"/>
            <a:ext cx="17526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End of class body</a:t>
            </a:r>
          </a:p>
        </p:txBody>
      </p:sp>
      <p:sp>
        <p:nvSpPr>
          <p:cNvPr id="249870" name="Line 14"/>
          <p:cNvSpPr>
            <a:spLocks noChangeShapeType="1"/>
          </p:cNvSpPr>
          <p:nvPr/>
        </p:nvSpPr>
        <p:spPr bwMode="auto">
          <a:xfrm flipH="1" flipV="1">
            <a:off x="457200" y="3657600"/>
            <a:ext cx="251460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3362325" y="1905000"/>
            <a:ext cx="303847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Access specifier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public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; makes members available to the public</a:t>
            </a:r>
          </a:p>
        </p:txBody>
      </p:sp>
      <p:sp>
        <p:nvSpPr>
          <p:cNvPr id="249874" name="Line 18"/>
          <p:cNvSpPr>
            <a:spLocks noChangeShapeType="1"/>
          </p:cNvSpPr>
          <p:nvPr/>
        </p:nvSpPr>
        <p:spPr bwMode="auto">
          <a:xfrm flipH="1">
            <a:off x="990600" y="2209800"/>
            <a:ext cx="2371725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4876800" y="2286000"/>
            <a:ext cx="3276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Member function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displayMessage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returns nothing</a:t>
            </a:r>
          </a:p>
        </p:txBody>
      </p:sp>
      <p:sp>
        <p:nvSpPr>
          <p:cNvPr id="249878" name="Line 22"/>
          <p:cNvSpPr>
            <a:spLocks noChangeShapeType="1"/>
          </p:cNvSpPr>
          <p:nvPr/>
        </p:nvSpPr>
        <p:spPr bwMode="auto">
          <a:xfrm flipH="1">
            <a:off x="2438400" y="2479675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5029200" y="4038600"/>
            <a:ext cx="2971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cs typeface="Times New Roman" panose="02020603050405020304" pitchFamily="18" charset="0"/>
              </a:rPr>
              <a:t>Use dot operator to call  </a:t>
            </a:r>
            <a:r>
              <a:rPr kumimoji="0" lang="en-US" altLang="zh-CN" b="1">
                <a:latin typeface="Courier New" panose="02070309020205020404" pitchFamily="49" charset="0"/>
                <a:cs typeface="Times New Roman" panose="02020603050405020304" pitchFamily="18" charset="0"/>
              </a:rPr>
              <a:t>GradeBook</a:t>
            </a:r>
            <a:r>
              <a:rPr kumimoji="0" lang="zh-CN" altLang="en-US">
                <a:cs typeface="Times New Roman" panose="02020603050405020304" pitchFamily="18" charset="0"/>
              </a:rPr>
              <a:t>’</a:t>
            </a:r>
            <a:r>
              <a:rPr kumimoji="0" lang="en-US" altLang="zh-CN">
                <a:cs typeface="Times New Roman" panose="02020603050405020304" pitchFamily="18" charset="0"/>
              </a:rPr>
              <a:t>s member function</a:t>
            </a:r>
          </a:p>
        </p:txBody>
      </p:sp>
      <p:sp>
        <p:nvSpPr>
          <p:cNvPr id="249881" name="Line 25"/>
          <p:cNvSpPr>
            <a:spLocks noChangeShapeType="1"/>
          </p:cNvSpPr>
          <p:nvPr/>
        </p:nvSpPr>
        <p:spPr bwMode="auto">
          <a:xfrm flipH="1">
            <a:off x="3048000" y="4232275"/>
            <a:ext cx="198120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 animBg="1"/>
      <p:bldP spid="249866" grpId="0" animBg="1"/>
      <p:bldP spid="249869" grpId="0" animBg="1"/>
      <p:bldP spid="249873" grpId="0" animBg="1"/>
      <p:bldP spid="249877" grpId="0" animBg="1"/>
      <p:bldP spid="2498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50079A-A6B1-4DDE-A8EA-C09FC02C41A9}" type="slidenum">
              <a:rPr kumimoji="0" lang="en-US" altLang="zh-CN" sz="1200">
                <a:latin typeface="Arial" panose="020B0604020202020204" pitchFamily="34" charset="0"/>
              </a:rPr>
              <a:pPr/>
              <a:t>11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48502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03 Defining a Class With a Member Function (Cont.)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4957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Member function definition</a:t>
            </a:r>
          </a:p>
          <a:p>
            <a:pPr lvl="1"/>
            <a:r>
              <a:rPr lang="en-US" altLang="zh-CN" sz="1800" dirty="0" smtClean="0"/>
              <a:t>Return type of a function</a:t>
            </a:r>
          </a:p>
          <a:p>
            <a:pPr lvl="2"/>
            <a:r>
              <a:rPr lang="en-US" altLang="zh-CN" sz="1600" dirty="0" smtClean="0"/>
              <a:t>Indicates the type of value returned by the function when it completes its task</a:t>
            </a:r>
          </a:p>
          <a:p>
            <a:pPr lvl="2"/>
            <a:r>
              <a:rPr lang="en-US" altLang="zh-CN" sz="1600" dirty="0" smtClean="0">
                <a:latin typeface="Lucida Console" panose="020B0609040504020204" pitchFamily="49" charset="0"/>
              </a:rPr>
              <a:t>void</a:t>
            </a:r>
            <a:r>
              <a:rPr lang="en-US" altLang="zh-CN" sz="1600" dirty="0" smtClean="0"/>
              <a:t> indicates that the function does not return any value</a:t>
            </a:r>
          </a:p>
          <a:p>
            <a:pPr lvl="1"/>
            <a:r>
              <a:rPr lang="en-US" altLang="zh-CN" sz="1800" dirty="0" smtClean="0"/>
              <a:t>Function name must be a valid identifier</a:t>
            </a:r>
          </a:p>
          <a:p>
            <a:pPr lvl="1"/>
            <a:r>
              <a:rPr lang="en-US" altLang="zh-CN" sz="1800" dirty="0" smtClean="0"/>
              <a:t>Parentheses after function name indicate that it is a function</a:t>
            </a:r>
          </a:p>
          <a:p>
            <a:pPr lvl="1"/>
            <a:r>
              <a:rPr lang="en-US" altLang="zh-CN" sz="1800" dirty="0" smtClean="0"/>
              <a:t>Function body contains statements that perform the function</a:t>
            </a:r>
            <a:r>
              <a:rPr lang="zh-CN" altLang="en-US" sz="1800" dirty="0" smtClean="0">
                <a:latin typeface="Arial" panose="020B0604020202020204" pitchFamily="34" charset="0"/>
              </a:rPr>
              <a:t>’</a:t>
            </a:r>
            <a:r>
              <a:rPr lang="en-US" altLang="zh-CN" sz="1800" dirty="0" smtClean="0"/>
              <a:t>s task</a:t>
            </a:r>
          </a:p>
          <a:p>
            <a:pPr lvl="2"/>
            <a:r>
              <a:rPr lang="en-US" altLang="zh-CN" sz="1600" dirty="0" smtClean="0"/>
              <a:t>Delimited by braces (</a:t>
            </a:r>
            <a:r>
              <a:rPr lang="en-US" altLang="zh-CN" sz="1600" dirty="0" smtClean="0">
                <a:latin typeface="Lucida Console" panose="020B0609040504020204" pitchFamily="49" charset="0"/>
              </a:rPr>
              <a:t>{}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en-US" altLang="zh-CN" sz="1800" dirty="0" smtClean="0"/>
              <a:t>Function </a:t>
            </a:r>
            <a:r>
              <a:rPr lang="en-US" altLang="zh-CN" sz="1800" dirty="0"/>
              <a:t>parameter(s</a:t>
            </a:r>
            <a:r>
              <a:rPr lang="en-US" altLang="zh-CN" sz="1800" dirty="0" smtClean="0"/>
              <a:t>) :</a:t>
            </a:r>
            <a:r>
              <a:rPr lang="en-US" altLang="zh-CN" sz="1600" dirty="0" smtClean="0"/>
              <a:t>Information </a:t>
            </a:r>
            <a:r>
              <a:rPr lang="en-US" altLang="zh-CN" sz="1600" dirty="0"/>
              <a:t>needed by a function to perform its task</a:t>
            </a:r>
          </a:p>
          <a:p>
            <a:pPr lvl="1"/>
            <a:r>
              <a:rPr lang="en-US" altLang="zh-CN" sz="1800" dirty="0"/>
              <a:t>Function argument(s</a:t>
            </a:r>
            <a:r>
              <a:rPr lang="en-US" altLang="zh-CN" sz="1800" dirty="0" smtClean="0"/>
              <a:t>):Values </a:t>
            </a:r>
            <a:r>
              <a:rPr lang="en-US" altLang="zh-CN" sz="1800" dirty="0"/>
              <a:t>supplied by a function call for each of the function</a:t>
            </a:r>
            <a:r>
              <a:rPr lang="zh-CN" altLang="en-US" sz="1800" dirty="0">
                <a:latin typeface="Arial" panose="020B0604020202020204" pitchFamily="34" charset="0"/>
              </a:rPr>
              <a:t>’</a:t>
            </a:r>
            <a:r>
              <a:rPr lang="en-US" altLang="zh-CN" sz="1800" dirty="0"/>
              <a:t>s parameters</a:t>
            </a:r>
          </a:p>
          <a:p>
            <a:pPr lvl="2"/>
            <a:r>
              <a:rPr lang="en-US" altLang="zh-CN" sz="1600" dirty="0"/>
              <a:t>Argument values are copied into function parameters at execution time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710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DCEAD2-A2CE-4110-B839-0745FD1D940A}" type="slidenum">
              <a:rPr kumimoji="0" lang="en-US" altLang="zh-CN" sz="1200">
                <a:latin typeface="Arial" panose="020B0604020202020204" pitchFamily="34" charset="0"/>
              </a:rPr>
              <a:pPr/>
              <a:t>12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15116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03 Defining a Class With a Member Function (Cont.)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Using a class</a:t>
            </a:r>
          </a:p>
          <a:p>
            <a:pPr lvl="1"/>
            <a:r>
              <a:rPr lang="en-US" altLang="zh-CN" sz="2000" dirty="0" smtClean="0"/>
              <a:t>A class is a user-defined type (or programmer-defined type)</a:t>
            </a:r>
          </a:p>
          <a:p>
            <a:pPr lvl="2"/>
            <a:r>
              <a:rPr lang="en-US" altLang="zh-CN" sz="1800" dirty="0" smtClean="0"/>
              <a:t>Can be used to create objects</a:t>
            </a:r>
          </a:p>
          <a:p>
            <a:pPr lvl="3"/>
            <a:r>
              <a:rPr lang="en-US" altLang="zh-CN" sz="1800" dirty="0" smtClean="0"/>
              <a:t>Variables of the class type</a:t>
            </a:r>
          </a:p>
          <a:p>
            <a:pPr lvl="2"/>
            <a:r>
              <a:rPr lang="en-US" altLang="zh-CN" sz="1800" dirty="0" smtClean="0"/>
              <a:t>C++ is an extensible language</a:t>
            </a:r>
          </a:p>
          <a:p>
            <a:pPr lvl="1"/>
            <a:r>
              <a:rPr lang="en-US" altLang="zh-CN" sz="2000" dirty="0" smtClean="0"/>
              <a:t>Dot operator (</a:t>
            </a:r>
            <a:r>
              <a:rPr lang="en-US" altLang="zh-CN" sz="2000" dirty="0" smtClean="0">
                <a:latin typeface="Lucida Console" panose="020B0609040504020204" pitchFamily="49" charset="0"/>
              </a:rPr>
              <a:t>.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en-US" altLang="zh-CN" sz="1800" dirty="0" smtClean="0"/>
              <a:t>Used to access an object</a:t>
            </a:r>
            <a:r>
              <a:rPr lang="zh-CN" altLang="en-US" sz="1800" dirty="0" smtClean="0">
                <a:latin typeface="Arial" panose="020B0604020202020204" pitchFamily="34" charset="0"/>
              </a:rPr>
              <a:t>’</a:t>
            </a:r>
            <a:r>
              <a:rPr lang="en-US" altLang="zh-CN" sz="1800" dirty="0" smtClean="0"/>
              <a:t>s data members and member functions</a:t>
            </a:r>
          </a:p>
          <a:p>
            <a:pPr lvl="2"/>
            <a:r>
              <a:rPr lang="en-US" altLang="zh-CN" sz="1800" dirty="0" smtClean="0"/>
              <a:t>Example</a:t>
            </a:r>
          </a:p>
          <a:p>
            <a:pPr lvl="3"/>
            <a:r>
              <a:rPr lang="en-US" altLang="zh-CN" sz="1800" dirty="0" err="1" smtClean="0">
                <a:latin typeface="Lucida Console" panose="020B0609040504020204" pitchFamily="49" charset="0"/>
              </a:rPr>
              <a:t>myGradeBook.displayMessage</a:t>
            </a:r>
            <a:r>
              <a:rPr lang="en-US" altLang="zh-CN" sz="1800" dirty="0" smtClean="0">
                <a:latin typeface="Lucida Console" panose="020B0609040504020204" pitchFamily="49" charset="0"/>
              </a:rPr>
              <a:t>()</a:t>
            </a:r>
          </a:p>
          <a:p>
            <a:pPr lvl="4"/>
            <a:r>
              <a:rPr lang="en-US" altLang="zh-CN" sz="1800" dirty="0" smtClean="0"/>
              <a:t>Call member function 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displayMessage</a:t>
            </a:r>
            <a:r>
              <a:rPr lang="en-US" altLang="zh-CN" sz="1800" dirty="0" smtClean="0"/>
              <a:t> of 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GradeBook</a:t>
            </a:r>
            <a:r>
              <a:rPr lang="en-US" altLang="zh-CN" sz="1800" dirty="0" smtClean="0"/>
              <a:t> object </a:t>
            </a:r>
            <a:r>
              <a:rPr lang="en-US" altLang="zh-CN" sz="1800" dirty="0" err="1" smtClean="0">
                <a:latin typeface="Lucida Console" panose="020B0609040504020204" pitchFamily="49" charset="0"/>
              </a:rPr>
              <a:t>myGradeBook</a:t>
            </a:r>
            <a:endParaRPr lang="en-US" altLang="zh-CN" sz="18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1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106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04 Data Members, </a:t>
            </a:r>
            <a:br>
              <a:rPr lang="en-US" altLang="zh-CN" sz="3200" dirty="0" smtClean="0"/>
            </a:br>
            <a:r>
              <a:rPr lang="en-US" altLang="zh-CN" sz="3200" i="1" dirty="0" smtClean="0"/>
              <a:t>set</a:t>
            </a:r>
            <a:r>
              <a:rPr lang="en-US" altLang="zh-CN" sz="3200" dirty="0" smtClean="0"/>
              <a:t> Functions and </a:t>
            </a:r>
            <a:r>
              <a:rPr lang="en-US" altLang="zh-CN" sz="3200" i="1" dirty="0" smtClean="0"/>
              <a:t>get</a:t>
            </a:r>
            <a:r>
              <a:rPr lang="en-US" altLang="zh-CN" sz="3200" dirty="0" smtClean="0"/>
              <a:t> Functions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Local variables</a:t>
            </a:r>
          </a:p>
          <a:p>
            <a:pPr lvl="1"/>
            <a:r>
              <a:rPr lang="en-US" altLang="zh-CN" dirty="0" smtClean="0"/>
              <a:t>Variables declared in a function definition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body</a:t>
            </a:r>
          </a:p>
          <a:p>
            <a:pPr lvl="2"/>
            <a:r>
              <a:rPr lang="en-US" altLang="zh-CN" dirty="0" smtClean="0"/>
              <a:t>Cannot be used outside of that function body</a:t>
            </a:r>
          </a:p>
          <a:p>
            <a:pPr lvl="1"/>
            <a:r>
              <a:rPr lang="en-US" altLang="zh-CN" dirty="0" smtClean="0"/>
              <a:t>When a function terminates</a:t>
            </a:r>
          </a:p>
          <a:p>
            <a:pPr lvl="2"/>
            <a:r>
              <a:rPr lang="en-US" altLang="zh-CN" dirty="0" smtClean="0"/>
              <a:t>The values of its local variables are lost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Attributes</a:t>
            </a:r>
          </a:p>
          <a:p>
            <a:pPr lvl="1"/>
            <a:r>
              <a:rPr lang="en-US" altLang="zh-CN" dirty="0" smtClean="0"/>
              <a:t>Exist throughout the life of the object</a:t>
            </a:r>
          </a:p>
          <a:p>
            <a:pPr lvl="1"/>
            <a:r>
              <a:rPr lang="en-US" altLang="zh-CN" dirty="0" smtClean="0"/>
              <a:t>Represented as data members</a:t>
            </a:r>
          </a:p>
          <a:p>
            <a:pPr lvl="2"/>
            <a:r>
              <a:rPr lang="en-US" altLang="zh-CN" dirty="0" smtClean="0"/>
              <a:t>Variables in a class definition</a:t>
            </a:r>
          </a:p>
          <a:p>
            <a:pPr lvl="1"/>
            <a:r>
              <a:rPr lang="en-US" altLang="zh-CN" dirty="0" smtClean="0"/>
              <a:t>Each object of class maintains its own copy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59096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fig03_05.cpp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(1 of 3)</a:t>
            </a:r>
          </a:p>
        </p:txBody>
      </p:sp>
      <p:graphicFrame>
        <p:nvGraphicFramePr>
          <p:cNvPr id="583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6350"/>
          <a:ext cx="7038975" cy="623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4" imgW="7073900" imgH="6273800" progId="Word.Document.8">
                  <p:embed/>
                </p:oleObj>
              </mc:Choice>
              <mc:Fallback>
                <p:oleObj name="Document" r:id="rId4" imgW="7073900" imgH="6273800" progId="Word.Document.8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50"/>
                        <a:ext cx="7038975" cy="623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4724400" y="2667000"/>
            <a:ext cx="32766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set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function modifies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private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data</a:t>
            </a: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 flipH="1">
            <a:off x="2362200" y="2860675"/>
            <a:ext cx="236220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4876800" y="4267200"/>
            <a:ext cx="32766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get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function accesses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private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data</a:t>
            </a:r>
          </a:p>
        </p:txBody>
      </p:sp>
      <p:sp>
        <p:nvSpPr>
          <p:cNvPr id="262155" name="Line 11"/>
          <p:cNvSpPr>
            <a:spLocks noChangeShapeType="1"/>
          </p:cNvSpPr>
          <p:nvPr/>
        </p:nvSpPr>
        <p:spPr bwMode="auto">
          <a:xfrm flipH="1">
            <a:off x="2514600" y="4460875"/>
            <a:ext cx="236220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 animBg="1"/>
      <p:bldP spid="2621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fig03_05.cpp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(2 of 3)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6350"/>
          <a:ext cx="7107238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4" imgW="7150100" imgH="5207000" progId="Word.Document.8">
                  <p:embed/>
                </p:oleObj>
              </mc:Choice>
              <mc:Fallback>
                <p:oleObj name="Document" r:id="rId4" imgW="7150100" imgH="5207000" progId="Word.Document.8">
                  <p:embed/>
                  <p:pic>
                    <p:nvPicPr>
                      <p:cNvPr id="6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50"/>
                        <a:ext cx="7107238" cy="517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5410200" y="1828800"/>
            <a:ext cx="2438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Use </a:t>
            </a: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set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and </a:t>
            </a:r>
            <a:r>
              <a:rPr lang="en-US" altLang="zh-CN" i="1">
                <a:latin typeface="Times New Roman" charset="0"/>
                <a:ea typeface="宋体" charset="0"/>
                <a:cs typeface="Times New Roman" charset="0"/>
              </a:rPr>
              <a:t>get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functions, even within the class</a:t>
            </a:r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 flipH="1" flipV="1">
            <a:off x="5257800" y="1371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4419600" y="5257800"/>
            <a:ext cx="4267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Accessing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private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data outside class definition</a:t>
            </a: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 flipH="1" flipV="1">
            <a:off x="4800600" y="4572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1752600" y="2590800"/>
            <a:ext cx="3200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private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members accessible only to member functions of the class</a:t>
            </a:r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 flipH="1" flipV="1">
            <a:off x="1066800" y="19050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 animBg="1"/>
      <p:bldP spid="263178" grpId="0" animBg="1"/>
      <p:bldP spid="2631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defRPr/>
            </a:pPr>
            <a:r>
              <a:rPr lang="en-US" altLang="zh-CN" sz="1400" b="1">
                <a:latin typeface="Lucida Console" charset="0"/>
                <a:ea typeface="宋体" charset="0"/>
              </a:rPr>
              <a:t>fig03_05.cpp</a:t>
            </a:r>
            <a:r>
              <a:rPr lang="en-US" altLang="zh-CN" sz="1200" b="1">
                <a:latin typeface="Lucida Console" charset="0"/>
                <a:ea typeface="宋体" charset="0"/>
              </a:rPr>
              <a:t> </a:t>
            </a:r>
            <a:endParaRPr lang="en-US" altLang="zh-CN" sz="1400" b="1">
              <a:latin typeface="Lucida Console" charset="0"/>
              <a:ea typeface="宋体" charset="0"/>
            </a:endParaRPr>
          </a:p>
          <a:p>
            <a:pPr>
              <a:spcAft>
                <a:spcPts val="1600"/>
              </a:spcAft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(3 of 3)</a:t>
            </a:r>
          </a:p>
        </p:txBody>
      </p:sp>
      <p:graphicFrame>
        <p:nvGraphicFramePr>
          <p:cNvPr id="624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4763"/>
          <a:ext cx="694531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4" imgW="7073900" imgH="3670300" progId="Word.Document.8">
                  <p:embed/>
                </p:oleObj>
              </mc:Choice>
              <mc:Fallback>
                <p:oleObj name="Document" r:id="rId4" imgW="7073900" imgH="3670300" progId="Word.Document.8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6945313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2971800" y="1600200"/>
            <a:ext cx="4343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Modifying </a:t>
            </a:r>
            <a:r>
              <a:rPr lang="en-US" altLang="zh-CN" b="1">
                <a:latin typeface="Courier New" charset="0"/>
                <a:ea typeface="宋体" charset="0"/>
                <a:cs typeface="Times New Roman" charset="0"/>
              </a:rPr>
              <a:t>private</a:t>
            </a:r>
            <a:r>
              <a:rPr lang="en-US" altLang="zh-CN">
                <a:latin typeface="Times New Roman" charset="0"/>
                <a:ea typeface="宋体" charset="0"/>
                <a:cs typeface="Times New Roman" charset="0"/>
              </a:rPr>
              <a:t> data from outside the class definition</a:t>
            </a:r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 flipH="1" flipV="1">
            <a:off x="3352800" y="914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106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04 Data Members, </a:t>
            </a:r>
            <a:br>
              <a:rPr lang="en-US" altLang="zh-CN" sz="3200" dirty="0" smtClean="0"/>
            </a:br>
            <a:r>
              <a:rPr lang="en-US" altLang="zh-CN" sz="3200" i="1" dirty="0" smtClean="0"/>
              <a:t>set</a:t>
            </a:r>
            <a:r>
              <a:rPr lang="en-US" altLang="zh-CN" sz="3200" dirty="0" smtClean="0"/>
              <a:t> Functions and </a:t>
            </a:r>
            <a:r>
              <a:rPr lang="en-US" altLang="zh-CN" sz="3200" i="1" dirty="0" smtClean="0"/>
              <a:t>get</a:t>
            </a:r>
            <a:r>
              <a:rPr lang="en-US" altLang="zh-CN" sz="3200" dirty="0" smtClean="0"/>
              <a:t> Functions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Access-specifier </a:t>
            </a:r>
            <a:r>
              <a:rPr lang="en-US" altLang="zh-CN" dirty="0">
                <a:latin typeface="Lucida Console" charset="0"/>
              </a:rPr>
              <a:t>private</a:t>
            </a:r>
            <a:r>
              <a:rPr lang="en-US" altLang="zh-CN" dirty="0"/>
              <a:t> 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1800" dirty="0"/>
              <a:t>Makes a data member or member function accessible only to member functions of the class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1800" dirty="0">
                <a:latin typeface="Lucida Console" charset="0"/>
              </a:rPr>
              <a:t>private</a:t>
            </a:r>
            <a:r>
              <a:rPr lang="en-US" altLang="zh-CN" sz="1800" dirty="0"/>
              <a:t> is the default access for class members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1800" dirty="0"/>
              <a:t>Data </a:t>
            </a:r>
            <a:r>
              <a:rPr lang="en-US" altLang="zh-CN" sz="1800" dirty="0" smtClean="0"/>
              <a:t>hiding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Software engineering with </a:t>
            </a:r>
            <a:r>
              <a:rPr lang="en-US" altLang="zh-CN" i="1" dirty="0"/>
              <a:t>set</a:t>
            </a:r>
            <a:r>
              <a:rPr lang="en-US" altLang="zh-CN" dirty="0"/>
              <a:t> and </a:t>
            </a:r>
            <a:r>
              <a:rPr lang="en-US" altLang="zh-CN" i="1" dirty="0"/>
              <a:t>get</a:t>
            </a:r>
            <a:r>
              <a:rPr lang="en-US" altLang="zh-CN" dirty="0"/>
              <a:t> functions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1800" dirty="0">
                <a:latin typeface="Lucida Console" charset="0"/>
              </a:rPr>
              <a:t>public</a:t>
            </a:r>
            <a:r>
              <a:rPr lang="en-US" altLang="zh-CN" sz="1800" dirty="0"/>
              <a:t> member functions that allow clients of a class to set or get the values of </a:t>
            </a:r>
            <a:r>
              <a:rPr lang="en-US" altLang="zh-CN" sz="1800" dirty="0">
                <a:latin typeface="Lucida Console" charset="0"/>
              </a:rPr>
              <a:t>private</a:t>
            </a:r>
            <a:r>
              <a:rPr lang="en-US" altLang="zh-CN" sz="1800" dirty="0"/>
              <a:t> data members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1800" i="1" dirty="0"/>
              <a:t>set</a:t>
            </a:r>
            <a:r>
              <a:rPr lang="en-US" altLang="zh-CN" sz="1800" dirty="0"/>
              <a:t> functions are sometimes called </a:t>
            </a:r>
            <a:r>
              <a:rPr lang="en-US" altLang="zh-CN" sz="1800" dirty="0" err="1"/>
              <a:t>mutators</a:t>
            </a:r>
            <a:r>
              <a:rPr lang="en-US" altLang="zh-CN" sz="1800" dirty="0"/>
              <a:t> and </a:t>
            </a:r>
            <a:r>
              <a:rPr lang="en-US" altLang="zh-CN" sz="1800" i="1" dirty="0"/>
              <a:t>get</a:t>
            </a:r>
            <a:r>
              <a:rPr lang="en-US" altLang="zh-CN" sz="1800" dirty="0"/>
              <a:t> functions are sometimes called accessors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1800" dirty="0"/>
              <a:t>Using </a:t>
            </a:r>
            <a:r>
              <a:rPr lang="en-US" altLang="zh-CN" sz="1800" i="1" dirty="0"/>
              <a:t>set</a:t>
            </a:r>
            <a:r>
              <a:rPr lang="en-US" altLang="zh-CN" sz="1800" dirty="0"/>
              <a:t> and </a:t>
            </a:r>
            <a:r>
              <a:rPr lang="en-US" altLang="zh-CN" sz="1800" i="1" dirty="0"/>
              <a:t>get</a:t>
            </a:r>
            <a:r>
              <a:rPr lang="en-US" altLang="zh-CN" sz="1800" dirty="0"/>
              <a:t> functions allows the creator of the class to control how clients access </a:t>
            </a:r>
            <a:r>
              <a:rPr lang="en-US" altLang="zh-CN" sz="1800" dirty="0">
                <a:latin typeface="Lucida Console" charset="0"/>
              </a:rPr>
              <a:t>private</a:t>
            </a:r>
            <a:r>
              <a:rPr lang="en-US" altLang="zh-CN" sz="1800" dirty="0"/>
              <a:t> data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sz="1800" dirty="0"/>
              <a:t>Should also be used by other member functions of the same class</a:t>
            </a:r>
          </a:p>
          <a:p>
            <a:pPr>
              <a:buFont typeface="Arial" charset="0"/>
              <a:buChar char="–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95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48502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ea typeface="宋体" panose="02010600030101010101" pitchFamily="2" charset="-122"/>
              </a:rPr>
              <a:t>05 Class </a:t>
            </a:r>
            <a:r>
              <a:rPr lang="en-US" altLang="zh-CN" sz="3200" dirty="0">
                <a:ea typeface="宋体" panose="02010600030101010101" pitchFamily="2" charset="-122"/>
              </a:rPr>
              <a:t>Scope and Accessing Class Members</a:t>
            </a:r>
            <a:endParaRPr lang="en-US" altLang="zh-CN" sz="3200" dirty="0" smtClean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4957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Class scope contains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Data members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Variables declared in the class definition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Member functions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Functions declared in the class definition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Within a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scope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Class members are accessible by all member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Outside a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scope</a:t>
            </a:r>
          </a:p>
          <a:p>
            <a:pPr lvl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class members are referenced through a handle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An object name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 reference to an object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 pointer to an object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06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700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05 </a:t>
            </a:r>
            <a:r>
              <a:rPr lang="en-US" altLang="zh-CN" sz="3200" dirty="0">
                <a:ea typeface="宋体" panose="02010600030101010101" pitchFamily="2" charset="-122"/>
              </a:rPr>
              <a:t>Class Scope and Accessing Class Members (Cont.)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Dot member selection operator (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.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Accesses the object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members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Used with an object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name or with a reference to an object</a:t>
            </a:r>
          </a:p>
          <a:p>
            <a:r>
              <a:rPr lang="en-US" altLang="zh-CN">
                <a:ea typeface="宋体" panose="02010600030101010101" pitchFamily="2" charset="-122"/>
              </a:rPr>
              <a:t>Arrow member selection operator (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-&gt;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Accesses the object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members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Used with a pointer to an object</a:t>
            </a:r>
          </a:p>
        </p:txBody>
      </p:sp>
    </p:spTree>
    <p:extLst>
      <p:ext uri="{BB962C8B-B14F-4D97-AF65-F5344CB8AC3E}">
        <p14:creationId xmlns:p14="http://schemas.microsoft.com/office/powerpoint/2010/main" val="17948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 smtClean="0">
                <a:ea typeface="Times New Roman" panose="02020603050405020304" pitchFamily="18" charset="0"/>
              </a:rPr>
              <a:t>What </a:t>
            </a:r>
            <a:r>
              <a:rPr lang="en-US" altLang="zh-CN" sz="1800" b="0" dirty="0">
                <a:ea typeface="Times New Roman" panose="02020603050405020304" pitchFamily="18" charset="0"/>
              </a:rPr>
              <a:t>classes, objects, member functions and data members are.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define a class and use it to create an object. 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define member functions in a class to implement the class's behaviors.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declare data members in a class to implement the class's attributes.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call a member function of an object to make that member function perform its task.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The differences between data members of a class and local variables of a function.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use a constructor to ensure that an object's data is initialized when the object is created.</a:t>
            </a:r>
          </a:p>
          <a:p>
            <a:pPr marL="285750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Times New Roman" panose="02020603050405020304" pitchFamily="18" charset="0"/>
              </a:rPr>
              <a:t>How to engineer a class to separate its interface from its implementation and encourage reuse. </a:t>
            </a:r>
          </a:p>
          <a:p>
            <a:pPr eaLnBrk="1" hangingPunct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fig09_04.cpp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92292" name="Object 4"/>
          <p:cNvGraphicFramePr>
            <a:graphicFrameLocks noChangeAspect="1"/>
          </p:cNvGraphicFramePr>
          <p:nvPr/>
        </p:nvGraphicFramePr>
        <p:xfrm>
          <a:off x="0" y="0"/>
          <a:ext cx="7075488" cy="592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4" imgW="7078146" imgH="5921894" progId="Word.Document.8">
                  <p:embed/>
                </p:oleObj>
              </mc:Choice>
              <mc:Fallback>
                <p:oleObj name="Document" r:id="rId4" imgW="7078146" imgH="5921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92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fig09_04.cpp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93316" name="Object 4"/>
          <p:cNvGraphicFramePr>
            <a:graphicFrameLocks noChangeAspect="1"/>
          </p:cNvGraphicFramePr>
          <p:nvPr/>
        </p:nvGraphicFramePr>
        <p:xfrm>
          <a:off x="0" y="0"/>
          <a:ext cx="7037388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4" imgW="7074123" imgH="5345729" progId="Word.Document.8">
                  <p:embed/>
                </p:oleObj>
              </mc:Choice>
              <mc:Fallback>
                <p:oleObj name="Document" r:id="rId4" imgW="7074123" imgH="5345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3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3318" name="Text Box 6"/>
          <p:cNvSpPr txBox="1">
            <a:spLocks noChangeArrowheads="1"/>
          </p:cNvSpPr>
          <p:nvPr/>
        </p:nvSpPr>
        <p:spPr bwMode="auto">
          <a:xfrm>
            <a:off x="2209800" y="1295400"/>
            <a:ext cx="4859338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Using the dot member selection operator with an object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93319" name="Line 7"/>
          <p:cNvSpPr>
            <a:spLocks noChangeShapeType="1"/>
          </p:cNvSpPr>
          <p:nvPr/>
        </p:nvSpPr>
        <p:spPr bwMode="auto">
          <a:xfrm flipH="1">
            <a:off x="1268413" y="1447800"/>
            <a:ext cx="941387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3320" name="Line 8"/>
          <p:cNvSpPr>
            <a:spLocks noChangeShapeType="1"/>
          </p:cNvSpPr>
          <p:nvPr/>
        </p:nvSpPr>
        <p:spPr bwMode="auto">
          <a:xfrm flipH="1">
            <a:off x="1219200" y="1447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3323" name="Text Box 11"/>
          <p:cNvSpPr txBox="1">
            <a:spLocks noChangeArrowheads="1"/>
          </p:cNvSpPr>
          <p:nvPr/>
        </p:nvSpPr>
        <p:spPr bwMode="auto">
          <a:xfrm>
            <a:off x="2438400" y="2133600"/>
            <a:ext cx="49530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Using the dot member selection operator with a reference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93324" name="Line 12"/>
          <p:cNvSpPr>
            <a:spLocks noChangeShapeType="1"/>
          </p:cNvSpPr>
          <p:nvPr/>
        </p:nvSpPr>
        <p:spPr bwMode="auto">
          <a:xfrm flipH="1">
            <a:off x="1576388" y="2286000"/>
            <a:ext cx="86201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3325" name="Line 13"/>
          <p:cNvSpPr>
            <a:spLocks noChangeShapeType="1"/>
          </p:cNvSpPr>
          <p:nvPr/>
        </p:nvSpPr>
        <p:spPr bwMode="auto">
          <a:xfrm flipH="1">
            <a:off x="1447800" y="2286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3327" name="Text Box 15"/>
          <p:cNvSpPr txBox="1">
            <a:spLocks noChangeArrowheads="1"/>
          </p:cNvSpPr>
          <p:nvPr/>
        </p:nvSpPr>
        <p:spPr bwMode="auto">
          <a:xfrm>
            <a:off x="2514600" y="2895600"/>
            <a:ext cx="49530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Using the arrow member selection operator with a pointer</a:t>
            </a:r>
          </a:p>
        </p:txBody>
      </p:sp>
      <p:sp>
        <p:nvSpPr>
          <p:cNvPr id="1293328" name="Line 16"/>
          <p:cNvSpPr>
            <a:spLocks noChangeShapeType="1"/>
          </p:cNvSpPr>
          <p:nvPr/>
        </p:nvSpPr>
        <p:spPr bwMode="auto">
          <a:xfrm flipH="1">
            <a:off x="1576388" y="3048000"/>
            <a:ext cx="93821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3329" name="Line 17"/>
          <p:cNvSpPr>
            <a:spLocks noChangeShapeType="1"/>
          </p:cNvSpPr>
          <p:nvPr/>
        </p:nvSpPr>
        <p:spPr bwMode="auto">
          <a:xfrm flipH="1">
            <a:off x="1524000" y="3048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8" grpId="0" animBg="1"/>
      <p:bldP spid="1293319" grpId="0" animBg="1"/>
      <p:bldP spid="1293320" grpId="0" animBg="1"/>
      <p:bldP spid="1293323" grpId="0" animBg="1"/>
      <p:bldP spid="1293324" grpId="0" animBg="1"/>
      <p:bldP spid="1293325" grpId="0" animBg="1"/>
      <p:bldP spid="1293327" grpId="0" animBg="1"/>
      <p:bldP spid="1293328" grpId="0" animBg="1"/>
      <p:bldP spid="12933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1981238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1981238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sz="1600" cap="all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42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8</a:t>
            </a:r>
            <a:r>
              <a:rPr lang="zh-CN" altLang="en-US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1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289561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289561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Overview of the Examples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380999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380999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Defining a Class</a:t>
            </a:r>
          </a:p>
        </p:txBody>
      </p:sp>
      <p:sp>
        <p:nvSpPr>
          <p:cNvPr id="13" name="任意多边形 49"/>
          <p:cNvSpPr>
            <a:spLocks noChangeArrowheads="1"/>
          </p:cNvSpPr>
          <p:nvPr/>
        </p:nvSpPr>
        <p:spPr bwMode="auto">
          <a:xfrm>
            <a:off x="2209862" y="470028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3030599" y="470028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Data Members</a:t>
            </a:r>
          </a:p>
        </p:txBody>
      </p:sp>
      <p:sp>
        <p:nvSpPr>
          <p:cNvPr id="15" name="任意多边形 49"/>
          <p:cNvSpPr>
            <a:spLocks noChangeArrowheads="1"/>
          </p:cNvSpPr>
          <p:nvPr/>
        </p:nvSpPr>
        <p:spPr bwMode="auto">
          <a:xfrm>
            <a:off x="2217777" y="563874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05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038514" y="563874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Initializing Objects </a:t>
            </a:r>
            <a:endParaRPr lang="en-US" altLang="zh-CN" sz="1600" cap="all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with 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Constructors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700" cy="1371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 smtClean="0">
                <a:ea typeface="宋体" panose="02010600030101010101" pitchFamily="2" charset="-122"/>
              </a:rPr>
              <a:t> Introduction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77230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Programs from Chapter 2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All statements were located in function </a:t>
            </a:r>
            <a:r>
              <a:rPr lang="en-US" altLang="zh-CN" dirty="0">
                <a:latin typeface="Lucida Console" charset="0"/>
              </a:rPr>
              <a:t>main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Typically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Programs will consist of</a:t>
            </a:r>
          </a:p>
          <a:p>
            <a:pPr lvl="2">
              <a:defRPr/>
            </a:pPr>
            <a:r>
              <a:rPr lang="en-US" altLang="zh-CN" dirty="0"/>
              <a:t>Function </a:t>
            </a:r>
            <a:r>
              <a:rPr lang="en-US" altLang="zh-CN" dirty="0">
                <a:latin typeface="Lucida Console" charset="0"/>
              </a:rPr>
              <a:t>main</a:t>
            </a:r>
            <a:r>
              <a:rPr lang="en-US" altLang="zh-CN" dirty="0"/>
              <a:t> and</a:t>
            </a:r>
          </a:p>
          <a:p>
            <a:pPr lvl="2">
              <a:defRPr/>
            </a:pPr>
            <a:r>
              <a:rPr lang="en-US" altLang="zh-CN" dirty="0" smtClean="0"/>
              <a:t>Before OO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Many other functions</a:t>
            </a:r>
            <a:endParaRPr lang="en-US" altLang="zh-CN" dirty="0"/>
          </a:p>
          <a:p>
            <a:pPr lvl="2">
              <a:defRPr/>
            </a:pPr>
            <a:r>
              <a:rPr lang="en-US" altLang="zh-CN" dirty="0" smtClean="0"/>
              <a:t>After OO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One </a:t>
            </a:r>
            <a:r>
              <a:rPr lang="en-US" altLang="zh-CN" dirty="0"/>
              <a:t>or more classes</a:t>
            </a:r>
          </a:p>
          <a:p>
            <a:pPr lvl="3">
              <a:buFont typeface="Arial" charset="0"/>
              <a:buChar char="–"/>
              <a:defRPr/>
            </a:pPr>
            <a:r>
              <a:rPr lang="en-US" altLang="zh-CN" dirty="0"/>
              <a:t>Each containing data members and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8500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1371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Introduction(Cont.)</a:t>
            </a:r>
            <a:br>
              <a:rPr lang="en-US" altLang="zh-CN" sz="2800" dirty="0" smtClean="0">
                <a:ea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A Simple Program--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Structured programming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3740150" cy="4373563"/>
          </a:xfrm>
        </p:spPr>
        <p:txBody>
          <a:bodyPr/>
          <a:lstStyle/>
          <a:p>
            <a:pPr eaLnBrk="1" hangingPunct="1"/>
            <a:endParaRPr lang="zh-CN" altLang="en-US" sz="28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smtClean="0">
              <a:ea typeface="宋体" panose="02010600030101010101" pitchFamily="2" charset="-122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38638" y="1752600"/>
            <a:ext cx="4271962" cy="46497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solidFill>
                  <a:srgbClr val="008000"/>
                </a:solidFill>
                <a:ea typeface="宋体" panose="02010600030101010101" pitchFamily="2" charset="-122"/>
              </a:rPr>
              <a:t>// count the girth and area of circle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#include&lt;iostream.h&gt;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void main ()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{ 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double r, girth, area ; 		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const double PI = 3.1415 ;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cout &lt;&lt; "Please input radius:\n" ;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cin &gt;&gt; r ; 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girth = 2 * PI * r ; 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area = PI * r * r ;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cout &lt;&lt; "radius = " &lt;&lt; r &lt;&lt; endl ; 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cout &lt;&lt; "girth = " &lt;&lt; girth &lt;&lt; endl ;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   cout &lt;&lt; "area = " &lt;&lt; area &lt;&lt; endl ;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/>
        </p:nvSpPr>
        <p:spPr bwMode="auto">
          <a:xfrm>
            <a:off x="457200" y="1752600"/>
            <a:ext cx="3733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/>
              <a:t>Data Description</a:t>
            </a:r>
          </a:p>
          <a:p>
            <a:pPr lvl="1" eaLnBrk="1" hangingPunct="1"/>
            <a:r>
              <a:rPr lang="en-US" altLang="zh-CN" sz="1800"/>
              <a:t>radiu</a:t>
            </a:r>
          </a:p>
          <a:p>
            <a:pPr lvl="1" eaLnBrk="1" hangingPunct="1"/>
            <a:r>
              <a:rPr lang="en-US" altLang="zh-CN" sz="1800"/>
              <a:t>circumference</a:t>
            </a:r>
          </a:p>
          <a:p>
            <a:pPr lvl="1" eaLnBrk="1" hangingPunct="1"/>
            <a:r>
              <a:rPr lang="en-US" altLang="zh-CN" sz="1800"/>
              <a:t>area</a:t>
            </a:r>
          </a:p>
          <a:p>
            <a:pPr lvl="1" eaLnBrk="1" hangingPunct="1"/>
            <a:r>
              <a:rPr lang="en-US" altLang="zh-CN" sz="1800"/>
              <a:t>π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/>
              <a:t>Data processing</a:t>
            </a:r>
          </a:p>
          <a:p>
            <a:pPr lvl="1" eaLnBrk="1" hangingPunct="1"/>
            <a:r>
              <a:rPr lang="en-US" altLang="zh-CN" sz="1800"/>
              <a:t>Input radiu</a:t>
            </a:r>
          </a:p>
          <a:p>
            <a:pPr lvl="1" eaLnBrk="1" hangingPunct="1"/>
            <a:r>
              <a:rPr lang="en-US" altLang="zh-CN" sz="1800"/>
              <a:t>Calculate the circumference uses formula:2*π*</a:t>
            </a:r>
            <a:r>
              <a:rPr lang="en-US" altLang="zh-CN" sz="1800" i="1"/>
              <a:t>r</a:t>
            </a:r>
            <a:r>
              <a:rPr lang="en-US" altLang="zh-CN" sz="1800"/>
              <a:t> </a:t>
            </a:r>
          </a:p>
          <a:p>
            <a:pPr lvl="1" eaLnBrk="1" hangingPunct="1"/>
            <a:r>
              <a:rPr lang="en-US" altLang="zh-CN" sz="1800"/>
              <a:t>Calculate the area uses formula:π*</a:t>
            </a:r>
            <a:r>
              <a:rPr lang="en-US" altLang="zh-CN" sz="1800" i="1"/>
              <a:t>r</a:t>
            </a:r>
            <a:r>
              <a:rPr lang="en-US" altLang="zh-CN" sz="1800"/>
              <a:t> *</a:t>
            </a:r>
            <a:r>
              <a:rPr lang="en-US" altLang="zh-CN" sz="1800" i="1"/>
              <a:t>r</a:t>
            </a:r>
            <a:r>
              <a:rPr lang="en-US" altLang="zh-CN" sz="1800"/>
              <a:t> </a:t>
            </a:r>
          </a:p>
          <a:p>
            <a:pPr lvl="1" eaLnBrk="1" hangingPunct="1"/>
            <a:r>
              <a:rPr lang="en-US" altLang="zh-CN" sz="1800"/>
              <a:t>Output circumference and area</a:t>
            </a:r>
          </a:p>
        </p:txBody>
      </p:sp>
    </p:spTree>
    <p:extLst>
      <p:ext uri="{BB962C8B-B14F-4D97-AF65-F5344CB8AC3E}">
        <p14:creationId xmlns:p14="http://schemas.microsoft.com/office/powerpoint/2010/main" val="277301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8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8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1371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800" dirty="0">
                <a:ea typeface="宋体" panose="02010600030101010101" pitchFamily="2" charset="-122"/>
              </a:rPr>
              <a:t> Introduction(Cont.)</a:t>
            </a:r>
            <a:r>
              <a:rPr lang="zh-CN" altLang="en-US" sz="2800" dirty="0" smtClean="0">
                <a:ea typeface="宋体" panose="02010600030101010101" pitchFamily="2" charset="-122"/>
              </a:rPr>
              <a:t/>
            </a:r>
            <a:br>
              <a:rPr lang="zh-CN" altLang="en-US" sz="2800" dirty="0" smtClean="0">
                <a:ea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A Simple Program--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OO programming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3740150" cy="4373563"/>
          </a:xfrm>
        </p:spPr>
        <p:txBody>
          <a:bodyPr/>
          <a:lstStyle/>
          <a:p>
            <a:pPr eaLnBrk="1" hangingPunct="1"/>
            <a:endParaRPr lang="zh-CN" altLang="en-US" sz="28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smtClean="0"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1754188"/>
            <a:ext cx="5029200" cy="48752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#include&lt;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iostream.h</a:t>
            </a:r>
            <a:r>
              <a:rPr lang="en-US" altLang="zh-CN" sz="1400" dirty="0" smtClean="0"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class Circle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{  double radius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public :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 void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Set_Radius</a:t>
            </a:r>
            <a:r>
              <a:rPr lang="en-US" altLang="zh-CN" sz="1400" dirty="0" smtClean="0">
                <a:ea typeface="宋体" panose="02010600030101010101" pitchFamily="2" charset="-122"/>
              </a:rPr>
              <a:t>( double r ) { radius = r ;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 double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Get_Radius</a:t>
            </a:r>
            <a:r>
              <a:rPr lang="en-US" altLang="zh-CN" sz="1400" dirty="0" smtClean="0">
                <a:ea typeface="宋体" panose="02010600030101010101" pitchFamily="2" charset="-122"/>
              </a:rPr>
              <a:t>()  { return  radius ;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 double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Get_Girth</a:t>
            </a:r>
            <a:r>
              <a:rPr lang="en-US" altLang="zh-CN" sz="1400" dirty="0" smtClean="0">
                <a:ea typeface="宋体" panose="02010600030101010101" pitchFamily="2" charset="-122"/>
              </a:rPr>
              <a:t>()     { return  2 * 3.14f * radius ;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 double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Get_Area</a:t>
            </a:r>
            <a:r>
              <a:rPr lang="en-US" altLang="zh-CN" sz="1400" dirty="0" smtClean="0">
                <a:ea typeface="宋体" panose="02010600030101010101" pitchFamily="2" charset="-122"/>
              </a:rPr>
              <a:t>()     { return  3.14f * radius * radius ;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}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void main()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{ Circle A, B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A.Set_Radius</a:t>
            </a:r>
            <a:r>
              <a:rPr lang="en-US" altLang="zh-CN" sz="1400" dirty="0" smtClean="0">
                <a:ea typeface="宋体" panose="02010600030101010101" pitchFamily="2" charset="-122"/>
              </a:rPr>
              <a:t>( 6.23 )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cout</a:t>
            </a:r>
            <a:r>
              <a:rPr lang="en-US" altLang="zh-CN" sz="1400" dirty="0" smtClean="0">
                <a:ea typeface="宋体" panose="02010600030101010101" pitchFamily="2" charset="-122"/>
              </a:rPr>
              <a:t> &lt;&lt; "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A.Radius</a:t>
            </a:r>
            <a:r>
              <a:rPr lang="en-US" altLang="zh-CN" sz="1400" dirty="0" smtClean="0">
                <a:ea typeface="宋体" panose="02010600030101010101" pitchFamily="2" charset="-122"/>
              </a:rPr>
              <a:t> = "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A.Get_Radius</a:t>
            </a:r>
            <a:r>
              <a:rPr lang="en-US" altLang="zh-CN" sz="1400" dirty="0" smtClean="0">
                <a:ea typeface="宋体" panose="02010600030101010101" pitchFamily="2" charset="-122"/>
              </a:rPr>
              <a:t>()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endl</a:t>
            </a:r>
            <a:r>
              <a:rPr lang="en-US" altLang="zh-CN" sz="1400" dirty="0" smtClean="0">
                <a:ea typeface="宋体" panose="02010600030101010101" pitchFamily="2" charset="-122"/>
              </a:rPr>
              <a:t>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cout</a:t>
            </a:r>
            <a:r>
              <a:rPr lang="en-US" altLang="zh-CN" sz="1400" dirty="0" smtClean="0">
                <a:ea typeface="宋体" panose="02010600030101010101" pitchFamily="2" charset="-122"/>
              </a:rPr>
              <a:t> &lt;&lt; "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A.Girth</a:t>
            </a:r>
            <a:r>
              <a:rPr lang="en-US" altLang="zh-CN" sz="1400" dirty="0" smtClean="0">
                <a:ea typeface="宋体" panose="02010600030101010101" pitchFamily="2" charset="-122"/>
              </a:rPr>
              <a:t> = "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A.Get_Girth</a:t>
            </a:r>
            <a:r>
              <a:rPr lang="en-US" altLang="zh-CN" sz="1400" dirty="0" smtClean="0">
                <a:ea typeface="宋体" panose="02010600030101010101" pitchFamily="2" charset="-122"/>
              </a:rPr>
              <a:t>()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endl</a:t>
            </a:r>
            <a:r>
              <a:rPr lang="en-US" altLang="zh-CN" sz="1400" dirty="0" smtClean="0">
                <a:ea typeface="宋体" panose="02010600030101010101" pitchFamily="2" charset="-122"/>
              </a:rPr>
              <a:t>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cout</a:t>
            </a:r>
            <a:r>
              <a:rPr lang="en-US" altLang="zh-CN" sz="1400" dirty="0" smtClean="0">
                <a:ea typeface="宋体" panose="02010600030101010101" pitchFamily="2" charset="-122"/>
              </a:rPr>
              <a:t> &lt;&lt; "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A.Area</a:t>
            </a:r>
            <a:r>
              <a:rPr lang="en-US" altLang="zh-CN" sz="1400" dirty="0" smtClean="0">
                <a:ea typeface="宋体" panose="02010600030101010101" pitchFamily="2" charset="-122"/>
              </a:rPr>
              <a:t> = "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A.Get_Area</a:t>
            </a:r>
            <a:r>
              <a:rPr lang="en-US" altLang="zh-CN" sz="1400" dirty="0" smtClean="0">
                <a:ea typeface="宋体" panose="02010600030101010101" pitchFamily="2" charset="-122"/>
              </a:rPr>
              <a:t>()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endl</a:t>
            </a:r>
            <a:r>
              <a:rPr lang="en-US" altLang="zh-CN" sz="1400" dirty="0" smtClean="0">
                <a:ea typeface="宋体" panose="02010600030101010101" pitchFamily="2" charset="-122"/>
              </a:rPr>
              <a:t>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B.Set_Radius</a:t>
            </a:r>
            <a:r>
              <a:rPr lang="en-US" altLang="zh-CN" sz="1400" dirty="0" smtClean="0">
                <a:ea typeface="宋体" panose="02010600030101010101" pitchFamily="2" charset="-122"/>
              </a:rPr>
              <a:t>( 10.5 )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cout</a:t>
            </a:r>
            <a:r>
              <a:rPr lang="en-US" altLang="zh-CN" sz="1400" dirty="0" smtClean="0">
                <a:ea typeface="宋体" panose="02010600030101010101" pitchFamily="2" charset="-122"/>
              </a:rPr>
              <a:t> &lt;&lt; "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B.radius</a:t>
            </a:r>
            <a:r>
              <a:rPr lang="en-US" altLang="zh-CN" sz="1400" dirty="0" smtClean="0">
                <a:ea typeface="宋体" panose="02010600030101010101" pitchFamily="2" charset="-122"/>
              </a:rPr>
              <a:t> = "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B.Get_Radius</a:t>
            </a:r>
            <a:r>
              <a:rPr lang="en-US" altLang="zh-CN" sz="1400" dirty="0" smtClean="0">
                <a:ea typeface="宋体" panose="02010600030101010101" pitchFamily="2" charset="-122"/>
              </a:rPr>
              <a:t>()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endl</a:t>
            </a:r>
            <a:r>
              <a:rPr lang="en-US" altLang="zh-CN" sz="1400" dirty="0" smtClean="0">
                <a:ea typeface="宋体" panose="02010600030101010101" pitchFamily="2" charset="-122"/>
              </a:rPr>
              <a:t>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cout</a:t>
            </a:r>
            <a:r>
              <a:rPr lang="en-US" altLang="zh-CN" sz="1400" dirty="0" smtClean="0">
                <a:ea typeface="宋体" panose="02010600030101010101" pitchFamily="2" charset="-122"/>
              </a:rPr>
              <a:t> &lt;&lt; "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B.Girth</a:t>
            </a:r>
            <a:r>
              <a:rPr lang="en-US" altLang="zh-CN" sz="1400" dirty="0" smtClean="0">
                <a:ea typeface="宋体" panose="02010600030101010101" pitchFamily="2" charset="-122"/>
              </a:rPr>
              <a:t>="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B.Get_Girth</a:t>
            </a:r>
            <a:r>
              <a:rPr lang="en-US" altLang="zh-CN" sz="1400" dirty="0" smtClean="0">
                <a:ea typeface="宋体" panose="02010600030101010101" pitchFamily="2" charset="-122"/>
              </a:rPr>
              <a:t>()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endl</a:t>
            </a:r>
            <a:r>
              <a:rPr lang="en-US" altLang="zh-CN" sz="1400" dirty="0" smtClean="0">
                <a:ea typeface="宋体" panose="02010600030101010101" pitchFamily="2" charset="-122"/>
              </a:rPr>
              <a:t> 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  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cout</a:t>
            </a:r>
            <a:r>
              <a:rPr lang="en-US" altLang="zh-CN" sz="1400" dirty="0" smtClean="0">
                <a:ea typeface="宋体" panose="02010600030101010101" pitchFamily="2" charset="-122"/>
              </a:rPr>
              <a:t> &lt;&lt; "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B.Area</a:t>
            </a:r>
            <a:r>
              <a:rPr lang="en-US" altLang="zh-CN" sz="1400" dirty="0" smtClean="0">
                <a:ea typeface="宋体" panose="02010600030101010101" pitchFamily="2" charset="-122"/>
              </a:rPr>
              <a:t> = "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B.Get_Area</a:t>
            </a:r>
            <a:r>
              <a:rPr lang="en-US" altLang="zh-CN" sz="1400" dirty="0" smtClean="0">
                <a:ea typeface="宋体" panose="02010600030101010101" pitchFamily="2" charset="-122"/>
              </a:rPr>
              <a:t>() &lt;&lt;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endl</a:t>
            </a:r>
            <a:r>
              <a:rPr lang="en-US" altLang="zh-CN" sz="1400" dirty="0" smtClean="0">
                <a:ea typeface="宋体" panose="02010600030101010101" pitchFamily="2" charset="-122"/>
              </a:rPr>
              <a:t> ;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/>
        </p:nvSpPr>
        <p:spPr bwMode="auto">
          <a:xfrm>
            <a:off x="228600" y="1752600"/>
            <a:ext cx="33528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/>
              <a:t>Class Description</a:t>
            </a:r>
          </a:p>
          <a:p>
            <a:pPr lvl="1" eaLnBrk="1" hangingPunct="1"/>
            <a:r>
              <a:rPr lang="en-US" altLang="zh-CN" sz="1800"/>
              <a:t>Circle</a:t>
            </a:r>
          </a:p>
          <a:p>
            <a:pPr lvl="2" eaLnBrk="1" hangingPunct="1"/>
            <a:r>
              <a:rPr lang="en-US" altLang="zh-CN"/>
              <a:t>Data ( Properties)</a:t>
            </a:r>
          </a:p>
          <a:p>
            <a:pPr lvl="3" eaLnBrk="1" hangingPunct="1"/>
            <a:r>
              <a:rPr lang="en-US" altLang="zh-CN">
                <a:solidFill>
                  <a:schemeClr val="tx2"/>
                </a:solidFill>
              </a:rPr>
              <a:t>radiu</a:t>
            </a:r>
          </a:p>
          <a:p>
            <a:pPr lvl="3" eaLnBrk="1" hangingPunct="1"/>
            <a:r>
              <a:rPr lang="en-US" altLang="zh-CN"/>
              <a:t>circumference</a:t>
            </a:r>
          </a:p>
          <a:p>
            <a:pPr lvl="3" eaLnBrk="1" hangingPunct="1"/>
            <a:r>
              <a:rPr lang="en-US" altLang="zh-CN"/>
              <a:t>area</a:t>
            </a:r>
          </a:p>
          <a:p>
            <a:pPr lvl="2" eaLnBrk="1" hangingPunct="1"/>
            <a:r>
              <a:rPr lang="en-US" altLang="zh-CN"/>
              <a:t>Function (Behavior)</a:t>
            </a:r>
          </a:p>
          <a:p>
            <a:pPr lvl="3" eaLnBrk="1" hangingPunct="1"/>
            <a:r>
              <a:rPr lang="en-US" altLang="zh-CN"/>
              <a:t>input radiu</a:t>
            </a:r>
          </a:p>
          <a:p>
            <a:pPr lvl="3" eaLnBrk="1" hangingPunct="1"/>
            <a:r>
              <a:rPr lang="en-US" altLang="zh-CN"/>
              <a:t>calculate circumference</a:t>
            </a:r>
          </a:p>
          <a:p>
            <a:pPr lvl="3" eaLnBrk="1" hangingPunct="1"/>
            <a:r>
              <a:rPr lang="en-US" altLang="zh-CN"/>
              <a:t>calculate area</a:t>
            </a:r>
          </a:p>
          <a:p>
            <a:pPr lvl="3" eaLnBrk="1" hangingPunct="1"/>
            <a:r>
              <a:rPr lang="en-US" altLang="zh-CN"/>
              <a:t>output </a:t>
            </a:r>
            <a:r>
              <a:rPr lang="en-US" altLang="zh-CN">
                <a:latin typeface="宋体" panose="02010600030101010101" pitchFamily="2" charset="-122"/>
              </a:rPr>
              <a:t>……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/>
              <a:t>Object Management</a:t>
            </a:r>
          </a:p>
          <a:p>
            <a:pPr lvl="1" eaLnBrk="1" hangingPunct="1"/>
            <a:r>
              <a:rPr lang="en-US" altLang="zh-CN" sz="1800"/>
              <a:t>Create ( Instantiation )</a:t>
            </a:r>
          </a:p>
          <a:p>
            <a:pPr lvl="1" eaLnBrk="1" hangingPunct="1"/>
            <a:r>
              <a:rPr lang="en-US" altLang="zh-CN" sz="180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444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9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99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1A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700" cy="13716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>
                <a:ea typeface="宋体" panose="02010600030101010101" pitchFamily="2" charset="-122"/>
              </a:rPr>
              <a:t> Introduction(Cont.)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77230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Review of classes: </a:t>
            </a:r>
            <a:r>
              <a:rPr lang="en-US" altLang="zh-CN" sz="2400" dirty="0" smtClean="0"/>
              <a:t>Circle </a:t>
            </a:r>
            <a:r>
              <a:rPr lang="en-US" altLang="zh-CN" sz="2400" dirty="0"/>
              <a:t>example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Functions describe the mechanisms that perform a tasks, such as </a:t>
            </a:r>
            <a:r>
              <a:rPr lang="en-US" altLang="zh-CN" dirty="0" smtClean="0"/>
              <a:t>calculate a circle’s area</a:t>
            </a:r>
            <a:endParaRPr lang="en-US" altLang="zh-CN" dirty="0"/>
          </a:p>
          <a:p>
            <a:pPr lvl="2">
              <a:defRPr/>
            </a:pPr>
            <a:r>
              <a:rPr lang="en-US" altLang="zh-CN" sz="2000" dirty="0"/>
              <a:t>Hide complex tasks from the user, just as a </a:t>
            </a:r>
            <a:r>
              <a:rPr lang="en-US" altLang="zh-CN" sz="2000" dirty="0" smtClean="0"/>
              <a:t>painter </a:t>
            </a:r>
            <a:r>
              <a:rPr lang="en-US" altLang="zh-CN" sz="2000" dirty="0"/>
              <a:t>can use the </a:t>
            </a:r>
            <a:r>
              <a:rPr lang="en-US" altLang="zh-CN" sz="2000" dirty="0" smtClean="0"/>
              <a:t>button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calculate the areas </a:t>
            </a:r>
            <a:r>
              <a:rPr lang="en-US" altLang="zh-CN" sz="2000" dirty="0"/>
              <a:t>without needing to know how the </a:t>
            </a:r>
            <a:r>
              <a:rPr lang="en-US" altLang="zh-CN" sz="2000" dirty="0" smtClean="0"/>
              <a:t>calculate.</a:t>
            </a:r>
            <a:endParaRPr lang="en-US" altLang="zh-CN" sz="2000" dirty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Classes must be defined before they can be used; </a:t>
            </a:r>
            <a:endParaRPr lang="en-US" altLang="zh-CN" dirty="0" smtClean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smtClean="0"/>
              <a:t>Many circles objects can be created from the same class, many circles can be built from same circle  definition</a:t>
            </a:r>
          </a:p>
          <a:p>
            <a:pPr lvl="2">
              <a:buFont typeface="Arial" charset="0"/>
              <a:buChar char="–"/>
              <a:defRPr/>
            </a:pPr>
            <a:r>
              <a:rPr lang="en-US" altLang="zh-CN" dirty="0"/>
              <a:t>Member-function calls send messages to an object to perform </a:t>
            </a:r>
            <a:r>
              <a:rPr lang="en-US" altLang="zh-CN" dirty="0" smtClean="0"/>
              <a:t>tasks</a:t>
            </a:r>
            <a:endParaRPr lang="en-US" altLang="zh-CN" dirty="0"/>
          </a:p>
          <a:p>
            <a:pPr lvl="2">
              <a:buFont typeface="Arial" charset="0"/>
              <a:buChar char="–"/>
              <a:defRPr/>
            </a:pPr>
            <a:r>
              <a:rPr lang="en-US" altLang="zh-CN" dirty="0" smtClean="0"/>
              <a:t>Circle objects both </a:t>
            </a:r>
            <a:r>
              <a:rPr lang="en-US" altLang="zh-CN" dirty="0"/>
              <a:t>have attributes, like </a:t>
            </a:r>
            <a:r>
              <a:rPr lang="en-US" altLang="zh-CN" dirty="0" smtClean="0"/>
              <a:t>radius</a:t>
            </a:r>
            <a:endParaRPr lang="en-US" altLang="zh-CN" dirty="0"/>
          </a:p>
          <a:p>
            <a:pPr lvl="2">
              <a:buFont typeface="Arial" charset="0"/>
              <a:buChar char="–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18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ea typeface="宋体" panose="02010600030101010101" pitchFamily="2" charset="-122"/>
              </a:rPr>
              <a:t>2</a:t>
            </a:r>
            <a:r>
              <a:rPr lang="zh-CN" altLang="en-US" sz="3200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/>
              <a:t>Overview of the </a:t>
            </a:r>
            <a:r>
              <a:rPr lang="en-US" altLang="zh-CN" sz="3200" dirty="0" smtClean="0"/>
              <a:t>Examples 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77230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Seven simple examples</a:t>
            </a:r>
          </a:p>
          <a:p>
            <a:pPr lvl="1"/>
            <a:r>
              <a:rPr lang="en-US" altLang="zh-CN" dirty="0"/>
              <a:t>Examples used to build a </a:t>
            </a:r>
            <a:r>
              <a:rPr lang="en-US" altLang="zh-CN" dirty="0" err="1">
                <a:latin typeface="Lucida Console" panose="020B0609040504020204" pitchFamily="49" charset="0"/>
              </a:rPr>
              <a:t>GradeBook</a:t>
            </a:r>
            <a:r>
              <a:rPr lang="en-US" altLang="zh-CN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Topics covered:</a:t>
            </a:r>
          </a:p>
          <a:p>
            <a:pPr lvl="1"/>
            <a:r>
              <a:rPr lang="en-US" altLang="zh-CN" dirty="0"/>
              <a:t>Member functions</a:t>
            </a:r>
          </a:p>
          <a:p>
            <a:pPr lvl="1"/>
            <a:r>
              <a:rPr lang="en-US" altLang="zh-CN" dirty="0"/>
              <a:t>Data members</a:t>
            </a:r>
          </a:p>
          <a:p>
            <a:pPr lvl="1"/>
            <a:r>
              <a:rPr lang="en-US" altLang="zh-CN" dirty="0"/>
              <a:t>Clients of a class</a:t>
            </a:r>
          </a:p>
          <a:p>
            <a:pPr lvl="2"/>
            <a:r>
              <a:rPr lang="en-US" altLang="zh-CN" dirty="0"/>
              <a:t>Other classes or functions that call the member functions of this class</a:t>
            </a:r>
            <a:r>
              <a:rPr lang="zh-CN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objects</a:t>
            </a:r>
          </a:p>
          <a:p>
            <a:pPr lvl="1"/>
            <a:r>
              <a:rPr lang="en-US" altLang="zh-CN" dirty="0"/>
              <a:t>Separating interface from implementation</a:t>
            </a:r>
          </a:p>
          <a:p>
            <a:pPr lvl="1"/>
            <a:r>
              <a:rPr lang="en-US" altLang="zh-CN" dirty="0"/>
              <a:t>Data validation</a:t>
            </a:r>
          </a:p>
          <a:p>
            <a:pPr lvl="2"/>
            <a:r>
              <a:rPr lang="en-US" altLang="zh-CN" dirty="0"/>
              <a:t>Ensures that data in an object is in a particular format or range</a:t>
            </a:r>
          </a:p>
        </p:txBody>
      </p:sp>
    </p:spTree>
    <p:extLst>
      <p:ext uri="{BB962C8B-B14F-4D97-AF65-F5344CB8AC3E}">
        <p14:creationId xmlns:p14="http://schemas.microsoft.com/office/powerpoint/2010/main" val="246529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03 Defining a Class </a:t>
            </a:r>
            <a:br>
              <a:rPr lang="en-US" altLang="zh-CN" sz="3200" dirty="0" smtClean="0"/>
            </a:br>
            <a:r>
              <a:rPr lang="en-US" altLang="zh-CN" sz="3200" dirty="0" smtClean="0"/>
              <a:t>With a Member Function</a:t>
            </a:r>
            <a:endParaRPr lang="en-US" altLang="zh-CN" sz="2800" dirty="0" smtClean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5719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Class definition</a:t>
            </a:r>
          </a:p>
          <a:p>
            <a:pPr lvl="1"/>
            <a:r>
              <a:rPr lang="en-US" altLang="zh-CN" dirty="0" smtClean="0"/>
              <a:t>Tells compiler what member functions and data members belong to the class</a:t>
            </a:r>
          </a:p>
          <a:p>
            <a:pPr lvl="1"/>
            <a:r>
              <a:rPr lang="en-US" altLang="zh-CN" dirty="0" smtClean="0"/>
              <a:t>Keyword </a:t>
            </a:r>
            <a:r>
              <a:rPr lang="en-US" altLang="zh-CN" dirty="0" smtClean="0">
                <a:latin typeface="Lucida Console" panose="020B0609040504020204" pitchFamily="49" charset="0"/>
              </a:rPr>
              <a:t>class</a:t>
            </a:r>
            <a:r>
              <a:rPr lang="en-US" altLang="zh-CN" dirty="0" smtClean="0"/>
              <a:t> followed by the class</a:t>
            </a:r>
            <a:r>
              <a:rPr lang="zh-CN" altLang="en-US" dirty="0" smtClean="0">
                <a:latin typeface="Arial" panose="020B0604020202020204" pitchFamily="34" charset="0"/>
              </a:rPr>
              <a:t>’</a:t>
            </a:r>
            <a:r>
              <a:rPr lang="en-US" altLang="zh-CN" dirty="0" smtClean="0"/>
              <a:t>s name</a:t>
            </a:r>
          </a:p>
          <a:p>
            <a:pPr lvl="1"/>
            <a:r>
              <a:rPr lang="en-US" altLang="zh-CN" dirty="0" smtClean="0"/>
              <a:t>Class body is enclosed in braces (</a:t>
            </a:r>
            <a:r>
              <a:rPr lang="en-US" altLang="zh-CN" dirty="0" smtClean="0">
                <a:latin typeface="Lucida Console" panose="020B0609040504020204" pitchFamily="49" charset="0"/>
              </a:rPr>
              <a:t>{}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Specifies data members and member functions</a:t>
            </a:r>
          </a:p>
          <a:p>
            <a:pPr lvl="2"/>
            <a:r>
              <a:rPr lang="en-US" altLang="zh-CN" dirty="0" smtClean="0"/>
              <a:t>Access-specifier </a:t>
            </a:r>
            <a:r>
              <a:rPr lang="en-US" altLang="zh-CN" dirty="0" smtClean="0">
                <a:latin typeface="Lucida Console" panose="020B0609040504020204" pitchFamily="49" charset="0"/>
              </a:rPr>
              <a:t>public:</a:t>
            </a:r>
          </a:p>
          <a:p>
            <a:pPr lvl="3"/>
            <a:r>
              <a:rPr lang="en-US" altLang="zh-CN" dirty="0" smtClean="0"/>
              <a:t>Indicates that a member function or data member is accessible to other functions and member functions of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854434444"/>
      </p:ext>
    </p:extLst>
  </p:cSld>
  <p:clrMapOvr>
    <a:masterClrMapping/>
  </p:clrMapOvr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3536</TotalTime>
  <Pages>0</Pages>
  <Words>1289</Words>
  <Characters>0</Characters>
  <Application>Microsoft Office PowerPoint</Application>
  <DocSecurity>0</DocSecurity>
  <PresentationFormat>全屏显示(4:3)</PresentationFormat>
  <Lines>0</Lines>
  <Paragraphs>228</Paragraphs>
  <Slides>21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Algerian</vt:lpstr>
      <vt:lpstr>Kozuka Mincho Pr6N H</vt:lpstr>
      <vt:lpstr>Kozuka Mincho Pro H</vt:lpstr>
      <vt:lpstr>宋体</vt:lpstr>
      <vt:lpstr>微软雅黑</vt:lpstr>
      <vt:lpstr>AGaramond</vt:lpstr>
      <vt:lpstr>Arial</vt:lpstr>
      <vt:lpstr>Arial Black</vt:lpstr>
      <vt:lpstr>Courier New</vt:lpstr>
      <vt:lpstr>Goudy Sans Medium</vt:lpstr>
      <vt:lpstr>Lucida Console</vt:lpstr>
      <vt:lpstr>Symbol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Microsoft Word Document</vt:lpstr>
      <vt:lpstr>Introduction to  Classes and Objects  </vt:lpstr>
      <vt:lpstr>OBJECTIVES</vt:lpstr>
      <vt:lpstr>PowerPoint 演示文稿</vt:lpstr>
      <vt:lpstr>01 class Introduction</vt:lpstr>
      <vt:lpstr>01 class Introduction(Cont.) A Simple Program--Structured programming</vt:lpstr>
      <vt:lpstr>01 class Introduction(Cont.) A Simple Program--OO programming</vt:lpstr>
      <vt:lpstr>01 class Introduction(Cont.)</vt:lpstr>
      <vt:lpstr>02 Overview of the Examples </vt:lpstr>
      <vt:lpstr>03 Defining a Class  With a Member Function</vt:lpstr>
      <vt:lpstr>PowerPoint 演示文稿</vt:lpstr>
      <vt:lpstr>03 Defining a Class With a Member Function (Cont.)</vt:lpstr>
      <vt:lpstr>03 Defining a Class With a Member Function (Cont.)</vt:lpstr>
      <vt:lpstr>04 Data Members,  set Functions and get Functions</vt:lpstr>
      <vt:lpstr>PowerPoint 演示文稿</vt:lpstr>
      <vt:lpstr>PowerPoint 演示文稿</vt:lpstr>
      <vt:lpstr>PowerPoint 演示文稿</vt:lpstr>
      <vt:lpstr>04 Data Members,  set Functions and get Functions</vt:lpstr>
      <vt:lpstr>05 Class Scope and Accessing Class Members</vt:lpstr>
      <vt:lpstr>05 Class Scope and Accessing Class Members (Cont.)</vt:lpstr>
      <vt:lpstr>PowerPoint 演示文稿</vt:lpstr>
      <vt:lpstr>PowerPoint 演示文稿</vt:lpstr>
    </vt:vector>
  </TitlesOfParts>
  <Manager/>
  <Company>Laserwords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赖颖东</cp:lastModifiedBy>
  <cp:revision>715</cp:revision>
  <dcterms:created xsi:type="dcterms:W3CDTF">2004-12-20T05:11:56Z</dcterms:created>
  <dcterms:modified xsi:type="dcterms:W3CDTF">2016-02-29T02:59:16Z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