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781" r:id="rId9"/>
  </p:sldMasterIdLst>
  <p:notesMasterIdLst>
    <p:notesMasterId r:id="rId46"/>
  </p:notesMasterIdLst>
  <p:sldIdLst>
    <p:sldId id="256" r:id="rId10"/>
    <p:sldId id="573" r:id="rId11"/>
    <p:sldId id="418" r:id="rId12"/>
    <p:sldId id="603" r:id="rId13"/>
    <p:sldId id="604" r:id="rId14"/>
    <p:sldId id="605" r:id="rId15"/>
    <p:sldId id="606" r:id="rId16"/>
    <p:sldId id="574" r:id="rId17"/>
    <p:sldId id="575" r:id="rId18"/>
    <p:sldId id="576" r:id="rId19"/>
    <p:sldId id="577" r:id="rId20"/>
    <p:sldId id="578" r:id="rId21"/>
    <p:sldId id="579" r:id="rId22"/>
    <p:sldId id="580" r:id="rId23"/>
    <p:sldId id="607" r:id="rId24"/>
    <p:sldId id="581" r:id="rId25"/>
    <p:sldId id="582" r:id="rId26"/>
    <p:sldId id="583" r:id="rId27"/>
    <p:sldId id="584" r:id="rId28"/>
    <p:sldId id="585" r:id="rId29"/>
    <p:sldId id="586" r:id="rId30"/>
    <p:sldId id="602" r:id="rId31"/>
    <p:sldId id="587" r:id="rId32"/>
    <p:sldId id="588" r:id="rId33"/>
    <p:sldId id="589" r:id="rId34"/>
    <p:sldId id="590" r:id="rId35"/>
    <p:sldId id="591" r:id="rId36"/>
    <p:sldId id="592" r:id="rId37"/>
    <p:sldId id="593" r:id="rId38"/>
    <p:sldId id="594" r:id="rId39"/>
    <p:sldId id="595" r:id="rId40"/>
    <p:sldId id="596" r:id="rId41"/>
    <p:sldId id="597" r:id="rId42"/>
    <p:sldId id="598" r:id="rId43"/>
    <p:sldId id="599" r:id="rId44"/>
    <p:sldId id="600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FA"/>
    <a:srgbClr val="00FF00"/>
    <a:srgbClr val="FFFFCC"/>
    <a:srgbClr val="F0F7F7"/>
    <a:srgbClr val="4F87C6"/>
    <a:srgbClr val="4D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>
      <p:cViewPr varScale="1">
        <p:scale>
          <a:sx n="90" d="100"/>
          <a:sy n="90" d="100"/>
        </p:scale>
        <p:origin x="810" y="63"/>
      </p:cViewPr>
      <p:guideLst>
        <p:guide orient="horz" pos="2159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4F9C04-2E53-4346-B71D-96BA7F5DB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3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2E2C403-268E-4E39-836B-E45D247B7CCB}" type="slidenum">
              <a:rPr kumimoji="0" lang="en-US" altLang="zh-CN" sz="1200">
                <a:latin typeface="Arial" panose="020B0604020202020204" pitchFamily="34" charset="0"/>
              </a:rPr>
              <a:pPr/>
              <a:t>4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96545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DA58BD0-773B-41F7-BA67-B85FF79FADA4}" type="slidenum">
              <a:rPr kumimoji="0" lang="en-US" altLang="zh-CN" sz="1200">
                <a:latin typeface="Arial" panose="020B0604020202020204" pitchFamily="34" charset="0"/>
              </a:rPr>
              <a:pPr/>
              <a:t>13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85698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CEC5527-C436-4791-A149-3ED88A570B04}" type="slidenum">
              <a:rPr kumimoji="0" lang="en-US" altLang="zh-CN" sz="1200">
                <a:latin typeface="Arial" panose="020B0604020202020204" pitchFamily="34" charset="0"/>
              </a:rPr>
              <a:pPr/>
              <a:t>14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4633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A0DC75-1DF0-4360-8665-7AEFA34A6B0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2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996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46B3A7A-B12A-4FC6-8210-6EDE039DBF0A}" type="slidenum">
              <a:rPr kumimoji="0" lang="en-US" altLang="zh-CN" sz="1200">
                <a:latin typeface="Arial" panose="020B0604020202020204" pitchFamily="34" charset="0"/>
              </a:rPr>
              <a:pPr/>
              <a:t>16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64048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BFAB1E9-B44B-44FF-8C6A-3746B1F50139}" type="slidenum">
              <a:rPr kumimoji="0" lang="en-US" altLang="zh-CN" sz="1200">
                <a:latin typeface="Arial" panose="020B0604020202020204" pitchFamily="34" charset="0"/>
              </a:rPr>
              <a:pPr/>
              <a:t>17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1652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74DD553-1DDD-4657-BB05-06A0736F3414}" type="slidenum">
              <a:rPr kumimoji="0" lang="en-US" altLang="zh-CN" sz="1200">
                <a:latin typeface="Arial" panose="020B0604020202020204" pitchFamily="34" charset="0"/>
              </a:rPr>
              <a:pPr/>
              <a:t>18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0479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3A313DA-0039-467A-8F79-03730E100396}" type="slidenum">
              <a:rPr kumimoji="0" lang="en-US" altLang="zh-CN" sz="1200">
                <a:latin typeface="Arial" panose="020B0604020202020204" pitchFamily="34" charset="0"/>
              </a:rPr>
              <a:pPr/>
              <a:t>19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14508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0477B14-F25E-46DA-8B05-92D3BE5F9C94}" type="slidenum">
              <a:rPr kumimoji="0" lang="en-US" altLang="zh-CN" sz="1200">
                <a:latin typeface="Arial" panose="020B0604020202020204" pitchFamily="34" charset="0"/>
              </a:rPr>
              <a:pPr/>
              <a:t>20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82374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0DAA02-AFC5-49A0-BED1-026CB49394D2}" type="slidenum">
              <a:rPr kumimoji="0" lang="en-US" altLang="zh-CN" sz="1200">
                <a:latin typeface="Arial" panose="020B0604020202020204" pitchFamily="34" charset="0"/>
              </a:rPr>
              <a:pPr/>
              <a:t>21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64800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01659-5AB5-4FCC-AD80-D683B1A52C4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34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555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84BAF5-83B1-47F2-A432-C2A1946EB53C}" type="slidenum">
              <a:rPr kumimoji="0" lang="en-US" altLang="zh-CN" sz="1200">
                <a:latin typeface="Arial" panose="020B0604020202020204" pitchFamily="34" charset="0"/>
              </a:rPr>
              <a:pPr/>
              <a:t>5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9016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7F9EBB5-E876-4F0C-B65F-895E8D824B04}" type="slidenum">
              <a:rPr kumimoji="0" lang="en-US" altLang="zh-CN" sz="1200">
                <a:latin typeface="Arial" panose="020B0604020202020204" pitchFamily="34" charset="0"/>
              </a:rPr>
              <a:pPr/>
              <a:t>23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53907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0C405D8-0550-4F04-AB82-EB2543EA51CD}" type="slidenum">
              <a:rPr kumimoji="0" lang="en-US" altLang="zh-CN" sz="1200">
                <a:latin typeface="Arial" panose="020B0604020202020204" pitchFamily="34" charset="0"/>
              </a:rPr>
              <a:pPr/>
              <a:t>24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69280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3BF579-A4F9-4615-B52D-D1862A411DB9}" type="slidenum">
              <a:rPr kumimoji="0" lang="en-US" altLang="zh-CN" sz="1200">
                <a:latin typeface="Arial" panose="020B0604020202020204" pitchFamily="34" charset="0"/>
              </a:rPr>
              <a:pPr/>
              <a:t>25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4772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6A7A4F-41DC-44DA-88C9-35A01D3122E0}" type="slidenum">
              <a:rPr kumimoji="0" lang="en-US" altLang="zh-CN" sz="1200">
                <a:latin typeface="Arial" panose="020B0604020202020204" pitchFamily="34" charset="0"/>
              </a:rPr>
              <a:pPr/>
              <a:t>26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5387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BF5A8A-CC33-4609-B3E6-481FAF79CE91}" type="slidenum">
              <a:rPr kumimoji="0" lang="en-US" altLang="zh-CN" sz="1200">
                <a:latin typeface="Arial" panose="020B0604020202020204" pitchFamily="34" charset="0"/>
              </a:rPr>
              <a:pPr/>
              <a:t>27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97450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623A1B1-AA70-4521-BBC6-4E49D503E6A5}" type="slidenum">
              <a:rPr kumimoji="0" lang="en-US" altLang="zh-CN" sz="1200">
                <a:latin typeface="Arial" panose="020B0604020202020204" pitchFamily="34" charset="0"/>
              </a:rPr>
              <a:pPr/>
              <a:t>28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64213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50C98-0E0E-4F6C-908A-F92A2E7C201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31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9387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0055B-B61C-4199-9B06-14BA7F9BB0B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5321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A1D50B-AA21-4EFA-937E-C3AB259A8D2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1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9456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0ACEB-9289-4086-8C61-9DFB890F864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930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CBC908-32DD-4DCF-AA13-8BE99F9DC0DC}" type="slidenum">
              <a:rPr kumimoji="0" lang="en-US" altLang="zh-CN" sz="1200">
                <a:latin typeface="Arial" panose="020B0604020202020204" pitchFamily="34" charset="0"/>
              </a:rPr>
              <a:pPr/>
              <a:t>6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26552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705C1-9713-43B4-AC69-40088110A5B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2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9267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36A70-076A-473D-AED4-BFC3B5D7B66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51963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64A09-7688-42AB-A425-2A45AD08E42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90661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D9BFD9-FAA3-4D7E-AEDC-4E1CCE791F9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33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927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206FB2A-3308-4FC5-9D4E-5F3C63845A60}" type="slidenum">
              <a:rPr kumimoji="0" lang="en-US" altLang="zh-CN" sz="1200">
                <a:latin typeface="Arial" panose="020B0604020202020204" pitchFamily="34" charset="0"/>
              </a:rPr>
              <a:pPr/>
              <a:t>7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6674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E1C8D8E-111D-4BC6-BBD7-08F8FE97880B}" type="slidenum">
              <a:rPr kumimoji="0" lang="en-US" altLang="zh-CN" sz="1200">
                <a:latin typeface="Arial" panose="020B0604020202020204" pitchFamily="34" charset="0"/>
              </a:rPr>
              <a:pPr/>
              <a:t>8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67812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525B9B-AF9F-476B-9830-18AA4A1BC1F5}" type="slidenum">
              <a:rPr kumimoji="0" lang="en-US" altLang="zh-CN" sz="1200">
                <a:latin typeface="Arial" panose="020B0604020202020204" pitchFamily="34" charset="0"/>
              </a:rPr>
              <a:pPr/>
              <a:t>9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6846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57365D-4435-4124-B63A-5C98C3F96A18}" type="slidenum">
              <a:rPr kumimoji="0" lang="en-US" altLang="zh-CN" sz="1200">
                <a:latin typeface="Arial" panose="020B0604020202020204" pitchFamily="34" charset="0"/>
              </a:rPr>
              <a:pPr/>
              <a:t>10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57021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AA460B-9208-475F-9396-2131967B9B86}" type="slidenum">
              <a:rPr kumimoji="0" lang="en-US" altLang="zh-CN" sz="1200">
                <a:latin typeface="Arial" panose="020B0604020202020204" pitchFamily="34" charset="0"/>
              </a:rPr>
              <a:pPr/>
              <a:t>11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96499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3695055-0D64-4565-80D6-589E45037DCC}" type="slidenum">
              <a:rPr kumimoji="0" lang="en-US" altLang="zh-CN" sz="1200">
                <a:latin typeface="Arial" panose="020B0604020202020204" pitchFamily="34" charset="0"/>
              </a:rPr>
              <a:pPr/>
              <a:t>12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1926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E957F-FCFE-44F7-9007-355DC35D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7284-D7C6-450E-8FC6-85BA57D07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6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D7829-51CA-45F2-ABDB-BBDCF971FB31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421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421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CB134-D71F-444E-8AB6-BB19285A5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4A35-929E-4595-934F-C6F3B8F83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EB33A-0CB8-4EFA-8D28-773B268B7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85C2-DC03-40D8-B2BF-C8DDA288F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117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117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22DCF-738F-4116-AD79-B858AFBC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92F1C-FEE0-4FDF-8AA5-17C0076D2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A154-51E5-424F-B27A-5A10EF607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1280F-3C53-497D-AF6C-532BDD7EF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7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7B1B2-2820-4273-9299-23590693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07A2C-2335-451E-BCE4-30F7F705D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0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38215-8DF2-49F7-B357-29F4D0EB2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FD91F-9466-4A14-9642-B7900188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1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79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79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10D78-A341-476E-8283-4B41DDC4A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6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D09CF-E684-4B2A-81C2-8690D911B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990D2-FD07-4D19-84B2-5521EA4B7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9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A50E4-6C8E-42CF-9D87-4845E3E48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2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EA092-2EB9-4EE4-B894-4B472241C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1D139-23B2-4EFB-913D-8DF5EF1C4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082C-37F6-440D-A996-E16BFF99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A965-355E-4D57-9349-738A3A94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5A118-60CB-4655-BADA-2BE11B23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07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8B8C8-A4A7-4973-8880-A4DD2B84B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7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E7506-EB48-4AC8-B518-8593DEF98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0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3D7C6-6BCA-47DC-8EF8-606BAC5B9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41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41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6A55-44EB-4C4F-A78E-49C4B501B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8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21EAA-204A-4DB3-87D9-666F51B1D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8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42E5-47ED-46A4-895E-900BEFD7C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0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E3CD1-1905-420F-BAE7-E1511B2CC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5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2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2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757FD-0061-4AF1-B4CC-BAA20950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8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A4B0A-F489-449F-888C-1DAE2E52E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71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A093-76B4-4A67-AA28-F63093BD9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8834-06AC-4908-BBDB-6003DE9B7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9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7123-C363-484E-BDAE-2813CA6BE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6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DE3D-8B2A-48BB-B538-60DA67B5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8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A2668-18E8-49A0-B93E-3098F74F5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4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54A0-B63F-4701-AD1A-9C30A935A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202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202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F401-DC3E-487F-A385-0FDE17FED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98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4655-7928-4B48-B33E-AC7D9D6DF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1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14E70-1323-4A09-8315-576057AD0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7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0C162-1411-467C-8600-0CD82381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1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198E9-BCB8-4C68-A7CF-35CEE44F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8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5FDDA-E226-4F50-8AC5-89FE35A96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0DAA8-5F35-4C8F-A81B-8F8C5AF63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55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8706F-1507-4EB6-91BD-5A452724B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32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EEF42-F650-4498-AA56-E9C7D49A3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05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7C2CB-F707-4E40-82AA-601F8086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2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4E1D0-BD34-4C96-BD68-E3DFEA9FB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98C5-C102-4494-9177-B11A34F08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7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21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21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ABA0-E51E-4DE2-8502-E612D85D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34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23D67-6CBD-42C9-A163-DE9B34173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8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055A7-96AE-43A5-B634-CEB3C7C43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34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06FE0-4E39-42A1-A5D2-5E55BFEAD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0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3238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3238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37C0B-7048-4F3B-9B26-984F47E4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B26-EF93-4372-BFE1-B056D23CE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E9D6D-8B1B-4BD5-B669-9A3A88E8C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02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4C12-774C-46E3-8D88-7B6C43D23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44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B61C-CD88-4783-BC5C-C47D7BF17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08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6DA8-20BF-4D59-A6E7-AA0F77A41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8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0F82-1A64-44A6-A78D-748A93E57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43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B844-3F51-4778-A81B-B905BE3C4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82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42529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42529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1448-BAE0-44EB-8198-952050C59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5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41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653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913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45B27-B125-4381-8036-D1B4BB65D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21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171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629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001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8482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691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4409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497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77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B889-F37F-4A4C-9C26-4948CCD2C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58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9151-F539-4524-98D6-8D070A2B2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5ABE7-B16C-4A5A-8FE9-50785651D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302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D3BA4-BA8E-4BB3-BF6E-22CB17345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66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4831-F220-45C6-9B0F-C58426845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04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A1571-AD5F-4513-9B7F-675C3EF2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21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B550-E4EA-4C0F-8ACA-F27AF2C65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93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40910-7BC0-443C-860F-304A0756B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8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CADFA-5EA6-4B23-BCE5-1F94B2736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87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7C68-C9A9-424B-AC07-4915C93C2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94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F5C9C-9DFC-45D6-AB99-AA0A082D4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93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BF96-32F4-4823-A5C8-770F63A94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9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C1D58-39C4-4037-96C8-2DDBB18FE846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A6555-EE67-4243-9427-B33CE8523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10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50BF2-B984-4CEC-BE83-0AA5257F088F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81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080DD-28B4-4341-AD2C-77411E045AE4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69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D8D96-FE5E-458D-A141-C202692EE40E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49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A3BB4-9B2E-407F-92FE-F381AC080528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76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49C18-D6C7-43A2-B6E1-43A62A366BAF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21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18D7-11EB-4FEF-9354-CBC83A477D7B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04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11A2-C9C1-445A-B242-D34BA2DBE06C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54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1C185-EB78-45A2-B246-D4046ABC5FFC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75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19ABB-EF23-4448-8793-D79379486CD9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62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152400"/>
            <a:ext cx="1905000" cy="5973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562600" cy="5973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377A3-405F-474B-851E-45CE29C3F5D8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90788"/>
            <a:ext cx="7315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3D461C45-88FF-4173-80FE-F7A559C24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  <p:sp>
        <p:nvSpPr>
          <p:cNvPr id="1033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ADBF8FE-3EA7-4F03-AB39-4590E0BAF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8" name="Rectangle 10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buChar char="•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Times" panose="02020603050405020304" pitchFamily="18" charset="0"/>
        <a:buChar char="—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866BEBEC-6B9F-434F-A952-82A10EE4E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08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25638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53A20D41-F4EE-4234-B39F-8C9036DE1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0" name="Picture 4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ChangeArrowheads="1"/>
          </p:cNvSpPr>
          <p:nvPr userDrawn="1"/>
        </p:nvSpPr>
        <p:spPr bwMode="auto">
          <a:xfrm>
            <a:off x="0" y="22225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02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03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buChar char="–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742EE8D-7D9F-4C75-B971-CD0D65228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5126" name="Line 6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03463"/>
            <a:ext cx="72390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910B263C-8AF8-42D4-90E0-86E4F931B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</a:rPr>
              <a:t> 2008 Pearson Education, Inc.  All rights reserved.</a:t>
            </a:r>
          </a:p>
        </p:txBody>
      </p:sp>
      <p:sp>
        <p:nvSpPr>
          <p:cNvPr id="6150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277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6151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53388" y="60277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16255CDC-7715-455B-9E43-FED4617F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197" name="AutoShape 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8198" name="AutoShape 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8199" name="Rectangle 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fld id="{2FD8AA41-61FA-46D4-A9ED-6E900F7369FC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922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92875"/>
            <a:ext cx="3429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 eaLnBrk="1" hangingPunct="1"/>
            <a:r>
              <a:rPr lang="en-US" altLang="zh-CN" sz="3600" dirty="0"/>
              <a:t>Introduction to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Classes </a:t>
            </a:r>
            <a:r>
              <a:rPr lang="en-US" altLang="zh-CN" sz="3600" dirty="0"/>
              <a:t>and Objects </a:t>
            </a:r>
            <a:r>
              <a:rPr lang="en-US" altLang="zh-CN" sz="3600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3600" b="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Chapter </a:t>
            </a:r>
            <a:r>
              <a:rPr lang="en-US" altLang="zh-CN" sz="3600" b="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</a:p>
          <a:p>
            <a:pPr eaLnBrk="1" hangingPunct="1"/>
            <a:r>
              <a:rPr lang="zh-CN" altLang="en-US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Lecture </a:t>
            </a:r>
            <a:r>
              <a:rPr lang="en-US" altLang="zh-CN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8</a:t>
            </a:r>
            <a:r>
              <a:rPr lang="zh-CN" altLang="en-US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</a:t>
            </a:r>
            <a:r>
              <a:rPr lang="en-US" altLang="zh-CN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1268" name="文本框 1"/>
          <p:cNvSpPr txBox="1">
            <a:spLocks noChangeArrowheads="1"/>
          </p:cNvSpPr>
          <p:nvPr/>
        </p:nvSpPr>
        <p:spPr bwMode="auto">
          <a:xfrm>
            <a:off x="-687388" y="9525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fig03_09.cpp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(2 of 2)</a:t>
            </a:r>
          </a:p>
        </p:txBody>
      </p:sp>
      <p:graphicFrame>
        <p:nvGraphicFramePr>
          <p:cNvPr id="1075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0"/>
          <a:ext cx="7175500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Document" r:id="rId4" imgW="7162800" imgH="3835400" progId="Word.Document.8">
                  <p:embed/>
                </p:oleObj>
              </mc:Choice>
              <mc:Fallback>
                <p:oleObj name="Document" r:id="rId4" imgW="7162800" imgH="3835400" progId="Word.Document.8">
                  <p:embed/>
                  <p:pic>
                    <p:nvPicPr>
                      <p:cNvPr id="107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175500" cy="384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02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fig03_10.cpp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(1 of 1)</a:t>
            </a:r>
          </a:p>
        </p:txBody>
      </p:sp>
      <p:graphicFrame>
        <p:nvGraphicFramePr>
          <p:cNvPr id="1095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0"/>
          <a:ext cx="7061200" cy="54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Document" r:id="rId4" imgW="7073900" imgH="5435600" progId="Word.Document.8">
                  <p:embed/>
                </p:oleObj>
              </mc:Choice>
              <mc:Fallback>
                <p:oleObj name="Document" r:id="rId4" imgW="7073900" imgH="5435600" progId="Word.Document.8">
                  <p:embed/>
                  <p:pic>
                    <p:nvPicPr>
                      <p:cNvPr id="109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42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3733800" y="2244725"/>
            <a:ext cx="35052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Including the header file causes the class definition to be copied into the file</a:t>
            </a:r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 flipH="1" flipV="1">
            <a:off x="4114800" y="1558925"/>
            <a:ext cx="1192213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6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096" cy="1371600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02 Placing a Class in a Separate File for Reusability (Cont.)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r>
              <a:rPr lang="en-US" altLang="zh-CN" smtClean="0">
                <a:latin typeface="Lucida Console" charset="0"/>
              </a:rPr>
              <a:t>#include</a:t>
            </a:r>
            <a:r>
              <a:rPr lang="en-US" altLang="zh-CN" smtClean="0"/>
              <a:t> preprocessor directive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smtClean="0"/>
              <a:t>Used to include header files</a:t>
            </a:r>
          </a:p>
          <a:p>
            <a:pPr lvl="2">
              <a:defRPr/>
            </a:pPr>
            <a:r>
              <a:rPr lang="en-US" altLang="zh-CN" smtClean="0"/>
              <a:t>Instructs C++ preprocessor to replace directive with a copy of the contents of the specified file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smtClean="0"/>
              <a:t>Quotes indicate user-defined header files</a:t>
            </a:r>
          </a:p>
          <a:p>
            <a:pPr lvl="2">
              <a:defRPr/>
            </a:pPr>
            <a:r>
              <a:rPr lang="en-US" altLang="zh-CN" smtClean="0"/>
              <a:t>Preprocessor first looks in current directory</a:t>
            </a:r>
          </a:p>
          <a:p>
            <a:pPr lvl="3">
              <a:buFont typeface="Arial" charset="0"/>
              <a:buChar char="–"/>
              <a:defRPr/>
            </a:pPr>
            <a:r>
              <a:rPr lang="en-US" altLang="zh-CN" smtClean="0"/>
              <a:t>If the file is not found, looks in C++ Standard Library directory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smtClean="0"/>
              <a:t>Angle brackets indicate C++ Standard Library</a:t>
            </a:r>
          </a:p>
          <a:p>
            <a:pPr lvl="2">
              <a:defRPr/>
            </a:pPr>
            <a:r>
              <a:rPr lang="en-US" altLang="zh-CN" smtClean="0"/>
              <a:t>Preprocessor looks only in C++ Standard Library directory</a:t>
            </a:r>
          </a:p>
        </p:txBody>
      </p:sp>
    </p:spTree>
    <p:extLst>
      <p:ext uri="{BB962C8B-B14F-4D97-AF65-F5344CB8AC3E}">
        <p14:creationId xmlns:p14="http://schemas.microsoft.com/office/powerpoint/2010/main" val="123868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0898" cy="1371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03 Separating Interface from Implementation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8005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Interface</a:t>
            </a:r>
          </a:p>
          <a:p>
            <a:pPr lvl="1"/>
            <a:r>
              <a:rPr lang="en-US" altLang="zh-CN" dirty="0" smtClean="0"/>
              <a:t>Describes what services a class</a:t>
            </a:r>
            <a:r>
              <a:rPr lang="zh-CN" altLang="en-US" dirty="0" smtClean="0">
                <a:latin typeface="Arial" panose="020B0604020202020204" pitchFamily="34" charset="0"/>
              </a:rPr>
              <a:t>’</a:t>
            </a:r>
            <a:r>
              <a:rPr lang="en-US" altLang="zh-CN" dirty="0" smtClean="0"/>
              <a:t>s clients can use and how to request those services</a:t>
            </a:r>
          </a:p>
          <a:p>
            <a:pPr lvl="2"/>
            <a:r>
              <a:rPr lang="en-US" altLang="zh-CN" dirty="0" smtClean="0"/>
              <a:t>But does not reveal how the class carries out the services</a:t>
            </a:r>
          </a:p>
          <a:p>
            <a:pPr lvl="2"/>
            <a:r>
              <a:rPr lang="en-US" altLang="zh-CN" dirty="0" smtClean="0"/>
              <a:t>A class definition that lists only member function names, return types and parameter types</a:t>
            </a:r>
          </a:p>
          <a:p>
            <a:pPr lvl="3"/>
            <a:r>
              <a:rPr lang="en-US" altLang="zh-CN" dirty="0" smtClean="0"/>
              <a:t>Function prototypes</a:t>
            </a:r>
          </a:p>
          <a:p>
            <a:pPr lvl="1"/>
            <a:r>
              <a:rPr lang="en-US" altLang="zh-CN" dirty="0" smtClean="0"/>
              <a:t>A class</a:t>
            </a:r>
            <a:r>
              <a:rPr lang="zh-CN" altLang="en-US" dirty="0" smtClean="0">
                <a:latin typeface="Arial" panose="020B0604020202020204" pitchFamily="34" charset="0"/>
              </a:rPr>
              <a:t>’</a:t>
            </a:r>
            <a:r>
              <a:rPr lang="en-US" altLang="zh-CN" dirty="0" smtClean="0"/>
              <a:t>s interface consists of the class</a:t>
            </a:r>
            <a:r>
              <a:rPr lang="zh-CN" altLang="en-US" dirty="0" smtClean="0">
                <a:latin typeface="Arial" panose="020B0604020202020204" pitchFamily="34" charset="0"/>
              </a:rPr>
              <a:t>’</a:t>
            </a:r>
            <a:r>
              <a:rPr lang="en-US" altLang="zh-CN" dirty="0" smtClean="0"/>
              <a:t>s </a:t>
            </a:r>
            <a:r>
              <a:rPr lang="en-US" altLang="zh-CN" dirty="0" smtClean="0">
                <a:latin typeface="Lucida Console" panose="020B0609040504020204" pitchFamily="49" charset="0"/>
              </a:rPr>
              <a:t>public</a:t>
            </a:r>
            <a:r>
              <a:rPr lang="en-US" altLang="zh-CN" dirty="0" smtClean="0"/>
              <a:t> member functions (services)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Separating interface from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407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304" cy="1371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03 Separating Interface from Implementation (Cont.)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Separating interface from implementation</a:t>
            </a:r>
          </a:p>
          <a:p>
            <a:pPr lvl="1"/>
            <a:r>
              <a:rPr lang="en-US" altLang="zh-CN" dirty="0"/>
              <a:t>Client code should not break if the implementation changes, as long as the interface stays the same</a:t>
            </a:r>
          </a:p>
          <a:p>
            <a:pPr lvl="1"/>
            <a:r>
              <a:rPr lang="en-US" altLang="zh-CN" dirty="0" smtClean="0"/>
              <a:t>Define member functions outside the class definition, in a separate source-code file</a:t>
            </a:r>
          </a:p>
          <a:p>
            <a:pPr lvl="2"/>
            <a:r>
              <a:rPr lang="en-US" altLang="zh-CN" dirty="0" smtClean="0"/>
              <a:t>In source-code file for a class</a:t>
            </a:r>
          </a:p>
          <a:p>
            <a:pPr lvl="3"/>
            <a:r>
              <a:rPr lang="en-US" altLang="zh-CN" dirty="0" smtClean="0"/>
              <a:t>Use binary scope resolution operator (</a:t>
            </a:r>
            <a:r>
              <a:rPr lang="en-US" altLang="zh-CN" dirty="0" smtClean="0">
                <a:latin typeface="Lucida Console" panose="020B0609040504020204" pitchFamily="49" charset="0"/>
              </a:rPr>
              <a:t>::</a:t>
            </a:r>
            <a:r>
              <a:rPr lang="en-US" altLang="zh-CN" dirty="0" smtClean="0"/>
              <a:t>) to </a:t>
            </a:r>
            <a:r>
              <a:rPr lang="zh-CN" altLang="en-US" dirty="0" smtClean="0">
                <a:latin typeface="Arial" panose="020B0604020202020204" pitchFamily="34" charset="0"/>
              </a:rPr>
              <a:t>“</a:t>
            </a:r>
            <a:r>
              <a:rPr lang="en-US" altLang="zh-CN" dirty="0" smtClean="0"/>
              <a:t>tie</a:t>
            </a:r>
            <a:r>
              <a:rPr lang="zh-CN" altLang="en-US" dirty="0" smtClean="0">
                <a:latin typeface="Arial" panose="020B0604020202020204" pitchFamily="34" charset="0"/>
              </a:rPr>
              <a:t>”</a:t>
            </a:r>
            <a:r>
              <a:rPr lang="en-US" altLang="zh-CN" dirty="0" smtClean="0"/>
              <a:t> each member function to the class definition</a:t>
            </a:r>
          </a:p>
          <a:p>
            <a:pPr lvl="2"/>
            <a:r>
              <a:rPr lang="en-US" altLang="zh-CN" dirty="0" smtClean="0"/>
              <a:t>Implementation details are hidden</a:t>
            </a:r>
          </a:p>
          <a:p>
            <a:pPr lvl="3"/>
            <a:r>
              <a:rPr lang="en-US" altLang="zh-CN" dirty="0" smtClean="0"/>
              <a:t>Client code does not need to know the implementation</a:t>
            </a:r>
          </a:p>
          <a:p>
            <a:pPr lvl="1"/>
            <a:r>
              <a:rPr lang="en-US" altLang="zh-CN" dirty="0" smtClean="0"/>
              <a:t>In the header file for a class</a:t>
            </a:r>
          </a:p>
          <a:p>
            <a:pPr lvl="2"/>
            <a:r>
              <a:rPr lang="en-US" altLang="zh-CN" dirty="0" smtClean="0"/>
              <a:t>Function prototypes describe the class</a:t>
            </a:r>
            <a:r>
              <a:rPr lang="zh-CN" altLang="en-US" dirty="0" smtClean="0">
                <a:latin typeface="Arial" panose="020B0604020202020204" pitchFamily="34" charset="0"/>
              </a:rPr>
              <a:t>’</a:t>
            </a:r>
            <a:r>
              <a:rPr lang="en-US" altLang="zh-CN" dirty="0" smtClean="0"/>
              <a:t>s </a:t>
            </a:r>
            <a:r>
              <a:rPr lang="en-US" altLang="zh-CN" dirty="0" smtClean="0">
                <a:latin typeface="Lucida Console" panose="020B0609040504020204" pitchFamily="49" charset="0"/>
              </a:rPr>
              <a:t>public</a:t>
            </a:r>
            <a:r>
              <a:rPr lang="en-US" altLang="zh-CN" dirty="0" smtClean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298945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C8719-A4BC-4DF5-B1B4-1BC7A25619D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</p:spPr>
        <p:txBody>
          <a:bodyPr/>
          <a:lstStyle/>
          <a:p>
            <a:r>
              <a:rPr lang="en-US" altLang="zh-CN" dirty="0"/>
              <a:t>03 Separating Interface from Implementation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632279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Member function declared in a class definition but defined outside that class definition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Still within the 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scope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Known only to other members of the class unless referred to via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Object of the class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Reference to an object of the class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Pointer to an object of the class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Binary scope resolution operator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Member function defined in the body of a class definition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C++ compiler attempts to inline calls to the member function</a:t>
            </a:r>
          </a:p>
        </p:txBody>
      </p:sp>
    </p:spTree>
    <p:extLst>
      <p:ext uri="{BB962C8B-B14F-4D97-AF65-F5344CB8AC3E}">
        <p14:creationId xmlns:p14="http://schemas.microsoft.com/office/powerpoint/2010/main" val="29772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fig03_11.cpp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(1 of 1)</a:t>
            </a:r>
          </a:p>
        </p:txBody>
      </p:sp>
      <p:graphicFrame>
        <p:nvGraphicFramePr>
          <p:cNvPr id="1218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3175"/>
          <a:ext cx="7234238" cy="445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Document" r:id="rId4" imgW="7277100" imgH="4483100" progId="Word.Document.8">
                  <p:embed/>
                </p:oleObj>
              </mc:Choice>
              <mc:Fallback>
                <p:oleObj name="Document" r:id="rId4" imgW="7277100" imgH="4483100" progId="Word.Document.8">
                  <p:embed/>
                  <p:pic>
                    <p:nvPicPr>
                      <p:cNvPr id="121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5"/>
                        <a:ext cx="7234238" cy="445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4191000" y="1524000"/>
            <a:ext cx="2971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Interface contains data members and member function prototypes</a:t>
            </a:r>
          </a:p>
        </p:txBody>
      </p:sp>
      <p:sp>
        <p:nvSpPr>
          <p:cNvPr id="281607" name="Line 7"/>
          <p:cNvSpPr>
            <a:spLocks noChangeShapeType="1"/>
          </p:cNvSpPr>
          <p:nvPr/>
        </p:nvSpPr>
        <p:spPr bwMode="auto">
          <a:xfrm flipH="1">
            <a:off x="2057400" y="18288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2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fig03_12.cpp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(1 of 2)</a:t>
            </a:r>
          </a:p>
        </p:txBody>
      </p:sp>
      <p:graphicFrame>
        <p:nvGraphicFramePr>
          <p:cNvPr id="1321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4763"/>
          <a:ext cx="6980238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Document" r:id="rId4" imgW="7099300" imgH="5029200" progId="Word.Document.8">
                  <p:embed/>
                </p:oleObj>
              </mc:Choice>
              <mc:Fallback>
                <p:oleObj name="Document" r:id="rId4" imgW="7099300" imgH="5029200" progId="Word.Document.8">
                  <p:embed/>
                  <p:pic>
                    <p:nvPicPr>
                      <p:cNvPr id="132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3"/>
                        <a:ext cx="6980238" cy="494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2895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0" lang="en-US" altLang="zh-CN">
                <a:cs typeface="Times New Roman" panose="02020603050405020304" pitchFamily="18" charset="0"/>
              </a:rPr>
              <a:t>Binary scope resolution operator </a:t>
            </a:r>
            <a:r>
              <a:rPr kumimoji="0" lang="zh-CN" altLang="en-US">
                <a:cs typeface="Times New Roman" panose="02020603050405020304" pitchFamily="18" charset="0"/>
              </a:rPr>
              <a:t>“</a:t>
            </a:r>
            <a:r>
              <a:rPr kumimoji="0" lang="en-US" altLang="zh-CN">
                <a:cs typeface="Times New Roman" panose="02020603050405020304" pitchFamily="18" charset="0"/>
              </a:rPr>
              <a:t>ties</a:t>
            </a:r>
            <a:r>
              <a:rPr kumimoji="0" lang="zh-CN" altLang="en-US">
                <a:cs typeface="Times New Roman" panose="02020603050405020304" pitchFamily="18" charset="0"/>
              </a:rPr>
              <a:t>”</a:t>
            </a:r>
            <a:r>
              <a:rPr kumimoji="0" lang="en-US" altLang="zh-CN">
                <a:cs typeface="Times New Roman" panose="02020603050405020304" pitchFamily="18" charset="0"/>
              </a:rPr>
              <a:t> a function to its class</a:t>
            </a:r>
          </a:p>
        </p:txBody>
      </p:sp>
      <p:sp>
        <p:nvSpPr>
          <p:cNvPr id="284679" name="Line 7"/>
          <p:cNvSpPr>
            <a:spLocks noChangeShapeType="1"/>
          </p:cNvSpPr>
          <p:nvPr/>
        </p:nvSpPr>
        <p:spPr bwMode="auto">
          <a:xfrm flipH="1" flipV="1">
            <a:off x="1219200" y="2514600"/>
            <a:ext cx="3657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84680" name="Line 8"/>
          <p:cNvSpPr>
            <a:spLocks noChangeShapeType="1"/>
          </p:cNvSpPr>
          <p:nvPr/>
        </p:nvSpPr>
        <p:spPr bwMode="auto">
          <a:xfrm flipH="1">
            <a:off x="1600200" y="3276600"/>
            <a:ext cx="3276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84683" name="Text Box 11"/>
          <p:cNvSpPr txBox="1">
            <a:spLocks noChangeArrowheads="1"/>
          </p:cNvSpPr>
          <p:nvPr/>
        </p:nvSpPr>
        <p:spPr bwMode="auto">
          <a:xfrm>
            <a:off x="4419600" y="685800"/>
            <a:ext cx="3200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latin typeface="Courier New" charset="0"/>
                <a:ea typeface="宋体" charset="0"/>
              </a:rPr>
              <a:t>GradeBook</a:t>
            </a:r>
            <a:r>
              <a:rPr lang="en-US" altLang="zh-CN">
                <a:latin typeface="Times New Roman" charset="0"/>
                <a:ea typeface="宋体" charset="0"/>
              </a:rPr>
              <a:t> implementation is placed in a separate source-code file</a:t>
            </a:r>
          </a:p>
        </p:txBody>
      </p:sp>
      <p:sp>
        <p:nvSpPr>
          <p:cNvPr id="284684" name="Line 12"/>
          <p:cNvSpPr>
            <a:spLocks noChangeShapeType="1"/>
          </p:cNvSpPr>
          <p:nvPr/>
        </p:nvSpPr>
        <p:spPr bwMode="auto">
          <a:xfrm flipH="1" flipV="1">
            <a:off x="2667000" y="1524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5791200" y="1905000"/>
            <a:ext cx="2895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Include the header file to access the class name </a:t>
            </a:r>
            <a:r>
              <a:rPr lang="en-US" altLang="zh-CN" b="1">
                <a:latin typeface="Courier New" charset="0"/>
                <a:ea typeface="宋体" charset="0"/>
              </a:rPr>
              <a:t>GradeBook</a:t>
            </a:r>
          </a:p>
        </p:txBody>
      </p:sp>
      <p:sp>
        <p:nvSpPr>
          <p:cNvPr id="284686" name="Line 14"/>
          <p:cNvSpPr>
            <a:spLocks noChangeShapeType="1"/>
          </p:cNvSpPr>
          <p:nvPr/>
        </p:nvSpPr>
        <p:spPr bwMode="auto">
          <a:xfrm flipH="1" flipV="1">
            <a:off x="2133600" y="1752600"/>
            <a:ext cx="3657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9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8" grpId="0" animBg="1"/>
      <p:bldP spid="284683" grpId="0" animBg="1"/>
      <p:bldP spid="2846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fig03_12.cpp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(2 of 2)</a:t>
            </a:r>
          </a:p>
        </p:txBody>
      </p:sp>
      <p:graphicFrame>
        <p:nvGraphicFramePr>
          <p:cNvPr id="1341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0"/>
          <a:ext cx="7072313" cy="317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Document" r:id="rId4" imgW="7112000" imgH="3187700" progId="Word.Document.8">
                  <p:embed/>
                </p:oleObj>
              </mc:Choice>
              <mc:Fallback>
                <p:oleObj name="Document" r:id="rId4" imgW="7112000" imgH="3187700" progId="Word.Document.8">
                  <p:embed/>
                  <p:pic>
                    <p:nvPicPr>
                      <p:cNvPr id="134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2313" cy="317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9025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fig03_13.cpp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(1 of 1)</a:t>
            </a:r>
          </a:p>
        </p:txBody>
      </p:sp>
      <p:graphicFrame>
        <p:nvGraphicFramePr>
          <p:cNvPr id="1361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3175"/>
          <a:ext cx="7421563" cy="57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Document" r:id="rId4" imgW="7442200" imgH="5816600" progId="Word.Document.8">
                  <p:embed/>
                </p:oleObj>
              </mc:Choice>
              <mc:Fallback>
                <p:oleObj name="Document" r:id="rId4" imgW="7442200" imgH="5816600" progId="Word.Document.8">
                  <p:embed/>
                  <p:pic>
                    <p:nvPicPr>
                      <p:cNvPr id="136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5"/>
                        <a:ext cx="7421563" cy="579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68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In this chapter you’ll learn: 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 smtClean="0">
                <a:ea typeface="Times New Roman" panose="02020603050405020304" pitchFamily="18" charset="0"/>
              </a:rPr>
              <a:t>What </a:t>
            </a:r>
            <a:r>
              <a:rPr lang="en-US" altLang="zh-CN" sz="1800" b="0" dirty="0">
                <a:ea typeface="Times New Roman" panose="02020603050405020304" pitchFamily="18" charset="0"/>
              </a:rPr>
              <a:t>classes, objects, member functions and data members are.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Times New Roman" panose="02020603050405020304" pitchFamily="18" charset="0"/>
              </a:rPr>
              <a:t>How to define a class and use it to create an object. 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Times New Roman" panose="02020603050405020304" pitchFamily="18" charset="0"/>
              </a:rPr>
              <a:t>How to define member functions in a class to implement the class's behaviors.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Times New Roman" panose="02020603050405020304" pitchFamily="18" charset="0"/>
              </a:rPr>
              <a:t>How to declare data members in a class to implement the class's attributes.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Times New Roman" panose="02020603050405020304" pitchFamily="18" charset="0"/>
              </a:rPr>
              <a:t>How to call a member function of an object to make that member function perform its task.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Times New Roman" panose="02020603050405020304" pitchFamily="18" charset="0"/>
              </a:rPr>
              <a:t>The differences between data members of a class and local variables of a function.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Times New Roman" panose="02020603050405020304" pitchFamily="18" charset="0"/>
              </a:rPr>
              <a:t>How to use a constructor to ensure that an object's data is initialized when the object is created.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Times New Roman" panose="02020603050405020304" pitchFamily="18" charset="0"/>
              </a:rPr>
              <a:t>How to engineer a class to separate its interface from its implementation and encourage reuse. </a:t>
            </a:r>
          </a:p>
          <a:p>
            <a:pPr eaLnBrk="1" hangingPunct="1"/>
            <a:endParaRPr lang="en-US" altLang="zh-CN" sz="18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0898" cy="1371600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/>
              <a:t>03 Separating Interface from Implementation </a:t>
            </a:r>
            <a:r>
              <a:rPr lang="en-US" altLang="zh-CN" dirty="0" smtClean="0"/>
              <a:t>(Cont.)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The Compilation and Linking Process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Source-code file is compiled to create the class</a:t>
            </a:r>
            <a:r>
              <a:rPr lang="zh-CN" altLang="en-US" dirty="0" smtClean="0">
                <a:latin typeface="Arial" panose="020B0604020202020204" pitchFamily="34" charset="0"/>
              </a:rPr>
              <a:t>’</a:t>
            </a:r>
            <a:r>
              <a:rPr lang="en-US" altLang="zh-CN" dirty="0" smtClean="0"/>
              <a:t>s object code (source-code file must </a:t>
            </a:r>
            <a:r>
              <a:rPr lang="en-US" altLang="zh-CN" dirty="0" smtClean="0">
                <a:latin typeface="Lucida Console" panose="020B0609040504020204" pitchFamily="49" charset="0"/>
              </a:rPr>
              <a:t>#include</a:t>
            </a:r>
            <a:r>
              <a:rPr lang="en-US" altLang="zh-CN" dirty="0" smtClean="0"/>
              <a:t> header file)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Class implementation programmer only needs to provide header file and object code to client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Client must </a:t>
            </a:r>
            <a:r>
              <a:rPr lang="en-US" altLang="zh-CN" dirty="0" smtClean="0">
                <a:latin typeface="Lucida Console" panose="020B0609040504020204" pitchFamily="49" charset="0"/>
              </a:rPr>
              <a:t>#include</a:t>
            </a:r>
            <a:r>
              <a:rPr lang="en-US" altLang="zh-CN" dirty="0" smtClean="0"/>
              <a:t> header file in their own code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So compiler can ensure that the </a:t>
            </a:r>
            <a:r>
              <a:rPr lang="en-US" altLang="zh-CN" dirty="0" smtClean="0">
                <a:latin typeface="Lucida Console" panose="020B0609040504020204" pitchFamily="49" charset="0"/>
              </a:rPr>
              <a:t>main</a:t>
            </a:r>
            <a:r>
              <a:rPr lang="en-US" altLang="zh-CN" dirty="0" smtClean="0"/>
              <a:t> function creates and manipulates objects of the class correctly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To create executable application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Object code for client code must be linked with the object code for the class and the object code for any C++ Standard Library object code used in the application</a:t>
            </a:r>
          </a:p>
          <a:p>
            <a:pPr lvl="1">
              <a:lnSpc>
                <a:spcPct val="9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250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74" y="5638742"/>
            <a:ext cx="6245175" cy="341370"/>
          </a:xfrm>
        </p:spPr>
        <p:txBody>
          <a:bodyPr/>
          <a:lstStyle/>
          <a:p>
            <a:pPr>
              <a:defRPr/>
            </a:pPr>
            <a:r>
              <a:rPr lang="en-US" altLang="zh-CN" sz="1000" b="1" dirty="0" smtClean="0">
                <a:solidFill>
                  <a:srgbClr val="4D99FF"/>
                </a:solidFill>
              </a:rPr>
              <a:t>Fig.3.14  </a:t>
            </a:r>
            <a:r>
              <a:rPr lang="en-US" altLang="zh-CN" sz="1000" b="1" dirty="0" smtClean="0">
                <a:solidFill>
                  <a:srgbClr val="000000"/>
                </a:solidFill>
                <a:cs typeface="Times New Roman" charset="0"/>
              </a:rPr>
              <a:t>| Compilation and linking process that produces an executable application. </a:t>
            </a:r>
          </a:p>
        </p:txBody>
      </p:sp>
      <p:pic>
        <p:nvPicPr>
          <p:cNvPr id="140291" name="Picture 3" descr="AAEUUO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533344"/>
            <a:ext cx="41624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824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32A2B-5032-4F29-BB01-123F1596911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Separating a class definition and the 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member-function definitions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Makes it easier to modify programs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Changes in the 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implementation do not affect the client as long as the 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interface remains unchanged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Things are not quite this rosy</a:t>
            </a:r>
          </a:p>
          <a:p>
            <a:pPr lvl="2"/>
            <a:r>
              <a:rPr lang="en-US" altLang="zh-CN" sz="2200" dirty="0">
                <a:ea typeface="宋体" panose="02010600030101010101" pitchFamily="2" charset="-122"/>
              </a:rPr>
              <a:t>Header files do contain some portions of the implementation and hint about others</a:t>
            </a:r>
          </a:p>
          <a:p>
            <a:pPr lvl="3" algn="just"/>
            <a:r>
              <a:rPr lang="en-US" altLang="zh-CN" dirty="0">
                <a:ea typeface="宋体" panose="02010600030101010101" pitchFamily="2" charset="-122"/>
              </a:rPr>
              <a:t>Inline functions need to be defined in header file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</a:p>
          <a:p>
            <a:pPr lvl="3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dirty="0">
                <a:ea typeface="宋体" panose="02010600030101010101" pitchFamily="2" charset="-122"/>
              </a:rPr>
              <a:t> members are listed in the class definition in the header file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0898" cy="1371600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/>
              <a:t>03 Separating Interface from Implementation </a:t>
            </a:r>
            <a:r>
              <a:rPr lang="en-US" altLang="zh-CN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19697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20000" cy="1371600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/>
              <a:t>04 Validating Data with </a:t>
            </a:r>
            <a:r>
              <a:rPr lang="en-US" altLang="zh-CN" sz="4000" i="1" dirty="0" smtClean="0"/>
              <a:t>set</a:t>
            </a:r>
            <a:r>
              <a:rPr lang="en-US" altLang="zh-CN" sz="4000" dirty="0" smtClean="0"/>
              <a:t> Functions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i="1" dirty="0" smtClean="0"/>
              <a:t>set</a:t>
            </a:r>
            <a:r>
              <a:rPr lang="en-US" altLang="zh-CN" dirty="0" smtClean="0"/>
              <a:t> functions can validate data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sz="2400" dirty="0" smtClean="0"/>
              <a:t>Known as validity checking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sz="2400" dirty="0" smtClean="0"/>
              <a:t>Keeps object in a consistent state </a:t>
            </a:r>
          </a:p>
          <a:p>
            <a:pPr lvl="2">
              <a:defRPr/>
            </a:pPr>
            <a:r>
              <a:rPr lang="en-US" altLang="zh-CN" dirty="0" smtClean="0"/>
              <a:t>The data member contains a valid value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dirty="0" smtClean="0"/>
              <a:t>Can return values indicating that attempts were made to assign invalid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latin typeface="Lucida Console" charset="0"/>
              </a:rPr>
              <a:t>string</a:t>
            </a:r>
            <a:r>
              <a:rPr lang="en-US" altLang="zh-CN" dirty="0" smtClean="0"/>
              <a:t> member functions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dirty="0" smtClean="0">
                <a:latin typeface="Lucida Console" charset="0"/>
              </a:rPr>
              <a:t>length</a:t>
            </a:r>
            <a:r>
              <a:rPr lang="en-US" altLang="zh-CN" dirty="0" smtClean="0"/>
              <a:t> returns the number of characters in the </a:t>
            </a:r>
            <a:r>
              <a:rPr lang="en-US" altLang="zh-CN" dirty="0" smtClean="0">
                <a:latin typeface="Lucida Console" charset="0"/>
              </a:rPr>
              <a:t>string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dirty="0" err="1" smtClean="0">
                <a:latin typeface="Lucida Console" charset="0"/>
              </a:rPr>
              <a:t>Substr</a:t>
            </a:r>
            <a:r>
              <a:rPr lang="en-US" altLang="zh-CN" dirty="0" smtClean="0"/>
              <a:t> returns specified substring within the </a:t>
            </a:r>
            <a:r>
              <a:rPr lang="en-US" altLang="zh-CN" dirty="0" smtClean="0">
                <a:latin typeface="Lucida Console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341566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fig03_15.cpp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(1 of 1)</a:t>
            </a:r>
          </a:p>
        </p:txBody>
      </p:sp>
      <p:graphicFrame>
        <p:nvGraphicFramePr>
          <p:cNvPr id="1443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0"/>
          <a:ext cx="7056438" cy="418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Document" r:id="rId4" imgW="7061200" imgH="4191000" progId="Word.Document.8">
                  <p:embed/>
                </p:oleObj>
              </mc:Choice>
              <mc:Fallback>
                <p:oleObj name="Document" r:id="rId4" imgW="7061200" imgH="4191000" progId="Word.Document.8">
                  <p:embed/>
                  <p:pic>
                    <p:nvPicPr>
                      <p:cNvPr id="144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18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724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fig03_16.cpp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(1 of 2)</a:t>
            </a:r>
          </a:p>
        </p:txBody>
      </p:sp>
      <p:graphicFrame>
        <p:nvGraphicFramePr>
          <p:cNvPr id="1464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3175"/>
          <a:ext cx="7234238" cy="531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Document" r:id="rId4" imgW="7264400" imgH="5346700" progId="Word.Document.8">
                  <p:embed/>
                </p:oleObj>
              </mc:Choice>
              <mc:Fallback>
                <p:oleObj name="Document" r:id="rId4" imgW="7264400" imgH="5346700" progId="Word.Document.8">
                  <p:embed/>
                  <p:pic>
                    <p:nvPicPr>
                      <p:cNvPr id="146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5"/>
                        <a:ext cx="7234238" cy="531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5486400" y="3733800"/>
            <a:ext cx="3657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i="1">
                <a:latin typeface="Times New Roman" charset="0"/>
                <a:ea typeface="宋体" charset="0"/>
                <a:cs typeface="Times New Roman" charset="0"/>
              </a:rPr>
              <a:t>set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 functions perform validity checking to keep </a:t>
            </a:r>
            <a:r>
              <a:rPr lang="en-US" altLang="zh-CN" b="1">
                <a:latin typeface="Courier New" charset="0"/>
                <a:ea typeface="宋体" charset="0"/>
                <a:cs typeface="Times New Roman" charset="0"/>
              </a:rPr>
              <a:t>courseName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 in a consistent state</a:t>
            </a:r>
          </a:p>
        </p:txBody>
      </p:sp>
      <p:sp>
        <p:nvSpPr>
          <p:cNvPr id="293896" name="Line 8"/>
          <p:cNvSpPr>
            <a:spLocks noChangeShapeType="1"/>
          </p:cNvSpPr>
          <p:nvPr/>
        </p:nvSpPr>
        <p:spPr bwMode="auto">
          <a:xfrm flipH="1">
            <a:off x="2743200" y="38862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5486400" y="2362200"/>
            <a:ext cx="26670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Constructor calls </a:t>
            </a:r>
            <a:r>
              <a:rPr lang="en-US" altLang="zh-CN" i="1">
                <a:latin typeface="Times New Roman" charset="0"/>
                <a:ea typeface="宋体" charset="0"/>
                <a:cs typeface="Times New Roman" charset="0"/>
              </a:rPr>
              <a:t>set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 function to perform validity checking</a:t>
            </a:r>
          </a:p>
        </p:txBody>
      </p:sp>
      <p:sp>
        <p:nvSpPr>
          <p:cNvPr id="293900" name="Line 12"/>
          <p:cNvSpPr>
            <a:spLocks noChangeShapeType="1"/>
          </p:cNvSpPr>
          <p:nvPr/>
        </p:nvSpPr>
        <p:spPr bwMode="auto">
          <a:xfrm flipH="1">
            <a:off x="1676400" y="2514600"/>
            <a:ext cx="3810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0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5" grpId="0" animBg="1"/>
      <p:bldP spid="2938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fig03_16.cpp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(2 of 2)</a:t>
            </a:r>
          </a:p>
        </p:txBody>
      </p:sp>
      <p:graphicFrame>
        <p:nvGraphicFramePr>
          <p:cNvPr id="1484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13" y="1588"/>
          <a:ext cx="7037387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Document" r:id="rId4" imgW="7073900" imgH="5435600" progId="Word.Document.8">
                  <p:embed/>
                </p:oleObj>
              </mc:Choice>
              <mc:Fallback>
                <p:oleObj name="Document" r:id="rId4" imgW="7073900" imgH="5435600" progId="Word.Document.8">
                  <p:embed/>
                  <p:pic>
                    <p:nvPicPr>
                      <p:cNvPr id="148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" y="1588"/>
                        <a:ext cx="7037387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28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fig03_17.cpp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(1 of 2)</a:t>
            </a:r>
          </a:p>
        </p:txBody>
      </p:sp>
      <p:graphicFrame>
        <p:nvGraphicFramePr>
          <p:cNvPr id="1505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6350"/>
          <a:ext cx="7102475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Document" r:id="rId4" imgW="7073900" imgH="3835400" progId="Word.Document.8">
                  <p:embed/>
                </p:oleObj>
              </mc:Choice>
              <mc:Fallback>
                <p:oleObj name="Document" r:id="rId4" imgW="7073900" imgH="3835400" progId="Word.Document.8">
                  <p:embed/>
                  <p:pic>
                    <p:nvPicPr>
                      <p:cNvPr id="150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50"/>
                        <a:ext cx="7102475" cy="385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5029200" y="1447800"/>
            <a:ext cx="2895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Constructor will call </a:t>
            </a:r>
            <a:r>
              <a:rPr lang="en-US" altLang="zh-CN" i="1">
                <a:latin typeface="Times New Roman" charset="0"/>
                <a:ea typeface="宋体" charset="0"/>
                <a:cs typeface="Times New Roman" charset="0"/>
              </a:rPr>
              <a:t>set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 function to perform validity checking</a:t>
            </a:r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H="1">
            <a:off x="4800600" y="20574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fig03_17.cpp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(2 of 2)</a:t>
            </a:r>
          </a:p>
        </p:txBody>
      </p:sp>
      <p:graphicFrame>
        <p:nvGraphicFramePr>
          <p:cNvPr id="152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0"/>
          <a:ext cx="7061200" cy="54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Document" r:id="rId4" imgW="7073900" imgH="5473700" progId="Word.Document.8">
                  <p:embed/>
                </p:oleObj>
              </mc:Choice>
              <mc:Fallback>
                <p:oleObj name="Document" r:id="rId4" imgW="7073900" imgH="5473700" progId="Word.Document.8">
                  <p:embed/>
                  <p:pic>
                    <p:nvPicPr>
                      <p:cNvPr id="152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46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4191000" y="2438400"/>
            <a:ext cx="39624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Call </a:t>
            </a:r>
            <a:r>
              <a:rPr lang="en-US" altLang="zh-CN" i="1">
                <a:latin typeface="Times New Roman" charset="0"/>
                <a:ea typeface="宋体" charset="0"/>
                <a:cs typeface="Times New Roman" charset="0"/>
              </a:rPr>
              <a:t>set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 function to perform validity checking</a:t>
            </a:r>
          </a:p>
        </p:txBody>
      </p:sp>
      <p:sp>
        <p:nvSpPr>
          <p:cNvPr id="296967" name="Line 7"/>
          <p:cNvSpPr>
            <a:spLocks noChangeShapeType="1"/>
          </p:cNvSpPr>
          <p:nvPr/>
        </p:nvSpPr>
        <p:spPr bwMode="auto">
          <a:xfrm flipH="1" flipV="1">
            <a:off x="3429000" y="1828800"/>
            <a:ext cx="2438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2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19908" cy="1371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05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Time</a:t>
            </a:r>
            <a:r>
              <a:rPr lang="en-US" altLang="zh-CN" dirty="0">
                <a:ea typeface="宋体" panose="02010600030101010101" pitchFamily="2" charset="-122"/>
              </a:rPr>
              <a:t> Class Case Study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824367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Preprocessor wrappers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Prevents code from being included more than once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#</a:t>
            </a:r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ifndef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800" dirty="0">
                <a:ea typeface="宋体" panose="02010600030101010101" pitchFamily="2" charset="-122"/>
              </a:rPr>
              <a:t>if not defined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3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Skip this code if it has been included already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#define</a:t>
            </a:r>
          </a:p>
          <a:p>
            <a:pPr lvl="3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Define a name so this code will not be included again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#</a:t>
            </a:r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endif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If the header has been included previously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Name is defined already and the header file is not included again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Prevents multiple-definition errors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Example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#</a:t>
            </a:r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ifndef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TIME_H</a:t>
            </a:r>
            <a:b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#define TIME_H</a:t>
            </a:r>
            <a:b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… // code</a:t>
            </a:r>
            <a:b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#</a:t>
            </a:r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endif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6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任意多边形 49"/>
          <p:cNvSpPr>
            <a:spLocks noChangeArrowheads="1"/>
          </p:cNvSpPr>
          <p:nvPr/>
        </p:nvSpPr>
        <p:spPr bwMode="auto">
          <a:xfrm>
            <a:off x="2211327" y="2901944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02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3315" name="矩形 7"/>
          <p:cNvSpPr>
            <a:spLocks noChangeArrowheads="1"/>
          </p:cNvSpPr>
          <p:nvPr/>
        </p:nvSpPr>
        <p:spPr bwMode="auto">
          <a:xfrm>
            <a:off x="3032064" y="2901944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Placing a Class in a Separate File for Reusability</a:t>
            </a:r>
          </a:p>
        </p:txBody>
      </p:sp>
      <p:sp>
        <p:nvSpPr>
          <p:cNvPr id="13320" name="文本框 10"/>
          <p:cNvSpPr txBox="1">
            <a:spLocks noChangeArrowheads="1"/>
          </p:cNvSpPr>
          <p:nvPr/>
        </p:nvSpPr>
        <p:spPr bwMode="auto">
          <a:xfrm>
            <a:off x="4579938" y="665163"/>
            <a:ext cx="33194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BA0D09"/>
                </a:solidFill>
                <a:latin typeface="Algerian" panose="04020705040A02060702" pitchFamily="82" charset="0"/>
                <a:ea typeface="Kozuka Mincho Pro H" pitchFamily="2" charset="-128"/>
              </a:rPr>
              <a:t>Contents</a:t>
            </a:r>
          </a:p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solidFill>
                <a:srgbClr val="F97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1" name="直接连接符 11"/>
          <p:cNvCxnSpPr>
            <a:cxnSpLocks noChangeShapeType="1"/>
          </p:cNvCxnSpPr>
          <p:nvPr/>
        </p:nvCxnSpPr>
        <p:spPr bwMode="auto">
          <a:xfrm>
            <a:off x="7810500" y="955675"/>
            <a:ext cx="1325563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直接连接符 12"/>
          <p:cNvCxnSpPr>
            <a:cxnSpLocks noChangeShapeType="1"/>
          </p:cNvCxnSpPr>
          <p:nvPr/>
        </p:nvCxnSpPr>
        <p:spPr bwMode="auto">
          <a:xfrm>
            <a:off x="-7938" y="1506538"/>
            <a:ext cx="6838951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433513" y="676275"/>
            <a:ext cx="37480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09800" y="685800"/>
            <a:ext cx="24202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Lecture </a:t>
            </a:r>
            <a:r>
              <a:rPr lang="en-US" altLang="zh-CN" sz="2800" b="0" dirty="0" smtClean="0">
                <a:latin typeface="Arial Black" panose="020B0A04020102020204" pitchFamily="34" charset="0"/>
                <a:sym typeface="Arial" panose="020B0604020202020204" pitchFamily="34" charset="0"/>
              </a:rPr>
              <a:t>8</a:t>
            </a:r>
            <a:r>
              <a:rPr lang="zh-CN" altLang="en-US" sz="2800" b="0" dirty="0" smtClean="0">
                <a:latin typeface="Arial Black" panose="020B0A04020102020204" pitchFamily="34" charset="0"/>
                <a:sym typeface="Arial" panose="020B0604020202020204" pitchFamily="34" charset="0"/>
              </a:rPr>
              <a:t>-</a:t>
            </a:r>
            <a:r>
              <a:rPr lang="en-US" altLang="zh-CN" sz="2800" b="0" dirty="0" smtClean="0">
                <a:latin typeface="Arial Black" panose="020B0A04020102020204" pitchFamily="34" charset="0"/>
                <a:sym typeface="Arial" panose="020B0604020202020204" pitchFamily="34" charset="0"/>
              </a:rPr>
              <a:t>2</a:t>
            </a:r>
            <a:endParaRPr lang="zh-CN" altLang="en-US" sz="2800" b="0" dirty="0">
              <a:latin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任意多边形 49"/>
          <p:cNvSpPr>
            <a:spLocks noChangeArrowheads="1"/>
          </p:cNvSpPr>
          <p:nvPr/>
        </p:nvSpPr>
        <p:spPr bwMode="auto">
          <a:xfrm>
            <a:off x="2203412" y="3816320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03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3024149" y="3816320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Separating Interface from Implementation</a:t>
            </a:r>
          </a:p>
        </p:txBody>
      </p:sp>
      <p:sp>
        <p:nvSpPr>
          <p:cNvPr id="11" name="任意多边形 49"/>
          <p:cNvSpPr>
            <a:spLocks noChangeArrowheads="1"/>
          </p:cNvSpPr>
          <p:nvPr/>
        </p:nvSpPr>
        <p:spPr bwMode="auto">
          <a:xfrm>
            <a:off x="2211327" y="4730696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04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3032064" y="4730696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Validating Data with set Functions</a:t>
            </a:r>
          </a:p>
        </p:txBody>
      </p:sp>
      <p:sp>
        <p:nvSpPr>
          <p:cNvPr id="13" name="任意多边形 49"/>
          <p:cNvSpPr>
            <a:spLocks noChangeArrowheads="1"/>
          </p:cNvSpPr>
          <p:nvPr/>
        </p:nvSpPr>
        <p:spPr bwMode="auto">
          <a:xfrm>
            <a:off x="2231966" y="5645072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05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3052703" y="5645072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Time</a:t>
            </a:r>
            <a:r>
              <a:rPr lang="en-US" altLang="zh-CN" sz="1600" dirty="0"/>
              <a:t> 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Class Case Study</a:t>
            </a:r>
          </a:p>
        </p:txBody>
      </p:sp>
      <p:sp>
        <p:nvSpPr>
          <p:cNvPr id="15" name="任意多边形 49"/>
          <p:cNvSpPr>
            <a:spLocks noChangeArrowheads="1"/>
          </p:cNvSpPr>
          <p:nvPr/>
        </p:nvSpPr>
        <p:spPr bwMode="auto">
          <a:xfrm>
            <a:off x="2203412" y="2043065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01</a:t>
            </a:r>
            <a:endParaRPr lang="zh-CN" altLang="en-US" sz="2800" b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3024149" y="2043065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Initializing Objects with Constructors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Time.h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175556" name="Object 4"/>
          <p:cNvGraphicFramePr>
            <a:graphicFrameLocks noChangeAspect="1"/>
          </p:cNvGraphicFramePr>
          <p:nvPr/>
        </p:nvGraphicFramePr>
        <p:xfrm>
          <a:off x="0" y="0"/>
          <a:ext cx="7037388" cy="498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Document" r:id="rId4" imgW="7074123" imgH="5003732" progId="Word.Document.8">
                  <p:embed/>
                </p:oleObj>
              </mc:Choice>
              <mc:Fallback>
                <p:oleObj name="Document" r:id="rId4" imgW="7074123" imgH="50037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98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5558" name="Text Box 6"/>
          <p:cNvSpPr txBox="1">
            <a:spLocks noChangeArrowheads="1"/>
          </p:cNvSpPr>
          <p:nvPr/>
        </p:nvSpPr>
        <p:spPr bwMode="auto">
          <a:xfrm>
            <a:off x="2152650" y="971550"/>
            <a:ext cx="61722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Preprocessor directive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#ifndef</a:t>
            </a:r>
            <a:r>
              <a:rPr lang="en-US" altLang="zh-CN">
                <a:ea typeface="宋体" panose="02010600030101010101" pitchFamily="2" charset="-122"/>
              </a:rPr>
              <a:t> determines whether a name is defined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75559" name="Line 7"/>
          <p:cNvSpPr>
            <a:spLocks noChangeShapeType="1"/>
          </p:cNvSpPr>
          <p:nvPr/>
        </p:nvSpPr>
        <p:spPr bwMode="auto">
          <a:xfrm flipH="1">
            <a:off x="1524000" y="1085850"/>
            <a:ext cx="5905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75562" name="Text Box 10"/>
          <p:cNvSpPr txBox="1">
            <a:spLocks noChangeArrowheads="1"/>
          </p:cNvSpPr>
          <p:nvPr/>
        </p:nvSpPr>
        <p:spPr bwMode="auto">
          <a:xfrm>
            <a:off x="2344738" y="1508125"/>
            <a:ext cx="560705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Preprocessor directive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#define</a:t>
            </a:r>
            <a:r>
              <a:rPr lang="en-US" altLang="zh-CN">
                <a:ea typeface="宋体" panose="02010600030101010101" pitchFamily="2" charset="-122"/>
              </a:rPr>
              <a:t> defines a name (e.g.,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TIME_H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75563" name="Line 11"/>
          <p:cNvSpPr>
            <a:spLocks noChangeShapeType="1"/>
          </p:cNvSpPr>
          <p:nvPr/>
        </p:nvSpPr>
        <p:spPr bwMode="auto">
          <a:xfrm flipH="1" flipV="1">
            <a:off x="1524000" y="1447800"/>
            <a:ext cx="820738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75565" name="Text Box 13"/>
          <p:cNvSpPr txBox="1">
            <a:spLocks noChangeArrowheads="1"/>
          </p:cNvSpPr>
          <p:nvPr/>
        </p:nvSpPr>
        <p:spPr bwMode="auto">
          <a:xfrm>
            <a:off x="3611563" y="4581525"/>
            <a:ext cx="4543425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Preprocessor directive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#endif</a:t>
            </a:r>
            <a:r>
              <a:rPr lang="en-US" altLang="zh-CN">
                <a:ea typeface="宋体" panose="02010600030101010101" pitchFamily="2" charset="-122"/>
              </a:rPr>
              <a:t> marks the end of the code that should not be included multiple times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75566" name="Line 14"/>
          <p:cNvSpPr>
            <a:spLocks noChangeShapeType="1"/>
          </p:cNvSpPr>
          <p:nvPr/>
        </p:nvSpPr>
        <p:spPr bwMode="auto">
          <a:xfrm flipH="1" flipV="1">
            <a:off x="838200" y="4724400"/>
            <a:ext cx="2773363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83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58" grpId="0" animBg="1"/>
      <p:bldP spid="1175559" grpId="0" animBg="1"/>
      <p:bldP spid="1175562" grpId="0" animBg="1"/>
      <p:bldP spid="1175563" grpId="0" animBg="1"/>
      <p:bldP spid="1175565" grpId="0" animBg="1"/>
      <p:bldP spid="11755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Time.cpp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1181700" name="Object 4"/>
          <p:cNvGraphicFramePr>
            <a:graphicFrameLocks noChangeAspect="1"/>
          </p:cNvGraphicFramePr>
          <p:nvPr/>
        </p:nvGraphicFramePr>
        <p:xfrm>
          <a:off x="0" y="0"/>
          <a:ext cx="7037388" cy="608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Document" r:id="rId4" imgW="7074123" imgH="6112076" progId="Word.Document.8">
                  <p:embed/>
                </p:oleObj>
              </mc:Choice>
              <mc:Fallback>
                <p:oleObj name="Document" r:id="rId4" imgW="7074123" imgH="61120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08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1701" name="Text Box 5"/>
          <p:cNvSpPr txBox="1">
            <a:spLocks noChangeArrowheads="1"/>
          </p:cNvSpPr>
          <p:nvPr/>
        </p:nvSpPr>
        <p:spPr bwMode="auto">
          <a:xfrm>
            <a:off x="5992813" y="4389438"/>
            <a:ext cx="2879725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Ensure that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hour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,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minute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second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values remain valid</a:t>
            </a:r>
          </a:p>
        </p:txBody>
      </p:sp>
      <p:sp>
        <p:nvSpPr>
          <p:cNvPr id="1181702" name="Line 6"/>
          <p:cNvSpPr>
            <a:spLocks noChangeShapeType="1"/>
          </p:cNvSpPr>
          <p:nvPr/>
        </p:nvSpPr>
        <p:spPr bwMode="auto">
          <a:xfrm flipH="1">
            <a:off x="3611563" y="4543425"/>
            <a:ext cx="241935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1701" grpId="0" animBg="1"/>
      <p:bldP spid="118170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F2D49-E77E-4875-AC24-6FDD21509145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8272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Time.cpp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1182724" name="Object 4"/>
          <p:cNvGraphicFramePr>
            <a:graphicFrameLocks noChangeAspect="1"/>
          </p:cNvGraphicFramePr>
          <p:nvPr/>
        </p:nvGraphicFramePr>
        <p:xfrm>
          <a:off x="0" y="0"/>
          <a:ext cx="7037388" cy="358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Document" r:id="rId4" imgW="7074123" imgH="3600141" progId="Word.Document.8">
                  <p:embed/>
                </p:oleObj>
              </mc:Choice>
              <mc:Fallback>
                <p:oleObj name="Document" r:id="rId4" imgW="7074123" imgH="3600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358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2726" name="Text Box 6"/>
          <p:cNvSpPr txBox="1">
            <a:spLocks noChangeArrowheads="1"/>
          </p:cNvSpPr>
          <p:nvPr/>
        </p:nvSpPr>
        <p:spPr bwMode="auto">
          <a:xfrm>
            <a:off x="2735263" y="533400"/>
            <a:ext cx="5332412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Using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setfill</a:t>
            </a:r>
            <a:r>
              <a:rPr lang="en-US" altLang="zh-CN">
                <a:ea typeface="宋体" panose="02010600030101010101" pitchFamily="2" charset="-122"/>
              </a:rPr>
              <a:t> stream manipulator to specify a fill character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82727" name="Line 7"/>
          <p:cNvSpPr>
            <a:spLocks noChangeShapeType="1"/>
          </p:cNvSpPr>
          <p:nvPr/>
        </p:nvSpPr>
        <p:spPr bwMode="auto">
          <a:xfrm flipH="1">
            <a:off x="1752600" y="685800"/>
            <a:ext cx="982663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4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726" grpId="0" animBg="1"/>
      <p:bldP spid="11827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fig09_03.cpp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1288196" name="Object 4"/>
          <p:cNvGraphicFramePr>
            <a:graphicFrameLocks noChangeAspect="1"/>
          </p:cNvGraphicFramePr>
          <p:nvPr/>
        </p:nvGraphicFramePr>
        <p:xfrm>
          <a:off x="0" y="0"/>
          <a:ext cx="7037388" cy="603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Document" r:id="rId4" imgW="7074123" imgH="6053818" progId="Word.Document.8">
                  <p:embed/>
                </p:oleObj>
              </mc:Choice>
              <mc:Fallback>
                <p:oleObj name="Document" r:id="rId4" imgW="7074123" imgH="60538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03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5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fig09_03.cpp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1289220" name="Object 4"/>
          <p:cNvGraphicFramePr>
            <a:graphicFrameLocks noChangeAspect="1"/>
          </p:cNvGraphicFramePr>
          <p:nvPr/>
        </p:nvGraphicFramePr>
        <p:xfrm>
          <a:off x="0" y="0"/>
          <a:ext cx="7075488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cument" r:id="rId4" imgW="7078146" imgH="4463367" progId="Word.Document.8">
                  <p:embed/>
                </p:oleObj>
              </mc:Choice>
              <mc:Fallback>
                <p:oleObj name="Document" r:id="rId4" imgW="7078146" imgH="44633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46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5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0E000-DEE4-4C1D-AE33-BC57BC4E9CC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05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Time</a:t>
            </a:r>
            <a:r>
              <a:rPr lang="en-US" altLang="zh-CN" dirty="0">
                <a:ea typeface="宋体" panose="02010600030101010101" pitchFamily="2" charset="-122"/>
              </a:rPr>
              <a:t> Class Case Study (Cont.)</a:t>
            </a:r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Parameterized stream manipulator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setfill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Specifies the fill character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Which is displayed when an output field wider than the number of digits in the output value 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By default, fill characters appear to the left of the digits in the number</a:t>
            </a:r>
          </a:p>
          <a:p>
            <a:pPr lvl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setfill</a:t>
            </a:r>
            <a:r>
              <a:rPr lang="en-US" altLang="zh-CN" dirty="0">
                <a:ea typeface="宋体" panose="02010600030101010101" pitchFamily="2" charset="-122"/>
              </a:rPr>
              <a:t> is a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sticky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setting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Applies for all subsequent values that are displayed in fields wider than the value being displayed</a:t>
            </a:r>
          </a:p>
        </p:txBody>
      </p:sp>
    </p:spTree>
    <p:extLst>
      <p:ext uri="{BB962C8B-B14F-4D97-AF65-F5344CB8AC3E}">
        <p14:creationId xmlns:p14="http://schemas.microsoft.com/office/powerpoint/2010/main" val="4099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2056-3A2E-466A-A9FF-7F35248E457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1888" cy="1371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05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Time</a:t>
            </a:r>
            <a:r>
              <a:rPr lang="en-US" altLang="zh-CN" dirty="0">
                <a:ea typeface="宋体" panose="02010600030101010101" pitchFamily="2" charset="-122"/>
              </a:rPr>
              <a:t> Class Case Study (Cont.)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5560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Using class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Time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Once class Time has been defined, it can be used in declarations</a:t>
            </a:r>
          </a:p>
          <a:p>
            <a:pPr lvl="2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Time sunset;</a:t>
            </a:r>
          </a:p>
          <a:p>
            <a:pPr lvl="2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Time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arrayOfTimes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[ 5 ];</a:t>
            </a:r>
          </a:p>
          <a:p>
            <a:pPr lvl="2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Time &amp;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dinnerTime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= sunset;</a:t>
            </a:r>
          </a:p>
          <a:p>
            <a:pPr lvl="2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Time *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timePtr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= &amp;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dinnerTime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93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690" cy="1371600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01 Initializing Objects with Constructors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8005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Constructors</a:t>
            </a:r>
          </a:p>
          <a:p>
            <a:pPr lvl="1"/>
            <a:r>
              <a:rPr lang="en-US" altLang="zh-CN" dirty="0" smtClean="0"/>
              <a:t>Functions used to initialize an object</a:t>
            </a:r>
            <a:r>
              <a:rPr lang="zh-CN" altLang="en-US" dirty="0" smtClean="0">
                <a:latin typeface="Arial" panose="020B0604020202020204" pitchFamily="34" charset="0"/>
              </a:rPr>
              <a:t>’</a:t>
            </a:r>
            <a:r>
              <a:rPr lang="en-US" altLang="zh-CN" dirty="0" smtClean="0"/>
              <a:t>s data when it is created</a:t>
            </a:r>
          </a:p>
          <a:p>
            <a:pPr lvl="2"/>
            <a:r>
              <a:rPr lang="en-US" altLang="zh-CN" dirty="0" smtClean="0"/>
              <a:t>Call made implicitly when object is created </a:t>
            </a:r>
          </a:p>
          <a:p>
            <a:pPr lvl="2"/>
            <a:r>
              <a:rPr lang="en-US" altLang="zh-CN" dirty="0" smtClean="0"/>
              <a:t>Must be defined with the same name as the class</a:t>
            </a:r>
          </a:p>
          <a:p>
            <a:pPr lvl="2"/>
            <a:r>
              <a:rPr lang="en-US" altLang="zh-CN" dirty="0" smtClean="0"/>
              <a:t>Cannot return values</a:t>
            </a:r>
          </a:p>
          <a:p>
            <a:pPr lvl="3"/>
            <a:r>
              <a:rPr lang="en-US" altLang="zh-CN" dirty="0" smtClean="0"/>
              <a:t>Not even </a:t>
            </a:r>
            <a:r>
              <a:rPr lang="en-US" altLang="zh-CN" dirty="0" smtClean="0">
                <a:latin typeface="Lucida Console" panose="020B0609040504020204" pitchFamily="49" charset="0"/>
              </a:rPr>
              <a:t>void</a:t>
            </a:r>
          </a:p>
          <a:p>
            <a:pPr lvl="1"/>
            <a:r>
              <a:rPr lang="en-US" altLang="zh-CN" dirty="0" smtClean="0"/>
              <a:t>Default constructor has no parameters </a:t>
            </a:r>
          </a:p>
          <a:p>
            <a:pPr lvl="2"/>
            <a:r>
              <a:rPr lang="en-US" altLang="zh-CN" dirty="0" smtClean="0"/>
              <a:t>The compiler will provide one when a class does not explicitly include a constructor</a:t>
            </a:r>
          </a:p>
          <a:p>
            <a:pPr lvl="3"/>
            <a:r>
              <a:rPr lang="en-US" altLang="zh-CN" dirty="0" smtClean="0"/>
              <a:t>Compiler</a:t>
            </a:r>
            <a:r>
              <a:rPr lang="zh-CN" altLang="en-US" dirty="0" smtClean="0">
                <a:latin typeface="Arial" panose="020B0604020202020204" pitchFamily="34" charset="0"/>
              </a:rPr>
              <a:t>’</a:t>
            </a:r>
            <a:r>
              <a:rPr lang="en-US" altLang="zh-CN" dirty="0" smtClean="0"/>
              <a:t>s default constructor only calls constructors of data members that are objects of classes</a:t>
            </a:r>
          </a:p>
        </p:txBody>
      </p:sp>
    </p:spTree>
    <p:extLst>
      <p:ext uri="{BB962C8B-B14F-4D97-AF65-F5344CB8AC3E}">
        <p14:creationId xmlns:p14="http://schemas.microsoft.com/office/powerpoint/2010/main" val="378109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fig03_07.cpp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(1 of 3)</a:t>
            </a:r>
          </a:p>
        </p:txBody>
      </p:sp>
      <p:graphicFrame>
        <p:nvGraphicFramePr>
          <p:cNvPr id="931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1588"/>
          <a:ext cx="7037388" cy="607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4" imgW="7073900" imgH="6108700" progId="Word.Document.8">
                  <p:embed/>
                </p:oleObj>
              </mc:Choice>
              <mc:Fallback>
                <p:oleObj name="Document" r:id="rId4" imgW="7073900" imgH="6108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88"/>
                        <a:ext cx="7037388" cy="607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4267200" y="2000250"/>
            <a:ext cx="27432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Constructor has same name as class and no return type</a:t>
            </a:r>
          </a:p>
        </p:txBody>
      </p:sp>
      <p:sp>
        <p:nvSpPr>
          <p:cNvPr id="270343" name="Line 7"/>
          <p:cNvSpPr>
            <a:spLocks noChangeShapeType="1"/>
          </p:cNvSpPr>
          <p:nvPr/>
        </p:nvSpPr>
        <p:spPr bwMode="auto">
          <a:xfrm flipH="1">
            <a:off x="2667000" y="2590800"/>
            <a:ext cx="2895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4953000" y="4835525"/>
            <a:ext cx="24384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Initialize data member</a:t>
            </a:r>
          </a:p>
        </p:txBody>
      </p:sp>
      <p:sp>
        <p:nvSpPr>
          <p:cNvPr id="270347" name="Line 11"/>
          <p:cNvSpPr>
            <a:spLocks noChangeShapeType="1"/>
          </p:cNvSpPr>
          <p:nvPr/>
        </p:nvSpPr>
        <p:spPr bwMode="auto">
          <a:xfrm flipH="1" flipV="1">
            <a:off x="4724400" y="4149725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2" grpId="0" animBg="1"/>
      <p:bldP spid="2703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fig03_07.cpp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(2 of 3)</a:t>
            </a:r>
          </a:p>
        </p:txBody>
      </p:sp>
      <p:graphicFrame>
        <p:nvGraphicFramePr>
          <p:cNvPr id="95236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0" y="3175"/>
          <a:ext cx="7075488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cument" r:id="rId4" imgW="7108521" imgH="4059328" progId="Word.Document.8">
                  <p:embed/>
                </p:oleObj>
              </mc:Choice>
              <mc:Fallback>
                <p:oleObj name="Document" r:id="rId4" imgW="7108521" imgH="40593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5"/>
                        <a:ext cx="7075488" cy="404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11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fig03_07.cpp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(3 of 3)</a:t>
            </a:r>
          </a:p>
        </p:txBody>
      </p:sp>
      <p:graphicFrame>
        <p:nvGraphicFramePr>
          <p:cNvPr id="972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3175"/>
          <a:ext cx="7037388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Document" r:id="rId4" imgW="7073900" imgH="3860800" progId="Word.Document.8">
                  <p:embed/>
                </p:oleObj>
              </mc:Choice>
              <mc:Fallback>
                <p:oleObj name="Document" r:id="rId4" imgW="7073900" imgH="3860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5"/>
                        <a:ext cx="7037388" cy="383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4419600" y="2133600"/>
            <a:ext cx="42672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Creating objects implicitly calls the constructor</a:t>
            </a:r>
          </a:p>
        </p:txBody>
      </p:sp>
      <p:sp>
        <p:nvSpPr>
          <p:cNvPr id="272391" name="Line 7"/>
          <p:cNvSpPr>
            <a:spLocks noChangeShapeType="1"/>
          </p:cNvSpPr>
          <p:nvPr/>
        </p:nvSpPr>
        <p:spPr bwMode="auto">
          <a:xfrm flipH="1" flipV="1">
            <a:off x="4724400" y="1371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72392" name="Line 8"/>
          <p:cNvSpPr>
            <a:spLocks noChangeShapeType="1"/>
          </p:cNvSpPr>
          <p:nvPr/>
        </p:nvSpPr>
        <p:spPr bwMode="auto">
          <a:xfrm flipH="1" flipV="1">
            <a:off x="5410200" y="1143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7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848502" cy="1371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02 Placing a Class in a Separate File for Reusability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latin typeface="Lucida Console" charset="0"/>
              </a:rPr>
              <a:t>.</a:t>
            </a:r>
            <a:r>
              <a:rPr lang="en-US" altLang="zh-CN" dirty="0" err="1" smtClean="0">
                <a:latin typeface="Lucida Console" charset="0"/>
              </a:rPr>
              <a:t>cpp</a:t>
            </a:r>
            <a:r>
              <a:rPr lang="en-US" altLang="zh-CN" dirty="0" smtClean="0"/>
              <a:t> file is known as a source-code file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Header files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dirty="0" smtClean="0"/>
              <a:t>Separate files in which class definitions are placed</a:t>
            </a:r>
          </a:p>
          <a:p>
            <a:pPr lvl="2">
              <a:defRPr/>
            </a:pPr>
            <a:r>
              <a:rPr lang="en-US" altLang="zh-CN" dirty="0" smtClean="0"/>
              <a:t>Allow compiler to recognize the classes when used elsewhere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dirty="0" smtClean="0"/>
              <a:t>Generally have </a:t>
            </a:r>
            <a:r>
              <a:rPr lang="en-US" altLang="zh-CN" dirty="0" smtClean="0">
                <a:latin typeface="Lucida Console" charset="0"/>
              </a:rPr>
              <a:t>.h</a:t>
            </a:r>
            <a:r>
              <a:rPr lang="en-US" altLang="zh-CN" dirty="0" smtClean="0"/>
              <a:t> filename extensions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Driver files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dirty="0" smtClean="0"/>
              <a:t>Program used to test software (such as classes)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dirty="0" smtClean="0"/>
              <a:t>Contains a </a:t>
            </a:r>
            <a:r>
              <a:rPr lang="en-US" altLang="zh-CN" dirty="0" smtClean="0">
                <a:latin typeface="Lucida Console" charset="0"/>
              </a:rPr>
              <a:t>main</a:t>
            </a:r>
            <a:r>
              <a:rPr lang="en-US" altLang="zh-CN" dirty="0" smtClean="0"/>
              <a:t> function so it can be executed</a:t>
            </a:r>
          </a:p>
        </p:txBody>
      </p:sp>
    </p:spTree>
    <p:extLst>
      <p:ext uri="{BB962C8B-B14F-4D97-AF65-F5344CB8AC3E}">
        <p14:creationId xmlns:p14="http://schemas.microsoft.com/office/powerpoint/2010/main" val="69066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fig03_09.cpp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(1 of 2)</a:t>
            </a:r>
          </a:p>
        </p:txBody>
      </p:sp>
      <p:graphicFrame>
        <p:nvGraphicFramePr>
          <p:cNvPr id="1054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4763"/>
          <a:ext cx="7043738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Document" r:id="rId4" imgW="7073900" imgH="5981700" progId="Word.Document.8">
                  <p:embed/>
                </p:oleObj>
              </mc:Choice>
              <mc:Fallback>
                <p:oleObj name="Document" r:id="rId4" imgW="7073900" imgH="5981700" progId="Word.Document.8">
                  <p:embed/>
                  <p:pic>
                    <p:nvPicPr>
                      <p:cNvPr id="105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3"/>
                        <a:ext cx="7043738" cy="594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2209800" y="914400"/>
            <a:ext cx="29718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Class definition is in a header file</a:t>
            </a:r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 flipH="1" flipV="1">
            <a:off x="2133600" y="228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 animBg="1"/>
    </p:bldLst>
  </p:timing>
</p:sld>
</file>

<file path=ppt/theme/theme1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宋体"/>
        <a:cs typeface=""/>
      </a:majorFont>
      <a:minorFont>
        <a:latin typeface="Lucida Consol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宋体"/>
        <a:cs typeface=""/>
      </a:majorFont>
      <a:minorFont>
        <a:latin typeface="A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基本">
  <a:themeElements>
    <a:clrScheme name="基本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基本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3589</TotalTime>
  <Pages>0</Pages>
  <Words>1423</Words>
  <Characters>0</Characters>
  <Application>Microsoft Office PowerPoint</Application>
  <DocSecurity>0</DocSecurity>
  <PresentationFormat>全屏显示(4:3)</PresentationFormat>
  <Lines>0</Lines>
  <Paragraphs>230</Paragraphs>
  <Slides>36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61" baseType="lpstr">
      <vt:lpstr>AGaramond</vt:lpstr>
      <vt:lpstr>Algerian</vt:lpstr>
      <vt:lpstr>Goudy Sans Medium</vt:lpstr>
      <vt:lpstr>Kozuka Mincho Pr6N H</vt:lpstr>
      <vt:lpstr>Kozuka Mincho Pro H</vt:lpstr>
      <vt:lpstr>宋体</vt:lpstr>
      <vt:lpstr>微软雅黑</vt:lpstr>
      <vt:lpstr>Arial</vt:lpstr>
      <vt:lpstr>Arial Black</vt:lpstr>
      <vt:lpstr>Courier New</vt:lpstr>
      <vt:lpstr>Lucida Console</vt:lpstr>
      <vt:lpstr>Symbol</vt:lpstr>
      <vt:lpstr>Times</vt:lpstr>
      <vt:lpstr>Times New Roman</vt:lpstr>
      <vt:lpstr>Wingdings</vt:lpstr>
      <vt:lpstr>Deitel_HTP_Title</vt:lpstr>
      <vt:lpstr>Quotes</vt:lpstr>
      <vt:lpstr>Objectives</vt:lpstr>
      <vt:lpstr>Outline</vt:lpstr>
      <vt:lpstr>Tips</vt:lpstr>
      <vt:lpstr>Code</vt:lpstr>
      <vt:lpstr>Figures</vt:lpstr>
      <vt:lpstr>Paragraphs</vt:lpstr>
      <vt:lpstr>基本</vt:lpstr>
      <vt:lpstr>Document</vt:lpstr>
      <vt:lpstr>Introduction to  Classes and Objects  </vt:lpstr>
      <vt:lpstr>OBJECTIVES</vt:lpstr>
      <vt:lpstr>PowerPoint 演示文稿</vt:lpstr>
      <vt:lpstr>01 Initializing Objects with Constructors</vt:lpstr>
      <vt:lpstr>PowerPoint 演示文稿</vt:lpstr>
      <vt:lpstr>PowerPoint 演示文稿</vt:lpstr>
      <vt:lpstr>PowerPoint 演示文稿</vt:lpstr>
      <vt:lpstr>02 Placing a Class in a Separate File for Reusability</vt:lpstr>
      <vt:lpstr>PowerPoint 演示文稿</vt:lpstr>
      <vt:lpstr>PowerPoint 演示文稿</vt:lpstr>
      <vt:lpstr>PowerPoint 演示文稿</vt:lpstr>
      <vt:lpstr>02 Placing a Class in a Separate File for Reusability (Cont.)</vt:lpstr>
      <vt:lpstr>03 Separating Interface from Implementation</vt:lpstr>
      <vt:lpstr>03 Separating Interface from Implementation (Cont.)</vt:lpstr>
      <vt:lpstr>03 Separating Interface from Implementation (Cont.)</vt:lpstr>
      <vt:lpstr>PowerPoint 演示文稿</vt:lpstr>
      <vt:lpstr>PowerPoint 演示文稿</vt:lpstr>
      <vt:lpstr>PowerPoint 演示文稿</vt:lpstr>
      <vt:lpstr>PowerPoint 演示文稿</vt:lpstr>
      <vt:lpstr>03 Separating Interface from Implementation (Cont.)</vt:lpstr>
      <vt:lpstr>Fig.3.14  | Compilation and linking process that produces an executable application. </vt:lpstr>
      <vt:lpstr>03 Separating Interface from Implementation (Cont.)</vt:lpstr>
      <vt:lpstr>04 Validating Data with set Functions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05 Time Class Case Study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05 Time Class Case Study (Cont.)</vt:lpstr>
      <vt:lpstr>05 Time Class Case Study (Cont.)</vt:lpstr>
    </vt:vector>
  </TitlesOfParts>
  <Manager/>
  <Company>Laserwords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>Prabhu</dc:creator>
  <cp:keywords/>
  <dc:description/>
  <cp:lastModifiedBy>赖颖东</cp:lastModifiedBy>
  <cp:revision>723</cp:revision>
  <dcterms:created xsi:type="dcterms:W3CDTF">2004-12-20T05:11:56Z</dcterms:created>
  <dcterms:modified xsi:type="dcterms:W3CDTF">2016-03-10T01:51:16Z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2052-9.1.0.5113</vt:lpwstr>
  </property>
</Properties>
</file>