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38"/>
  </p:notesMasterIdLst>
  <p:sldIdLst>
    <p:sldId id="256" r:id="rId10"/>
    <p:sldId id="573" r:id="rId11"/>
    <p:sldId id="418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9" r:id="rId22"/>
    <p:sldId id="590" r:id="rId23"/>
    <p:sldId id="597" r:id="rId24"/>
    <p:sldId id="598" r:id="rId25"/>
    <p:sldId id="599" r:id="rId26"/>
    <p:sldId id="600" r:id="rId27"/>
    <p:sldId id="601" r:id="rId28"/>
    <p:sldId id="593" r:id="rId29"/>
    <p:sldId id="594" r:id="rId30"/>
    <p:sldId id="595" r:id="rId31"/>
    <p:sldId id="596" r:id="rId32"/>
    <p:sldId id="602" r:id="rId33"/>
    <p:sldId id="603" r:id="rId34"/>
    <p:sldId id="604" r:id="rId35"/>
    <p:sldId id="605" r:id="rId36"/>
    <p:sldId id="6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00FF00"/>
    <a:srgbClr val="FFFFCC"/>
    <a:srgbClr val="F0F7F7"/>
    <a:srgbClr val="4F87C6"/>
    <a:srgbClr val="4D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0" d="100"/>
          <a:sy n="90" d="100"/>
        </p:scale>
        <p:origin x="810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35728-9869-45ED-AF42-C94223A4E82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4026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9DF339-7CDB-48FB-8CEB-CBC46509723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0005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AE08F-AEFE-4FA8-BEE3-F3E89A0EE12B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73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8D079-257E-45C5-A46C-7D8D136DEA2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005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F9AE3-6EFB-423C-A5DA-1AA6DB2E7E1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71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CBD4-020D-4A6F-8EF4-A561A65C9A9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2165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A70E5-D715-4B81-B87B-2DDAAD621EC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082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091A1-BEE5-4F56-A899-06BEE9112A1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685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E4EC9-DAE5-4670-8C31-D84B79A9AFC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4206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0DC97-A0EB-4929-AA2D-23B30E03659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4435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FC5D6-00F9-4D70-ABB9-EEC9B09B5E4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7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DC5C3-6A72-435B-BCA9-322826AAA48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5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1623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0BB24-D42C-4284-B533-5878E0F40ED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401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19CFA-1998-4950-A6C7-CF9C738DDA4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7163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95DDC-5FF4-41B6-918E-AC02EE03703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981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4E236F-F1F0-480F-A5A5-2D428F11871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0172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E8E289-D518-4733-BE74-3F4558ADA2A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8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5985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93CA4-E371-49F5-B807-A8A25EF4A72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112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0D84D-6785-429D-9187-0F98534767E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160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40574-D3F5-48D1-8DB7-4FEC19821E4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8800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A45543-76A0-4DA0-980C-B008DF58B39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055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187C3-90D8-4E75-B9A4-183A7CAE6E3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659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19619-8F1F-46E7-A8DB-3EBC0D378B1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990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E5D10-82DD-4621-8164-23542968546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987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A0683-736D-43BD-A46D-3A7AE6D1ED2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234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 smtClean="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March 3,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/>
            <a:r>
              <a:rPr lang="en-US" altLang="zh-CN" sz="3600" dirty="0">
                <a:ea typeface="宋体" panose="02010600030101010101" pitchFamily="2" charset="-122"/>
              </a:rPr>
              <a:t>Classes: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A Deeper Look,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Part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9</a:t>
            </a:r>
            <a:endParaRPr lang="en-US" altLang="zh-CN" sz="3600" b="0" dirty="0" smtClean="0">
              <a:latin typeface="Arial Black" panose="020B0A040201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8</a:t>
            </a:r>
            <a:r>
              <a:rPr lang="zh-CN" altLang="en-US" sz="3600" dirty="0" smtClean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endParaRPr lang="en-US" altLang="zh-CN" sz="3600" dirty="0" smtClean="0">
              <a:latin typeface="Arial Black" panose="020B0A040201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fig09_10.cpp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07300" name="Object 4"/>
          <p:cNvGraphicFramePr>
            <a:graphicFrameLocks noChangeAspect="1"/>
          </p:cNvGraphicFramePr>
          <p:nvPr/>
        </p:nvGraphicFramePr>
        <p:xfrm>
          <a:off x="0" y="0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Document" r:id="rId4" imgW="7074123" imgH="5423766" progId="Word.Document.8">
                  <p:embed/>
                </p:oleObj>
              </mc:Choice>
              <mc:Fallback>
                <p:oleObj name="Document" r:id="rId4" imgW="7074123" imgH="5423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7302" name="Text Box 6"/>
          <p:cNvSpPr txBox="1">
            <a:spLocks noChangeArrowheads="1"/>
          </p:cNvSpPr>
          <p:nvPr/>
        </p:nvSpPr>
        <p:spPr bwMode="auto">
          <a:xfrm>
            <a:off x="6108700" y="1816100"/>
            <a:ext cx="2662238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Initializing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Time</a:t>
            </a:r>
            <a:r>
              <a:rPr lang="en-US" altLang="zh-CN">
                <a:ea typeface="宋体" panose="02010600030101010101" pitchFamily="2" charset="-122"/>
              </a:rPr>
              <a:t> objects using 0, 1, 2 and 3 arguments</a:t>
            </a:r>
          </a:p>
        </p:txBody>
      </p:sp>
      <p:sp>
        <p:nvSpPr>
          <p:cNvPr id="1207304" name="Line 8"/>
          <p:cNvSpPr>
            <a:spLocks noChangeShapeType="1"/>
          </p:cNvSpPr>
          <p:nvPr/>
        </p:nvSpPr>
        <p:spPr bwMode="auto">
          <a:xfrm flipH="1">
            <a:off x="2074863" y="2084388"/>
            <a:ext cx="4033837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5" name="Line 9"/>
          <p:cNvSpPr>
            <a:spLocks noChangeShapeType="1"/>
          </p:cNvSpPr>
          <p:nvPr/>
        </p:nvSpPr>
        <p:spPr bwMode="auto">
          <a:xfrm flipH="1">
            <a:off x="1268413" y="2084388"/>
            <a:ext cx="4840287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6" name="Line 10"/>
          <p:cNvSpPr>
            <a:spLocks noChangeShapeType="1"/>
          </p:cNvSpPr>
          <p:nvPr/>
        </p:nvSpPr>
        <p:spPr bwMode="auto">
          <a:xfrm flipH="1">
            <a:off x="1692275" y="2084388"/>
            <a:ext cx="4416425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7307" name="Line 11"/>
          <p:cNvSpPr>
            <a:spLocks noChangeShapeType="1"/>
          </p:cNvSpPr>
          <p:nvPr/>
        </p:nvSpPr>
        <p:spPr bwMode="auto">
          <a:xfrm flipH="1">
            <a:off x="2420938" y="2084388"/>
            <a:ext cx="368776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02" grpId="0" animBg="1"/>
      <p:bldP spid="1207304" grpId="0" animBg="1"/>
      <p:bldP spid="1207305" grpId="0" animBg="1"/>
      <p:bldP spid="1207306" grpId="0" animBg="1"/>
      <p:bldP spid="12073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fig09_10.cpp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08324" name="Object 4"/>
          <p:cNvGraphicFramePr>
            <a:graphicFrameLocks noChangeAspect="1"/>
          </p:cNvGraphicFramePr>
          <p:nvPr/>
        </p:nvGraphicFramePr>
        <p:xfrm>
          <a:off x="0" y="0"/>
          <a:ext cx="7037388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4" imgW="7074123" imgH="3954005" progId="Word.Document.8">
                  <p:embed/>
                </p:oleObj>
              </mc:Choice>
              <mc:Fallback>
                <p:oleObj name="Document" r:id="rId4" imgW="7074123" imgH="39540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fig09_10.cpp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09348" name="Object 4"/>
          <p:cNvGraphicFramePr>
            <a:graphicFrameLocks noChangeAspect="1"/>
          </p:cNvGraphicFramePr>
          <p:nvPr/>
        </p:nvGraphicFramePr>
        <p:xfrm>
          <a:off x="0" y="0"/>
          <a:ext cx="6951663" cy="423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4" imgW="7068771" imgH="4297870" progId="Word.Document.8">
                  <p:embed/>
                </p:oleObj>
              </mc:Choice>
              <mc:Fallback>
                <p:oleObj name="Document" r:id="rId4" imgW="7068771" imgH="4297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951663" cy="423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49" name="Text Box 5"/>
          <p:cNvSpPr txBox="1">
            <a:spLocks noChangeArrowheads="1"/>
          </p:cNvSpPr>
          <p:nvPr/>
        </p:nvSpPr>
        <p:spPr bwMode="auto">
          <a:xfrm>
            <a:off x="4111625" y="3775075"/>
            <a:ext cx="33020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Invalid values passed to constructor, so object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t5</a:t>
            </a:r>
            <a:r>
              <a:rPr lang="en-US" altLang="zh-CN">
                <a:ea typeface="宋体" panose="02010600030101010101" pitchFamily="2" charset="-122"/>
              </a:rPr>
              <a:t> contains all default data</a:t>
            </a:r>
          </a:p>
        </p:txBody>
      </p:sp>
      <p:sp>
        <p:nvSpPr>
          <p:cNvPr id="1209350" name="Line 6"/>
          <p:cNvSpPr>
            <a:spLocks noChangeShapeType="1"/>
          </p:cNvSpPr>
          <p:nvPr/>
        </p:nvSpPr>
        <p:spPr bwMode="auto">
          <a:xfrm flipH="1" flipV="1">
            <a:off x="1308100" y="3697288"/>
            <a:ext cx="28035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9" grpId="0" animBg="1"/>
      <p:bldP spid="12093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02 </a:t>
            </a:r>
            <a:r>
              <a:rPr lang="en-US" altLang="zh-CN" dirty="0">
                <a:ea typeface="宋体" panose="02010600030101010101" pitchFamily="2" charset="-122"/>
              </a:rPr>
              <a:t>Destructors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595769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Destructor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special member function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Name is the tilde character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~</a:t>
            </a:r>
            <a:r>
              <a:rPr lang="en-US" altLang="zh-CN" dirty="0">
                <a:ea typeface="宋体" panose="02010600030101010101" pitchFamily="2" charset="-122"/>
              </a:rPr>
              <a:t>) followed by the class name, e.g.,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~Time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Called implicitly when an object is destroyed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For example, this occurs as an automatic object is destroyed when program execution leaves the scope in which that object was instantiated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Does not actually release the object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memory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It performs termination housekeeping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Then the system reclaims the object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memory</a:t>
            </a:r>
          </a:p>
          <a:p>
            <a:pPr lvl="3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So the memory may be reused to hold new objects</a:t>
            </a:r>
          </a:p>
        </p:txBody>
      </p:sp>
    </p:spTree>
    <p:extLst>
      <p:ext uri="{BB962C8B-B14F-4D97-AF65-F5344CB8AC3E}">
        <p14:creationId xmlns:p14="http://schemas.microsoft.com/office/powerpoint/2010/main" val="39829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02 </a:t>
            </a:r>
            <a:r>
              <a:rPr lang="en-US" altLang="zh-CN" dirty="0">
                <a:ea typeface="宋体" panose="02010600030101010101" pitchFamily="2" charset="-122"/>
              </a:rPr>
              <a:t>Destructors (Cont.)</a:t>
            </a:r>
          </a:p>
        </p:txBody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Destructor (Cont.)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Receives no parameters and returns no value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May not specify a return type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en-US" altLang="zh-CN" dirty="0">
                <a:ea typeface="宋体" panose="02010600030101010101" pitchFamily="2" charset="-122"/>
              </a:rPr>
              <a:t>not even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void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class may have only one destructor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Destructor overloading is not allowed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programmer does not explicitly provide a destructor, the compiler creates an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empty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ea typeface="宋体" panose="02010600030101010101" pitchFamily="2" charset="-122"/>
              </a:rPr>
              <a:t> destructor</a:t>
            </a:r>
          </a:p>
        </p:txBody>
      </p:sp>
    </p:spTree>
    <p:extLst>
      <p:ext uri="{BB962C8B-B14F-4D97-AF65-F5344CB8AC3E}">
        <p14:creationId xmlns:p14="http://schemas.microsoft.com/office/powerpoint/2010/main" val="30674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7086600" y="1068388"/>
            <a:ext cx="1905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300">
                <a:ea typeface="宋体" panose="02010600030101010101" pitchFamily="2" charset="-122"/>
              </a:rPr>
              <a:t>CreateAndDestroy.h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1396" name="Object 4"/>
          <p:cNvGraphicFramePr>
            <a:graphicFrameLocks noChangeAspect="1"/>
          </p:cNvGraphicFramePr>
          <p:nvPr/>
        </p:nvGraphicFramePr>
        <p:xfrm>
          <a:off x="0" y="0"/>
          <a:ext cx="7075488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Document" r:id="rId4" imgW="7074123" imgH="4741930" progId="Word.Document.8">
                  <p:embed/>
                </p:oleObj>
              </mc:Choice>
              <mc:Fallback>
                <p:oleObj name="Document" r:id="rId4" imgW="7074123" imgH="4741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8" name="Text Box 6"/>
          <p:cNvSpPr txBox="1">
            <a:spLocks noChangeArrowheads="1"/>
          </p:cNvSpPr>
          <p:nvPr/>
        </p:nvSpPr>
        <p:spPr bwMode="auto">
          <a:xfrm>
            <a:off x="3886200" y="3276600"/>
            <a:ext cx="2184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Prototype for destructor</a:t>
            </a:r>
          </a:p>
        </p:txBody>
      </p:sp>
      <p:sp>
        <p:nvSpPr>
          <p:cNvPr id="1211399" name="Line 7"/>
          <p:cNvSpPr>
            <a:spLocks noChangeShapeType="1"/>
          </p:cNvSpPr>
          <p:nvPr/>
        </p:nvSpPr>
        <p:spPr bwMode="auto">
          <a:xfrm flipH="1" flipV="1">
            <a:off x="2266950" y="3160713"/>
            <a:ext cx="161925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9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8" grpId="0" animBg="1"/>
      <p:bldP spid="12113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CreateAndDestroy.cpp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12420" name="Object 4"/>
          <p:cNvGraphicFramePr>
            <a:graphicFrameLocks noChangeAspect="1"/>
          </p:cNvGraphicFramePr>
          <p:nvPr/>
        </p:nvGraphicFramePr>
        <p:xfrm>
          <a:off x="0" y="0"/>
          <a:ext cx="7037388" cy="631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4" imgW="7074123" imgH="6340434" progId="Word.Document.8">
                  <p:embed/>
                </p:oleObj>
              </mc:Choice>
              <mc:Fallback>
                <p:oleObj name="Document" r:id="rId4" imgW="7074123" imgH="6340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31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2425" name="Text Box 9"/>
          <p:cNvSpPr txBox="1">
            <a:spLocks noChangeArrowheads="1"/>
          </p:cNvSpPr>
          <p:nvPr/>
        </p:nvSpPr>
        <p:spPr bwMode="auto">
          <a:xfrm>
            <a:off x="5334000" y="4038600"/>
            <a:ext cx="2733675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Defining the class’s destructor</a:t>
            </a:r>
          </a:p>
        </p:txBody>
      </p:sp>
      <p:sp>
        <p:nvSpPr>
          <p:cNvPr id="1212426" name="Line 10"/>
          <p:cNvSpPr>
            <a:spLocks noChangeShapeType="1"/>
          </p:cNvSpPr>
          <p:nvPr/>
        </p:nvSpPr>
        <p:spPr bwMode="auto">
          <a:xfrm flipH="1">
            <a:off x="3505200" y="41910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5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5" grpId="0" animBg="1"/>
      <p:bldP spid="12124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Fig09_13.cpp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13444" name="Object 4"/>
          <p:cNvGraphicFramePr>
            <a:graphicFrameLocks noChangeAspect="1"/>
          </p:cNvGraphicFramePr>
          <p:nvPr/>
        </p:nvGraphicFramePr>
        <p:xfrm>
          <a:off x="0" y="0"/>
          <a:ext cx="7037388" cy="623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Document" r:id="rId4" imgW="7074123" imgH="6263476" progId="Word.Document.8">
                  <p:embed/>
                </p:oleObj>
              </mc:Choice>
              <mc:Fallback>
                <p:oleObj name="Document" r:id="rId4" imgW="7074123" imgH="62634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23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3449" name="Text Box 9"/>
          <p:cNvSpPr txBox="1">
            <a:spLocks noChangeArrowheads="1"/>
          </p:cNvSpPr>
          <p:nvPr/>
        </p:nvSpPr>
        <p:spPr bwMode="auto">
          <a:xfrm>
            <a:off x="3657600" y="2895600"/>
            <a:ext cx="2795588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Object created outside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1213450" name="Line 10"/>
          <p:cNvSpPr>
            <a:spLocks noChangeShapeType="1"/>
          </p:cNvSpPr>
          <p:nvPr/>
        </p:nvSpPr>
        <p:spPr bwMode="auto">
          <a:xfrm flipH="1" flipV="1">
            <a:off x="2152650" y="2776538"/>
            <a:ext cx="150495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3455" name="Line 15"/>
          <p:cNvSpPr>
            <a:spLocks noChangeShapeType="1"/>
          </p:cNvSpPr>
          <p:nvPr/>
        </p:nvSpPr>
        <p:spPr bwMode="auto">
          <a:xfrm flipH="1" flipV="1">
            <a:off x="2286000" y="3962400"/>
            <a:ext cx="2019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3454" name="Text Box 14"/>
          <p:cNvSpPr txBox="1">
            <a:spLocks noChangeArrowheads="1"/>
          </p:cNvSpPr>
          <p:nvPr/>
        </p:nvSpPr>
        <p:spPr bwMode="auto">
          <a:xfrm>
            <a:off x="3962400" y="4038600"/>
            <a:ext cx="3451225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automatic object created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1213458" name="Line 18"/>
          <p:cNvSpPr>
            <a:spLocks noChangeShapeType="1"/>
          </p:cNvSpPr>
          <p:nvPr/>
        </p:nvSpPr>
        <p:spPr bwMode="auto">
          <a:xfrm flipH="1" flipV="1">
            <a:off x="2819400" y="4191000"/>
            <a:ext cx="16367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3459" name="Text Box 19"/>
          <p:cNvSpPr txBox="1">
            <a:spLocks noChangeArrowheads="1"/>
          </p:cNvSpPr>
          <p:nvPr/>
        </p:nvSpPr>
        <p:spPr bwMode="auto">
          <a:xfrm>
            <a:off x="4456113" y="4427538"/>
            <a:ext cx="3494087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object created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1213461" name="Line 21"/>
          <p:cNvSpPr>
            <a:spLocks noChangeShapeType="1"/>
          </p:cNvSpPr>
          <p:nvPr/>
        </p:nvSpPr>
        <p:spPr bwMode="auto">
          <a:xfrm flipH="1" flipV="1">
            <a:off x="2613025" y="5387975"/>
            <a:ext cx="1616075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3462" name="Text Box 22"/>
          <p:cNvSpPr txBox="1">
            <a:spLocks noChangeArrowheads="1"/>
          </p:cNvSpPr>
          <p:nvPr/>
        </p:nvSpPr>
        <p:spPr bwMode="auto">
          <a:xfrm>
            <a:off x="3886200" y="5445125"/>
            <a:ext cx="3489325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automatic object created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6668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9" grpId="0" animBg="1"/>
      <p:bldP spid="1213450" grpId="0" animBg="1"/>
      <p:bldP spid="1213455" grpId="0" animBg="1"/>
      <p:bldP spid="1213454" grpId="0" animBg="1"/>
      <p:bldP spid="1213458" grpId="0" animBg="1"/>
      <p:bldP spid="1213459" grpId="0" animBg="1"/>
      <p:bldP spid="1213461" grpId="0" animBg="1"/>
      <p:bldP spid="12134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Fig09_13.cpp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0" y="0"/>
          <a:ext cx="70373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Document" r:id="rId4" imgW="7074123" imgH="2458352" progId="Word.Document.8">
                  <p:embed/>
                </p:oleObj>
              </mc:Choice>
              <mc:Fallback>
                <p:oleObj name="Document" r:id="rId4" imgW="7074123" imgH="2458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70" name="Line 6"/>
          <p:cNvSpPr>
            <a:spLocks noChangeShapeType="1"/>
          </p:cNvSpPr>
          <p:nvPr/>
        </p:nvSpPr>
        <p:spPr bwMode="auto">
          <a:xfrm flipH="1" flipV="1">
            <a:off x="2209800" y="1330325"/>
            <a:ext cx="1978025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4471" name="Text Box 7"/>
          <p:cNvSpPr txBox="1">
            <a:spLocks noChangeArrowheads="1"/>
          </p:cNvSpPr>
          <p:nvPr/>
        </p:nvSpPr>
        <p:spPr bwMode="auto">
          <a:xfrm>
            <a:off x="4187825" y="1277938"/>
            <a:ext cx="37973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automatic object created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create</a:t>
            </a:r>
          </a:p>
        </p:txBody>
      </p:sp>
      <p:sp>
        <p:nvSpPr>
          <p:cNvPr id="1214474" name="Line 10"/>
          <p:cNvSpPr>
            <a:spLocks noChangeShapeType="1"/>
          </p:cNvSpPr>
          <p:nvPr/>
        </p:nvSpPr>
        <p:spPr bwMode="auto">
          <a:xfrm flipH="1" flipV="1">
            <a:off x="2819400" y="1558925"/>
            <a:ext cx="1982788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4475" name="Text Box 11"/>
          <p:cNvSpPr txBox="1">
            <a:spLocks noChangeArrowheads="1"/>
          </p:cNvSpPr>
          <p:nvPr/>
        </p:nvSpPr>
        <p:spPr bwMode="auto">
          <a:xfrm>
            <a:off x="4802188" y="1778000"/>
            <a:ext cx="3648075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object created in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create</a:t>
            </a:r>
          </a:p>
        </p:txBody>
      </p:sp>
      <p:sp>
        <p:nvSpPr>
          <p:cNvPr id="1214477" name="Line 13"/>
          <p:cNvSpPr>
            <a:spLocks noChangeShapeType="1"/>
          </p:cNvSpPr>
          <p:nvPr/>
        </p:nvSpPr>
        <p:spPr bwMode="auto">
          <a:xfrm flipH="1" flipV="1">
            <a:off x="2286000" y="1787525"/>
            <a:ext cx="1555750" cy="56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14478" name="Text Box 14"/>
          <p:cNvSpPr txBox="1">
            <a:spLocks noChangeArrowheads="1"/>
          </p:cNvSpPr>
          <p:nvPr/>
        </p:nvSpPr>
        <p:spPr bwMode="auto">
          <a:xfrm>
            <a:off x="3841750" y="2238375"/>
            <a:ext cx="37592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Local automatic object created in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5852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70" grpId="0" animBg="1"/>
      <p:bldP spid="1214471" grpId="0" animBg="1"/>
      <p:bldP spid="1214474" grpId="0" animBg="1"/>
      <p:bldP spid="1214475" grpId="0" animBg="1"/>
      <p:bldP spid="1214477" grpId="0" animBg="1"/>
      <p:bldP spid="12144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Fig09_13.cpp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15492" name="Object 4"/>
          <p:cNvGraphicFramePr>
            <a:graphicFrameLocks noChangeAspect="1"/>
          </p:cNvGraphicFramePr>
          <p:nvPr/>
        </p:nvGraphicFramePr>
        <p:xfrm>
          <a:off x="0" y="0"/>
          <a:ext cx="70485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Document" r:id="rId4" imgW="7046703" imgH="5022162" progId="Word.Document.8">
                  <p:embed/>
                </p:oleObj>
              </mc:Choice>
              <mc:Fallback>
                <p:oleObj name="Document" r:id="rId4" imgW="7046703" imgH="5022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to use a preprocessor wrapper to prevent multiple definition errors caused by including more than one copy of a header file in a source-code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understand class scope and accessing class members via the name of an object, a reference to an object or a pointer to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define constructors with default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How destructors are used to perform "termination housekeeping" on an object before it is destroyed.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When constructors and destructors are called and the order in which they are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The logic errors that may occur when a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public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member function of a class returns a reference to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private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assign the data members of one object to those of another object by default </a:t>
            </a:r>
            <a:r>
              <a:rPr lang="en-US" altLang="zh-CN" sz="1600" b="0" dirty="0" err="1">
                <a:ea typeface="Times New Roman" panose="02020603050405020304" pitchFamily="18" charset="0"/>
                <a:cs typeface="Goudy Sans Book" pitchFamily="34" charset="0"/>
              </a:rPr>
              <a:t>memberwise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assignment.</a:t>
            </a:r>
          </a:p>
          <a:p>
            <a:pPr eaLnBrk="1" hangingPunct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When </a:t>
            </a:r>
            <a:r>
              <a:rPr lang="en-US" altLang="zh-CN" sz="3200" dirty="0">
                <a:ea typeface="宋体" panose="02010600030101010101" pitchFamily="2" charset="-122"/>
              </a:rPr>
              <a:t>Constructors and Destructors Are Called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Constructors and destructors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Called implicitly by the compiler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Order of these function calls depends on the order in which execution enters and leaves the scopes where the objects are instantiated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Generally,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Destructor calls are made in the reverse order of the corresponding constructor calls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However,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Storage classes of objects can alter the order in which destructors are called</a:t>
            </a:r>
          </a:p>
        </p:txBody>
      </p:sp>
    </p:spTree>
    <p:extLst>
      <p:ext uri="{BB962C8B-B14F-4D97-AF65-F5344CB8AC3E}">
        <p14:creationId xmlns:p14="http://schemas.microsoft.com/office/powerpoint/2010/main" val="3297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ea typeface="宋体" panose="02010600030101010101" pitchFamily="2" charset="-122"/>
              </a:rPr>
              <a:t>When Constructors and Destructors Are Called (Cont.)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710067"/>
          </a:xfrm>
        </p:spPr>
        <p:txBody>
          <a:bodyPr/>
          <a:lstStyle/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For objects defined in global scope 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Constructors are called before any other function (including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dirty="0">
                <a:ea typeface="宋体" panose="02010600030101010101" pitchFamily="2" charset="-122"/>
              </a:rPr>
              <a:t>) in that file begins execution </a:t>
            </a:r>
          </a:p>
          <a:p>
            <a:pPr lvl="1" algn="just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corresponding destructors are called when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dirty="0">
                <a:ea typeface="宋体" panose="02010600030101010101" pitchFamily="2" charset="-122"/>
              </a:rPr>
              <a:t> terminates</a:t>
            </a:r>
          </a:p>
          <a:p>
            <a:pPr lvl="2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Function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exit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</a:p>
          <a:p>
            <a:pPr lvl="3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Forces a program to terminate immediately</a:t>
            </a:r>
          </a:p>
          <a:p>
            <a:pPr lvl="4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Does not execute the destructors of automatic objects</a:t>
            </a:r>
          </a:p>
          <a:p>
            <a:pPr lvl="3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Often used to terminate a program when an error is detected</a:t>
            </a:r>
          </a:p>
          <a:p>
            <a:pPr lvl="2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Function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abort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</a:p>
          <a:p>
            <a:pPr lvl="3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Performs similarly to function </a:t>
            </a:r>
            <a:r>
              <a:rPr lang="en-US" altLang="zh-CN" sz="1800" dirty="0">
                <a:latin typeface="Lucida Console" panose="020B0609040504020204" pitchFamily="49" charset="0"/>
                <a:ea typeface="宋体" panose="02010600030101010101" pitchFamily="2" charset="-122"/>
              </a:rPr>
              <a:t>exit</a:t>
            </a:r>
          </a:p>
          <a:p>
            <a:pPr lvl="4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But forces the program to terminate immediately without allowing the destructors of any objects to be called</a:t>
            </a:r>
          </a:p>
          <a:p>
            <a:pPr lvl="3" algn="just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Usually used to indicate an abnormal termination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3186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ea typeface="宋体" panose="02010600030101010101" pitchFamily="2" charset="-122"/>
              </a:rPr>
              <a:t>When Constructors and Destructors Are Called (Cont.)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For an automatic local object 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Constructor is called when that object is defined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Corresponding destructor is called when execution leaves the object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scope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For automatic objects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Constructors and destructors are called each time execution enters and leaves the scope of the object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Automatic object destructors are not called if the program terminates with an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exit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abort</a:t>
            </a:r>
            <a:r>
              <a:rPr lang="en-US" altLang="zh-CN" dirty="0">
                <a:ea typeface="宋体" panose="02010600030101010101" pitchFamily="2" charset="-122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9760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03 </a:t>
            </a:r>
            <a:r>
              <a:rPr lang="en-US" altLang="zh-CN" sz="3200" dirty="0">
                <a:ea typeface="宋体" panose="02010600030101010101" pitchFamily="2" charset="-122"/>
              </a:rPr>
              <a:t>When Constructors and Destructors Are Called (Cont.)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For a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ea typeface="宋体" panose="02010600030101010101" pitchFamily="2" charset="-122"/>
              </a:rPr>
              <a:t> local object</a:t>
            </a:r>
            <a:endParaRPr lang="en-US" altLang="zh-CN" sz="2400" dirty="0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Constructor is called only once</a:t>
            </a:r>
          </a:p>
          <a:p>
            <a:pPr lvl="2" algn="just"/>
            <a:r>
              <a:rPr lang="en-US" altLang="zh-CN" dirty="0">
                <a:ea typeface="宋体" panose="02010600030101010101" pitchFamily="2" charset="-122"/>
              </a:rPr>
              <a:t>When execution first reaches where the object is defined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Destructor is called when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main</a:t>
            </a:r>
            <a:r>
              <a:rPr lang="en-US" altLang="zh-CN" dirty="0">
                <a:ea typeface="宋体" panose="02010600030101010101" pitchFamily="2" charset="-122"/>
              </a:rPr>
              <a:t> terminates or the program calls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exit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algn="just"/>
            <a:r>
              <a:rPr lang="en-US" altLang="zh-CN" dirty="0">
                <a:ea typeface="宋体" panose="02010600030101010101" pitchFamily="2" charset="-122"/>
              </a:rPr>
              <a:t>Destructor is not called if the program terminates with a call to function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abort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Global and </a:t>
            </a:r>
            <a:r>
              <a:rPr lang="en-US" altLang="zh-CN" sz="2400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400" dirty="0">
                <a:ea typeface="宋体" panose="02010600030101010101" pitchFamily="2" charset="-122"/>
              </a:rPr>
              <a:t> objects are destroyed in the reverse order of their creation</a:t>
            </a:r>
          </a:p>
        </p:txBody>
      </p:sp>
    </p:spTree>
    <p:extLst>
      <p:ext uri="{BB962C8B-B14F-4D97-AF65-F5344CB8AC3E}">
        <p14:creationId xmlns:p14="http://schemas.microsoft.com/office/powerpoint/2010/main" val="25511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04 </a:t>
            </a:r>
            <a:r>
              <a:rPr lang="en-US" altLang="zh-CN" sz="3200" dirty="0">
                <a:ea typeface="宋体" panose="02010600030101010101" pitchFamily="2" charset="-122"/>
              </a:rPr>
              <a:t>Default </a:t>
            </a:r>
            <a:r>
              <a:rPr lang="en-US" altLang="zh-CN" sz="3200" dirty="0" err="1">
                <a:ea typeface="宋体" panose="02010600030101010101" pitchFamily="2" charset="-122"/>
              </a:rPr>
              <a:t>Memberwise</a:t>
            </a:r>
            <a:r>
              <a:rPr lang="en-US" altLang="zh-CN" sz="3200" dirty="0">
                <a:ea typeface="宋体" panose="02010600030101010101" pitchFamily="2" charset="-122"/>
              </a:rPr>
              <a:t> Assignment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Default </a:t>
            </a:r>
            <a:r>
              <a:rPr lang="en-US" altLang="zh-CN" dirty="0" err="1">
                <a:ea typeface="宋体" panose="02010600030101010101" pitchFamily="2" charset="-122"/>
              </a:rPr>
              <a:t>memberwise</a:t>
            </a:r>
            <a:r>
              <a:rPr lang="en-US" altLang="zh-CN" dirty="0">
                <a:ea typeface="宋体" panose="02010600030101010101" pitchFamily="2" charset="-122"/>
              </a:rPr>
              <a:t> assignment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Assignment operator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Can be used to assign an object to another object of the same type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Each data member of the right object is assigned to the same data member in the left object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Can cause serious problems when data members contain pointers to dynamically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35530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Date.h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2660" name="Object 4"/>
          <p:cNvGraphicFramePr>
            <a:graphicFrameLocks noChangeAspect="1"/>
          </p:cNvGraphicFramePr>
          <p:nvPr/>
        </p:nvGraphicFramePr>
        <p:xfrm>
          <a:off x="0" y="0"/>
          <a:ext cx="7056438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4" imgW="7056048" imgH="4978575" progId="Word.Document.8">
                  <p:embed/>
                </p:oleObj>
              </mc:Choice>
              <mc:Fallback>
                <p:oleObj name="Document" r:id="rId4" imgW="7056048" imgH="4978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Date.cpp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3684" name="Object 4"/>
          <p:cNvGraphicFramePr>
            <a:graphicFrameLocks noChangeAspect="1"/>
          </p:cNvGraphicFramePr>
          <p:nvPr/>
        </p:nvGraphicFramePr>
        <p:xfrm>
          <a:off x="0" y="0"/>
          <a:ext cx="7078663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4" imgW="7078146" imgH="4972448" progId="Word.Document.8">
                  <p:embed/>
                </p:oleObj>
              </mc:Choice>
              <mc:Fallback>
                <p:oleObj name="Document" r:id="rId4" imgW="7078146" imgH="4972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8663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3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fig09_19.cpp</a:t>
            </a: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1)</a:t>
            </a:r>
          </a:p>
        </p:txBody>
      </p:sp>
      <p:graphicFrame>
        <p:nvGraphicFramePr>
          <p:cNvPr id="1224708" name="Object 4"/>
          <p:cNvGraphicFramePr>
            <a:graphicFrameLocks noChangeAspect="1"/>
          </p:cNvGraphicFramePr>
          <p:nvPr/>
        </p:nvGraphicFramePr>
        <p:xfrm>
          <a:off x="0" y="0"/>
          <a:ext cx="7075488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4" imgW="7074123" imgH="6592167" progId="Word.Document.8">
                  <p:embed/>
                </p:oleObj>
              </mc:Choice>
              <mc:Fallback>
                <p:oleObj name="Document" r:id="rId4" imgW="7074123" imgH="6592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59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0" name="Text Box 6"/>
          <p:cNvSpPr txBox="1">
            <a:spLocks noChangeArrowheads="1"/>
          </p:cNvSpPr>
          <p:nvPr/>
        </p:nvSpPr>
        <p:spPr bwMode="auto">
          <a:xfrm>
            <a:off x="2743200" y="3200400"/>
            <a:ext cx="33274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Memberwise assignment assigns data members of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date1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date2</a:t>
            </a:r>
          </a:p>
        </p:txBody>
      </p:sp>
      <p:sp>
        <p:nvSpPr>
          <p:cNvPr id="1224711" name="Line 7"/>
          <p:cNvSpPr>
            <a:spLocks noChangeShapeType="1"/>
          </p:cNvSpPr>
          <p:nvPr/>
        </p:nvSpPr>
        <p:spPr bwMode="auto">
          <a:xfrm flipH="1">
            <a:off x="1192213" y="3657600"/>
            <a:ext cx="1550987" cy="34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4715" name="Line 11"/>
          <p:cNvSpPr>
            <a:spLocks noChangeShapeType="1"/>
          </p:cNvSpPr>
          <p:nvPr/>
        </p:nvSpPr>
        <p:spPr bwMode="auto">
          <a:xfrm flipH="1">
            <a:off x="1600200" y="5310188"/>
            <a:ext cx="3125788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4716" name="Line 12"/>
          <p:cNvSpPr>
            <a:spLocks noChangeShapeType="1"/>
          </p:cNvSpPr>
          <p:nvPr/>
        </p:nvSpPr>
        <p:spPr bwMode="auto">
          <a:xfrm flipH="1">
            <a:off x="4191000" y="5310188"/>
            <a:ext cx="534988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24714" name="Text Box 10"/>
          <p:cNvSpPr txBox="1">
            <a:spLocks noChangeArrowheads="1"/>
          </p:cNvSpPr>
          <p:nvPr/>
        </p:nvSpPr>
        <p:spPr bwMode="auto">
          <a:xfrm>
            <a:off x="4725988" y="4927600"/>
            <a:ext cx="2062162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date2</a:t>
            </a:r>
            <a:r>
              <a:rPr lang="en-US" altLang="zh-CN">
                <a:ea typeface="宋体" panose="02010600030101010101" pitchFamily="2" charset="-122"/>
              </a:rPr>
              <a:t> now stores the same date as </a:t>
            </a: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date1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5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 animBg="1"/>
      <p:bldP spid="1224711" grpId="0" animBg="1"/>
      <p:bldP spid="1224715" grpId="0" animBg="1"/>
      <p:bldP spid="1224716" grpId="0" animBg="1"/>
      <p:bldP spid="12247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04 </a:t>
            </a:r>
            <a:r>
              <a:rPr lang="en-US" altLang="zh-CN" sz="3200" dirty="0">
                <a:ea typeface="宋体" panose="02010600030101010101" pitchFamily="2" charset="-122"/>
              </a:rPr>
              <a:t>Default </a:t>
            </a:r>
            <a:r>
              <a:rPr lang="en-US" altLang="zh-CN" sz="3200" dirty="0" err="1">
                <a:ea typeface="宋体" panose="02010600030101010101" pitchFamily="2" charset="-122"/>
              </a:rPr>
              <a:t>Memberwise</a:t>
            </a:r>
            <a:r>
              <a:rPr lang="en-US" altLang="zh-CN" sz="3200" dirty="0">
                <a:ea typeface="宋体" panose="02010600030101010101" pitchFamily="2" charset="-122"/>
              </a:rPr>
              <a:t> Assignment (Cont.)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Copy constructor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Enables pass-by-value for objects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Used to copy original object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dirty="0">
                <a:ea typeface="宋体" panose="02010600030101010101" pitchFamily="2" charset="-122"/>
              </a:rPr>
              <a:t>s values into new object to be passed to a function or returned from a function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Compiler provides a default copy constructor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Copies each member of the original object into the corresponding member of the new object (i.e., </a:t>
            </a:r>
            <a:r>
              <a:rPr lang="en-US" altLang="zh-CN" dirty="0" err="1">
                <a:ea typeface="宋体" panose="02010600030101010101" pitchFamily="2" charset="-122"/>
              </a:rPr>
              <a:t>memberwise</a:t>
            </a:r>
            <a:r>
              <a:rPr lang="en-US" altLang="zh-CN" dirty="0">
                <a:ea typeface="宋体" panose="02010600030101010101" pitchFamily="2" charset="-122"/>
              </a:rPr>
              <a:t> assignment)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Also can cause serious problems when data members contain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pointers</a:t>
            </a:r>
            <a:r>
              <a:rPr lang="en-US" altLang="zh-CN" dirty="0">
                <a:ea typeface="宋体" panose="02010600030101010101" pitchFamily="2" charset="-122"/>
              </a:rPr>
              <a:t> to dynamically allocated memory </a:t>
            </a:r>
          </a:p>
        </p:txBody>
      </p:sp>
    </p:spTree>
    <p:extLst>
      <p:ext uri="{BB962C8B-B14F-4D97-AF65-F5344CB8AC3E}">
        <p14:creationId xmlns:p14="http://schemas.microsoft.com/office/powerpoint/2010/main" val="1480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2368558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2368558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Time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Class Case Study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4202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8</a:t>
            </a:r>
            <a:r>
              <a:rPr lang="zh-CN" altLang="en-US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 smtClean="0">
                <a:latin typeface="Arial Black" panose="020B0A04020102020204" pitchFamily="34" charset="0"/>
                <a:sym typeface="Arial" panose="020B0604020202020204" pitchFamily="34" charset="0"/>
              </a:rPr>
              <a:t>3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328293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328293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Destructors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4197310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4197310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When Constructors and Destructors Are Called</a:t>
            </a:r>
          </a:p>
        </p:txBody>
      </p:sp>
      <p:sp>
        <p:nvSpPr>
          <p:cNvPr id="17" name="任意多边形 49"/>
          <p:cNvSpPr>
            <a:spLocks noChangeArrowheads="1"/>
          </p:cNvSpPr>
          <p:nvPr/>
        </p:nvSpPr>
        <p:spPr bwMode="auto">
          <a:xfrm>
            <a:off x="2186194" y="5086851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 smtClean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3006931" y="5086851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Default </a:t>
            </a:r>
            <a:r>
              <a:rPr lang="en-US" altLang="zh-CN" sz="1600" cap="all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Memberwise</a:t>
            </a: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 Assignment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01 </a:t>
            </a:r>
            <a:r>
              <a:rPr lang="en-US" altLang="zh-CN" sz="2800" dirty="0">
                <a:latin typeface="Lucida Console" panose="020B0609040504020204" pitchFamily="49" charset="0"/>
                <a:ea typeface="宋体" panose="02010600030101010101" pitchFamily="2" charset="-122"/>
              </a:rPr>
              <a:t>Time</a:t>
            </a:r>
            <a:r>
              <a:rPr lang="en-US" altLang="zh-CN" sz="2800" dirty="0">
                <a:ea typeface="宋体" panose="02010600030101010101" pitchFamily="2" charset="-122"/>
              </a:rPr>
              <a:t> Class Case Study: </a:t>
            </a:r>
            <a:r>
              <a:rPr lang="en-US" altLang="zh-CN" sz="2800" dirty="0" smtClean="0">
                <a:ea typeface="宋体" panose="02010600030101010101" pitchFamily="2" charset="-122"/>
              </a:rPr>
              <a:t/>
            </a:r>
            <a:br>
              <a:rPr lang="en-US" altLang="zh-CN" sz="2800" dirty="0" smtClean="0">
                <a:ea typeface="宋体" panose="02010600030101010101" pitchFamily="2" charset="-122"/>
              </a:rPr>
            </a:br>
            <a:r>
              <a:rPr lang="en-US" altLang="zh-CN" sz="2800" dirty="0" smtClean="0">
                <a:ea typeface="宋体" panose="02010600030101010101" pitchFamily="2" charset="-122"/>
              </a:rPr>
              <a:t>Constructors </a:t>
            </a:r>
            <a:r>
              <a:rPr lang="en-US" altLang="zh-CN" sz="2800" dirty="0">
                <a:ea typeface="宋体" panose="02010600030101010101" pitchFamily="2" charset="-122"/>
              </a:rPr>
              <a:t>with Default Arguments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Constructors can specify default arguments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Can initialize data members to a consistent state</a:t>
            </a:r>
          </a:p>
          <a:p>
            <a:pPr lvl="2"/>
            <a:r>
              <a:rPr lang="en-US" altLang="zh-CN" sz="2200" dirty="0">
                <a:ea typeface="宋体" panose="02010600030101010101" pitchFamily="2" charset="-122"/>
              </a:rPr>
              <a:t>Even if no values are provided in a constructor call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Constructor that defaults all its arguments is also a default constructor</a:t>
            </a:r>
          </a:p>
          <a:p>
            <a:pPr lvl="2"/>
            <a:r>
              <a:rPr lang="en-US" altLang="zh-CN" sz="2200" dirty="0">
                <a:ea typeface="宋体" panose="02010600030101010101" pitchFamily="2" charset="-122"/>
              </a:rPr>
              <a:t>Can be invoked with no arguments</a:t>
            </a:r>
          </a:p>
          <a:p>
            <a:pPr lvl="2"/>
            <a:r>
              <a:rPr lang="en-US" altLang="zh-CN" sz="2200" dirty="0">
                <a:ea typeface="宋体" panose="02010600030101010101" pitchFamily="2" charset="-122"/>
              </a:rPr>
              <a:t>Maximum of one default constructor per class</a:t>
            </a:r>
          </a:p>
        </p:txBody>
      </p:sp>
    </p:spTree>
    <p:extLst>
      <p:ext uri="{BB962C8B-B14F-4D97-AF65-F5344CB8AC3E}">
        <p14:creationId xmlns:p14="http://schemas.microsoft.com/office/powerpoint/2010/main" val="2033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199108" name="Object 4"/>
          <p:cNvGraphicFramePr>
            <a:graphicFrameLocks noChangeAspect="1"/>
          </p:cNvGraphicFramePr>
          <p:nvPr/>
        </p:nvGraphicFramePr>
        <p:xfrm>
          <a:off x="0" y="0"/>
          <a:ext cx="7056438" cy="451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Document" r:id="rId4" imgW="7074123" imgH="4516089" progId="Word.Document.8">
                  <p:embed/>
                </p:oleObj>
              </mc:Choice>
              <mc:Fallback>
                <p:oleObj name="Document" r:id="rId4" imgW="7074123" imgH="4516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56438" cy="451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10" name="Text Box 6"/>
          <p:cNvSpPr txBox="1">
            <a:spLocks noChangeArrowheads="1"/>
          </p:cNvSpPr>
          <p:nvPr/>
        </p:nvSpPr>
        <p:spPr bwMode="auto">
          <a:xfrm>
            <a:off x="4343400" y="2057400"/>
            <a:ext cx="4343400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Prototype of a constructor with default arguments</a:t>
            </a:r>
          </a:p>
        </p:txBody>
      </p:sp>
      <p:sp>
        <p:nvSpPr>
          <p:cNvPr id="1199111" name="Line 7"/>
          <p:cNvSpPr>
            <a:spLocks noChangeShapeType="1"/>
          </p:cNvSpPr>
          <p:nvPr/>
        </p:nvSpPr>
        <p:spPr bwMode="auto">
          <a:xfrm flipH="1">
            <a:off x="33528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10" grpId="0" animBg="1"/>
      <p:bldP spid="1199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Time.h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1200132" name="Object 4"/>
          <p:cNvGraphicFramePr>
            <a:graphicFrameLocks noChangeAspect="1"/>
          </p:cNvGraphicFramePr>
          <p:nvPr/>
        </p:nvGraphicFramePr>
        <p:xfrm>
          <a:off x="0" y="0"/>
          <a:ext cx="7075488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7078146" imgH="3601706" progId="Word.Document.8">
                  <p:embed/>
                </p:oleObj>
              </mc:Choice>
              <mc:Fallback>
                <p:oleObj name="Document" r:id="rId4" imgW="7078146" imgH="3601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3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1201156" name="Object 4"/>
          <p:cNvGraphicFramePr>
            <a:graphicFrameLocks noChangeAspect="1"/>
          </p:cNvGraphicFramePr>
          <p:nvPr/>
        </p:nvGraphicFramePr>
        <p:xfrm>
          <a:off x="0" y="0"/>
          <a:ext cx="7037388" cy="60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Document" r:id="rId4" imgW="7074123" imgH="6112076" progId="Word.Document.8">
                  <p:embed/>
                </p:oleObj>
              </mc:Choice>
              <mc:Fallback>
                <p:oleObj name="Document" r:id="rId4" imgW="7074123" imgH="6112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8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1158" name="Text Box 6"/>
          <p:cNvSpPr txBox="1">
            <a:spLocks noChangeArrowheads="1"/>
          </p:cNvSpPr>
          <p:nvPr/>
        </p:nvSpPr>
        <p:spPr bwMode="auto">
          <a:xfrm>
            <a:off x="4840288" y="3236913"/>
            <a:ext cx="3802062" cy="346075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Parameters could receive the default values</a:t>
            </a:r>
          </a:p>
        </p:txBody>
      </p:sp>
      <p:sp>
        <p:nvSpPr>
          <p:cNvPr id="1201159" name="Line 7"/>
          <p:cNvSpPr>
            <a:spLocks noChangeShapeType="1"/>
          </p:cNvSpPr>
          <p:nvPr/>
        </p:nvSpPr>
        <p:spPr bwMode="auto">
          <a:xfrm flipH="1" flipV="1">
            <a:off x="3573463" y="3082925"/>
            <a:ext cx="126682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8" grpId="0" animBg="1"/>
      <p:bldP spid="1201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202180" name="Object 4"/>
          <p:cNvGraphicFramePr>
            <a:graphicFrameLocks noChangeAspect="1"/>
          </p:cNvGraphicFramePr>
          <p:nvPr/>
        </p:nvGraphicFramePr>
        <p:xfrm>
          <a:off x="0" y="0"/>
          <a:ext cx="7075488" cy="64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Document" r:id="rId4" imgW="7078146" imgH="6476307" progId="Word.Document.8">
                  <p:embed/>
                </p:oleObj>
              </mc:Choice>
              <mc:Fallback>
                <p:oleObj name="Document" r:id="rId4" imgW="7078146" imgH="6476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zh-CN" sz="1400">
                <a:ea typeface="宋体" panose="02010600030101010101" pitchFamily="2" charset="-122"/>
              </a:rPr>
              <a:t>Time.cpp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400"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1600" b="0">
                <a:latin typeface="Times New Roman" panose="02020603050405020304" pitchFamily="18" charset="0"/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203204" name="Object 4"/>
          <p:cNvGraphicFramePr>
            <a:graphicFrameLocks noChangeAspect="1"/>
          </p:cNvGraphicFramePr>
          <p:nvPr/>
        </p:nvGraphicFramePr>
        <p:xfrm>
          <a:off x="0" y="0"/>
          <a:ext cx="7075488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Document" r:id="rId4" imgW="7078146" imgH="4972448" progId="Word.Document.8">
                  <p:embed/>
                </p:oleObj>
              </mc:Choice>
              <mc:Fallback>
                <p:oleObj name="Document" r:id="rId4" imgW="7078146" imgH="4972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93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Pages>0</Pages>
  <Words>1016</Words>
  <Characters>0</Characters>
  <Application>Microsoft Office PowerPoint</Application>
  <DocSecurity>0</DocSecurity>
  <PresentationFormat>全屏显示(4:3)</PresentationFormat>
  <Lines>0</Lines>
  <Paragraphs>165</Paragraphs>
  <Slides>28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4" baseType="lpstr">
      <vt:lpstr>AGaramond</vt:lpstr>
      <vt:lpstr>Algerian</vt:lpstr>
      <vt:lpstr>Goudy Sans Book</vt:lpstr>
      <vt:lpstr>Goudy Sans Medium</vt:lpstr>
      <vt:lpstr>Kozuka Mincho Pr6N H</vt:lpstr>
      <vt:lpstr>Kozuka Mincho Pro H</vt:lpstr>
      <vt:lpstr>宋体</vt:lpstr>
      <vt:lpstr>微软雅黑</vt:lpstr>
      <vt:lpstr>Arial</vt:lpstr>
      <vt:lpstr>Arial Black</vt:lpstr>
      <vt:lpstr>Courier New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Classes: A Deeper Look, Part 1</vt:lpstr>
      <vt:lpstr>OBJECTIVES</vt:lpstr>
      <vt:lpstr>PowerPoint 演示文稿</vt:lpstr>
      <vt:lpstr>01 Time Class Case Study:  Constructors with Default Arguments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02 Destructors</vt:lpstr>
      <vt:lpstr>02 Destructors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 When Constructors and Destructors Are Called</vt:lpstr>
      <vt:lpstr>03 When Constructors and Destructors Are Called (Cont.)</vt:lpstr>
      <vt:lpstr>03 When Constructors and Destructors Are Called (Cont.)</vt:lpstr>
      <vt:lpstr>03 When Constructors and Destructors Are Called (Cont.)</vt:lpstr>
      <vt:lpstr>04 Default Memberwise Assignment</vt:lpstr>
      <vt:lpstr>PowerPoint 演示文稿</vt:lpstr>
      <vt:lpstr>PowerPoint 演示文稿</vt:lpstr>
      <vt:lpstr>PowerPoint 演示文稿</vt:lpstr>
      <vt:lpstr>04 Default Memberwise Assignment (Cont.)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731</cp:revision>
  <dcterms:created xsi:type="dcterms:W3CDTF">2004-12-20T05:11:56Z</dcterms:created>
  <dcterms:modified xsi:type="dcterms:W3CDTF">2016-03-03T05:31:00Z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