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781" r:id="rId9"/>
  </p:sldMasterIdLst>
  <p:notesMasterIdLst>
    <p:notesMasterId r:id="rId48"/>
  </p:notesMasterIdLst>
  <p:sldIdLst>
    <p:sldId id="256" r:id="rId10"/>
    <p:sldId id="573" r:id="rId11"/>
    <p:sldId id="418" r:id="rId12"/>
    <p:sldId id="574" r:id="rId13"/>
    <p:sldId id="575" r:id="rId14"/>
    <p:sldId id="576" r:id="rId15"/>
    <p:sldId id="578" r:id="rId16"/>
    <p:sldId id="579" r:id="rId17"/>
    <p:sldId id="580" r:id="rId18"/>
    <p:sldId id="581" r:id="rId19"/>
    <p:sldId id="582" r:id="rId20"/>
    <p:sldId id="583" r:id="rId21"/>
    <p:sldId id="606" r:id="rId22"/>
    <p:sldId id="603" r:id="rId23"/>
    <p:sldId id="604" r:id="rId24"/>
    <p:sldId id="605" r:id="rId25"/>
    <p:sldId id="584" r:id="rId26"/>
    <p:sldId id="585" r:id="rId27"/>
    <p:sldId id="586" r:id="rId28"/>
    <p:sldId id="591" r:id="rId29"/>
    <p:sldId id="592" r:id="rId30"/>
    <p:sldId id="593" r:id="rId31"/>
    <p:sldId id="594" r:id="rId32"/>
    <p:sldId id="595" r:id="rId33"/>
    <p:sldId id="596" r:id="rId34"/>
    <p:sldId id="597" r:id="rId35"/>
    <p:sldId id="598" r:id="rId36"/>
    <p:sldId id="599" r:id="rId37"/>
    <p:sldId id="600" r:id="rId38"/>
    <p:sldId id="601" r:id="rId39"/>
    <p:sldId id="607" r:id="rId40"/>
    <p:sldId id="608" r:id="rId41"/>
    <p:sldId id="609" r:id="rId42"/>
    <p:sldId id="610" r:id="rId43"/>
    <p:sldId id="611" r:id="rId44"/>
    <p:sldId id="612" r:id="rId45"/>
    <p:sldId id="613" r:id="rId46"/>
    <p:sldId id="614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FA"/>
    <a:srgbClr val="00FF00"/>
    <a:srgbClr val="FFFFCC"/>
    <a:srgbClr val="F0F7F7"/>
    <a:srgbClr val="4F87C6"/>
    <a:srgbClr val="4D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>
      <p:cViewPr varScale="1">
        <p:scale>
          <a:sx n="90" d="100"/>
          <a:sy n="90" d="100"/>
        </p:scale>
        <p:origin x="810" y="63"/>
      </p:cViewPr>
      <p:guideLst>
        <p:guide orient="horz" pos="2159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4F9C04-2E53-4346-B71D-96BA7F5DB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3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EBDF6-3482-4EB5-A9E3-840985E5158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4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428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B69BF-94E7-47C1-B18A-12215129980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5777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99F19-A782-4055-AB14-C67CE4B1CED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7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2331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860E7-BFD4-4344-954D-DDE5EAA2E6C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7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2972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22703-824C-41E0-8BE4-B3B3E0B3073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7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3662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B69BF-94E7-47C1-B18A-12215129980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6814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83D3D-BA69-4564-A869-EBD971A63ED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6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414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3172E-AAA2-4B79-8587-AE9A083A8A7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7868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FF4C8-534F-4992-A7FC-F52FAE603D6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2886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BF50C-71ED-44FD-8105-A5181828B65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3779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09E4D-9FF0-4D7B-AC81-2B4A9915CEA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37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513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6D4842-35FA-4E1E-A01B-F4D67638D5B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4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633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F4265-0260-4A1E-A996-78FA7E1C2B1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7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6098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69CC9-455A-4E86-8F42-5DB4F5F19B8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8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1511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0D076-8162-4D8F-8BCC-D26D5AE89AF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38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226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1ADAB-0D43-4DFD-847A-DA999D06219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38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3243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8EBEE-5FB5-48AC-A94F-0983595B70C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38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0408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44E39-CA23-413A-970D-15C0DB02505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38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7809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D79BF-F0D9-474F-96AF-C52146EF3B0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38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5475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77EA7-5C91-46F3-B439-7628CEA098D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4503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EA776-A0B5-419F-AD83-C12F92957B7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8033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6A0DB4-FEED-4C51-BDB2-DF20FA68D88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39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942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D1F5C7-24CB-4404-8DCE-3BA567A3F87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20646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5F315-4B7D-452B-A4B0-DD5E8B14116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9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053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6413B-2D3C-4C20-B2CD-47A7E7AE2E7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39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1981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8B4FD-49D2-458C-A78B-F3023E93116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39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8092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A8889-997B-4515-9FA7-F62817F538E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39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955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FAB523-04DB-478A-A2E7-9C6599E1BE35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40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2893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FE287-DC1E-4067-A722-8B89C6E8E9F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40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185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88266-1F4E-4BB2-8E6D-670EAF47DD7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5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04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B9840-9646-4D56-9FCF-15DAF54A204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5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453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23DC63-FEBA-4812-8E57-721E894C03B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5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894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4E07F-A7A5-45D3-81E5-88CE5571484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6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923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49B43-7B21-4F96-AEFC-3324E8938F7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682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0EE4-E674-4574-BEDA-F7337673CD2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040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E957F-FCFE-44F7-9007-355DC35D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7284-D7C6-450E-8FC6-85BA57D07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6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D7829-51CA-45F2-ABDB-BBDCF971FB31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421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4213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CB134-D71F-444E-8AB6-BB19285A5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54A35-929E-4595-934F-C6F3B8F83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EB33A-0CB8-4EFA-8D28-773B268B7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85C2-DC03-40D8-B2BF-C8DDA288F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117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117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22DCF-738F-4116-AD79-B858AFBC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92F1C-FEE0-4FDF-8AA5-17C0076D2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0A154-51E5-424F-B27A-5A10EF607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1280F-3C53-497D-AF6C-532BDD7EF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7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7B1B2-2820-4273-9299-23590693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07A2C-2335-451E-BCE4-30F7F705D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0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38215-8DF2-49F7-B357-29F4D0EB2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FD91F-9466-4A14-9642-B7900188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1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79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79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10D78-A341-476E-8283-4B41DDC4A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6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D09CF-E684-4B2A-81C2-8690D911B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990D2-FD07-4D19-84B2-5521EA4B7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9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A50E4-6C8E-42CF-9D87-4845E3E48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2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EA092-2EB9-4EE4-B894-4B472241C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1D139-23B2-4EFB-913D-8DF5EF1C4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5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F082C-37F6-440D-A996-E16BFF998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4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A965-355E-4D57-9349-738A3A94A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5A118-60CB-4655-BADA-2BE11B236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07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8B8C8-A4A7-4973-8880-A4DD2B84B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7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E7506-EB48-4AC8-B518-8593DEF98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0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3D7C6-6BCA-47DC-8EF8-606BAC5B9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41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41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6A55-44EB-4C4F-A78E-49C4B501B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8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21EAA-204A-4DB3-87D9-666F51B1D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8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42E5-47ED-46A4-895E-900BEFD7C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0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E3CD1-1905-420F-BAE7-E1511B2CC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5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2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2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757FD-0061-4AF1-B4CC-BAA20950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83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A4B0A-F489-449F-888C-1DAE2E52E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71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A093-76B4-4A67-AA28-F63093BD9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8834-06AC-4908-BBDB-6003DE9B7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9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77123-C363-484E-BDAE-2813CA6BE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6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DE3D-8B2A-48BB-B538-60DA67B5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8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A2668-18E8-49A0-B93E-3098F74F5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40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54A0-B63F-4701-AD1A-9C30A935A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202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202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F401-DC3E-487F-A385-0FDE17FED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98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E4655-7928-4B48-B33E-AC7D9D6DF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1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14E70-1323-4A09-8315-576057AD0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71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0C162-1411-467C-8600-0CD82381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1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198E9-BCB8-4C68-A7CF-35CEE44F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8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5FDDA-E226-4F50-8AC5-89FE35A96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0DAA8-5F35-4C8F-A81B-8F8C5AF63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55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8706F-1507-4EB6-91BD-5A452724B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32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EEF42-F650-4498-AA56-E9C7D49A3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05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7C2CB-F707-4E40-82AA-601F8086F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2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4E1D0-BD34-4C96-BD68-E3DFEA9FB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98C5-C102-4494-9177-B11A34F08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7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21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21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ABA0-E51E-4DE2-8502-E612D85D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34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23D67-6CBD-42C9-A163-DE9B34173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8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055A7-96AE-43A5-B634-CEB3C7C43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34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06FE0-4E39-42A1-A5D2-5E55BFEAD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0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3238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3238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37C0B-7048-4F3B-9B26-984F47E4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E9B26-EF93-4372-BFE1-B056D23CE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9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E9D6D-8B1B-4BD5-B669-9A3A88E8C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02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4C12-774C-46E3-8D88-7B6C43D23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44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3B61C-CD88-4783-BC5C-C47D7BF17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08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6DA8-20BF-4D59-A6E7-AA0F77A41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8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0F82-1A64-44A6-A78D-748A93E57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43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B844-3F51-4778-A81B-B905BE3C4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82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42529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42529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1448-BAE0-44EB-8198-952050C59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5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41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653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913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45B27-B125-4381-8036-D1B4BB65D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21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171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629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001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8482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691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4409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497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77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B889-F37F-4A4C-9C26-4948CCD2C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58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69151-F539-4524-98D6-8D070A2B2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5ABE7-B16C-4A5A-8FE9-50785651D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302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D3BA4-BA8E-4BB3-BF6E-22CB17345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66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4831-F220-45C6-9B0F-C58426845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04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A1571-AD5F-4513-9B7F-675C3EF2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21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B550-E4EA-4C0F-8ACA-F27AF2C65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93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40910-7BC0-443C-860F-304A0756B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8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CADFA-5EA6-4B23-BCE5-1F94B2736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87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7C68-C9A9-424B-AC07-4915C93C2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94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F5C9C-9DFC-45D6-AB99-AA0A082D4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93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BF96-32F4-4823-A5C8-770F63A94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9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C1D58-39C4-4037-96C8-2DDBB18FE846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A6555-EE67-4243-9427-B33CE8523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10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50BF2-B984-4CEC-BE83-0AA5257F088F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81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080DD-28B4-4341-AD2C-77411E045AE4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69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D8D96-FE5E-458D-A141-C202692EE40E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49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A3BB4-9B2E-407F-92FE-F381AC080528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76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49C18-D6C7-43A2-B6E1-43A62A366BAF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21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18D7-11EB-4FEF-9354-CBC83A477D7B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04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11A2-C9C1-445A-B242-D34BA2DBE06C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54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1C185-EB78-45A2-B246-D4046ABC5FFC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75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19ABB-EF23-4448-8793-D79379486CD9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62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2200" y="152400"/>
            <a:ext cx="1905000" cy="5973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562600" cy="5973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377A3-405F-474B-851E-45CE29C3F5D8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1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90788"/>
            <a:ext cx="73152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3D461C45-88FF-4173-80FE-F7A559C24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  <p:sp>
        <p:nvSpPr>
          <p:cNvPr id="1033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34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ADBF8FE-3EA7-4F03-AB39-4590E0BAF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8" name="Rectangle 10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buChar char="•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Times" panose="02020603050405020304" pitchFamily="18" charset="0"/>
        <a:buChar char="—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866BEBEC-6B9F-434F-A952-82A10EE4E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08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25638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53A20D41-F4EE-4234-B39F-8C9036DE1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0" name="Picture 4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/>
          <p:cNvSpPr>
            <a:spLocks noChangeArrowheads="1"/>
          </p:cNvSpPr>
          <p:nvPr userDrawn="1"/>
        </p:nvSpPr>
        <p:spPr bwMode="auto">
          <a:xfrm>
            <a:off x="0" y="22225"/>
            <a:ext cx="309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102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103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buChar char="–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742EE8D-7D9F-4C75-B971-CD0D65228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5125" name="AutoShape 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5126" name="Line 6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03463"/>
            <a:ext cx="72390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910B263C-8AF8-42D4-90E0-86E4F931B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</a:rPr>
              <a:t> 2008 Pearson Education, Inc.  All rights reserved.</a:t>
            </a:r>
          </a:p>
        </p:txBody>
      </p:sp>
      <p:sp>
        <p:nvSpPr>
          <p:cNvPr id="6150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277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6151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53388" y="60277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16255CDC-7715-455B-9E43-FED4617F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197" name="AutoShape 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8198" name="AutoShape 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8199" name="Rectangle 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fld id="{2FD8AA41-61FA-46D4-A9ED-6E900F7369FC}" type="datetime4">
              <a:rPr lang="en-US"/>
              <a:pPr>
                <a:defRPr/>
              </a:pPr>
              <a:t>March 10, 2016</a:t>
            </a:fld>
            <a:endParaRPr lang="en-US"/>
          </a:p>
        </p:txBody>
      </p:sp>
      <p:sp>
        <p:nvSpPr>
          <p:cNvPr id="922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92875"/>
            <a:ext cx="3429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l"/>
            <a:r>
              <a:rPr lang="en-US" altLang="zh-CN" sz="3600" dirty="0">
                <a:ea typeface="宋体" panose="02010600030101010101" pitchFamily="2" charset="-122"/>
              </a:rPr>
              <a:t>Classes: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en-US" altLang="zh-CN" sz="3600" dirty="0">
                <a:ea typeface="宋体" panose="02010600030101010101" pitchFamily="2" charset="-122"/>
              </a:rPr>
              <a:t>A Deeper Look,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en-US" altLang="zh-CN" sz="3600" dirty="0">
                <a:ea typeface="宋体" panose="02010600030101010101" pitchFamily="2" charset="-122"/>
              </a:rPr>
              <a:t>Part </a:t>
            </a:r>
            <a:r>
              <a:rPr lang="en-US" altLang="zh-CN" sz="3600" dirty="0" smtClean="0">
                <a:ea typeface="宋体" panose="02010600030101010101" pitchFamily="2" charset="-122"/>
              </a:rPr>
              <a:t>2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3600" b="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Chapter </a:t>
            </a:r>
            <a:r>
              <a:rPr lang="en-US" altLang="zh-CN" sz="3600" b="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10</a:t>
            </a:r>
          </a:p>
          <a:p>
            <a:pPr eaLnBrk="1" hangingPunct="1"/>
            <a:r>
              <a:rPr lang="zh-CN" altLang="en-US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Lecture </a:t>
            </a:r>
            <a:r>
              <a:rPr lang="en-US" altLang="zh-CN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8</a:t>
            </a:r>
            <a:r>
              <a:rPr lang="zh-CN" altLang="en-US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</a:t>
            </a:r>
            <a:r>
              <a:rPr lang="en-US" altLang="zh-CN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1268" name="文本框 1"/>
          <p:cNvSpPr txBox="1">
            <a:spLocks noChangeArrowheads="1"/>
          </p:cNvSpPr>
          <p:nvPr/>
        </p:nvSpPr>
        <p:spPr bwMode="auto">
          <a:xfrm>
            <a:off x="-687388" y="9525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fig10_03.cpp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graphicFrame>
        <p:nvGraphicFramePr>
          <p:cNvPr id="1220612" name="Object 4"/>
          <p:cNvGraphicFramePr>
            <a:graphicFrameLocks noChangeAspect="1"/>
          </p:cNvGraphicFramePr>
          <p:nvPr/>
        </p:nvGraphicFramePr>
        <p:xfrm>
          <a:off x="0" y="0"/>
          <a:ext cx="6945313" cy="511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Document" r:id="rId4" imgW="7074123" imgH="5198645" progId="Word.Document.8">
                  <p:embed/>
                </p:oleObj>
              </mc:Choice>
              <mc:Fallback>
                <p:oleObj name="Document" r:id="rId4" imgW="7074123" imgH="51986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45313" cy="511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0614" name="Text Box 6"/>
          <p:cNvSpPr txBox="1">
            <a:spLocks noChangeArrowheads="1"/>
          </p:cNvSpPr>
          <p:nvPr/>
        </p:nvSpPr>
        <p:spPr bwMode="auto">
          <a:xfrm>
            <a:off x="5334000" y="1905000"/>
            <a:ext cx="315595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Cannot invoke non-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member functions on a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const</a:t>
            </a:r>
            <a:r>
              <a:rPr lang="en-US" altLang="zh-CN">
                <a:solidFill>
                  <a:schemeClr val="tx1"/>
                </a:solidFill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object</a:t>
            </a:r>
          </a:p>
        </p:txBody>
      </p:sp>
      <p:sp>
        <p:nvSpPr>
          <p:cNvPr id="1220615" name="Line 7"/>
          <p:cNvSpPr>
            <a:spLocks noChangeShapeType="1"/>
          </p:cNvSpPr>
          <p:nvPr/>
        </p:nvSpPr>
        <p:spPr bwMode="auto">
          <a:xfrm flipH="1">
            <a:off x="2344738" y="2098675"/>
            <a:ext cx="2989262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0619" name="Line 11"/>
          <p:cNvSpPr>
            <a:spLocks noChangeShapeType="1"/>
          </p:cNvSpPr>
          <p:nvPr/>
        </p:nvSpPr>
        <p:spPr bwMode="auto">
          <a:xfrm flipH="1">
            <a:off x="2382838" y="2098675"/>
            <a:ext cx="2951162" cy="2174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8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14" grpId="0" animBg="1"/>
      <p:bldP spid="1220615" grpId="0" animBg="1"/>
      <p:bldP spid="12206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fig10_03.cpp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graphicFrame>
        <p:nvGraphicFramePr>
          <p:cNvPr id="1221636" name="Object 4"/>
          <p:cNvGraphicFramePr>
            <a:graphicFrameLocks noChangeAspect="1"/>
          </p:cNvGraphicFramePr>
          <p:nvPr/>
        </p:nvGraphicFramePr>
        <p:xfrm>
          <a:off x="0" y="0"/>
          <a:ext cx="7075488" cy="486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Document" r:id="rId4" imgW="7078146" imgH="4867394" progId="Word.Document.8">
                  <p:embed/>
                </p:oleObj>
              </mc:Choice>
              <mc:Fallback>
                <p:oleObj name="Document" r:id="rId4" imgW="7078146" imgH="48673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86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0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B386C-6361-4389-94AD-F0E4D8B3C5F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6719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Member initializer 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Required for initializing</a:t>
            </a:r>
          </a:p>
          <a:p>
            <a:pPr lvl="2"/>
            <a:r>
              <a:rPr lang="en-US" altLang="zh-CN" sz="18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ea typeface="宋体" panose="02010600030101010101" pitchFamily="2" charset="-122"/>
              </a:rPr>
              <a:t> data members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Data members that are references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Can be used for any data member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Member initializer list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Appears between a constructor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000" dirty="0">
                <a:ea typeface="宋体" panose="02010600030101010101" pitchFamily="2" charset="-122"/>
              </a:rPr>
              <a:t>s parameter list and the left brace that begins the constructor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000" dirty="0">
                <a:ea typeface="宋体" panose="02010600030101010101" pitchFamily="2" charset="-122"/>
              </a:rPr>
              <a:t>s body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Separated from the parameter list with a colon (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member initializer consists of the data member name followed by parentheses containing the member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000" dirty="0">
                <a:ea typeface="宋体" panose="02010600030101010101" pitchFamily="2" charset="-122"/>
              </a:rPr>
              <a:t>s initial value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Multiple member initializers are separated by commas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Executes before the body of the constructor executes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</p:spPr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01 </a:t>
            </a:r>
            <a:r>
              <a:rPr lang="en-US" altLang="zh-CN" sz="32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3200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ea typeface="宋体" panose="02010600030101010101" pitchFamily="2" charset="-122"/>
              </a:rPr>
              <a:t>Objects </a:t>
            </a:r>
            <a:r>
              <a:rPr lang="en-US" altLang="zh-CN" sz="3200" dirty="0">
                <a:ea typeface="宋体" panose="02010600030101010101" pitchFamily="2" charset="-122"/>
              </a:rPr>
              <a:t>and </a:t>
            </a:r>
            <a:r>
              <a:rPr lang="en-US" altLang="zh-CN" sz="3200" dirty="0" smtClean="0"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ea typeface="宋体" panose="02010600030101010101" pitchFamily="2" charset="-122"/>
              </a:rPr>
            </a:br>
            <a:r>
              <a:rPr lang="en-US" altLang="zh-CN" sz="32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3200" dirty="0" smtClean="0"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ea typeface="宋体" panose="02010600030101010101" pitchFamily="2" charset="-122"/>
              </a:rPr>
              <a:t>Member </a:t>
            </a:r>
            <a:r>
              <a:rPr lang="en-US" altLang="zh-CN" sz="3200" dirty="0" smtClean="0">
                <a:ea typeface="宋体" panose="02010600030101010101" pitchFamily="2" charset="-122"/>
              </a:rPr>
              <a:t>Functions</a:t>
            </a:r>
            <a:r>
              <a:rPr lang="en-US" altLang="zh-CN" sz="3200" dirty="0">
                <a:ea typeface="宋体" panose="02010600030101010101" pitchFamily="2" charset="-122"/>
              </a:rPr>
              <a:t>(</a:t>
            </a:r>
            <a:r>
              <a:rPr lang="en-US" altLang="zh-CN" sz="3200" dirty="0" smtClean="0">
                <a:ea typeface="宋体" panose="02010600030101010101" pitchFamily="2" charset="-122"/>
              </a:rPr>
              <a:t>Cont.)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0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Increment.h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22660" name="Object 4"/>
          <p:cNvGraphicFramePr>
            <a:graphicFrameLocks noChangeAspect="1"/>
          </p:cNvGraphicFramePr>
          <p:nvPr/>
        </p:nvGraphicFramePr>
        <p:xfrm>
          <a:off x="0" y="0"/>
          <a:ext cx="7051675" cy="542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Document" r:id="rId4" imgW="7074123" imgH="5427003" progId="Word.Document.8">
                  <p:embed/>
                </p:oleObj>
              </mc:Choice>
              <mc:Fallback>
                <p:oleObj name="Document" r:id="rId4" imgW="7074123" imgH="54270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1675" cy="542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2662" name="Text Box 6"/>
          <p:cNvSpPr txBox="1">
            <a:spLocks noChangeArrowheads="1"/>
          </p:cNvSpPr>
          <p:nvPr/>
        </p:nvSpPr>
        <p:spPr bwMode="auto">
          <a:xfrm>
            <a:off x="3535363" y="3775075"/>
            <a:ext cx="3254375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data member that must be initialized using a member initializer </a:t>
            </a:r>
          </a:p>
        </p:txBody>
      </p:sp>
      <p:sp>
        <p:nvSpPr>
          <p:cNvPr id="1222663" name="Line 7"/>
          <p:cNvSpPr>
            <a:spLocks noChangeShapeType="1"/>
          </p:cNvSpPr>
          <p:nvPr/>
        </p:nvSpPr>
        <p:spPr bwMode="auto">
          <a:xfrm flipH="1">
            <a:off x="1038225" y="3967163"/>
            <a:ext cx="2497138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2152650" y="3198813"/>
            <a:ext cx="1536700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89350" y="2814638"/>
            <a:ext cx="3944938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Member function declared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to prevent errors in situations where an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Increment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object is treated as a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67551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62" grpId="0" animBg="1"/>
      <p:bldP spid="1222663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Increment.cpp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27780" name="Object 4"/>
          <p:cNvGraphicFramePr>
            <a:graphicFrameLocks noChangeAspect="1"/>
          </p:cNvGraphicFramePr>
          <p:nvPr/>
        </p:nvGraphicFramePr>
        <p:xfrm>
          <a:off x="0" y="0"/>
          <a:ext cx="7037388" cy="495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Document" r:id="rId4" imgW="7074123" imgH="4970287" progId="Word.Document.8">
                  <p:embed/>
                </p:oleObj>
              </mc:Choice>
              <mc:Fallback>
                <p:oleObj name="Document" r:id="rId4" imgW="7074123" imgH="4970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95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7783" name="Line 7"/>
          <p:cNvSpPr>
            <a:spLocks noChangeShapeType="1"/>
          </p:cNvSpPr>
          <p:nvPr/>
        </p:nvSpPr>
        <p:spPr bwMode="auto">
          <a:xfrm flipH="1" flipV="1">
            <a:off x="1422400" y="3121025"/>
            <a:ext cx="1997075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7784" name="Text Box 8"/>
          <p:cNvSpPr txBox="1">
            <a:spLocks noChangeArrowheads="1"/>
          </p:cNvSpPr>
          <p:nvPr/>
        </p:nvSpPr>
        <p:spPr bwMode="auto">
          <a:xfrm>
            <a:off x="3381375" y="3505200"/>
            <a:ext cx="5197475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 is an error to modify a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data member; data member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increment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must be initialized with a member initializer</a:t>
            </a:r>
          </a:p>
        </p:txBody>
      </p:sp>
    </p:spTree>
    <p:extLst>
      <p:ext uri="{BB962C8B-B14F-4D97-AF65-F5344CB8AC3E}">
        <p14:creationId xmlns:p14="http://schemas.microsoft.com/office/powerpoint/2010/main" val="271995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783" grpId="0" animBg="1"/>
      <p:bldP spid="12277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fig10_09.cpp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graphicFrame>
        <p:nvGraphicFramePr>
          <p:cNvPr id="1228804" name="Object 4"/>
          <p:cNvGraphicFramePr>
            <a:graphicFrameLocks noChangeAspect="1"/>
          </p:cNvGraphicFramePr>
          <p:nvPr/>
        </p:nvGraphicFramePr>
        <p:xfrm>
          <a:off x="0" y="0"/>
          <a:ext cx="7075488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Document" r:id="rId4" imgW="7078146" imgH="5429362" progId="Word.Document.8">
                  <p:embed/>
                </p:oleObj>
              </mc:Choice>
              <mc:Fallback>
                <p:oleObj name="Document" r:id="rId4" imgW="7078146" imgH="54293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3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fig10_09.cpp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graphicFrame>
        <p:nvGraphicFramePr>
          <p:cNvPr id="1229828" name="Object 4"/>
          <p:cNvGraphicFramePr>
            <a:graphicFrameLocks noChangeAspect="1"/>
          </p:cNvGraphicFramePr>
          <p:nvPr/>
        </p:nvGraphicFramePr>
        <p:xfrm>
          <a:off x="0" y="0"/>
          <a:ext cx="7051675" cy="442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Document" r:id="rId4" imgW="7078146" imgH="4423432" progId="Word.Document.8">
                  <p:embed/>
                </p:oleObj>
              </mc:Choice>
              <mc:Fallback>
                <p:oleObj name="Document" r:id="rId4" imgW="7078146" imgH="4423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1675" cy="442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2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Increment.h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22660" name="Object 4"/>
          <p:cNvGraphicFramePr>
            <a:graphicFrameLocks noChangeAspect="1"/>
          </p:cNvGraphicFramePr>
          <p:nvPr/>
        </p:nvGraphicFramePr>
        <p:xfrm>
          <a:off x="0" y="0"/>
          <a:ext cx="7051675" cy="542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Document" r:id="rId4" imgW="7074123" imgH="5427003" progId="Word.Document.8">
                  <p:embed/>
                </p:oleObj>
              </mc:Choice>
              <mc:Fallback>
                <p:oleObj name="Document" r:id="rId4" imgW="7074123" imgH="54270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1675" cy="542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2662" name="Text Box 6"/>
          <p:cNvSpPr txBox="1">
            <a:spLocks noChangeArrowheads="1"/>
          </p:cNvSpPr>
          <p:nvPr/>
        </p:nvSpPr>
        <p:spPr bwMode="auto">
          <a:xfrm>
            <a:off x="3535363" y="3775075"/>
            <a:ext cx="3254375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data member that must be initialized using a member initializer </a:t>
            </a:r>
          </a:p>
        </p:txBody>
      </p:sp>
      <p:sp>
        <p:nvSpPr>
          <p:cNvPr id="1222663" name="Line 7"/>
          <p:cNvSpPr>
            <a:spLocks noChangeShapeType="1"/>
          </p:cNvSpPr>
          <p:nvPr/>
        </p:nvSpPr>
        <p:spPr bwMode="auto">
          <a:xfrm flipH="1">
            <a:off x="1038225" y="3967163"/>
            <a:ext cx="2497138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0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62" grpId="0" animBg="1"/>
      <p:bldP spid="12226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Increment.cpp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23684" name="Object 4"/>
          <p:cNvGraphicFramePr>
            <a:graphicFrameLocks noChangeAspect="1"/>
          </p:cNvGraphicFramePr>
          <p:nvPr/>
        </p:nvGraphicFramePr>
        <p:xfrm>
          <a:off x="0" y="0"/>
          <a:ext cx="7037388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Document" r:id="rId4" imgW="7074123" imgH="5198645" progId="Word.Document.8">
                  <p:embed/>
                </p:oleObj>
              </mc:Choice>
              <mc:Fallback>
                <p:oleObj name="Document" r:id="rId4" imgW="7074123" imgH="51986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3686" name="Text Box 6"/>
          <p:cNvSpPr txBox="1">
            <a:spLocks noChangeArrowheads="1"/>
          </p:cNvSpPr>
          <p:nvPr/>
        </p:nvSpPr>
        <p:spPr bwMode="auto">
          <a:xfrm>
            <a:off x="2590800" y="1676400"/>
            <a:ext cx="44958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Colon (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: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) marks the start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 a member initializer list</a:t>
            </a:r>
          </a:p>
        </p:txBody>
      </p:sp>
      <p:sp>
        <p:nvSpPr>
          <p:cNvPr id="1223687" name="Line 7"/>
          <p:cNvSpPr>
            <a:spLocks noChangeShapeType="1"/>
          </p:cNvSpPr>
          <p:nvPr/>
        </p:nvSpPr>
        <p:spPr bwMode="auto">
          <a:xfrm flipH="1">
            <a:off x="654050" y="1870075"/>
            <a:ext cx="1936750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3690" name="Text Box 10"/>
          <p:cNvSpPr txBox="1">
            <a:spLocks noChangeArrowheads="1"/>
          </p:cNvSpPr>
          <p:nvPr/>
        </p:nvSpPr>
        <p:spPr bwMode="auto">
          <a:xfrm>
            <a:off x="3803650" y="2122488"/>
            <a:ext cx="44958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Member initializer for non-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member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</a:p>
        </p:txBody>
      </p:sp>
      <p:sp>
        <p:nvSpPr>
          <p:cNvPr id="1223691" name="Line 11"/>
          <p:cNvSpPr>
            <a:spLocks noChangeShapeType="1"/>
          </p:cNvSpPr>
          <p:nvPr/>
        </p:nvSpPr>
        <p:spPr bwMode="auto">
          <a:xfrm flipH="1">
            <a:off x="1576388" y="2314575"/>
            <a:ext cx="2227262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3693" name="Text Box 13"/>
          <p:cNvSpPr txBox="1">
            <a:spLocks noChangeArrowheads="1"/>
          </p:cNvSpPr>
          <p:nvPr/>
        </p:nvSpPr>
        <p:spPr bwMode="auto">
          <a:xfrm>
            <a:off x="3151188" y="3198813"/>
            <a:ext cx="53340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Required member initializer for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member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increment</a:t>
            </a:r>
          </a:p>
        </p:txBody>
      </p:sp>
      <p:sp>
        <p:nvSpPr>
          <p:cNvPr id="1223694" name="Line 14"/>
          <p:cNvSpPr>
            <a:spLocks noChangeShapeType="1"/>
          </p:cNvSpPr>
          <p:nvPr/>
        </p:nvSpPr>
        <p:spPr bwMode="auto">
          <a:xfrm flipH="1" flipV="1">
            <a:off x="1922463" y="2928938"/>
            <a:ext cx="122872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686" grpId="0" animBg="1"/>
      <p:bldP spid="1223687" grpId="0" animBg="1"/>
      <p:bldP spid="1223690" grpId="0" animBg="1"/>
      <p:bldP spid="1223691" grpId="0" animBg="1"/>
      <p:bldP spid="1223693" grpId="0" animBg="1"/>
      <p:bldP spid="12236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fig10_06.cpp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24708" name="Object 4"/>
          <p:cNvGraphicFramePr>
            <a:graphicFrameLocks noChangeAspect="1"/>
          </p:cNvGraphicFramePr>
          <p:nvPr/>
        </p:nvGraphicFramePr>
        <p:xfrm>
          <a:off x="0" y="0"/>
          <a:ext cx="7075488" cy="638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Document" r:id="rId4" imgW="7078146" imgH="6379887" progId="Word.Document.8">
                  <p:embed/>
                </p:oleObj>
              </mc:Choice>
              <mc:Fallback>
                <p:oleObj name="Document" r:id="rId4" imgW="7078146" imgH="63798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38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9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In this chapter you’ll learn: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specify </a:t>
            </a:r>
            <a:r>
              <a:rPr lang="en-US" altLang="zh-CN" sz="1600" b="0" dirty="0" err="1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const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(constant) objects and </a:t>
            </a:r>
            <a:r>
              <a:rPr lang="en-US" altLang="zh-CN" sz="1600" b="0" dirty="0" err="1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const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member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create objects composed of other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use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friend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functions and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friend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use the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this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pointer.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create and destroy objects dynamically with operators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new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and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delete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use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static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data members and member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The concept of a container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The notion of iterator classes that walk through the elements of container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use proxy classes to hide implementation details from a class's clients.</a:t>
            </a:r>
          </a:p>
          <a:p>
            <a:pPr eaLnBrk="1" hangingPunct="1"/>
            <a:endParaRPr lang="en-US" altLang="zh-CN" sz="18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3B634-A4F2-4C69-8623-9528C62ADED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492" cy="1371600"/>
          </a:xfrm>
        </p:spPr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02 </a:t>
            </a:r>
            <a:r>
              <a:rPr lang="en-US" altLang="zh-CN" sz="3200" dirty="0">
                <a:ea typeface="宋体" panose="02010600030101010101" pitchFamily="2" charset="-122"/>
              </a:rPr>
              <a:t>Composition: Objects as Members of Classes</a:t>
            </a: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Composition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Sometimes referred to as a </a:t>
            </a:r>
            <a:r>
              <a:rPr lang="en-US" altLang="zh-CN" i="1" dirty="0">
                <a:ea typeface="宋体" panose="02010600030101010101" pitchFamily="2" charset="-122"/>
              </a:rPr>
              <a:t>has-a</a:t>
            </a:r>
            <a:r>
              <a:rPr lang="en-US" altLang="zh-CN" dirty="0">
                <a:ea typeface="宋体" panose="02010600030101010101" pitchFamily="2" charset="-122"/>
              </a:rPr>
              <a:t> relationship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class can have objects of other classes as members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  <a:p>
            <a:pPr lvl="2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AlarmClock</a:t>
            </a:r>
            <a:r>
              <a:rPr lang="en-US" altLang="zh-CN" dirty="0">
                <a:ea typeface="宋体" panose="02010600030101010101" pitchFamily="2" charset="-122"/>
              </a:rPr>
              <a:t> object with 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Time</a:t>
            </a:r>
            <a:r>
              <a:rPr lang="en-US" altLang="zh-CN" dirty="0">
                <a:ea typeface="宋体" panose="02010600030101010101" pitchFamily="2" charset="-122"/>
              </a:rPr>
              <a:t> object as a member</a:t>
            </a:r>
          </a:p>
        </p:txBody>
      </p:sp>
    </p:spTree>
    <p:extLst>
      <p:ext uri="{BB962C8B-B14F-4D97-AF65-F5344CB8AC3E}">
        <p14:creationId xmlns:p14="http://schemas.microsoft.com/office/powerpoint/2010/main" val="39209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BCED-358B-42F2-B4DB-6DFBEB586B7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1888" cy="1371600"/>
          </a:xfrm>
        </p:spPr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02 </a:t>
            </a:r>
            <a:r>
              <a:rPr lang="en-US" altLang="zh-CN" sz="3200" dirty="0">
                <a:ea typeface="宋体" panose="02010600030101010101" pitchFamily="2" charset="-122"/>
              </a:rPr>
              <a:t>Composition: Objects as Members of Classes (Cont.)</a:t>
            </a:r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Initializing member objects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Member initializers pass arguments from the object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000" dirty="0">
                <a:ea typeface="宋体" panose="02010600030101010101" pitchFamily="2" charset="-122"/>
              </a:rPr>
              <a:t>s constructor to member-object constructors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Member objects are constructed in the order in which they are declared in the class definition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Not in the order they are listed in the constructor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1800" dirty="0">
                <a:ea typeface="宋体" panose="02010600030101010101" pitchFamily="2" charset="-122"/>
              </a:rPr>
              <a:t>s member initializer list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Before the enclosing class object (host object) is constructed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If a member initializer is not provided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The member object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1800" dirty="0">
                <a:ea typeface="宋体" panose="02010600030101010101" pitchFamily="2" charset="-122"/>
              </a:rPr>
              <a:t>s default constructor will be called implicitly</a:t>
            </a:r>
          </a:p>
        </p:txBody>
      </p:sp>
    </p:spTree>
    <p:extLst>
      <p:ext uri="{BB962C8B-B14F-4D97-AF65-F5344CB8AC3E}">
        <p14:creationId xmlns:p14="http://schemas.microsoft.com/office/powerpoint/2010/main" val="6270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Date.h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31876" name="Object 4"/>
          <p:cNvGraphicFramePr>
            <a:graphicFrameLocks noChangeAspect="1"/>
          </p:cNvGraphicFramePr>
          <p:nvPr/>
        </p:nvGraphicFramePr>
        <p:xfrm>
          <a:off x="0" y="0"/>
          <a:ext cx="7037388" cy="495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Document" r:id="rId4" imgW="7074123" imgH="4970287" progId="Word.Document.8">
                  <p:embed/>
                </p:oleObj>
              </mc:Choice>
              <mc:Fallback>
                <p:oleObj name="Document" r:id="rId4" imgW="7074123" imgH="4970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95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85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Date.cpp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3)</a:t>
            </a:r>
          </a:p>
        </p:txBody>
      </p:sp>
      <p:graphicFrame>
        <p:nvGraphicFramePr>
          <p:cNvPr id="1232900" name="Object 4"/>
          <p:cNvGraphicFramePr>
            <a:graphicFrameLocks noChangeAspect="1"/>
          </p:cNvGraphicFramePr>
          <p:nvPr/>
        </p:nvGraphicFramePr>
        <p:xfrm>
          <a:off x="0" y="0"/>
          <a:ext cx="7075488" cy="605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Document" r:id="rId4" imgW="7078146" imgH="6056450" progId="Word.Document.8">
                  <p:embed/>
                </p:oleObj>
              </mc:Choice>
              <mc:Fallback>
                <p:oleObj name="Document" r:id="rId4" imgW="7078146" imgH="60564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7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Date.cpp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3)</a:t>
            </a:r>
          </a:p>
        </p:txBody>
      </p:sp>
      <p:graphicFrame>
        <p:nvGraphicFramePr>
          <p:cNvPr id="1233924" name="Object 4"/>
          <p:cNvGraphicFramePr>
            <a:graphicFrameLocks noChangeAspect="1"/>
          </p:cNvGraphicFramePr>
          <p:nvPr/>
        </p:nvGraphicFramePr>
        <p:xfrm>
          <a:off x="0" y="0"/>
          <a:ext cx="7075488" cy="337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Document" r:id="rId4" imgW="7078146" imgH="3373249" progId="Word.Document.8">
                  <p:embed/>
                </p:oleObj>
              </mc:Choice>
              <mc:Fallback>
                <p:oleObj name="Document" r:id="rId4" imgW="7078146" imgH="33732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337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19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Date.cpp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(3 of 3)</a:t>
            </a:r>
          </a:p>
        </p:txBody>
      </p:sp>
      <p:graphicFrame>
        <p:nvGraphicFramePr>
          <p:cNvPr id="1234948" name="Object 4"/>
          <p:cNvGraphicFramePr>
            <a:graphicFrameLocks noChangeAspect="1"/>
          </p:cNvGraphicFramePr>
          <p:nvPr/>
        </p:nvGraphicFramePr>
        <p:xfrm>
          <a:off x="0" y="0"/>
          <a:ext cx="7075488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Document" r:id="rId4" imgW="7078146" imgH="4743991" progId="Word.Document.8">
                  <p:embed/>
                </p:oleObj>
              </mc:Choice>
              <mc:Fallback>
                <p:oleObj name="Document" r:id="rId4" imgW="7078146" imgH="47439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74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5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Employee.h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35972" name="Object 4"/>
          <p:cNvGraphicFramePr>
            <a:graphicFrameLocks noChangeAspect="1"/>
          </p:cNvGraphicFramePr>
          <p:nvPr/>
        </p:nvGraphicFramePr>
        <p:xfrm>
          <a:off x="0" y="0"/>
          <a:ext cx="7078663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Document" r:id="rId4" imgW="7078146" imgH="5429362" progId="Word.Document.8">
                  <p:embed/>
                </p:oleObj>
              </mc:Choice>
              <mc:Fallback>
                <p:oleObj name="Document" r:id="rId4" imgW="7078146" imgH="54293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8663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978" name="Line 10"/>
          <p:cNvSpPr>
            <a:spLocks noChangeShapeType="1"/>
          </p:cNvSpPr>
          <p:nvPr/>
        </p:nvSpPr>
        <p:spPr bwMode="auto">
          <a:xfrm flipH="1">
            <a:off x="1652588" y="2362200"/>
            <a:ext cx="1624012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5979" name="Text Box 11"/>
          <p:cNvSpPr txBox="1">
            <a:spLocks noChangeArrowheads="1"/>
          </p:cNvSpPr>
          <p:nvPr/>
        </p:nvSpPr>
        <p:spPr bwMode="auto">
          <a:xfrm>
            <a:off x="3287713" y="1905000"/>
            <a:ext cx="3933825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Parameters to be passed via member initializers to the constructor for class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Date</a:t>
            </a:r>
          </a:p>
        </p:txBody>
      </p:sp>
      <p:sp>
        <p:nvSpPr>
          <p:cNvPr id="1235980" name="Line 12"/>
          <p:cNvSpPr>
            <a:spLocks noChangeShapeType="1"/>
          </p:cNvSpPr>
          <p:nvPr/>
        </p:nvSpPr>
        <p:spPr bwMode="auto">
          <a:xfrm flipH="1">
            <a:off x="2843213" y="2362200"/>
            <a:ext cx="433387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5974" name="Line 6"/>
          <p:cNvSpPr>
            <a:spLocks noChangeShapeType="1"/>
          </p:cNvSpPr>
          <p:nvPr/>
        </p:nvSpPr>
        <p:spPr bwMode="auto">
          <a:xfrm flipH="1">
            <a:off x="2306638" y="3470275"/>
            <a:ext cx="2505075" cy="68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5982" name="Line 14"/>
          <p:cNvSpPr>
            <a:spLocks noChangeShapeType="1"/>
          </p:cNvSpPr>
          <p:nvPr/>
        </p:nvSpPr>
        <p:spPr bwMode="auto">
          <a:xfrm flipH="1">
            <a:off x="2228850" y="3581400"/>
            <a:ext cx="211455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5975" name="Text Box 7"/>
          <p:cNvSpPr txBox="1">
            <a:spLocks noChangeArrowheads="1"/>
          </p:cNvSpPr>
          <p:nvPr/>
        </p:nvSpPr>
        <p:spPr bwMode="auto">
          <a:xfrm>
            <a:off x="3744913" y="3276600"/>
            <a:ext cx="3706812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objects of class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Date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as members</a:t>
            </a:r>
          </a:p>
        </p:txBody>
      </p:sp>
    </p:spTree>
    <p:extLst>
      <p:ext uri="{BB962C8B-B14F-4D97-AF65-F5344CB8AC3E}">
        <p14:creationId xmlns:p14="http://schemas.microsoft.com/office/powerpoint/2010/main" val="257817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978" grpId="0" animBg="1"/>
      <p:bldP spid="1235979" grpId="0" animBg="1"/>
      <p:bldP spid="1235980" grpId="0" animBg="1"/>
      <p:bldP spid="1235974" grpId="0" animBg="1"/>
      <p:bldP spid="1235982" grpId="0" animBg="1"/>
      <p:bldP spid="12359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Employee.cpp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graphicFrame>
        <p:nvGraphicFramePr>
          <p:cNvPr id="1236996" name="Object 4"/>
          <p:cNvGraphicFramePr>
            <a:graphicFrameLocks noChangeAspect="1"/>
          </p:cNvGraphicFramePr>
          <p:nvPr/>
        </p:nvGraphicFramePr>
        <p:xfrm>
          <a:off x="0" y="0"/>
          <a:ext cx="7075488" cy="634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Document" r:id="rId4" imgW="7078146" imgH="6343190" progId="Word.Document.8">
                  <p:embed/>
                </p:oleObj>
              </mc:Choice>
              <mc:Fallback>
                <p:oleObj name="Document" r:id="rId4" imgW="7078146" imgH="6343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34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6998" name="Line 6"/>
          <p:cNvSpPr>
            <a:spLocks noChangeShapeType="1"/>
          </p:cNvSpPr>
          <p:nvPr/>
        </p:nvSpPr>
        <p:spPr bwMode="auto">
          <a:xfrm flipH="1" flipV="1">
            <a:off x="2743200" y="4495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6999" name="Text Box 7"/>
          <p:cNvSpPr txBox="1">
            <a:spLocks noChangeArrowheads="1"/>
          </p:cNvSpPr>
          <p:nvPr/>
        </p:nvSpPr>
        <p:spPr bwMode="auto">
          <a:xfrm>
            <a:off x="3516313" y="4876800"/>
            <a:ext cx="3667125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Member initializers that pass arguments to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Date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’s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implicit default copy constructor</a:t>
            </a:r>
          </a:p>
        </p:txBody>
      </p:sp>
      <p:sp>
        <p:nvSpPr>
          <p:cNvPr id="1237000" name="Line 8"/>
          <p:cNvSpPr>
            <a:spLocks noChangeShapeType="1"/>
          </p:cNvSpPr>
          <p:nvPr/>
        </p:nvSpPr>
        <p:spPr bwMode="auto">
          <a:xfrm flipH="1" flipV="1">
            <a:off x="2590800" y="4724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8" grpId="0" animBg="1"/>
      <p:bldP spid="1236999" grpId="0" animBg="1"/>
      <p:bldP spid="12370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Employee.cpp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graphicFrame>
        <p:nvGraphicFramePr>
          <p:cNvPr id="1238020" name="Object 4"/>
          <p:cNvGraphicFramePr>
            <a:graphicFrameLocks noChangeAspect="1"/>
          </p:cNvGraphicFramePr>
          <p:nvPr/>
        </p:nvGraphicFramePr>
        <p:xfrm>
          <a:off x="0" y="0"/>
          <a:ext cx="7075488" cy="605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Document" r:id="rId4" imgW="7078146" imgH="6056450" progId="Word.Document.8">
                  <p:embed/>
                </p:oleObj>
              </mc:Choice>
              <mc:Fallback>
                <p:oleObj name="Document" r:id="rId4" imgW="7078146" imgH="60564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05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9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 dirty="0" smtClean="0">
                <a:ea typeface="宋体" panose="02010600030101010101" pitchFamily="2" charset="-122"/>
              </a:rPr>
              <a:t>fig10_12.cpp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graphicFrame>
        <p:nvGraphicFramePr>
          <p:cNvPr id="1239044" name="Object 4"/>
          <p:cNvGraphicFramePr>
            <a:graphicFrameLocks noChangeAspect="1"/>
          </p:cNvGraphicFramePr>
          <p:nvPr/>
        </p:nvGraphicFramePr>
        <p:xfrm>
          <a:off x="0" y="0"/>
          <a:ext cx="7037388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Document" r:id="rId4" imgW="7074123" imgH="5198645" progId="Word.Document.8">
                  <p:embed/>
                </p:oleObj>
              </mc:Choice>
              <mc:Fallback>
                <p:oleObj name="Document" r:id="rId4" imgW="7074123" imgH="51986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46" name="Line 6"/>
          <p:cNvSpPr>
            <a:spLocks noChangeShapeType="1"/>
          </p:cNvSpPr>
          <p:nvPr/>
        </p:nvSpPr>
        <p:spPr bwMode="auto">
          <a:xfrm flipH="1" flipV="1">
            <a:off x="4114800" y="2914650"/>
            <a:ext cx="7080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048" name="Line 8"/>
          <p:cNvSpPr>
            <a:spLocks noChangeShapeType="1"/>
          </p:cNvSpPr>
          <p:nvPr/>
        </p:nvSpPr>
        <p:spPr bwMode="auto">
          <a:xfrm flipH="1" flipV="1">
            <a:off x="3649663" y="2928938"/>
            <a:ext cx="11620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047" name="Text Box 7"/>
          <p:cNvSpPr txBox="1">
            <a:spLocks noChangeArrowheads="1"/>
          </p:cNvSpPr>
          <p:nvPr/>
        </p:nvSpPr>
        <p:spPr bwMode="auto">
          <a:xfrm>
            <a:off x="4802188" y="3295650"/>
            <a:ext cx="3802062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Passing objects to a host object constructor</a:t>
            </a:r>
          </a:p>
        </p:txBody>
      </p:sp>
    </p:spTree>
    <p:extLst>
      <p:ext uri="{BB962C8B-B14F-4D97-AF65-F5344CB8AC3E}">
        <p14:creationId xmlns:p14="http://schemas.microsoft.com/office/powerpoint/2010/main" val="342432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46" grpId="0" animBg="1"/>
      <p:bldP spid="1239048" grpId="0" animBg="1"/>
      <p:bldP spid="12390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任意多边形 49"/>
          <p:cNvSpPr>
            <a:spLocks noChangeArrowheads="1"/>
          </p:cNvSpPr>
          <p:nvPr/>
        </p:nvSpPr>
        <p:spPr bwMode="auto">
          <a:xfrm>
            <a:off x="2184400" y="2444756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01</a:t>
            </a:r>
            <a:endParaRPr lang="zh-CN" altLang="en-US" sz="2800" b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3315" name="矩形 7"/>
          <p:cNvSpPr>
            <a:spLocks noChangeArrowheads="1"/>
          </p:cNvSpPr>
          <p:nvPr/>
        </p:nvSpPr>
        <p:spPr bwMode="auto">
          <a:xfrm>
            <a:off x="3005137" y="2444756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 Objects and </a:t>
            </a:r>
            <a:b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 Member Functions</a:t>
            </a:r>
          </a:p>
        </p:txBody>
      </p:sp>
      <p:sp>
        <p:nvSpPr>
          <p:cNvPr id="13320" name="文本框 10"/>
          <p:cNvSpPr txBox="1">
            <a:spLocks noChangeArrowheads="1"/>
          </p:cNvSpPr>
          <p:nvPr/>
        </p:nvSpPr>
        <p:spPr bwMode="auto">
          <a:xfrm>
            <a:off x="4579938" y="665163"/>
            <a:ext cx="33194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BA0D09"/>
                </a:solidFill>
                <a:latin typeface="Algerian" panose="04020705040A02060702" pitchFamily="82" charset="0"/>
                <a:ea typeface="Kozuka Mincho Pro H" pitchFamily="2" charset="-128"/>
              </a:rPr>
              <a:t>Contents</a:t>
            </a:r>
          </a:p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3200" dirty="0">
              <a:solidFill>
                <a:srgbClr val="F97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1" name="直接连接符 11"/>
          <p:cNvCxnSpPr>
            <a:cxnSpLocks noChangeShapeType="1"/>
          </p:cNvCxnSpPr>
          <p:nvPr/>
        </p:nvCxnSpPr>
        <p:spPr bwMode="auto">
          <a:xfrm>
            <a:off x="7810500" y="955675"/>
            <a:ext cx="1325563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直接连接符 12"/>
          <p:cNvCxnSpPr>
            <a:cxnSpLocks noChangeShapeType="1"/>
          </p:cNvCxnSpPr>
          <p:nvPr/>
        </p:nvCxnSpPr>
        <p:spPr bwMode="auto">
          <a:xfrm>
            <a:off x="-7938" y="1506538"/>
            <a:ext cx="6838951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433513" y="676275"/>
            <a:ext cx="37480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09800" y="685800"/>
            <a:ext cx="24202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Lecture </a:t>
            </a:r>
            <a:r>
              <a:rPr lang="en-US" altLang="zh-CN" sz="2800" b="0" dirty="0" smtClean="0">
                <a:latin typeface="Arial Black" panose="020B0A04020102020204" pitchFamily="34" charset="0"/>
                <a:sym typeface="Arial" panose="020B0604020202020204" pitchFamily="34" charset="0"/>
              </a:rPr>
              <a:t>8</a:t>
            </a:r>
            <a:r>
              <a:rPr lang="zh-CN" altLang="en-US" sz="2800" b="0" dirty="0" smtClean="0">
                <a:latin typeface="Arial Black" panose="020B0A04020102020204" pitchFamily="34" charset="0"/>
                <a:sym typeface="Arial" panose="020B0604020202020204" pitchFamily="34" charset="0"/>
              </a:rPr>
              <a:t>-</a:t>
            </a:r>
            <a:r>
              <a:rPr lang="en-US" altLang="zh-CN" sz="2800" b="0" dirty="0" smtClean="0">
                <a:latin typeface="Arial Black" panose="020B0A04020102020204" pitchFamily="34" charset="0"/>
                <a:sym typeface="Arial" panose="020B0604020202020204" pitchFamily="34" charset="0"/>
              </a:rPr>
              <a:t>4</a:t>
            </a:r>
            <a:endParaRPr lang="zh-CN" altLang="en-US" sz="2800" b="0" dirty="0">
              <a:latin typeface="Arial Black" panose="020B0A040201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任意多边形 49"/>
          <p:cNvSpPr>
            <a:spLocks noChangeArrowheads="1"/>
          </p:cNvSpPr>
          <p:nvPr/>
        </p:nvSpPr>
        <p:spPr bwMode="auto">
          <a:xfrm>
            <a:off x="2176485" y="3359132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 smtClean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02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2997222" y="3359132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Composition: Objects as Members of Classes</a:t>
            </a:r>
          </a:p>
        </p:txBody>
      </p:sp>
      <p:sp>
        <p:nvSpPr>
          <p:cNvPr id="11" name="任意多边形 49"/>
          <p:cNvSpPr>
            <a:spLocks noChangeArrowheads="1"/>
          </p:cNvSpPr>
          <p:nvPr/>
        </p:nvSpPr>
        <p:spPr bwMode="auto">
          <a:xfrm>
            <a:off x="2184400" y="4273508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 smtClean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03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3005137" y="4273508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friend</a:t>
            </a: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 Functions and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friend</a:t>
            </a: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 Classes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 dirty="0" smtClean="0">
                <a:ea typeface="宋体" panose="02010600030101010101" pitchFamily="2" charset="-122"/>
              </a:rPr>
              <a:t>fig10_12.cpp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graphicFrame>
        <p:nvGraphicFramePr>
          <p:cNvPr id="1240068" name="Object 4"/>
          <p:cNvGraphicFramePr>
            <a:graphicFrameLocks noChangeAspect="1"/>
          </p:cNvGraphicFramePr>
          <p:nvPr/>
        </p:nvGraphicFramePr>
        <p:xfrm>
          <a:off x="0" y="0"/>
          <a:ext cx="7065963" cy="335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Document" r:id="rId4" imgW="7068771" imgH="3359218" progId="Word.Document.8">
                  <p:embed/>
                </p:oleObj>
              </mc:Choice>
              <mc:Fallback>
                <p:oleObj name="Document" r:id="rId4" imgW="7068771" imgH="33592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5963" cy="335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6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32073-BB9F-49B2-B778-984D1F63720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03 </a:t>
            </a:r>
            <a:r>
              <a:rPr lang="en-US" altLang="zh-CN" sz="3200" dirty="0">
                <a:latin typeface="Lucida Console" panose="020B0609040504020204" pitchFamily="49" charset="0"/>
                <a:ea typeface="宋体" panose="02010600030101010101" pitchFamily="2" charset="-122"/>
              </a:rPr>
              <a:t>friend</a:t>
            </a:r>
            <a:r>
              <a:rPr lang="en-US" altLang="zh-CN" sz="3200" dirty="0">
                <a:ea typeface="宋体" panose="02010600030101010101" pitchFamily="2" charset="-122"/>
              </a:rPr>
              <a:t> Functions and </a:t>
            </a:r>
            <a:r>
              <a:rPr lang="en-US" altLang="zh-CN" sz="3200" dirty="0">
                <a:latin typeface="Lucida Console" panose="020B0609040504020204" pitchFamily="49" charset="0"/>
                <a:ea typeface="宋体" panose="02010600030101010101" pitchFamily="2" charset="-122"/>
              </a:rPr>
              <a:t>friend</a:t>
            </a:r>
            <a:r>
              <a:rPr lang="en-US" altLang="zh-CN" sz="3200" dirty="0">
                <a:ea typeface="宋体" panose="02010600030101010101" pitchFamily="2" charset="-122"/>
              </a:rPr>
              <a:t> Classes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friend</a:t>
            </a:r>
            <a:r>
              <a:rPr lang="en-US" altLang="zh-CN" dirty="0">
                <a:ea typeface="宋体" panose="02010600030101010101" pitchFamily="2" charset="-122"/>
              </a:rPr>
              <a:t> function of a class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Defined outside that class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scope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Not a member function of that class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Yet has the right to access the non-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dirty="0">
                <a:ea typeface="宋体" panose="02010600030101010101" pitchFamily="2" charset="-122"/>
              </a:rPr>
              <a:t> (and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dirty="0">
                <a:ea typeface="宋体" panose="02010600030101010101" pitchFamily="2" charset="-122"/>
              </a:rPr>
              <a:t>) members of that class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Standalone functions or entire classes may be declared to be friends of a class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 enhance performance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Often appropriate when a member function cannot be used for certain operations</a:t>
            </a:r>
          </a:p>
        </p:txBody>
      </p:sp>
    </p:spTree>
    <p:extLst>
      <p:ext uri="{BB962C8B-B14F-4D97-AF65-F5344CB8AC3E}">
        <p14:creationId xmlns:p14="http://schemas.microsoft.com/office/powerpoint/2010/main" val="16604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047E5-051B-494A-81FD-BF8FBF94291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03 </a:t>
            </a:r>
            <a:r>
              <a:rPr lang="en-US" altLang="zh-CN" sz="3200" dirty="0">
                <a:latin typeface="Lucida Console" panose="020B0609040504020204" pitchFamily="49" charset="0"/>
                <a:ea typeface="宋体" panose="02010600030101010101" pitchFamily="2" charset="-122"/>
              </a:rPr>
              <a:t>friend</a:t>
            </a:r>
            <a:r>
              <a:rPr lang="en-US" altLang="zh-CN" sz="3200" dirty="0">
                <a:ea typeface="宋体" panose="02010600030101010101" pitchFamily="2" charset="-122"/>
              </a:rPr>
              <a:t> Functions and </a:t>
            </a:r>
            <a:r>
              <a:rPr lang="en-US" altLang="zh-CN" sz="3200" dirty="0">
                <a:latin typeface="Lucida Console" panose="020B0609040504020204" pitchFamily="49" charset="0"/>
                <a:ea typeface="宋体" panose="02010600030101010101" pitchFamily="2" charset="-122"/>
              </a:rPr>
              <a:t>friend</a:t>
            </a:r>
            <a:r>
              <a:rPr lang="en-US" altLang="zh-CN" sz="3200" dirty="0">
                <a:ea typeface="宋体" panose="02010600030101010101" pitchFamily="2" charset="-122"/>
              </a:rPr>
              <a:t> Classes (Cont.)</a:t>
            </a:r>
          </a:p>
        </p:txBody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To declare a function as 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friend</a:t>
            </a:r>
            <a:r>
              <a:rPr lang="en-US" altLang="zh-CN" dirty="0">
                <a:ea typeface="宋体" panose="02010600030101010101" pitchFamily="2" charset="-122"/>
              </a:rPr>
              <a:t> of a class: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Provide the function prototype in the class definition preceded by keyword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friend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To declare a class as a friend of a class: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Place a declaration of the form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friend class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ClassTwo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;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 the definition of class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ClassOne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All member functions of class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ClassTwo</a:t>
            </a:r>
            <a:r>
              <a:rPr lang="en-US" altLang="zh-CN" dirty="0">
                <a:ea typeface="宋体" panose="02010600030101010101" pitchFamily="2" charset="-122"/>
              </a:rPr>
              <a:t> are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friend</a:t>
            </a:r>
            <a:r>
              <a:rPr lang="en-US" altLang="zh-CN" dirty="0">
                <a:ea typeface="宋体" panose="02010600030101010101" pitchFamily="2" charset="-122"/>
              </a:rPr>
              <a:t>s of class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ClassOne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3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1B633-8929-441F-A682-84391A9DF0C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03 </a:t>
            </a:r>
            <a:r>
              <a:rPr lang="en-US" altLang="zh-CN" sz="3200" dirty="0">
                <a:latin typeface="Lucida Console" panose="020B0609040504020204" pitchFamily="49" charset="0"/>
                <a:ea typeface="宋体" panose="02010600030101010101" pitchFamily="2" charset="-122"/>
              </a:rPr>
              <a:t>friend</a:t>
            </a:r>
            <a:r>
              <a:rPr lang="en-US" altLang="zh-CN" sz="3200" dirty="0">
                <a:ea typeface="宋体" panose="02010600030101010101" pitchFamily="2" charset="-122"/>
              </a:rPr>
              <a:t> Functions and </a:t>
            </a:r>
            <a:r>
              <a:rPr lang="en-US" altLang="zh-CN" sz="3200" dirty="0">
                <a:latin typeface="Lucida Console" panose="020B0609040504020204" pitchFamily="49" charset="0"/>
                <a:ea typeface="宋体" panose="02010600030101010101" pitchFamily="2" charset="-122"/>
              </a:rPr>
              <a:t>friend</a:t>
            </a:r>
            <a:r>
              <a:rPr lang="en-US" altLang="zh-CN" sz="3200" dirty="0">
                <a:ea typeface="宋体" panose="02010600030101010101" pitchFamily="2" charset="-122"/>
              </a:rPr>
              <a:t> Classes (Cont.)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Friendship is granted, not taken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For class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2000" dirty="0">
                <a:ea typeface="宋体" panose="02010600030101010101" pitchFamily="2" charset="-122"/>
              </a:rPr>
              <a:t> to be a friend of class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ea typeface="宋体" panose="02010600030101010101" pitchFamily="2" charset="-122"/>
              </a:rPr>
              <a:t>, class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ea typeface="宋体" panose="02010600030101010101" pitchFamily="2" charset="-122"/>
              </a:rPr>
              <a:t> must explicitly declare that class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2000" dirty="0">
                <a:ea typeface="宋体" panose="02010600030101010101" pitchFamily="2" charset="-122"/>
              </a:rPr>
              <a:t> is its friend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Friendship relation is neither symmetric nor transitive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If class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ea typeface="宋体" panose="02010600030101010101" pitchFamily="2" charset="-122"/>
              </a:rPr>
              <a:t> is a friend of class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2000" dirty="0">
                <a:ea typeface="宋体" panose="02010600030101010101" pitchFamily="2" charset="-122"/>
              </a:rPr>
              <a:t>, and class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2000" dirty="0">
                <a:ea typeface="宋体" panose="02010600030101010101" pitchFamily="2" charset="-122"/>
              </a:rPr>
              <a:t> is a friend of class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C</a:t>
            </a:r>
            <a:r>
              <a:rPr lang="en-US" altLang="zh-CN" sz="2000" dirty="0">
                <a:ea typeface="宋体" panose="02010600030101010101" pitchFamily="2" charset="-122"/>
              </a:rPr>
              <a:t>, you cannot infer that class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2000" dirty="0">
                <a:ea typeface="宋体" panose="02010600030101010101" pitchFamily="2" charset="-122"/>
              </a:rPr>
              <a:t> is a friend of class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ea typeface="宋体" panose="02010600030101010101" pitchFamily="2" charset="-122"/>
              </a:rPr>
              <a:t>, that class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C</a:t>
            </a:r>
            <a:r>
              <a:rPr lang="en-US" altLang="zh-CN" sz="2000" dirty="0">
                <a:ea typeface="宋体" panose="02010600030101010101" pitchFamily="2" charset="-122"/>
              </a:rPr>
              <a:t> is a friend of class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2000" dirty="0">
                <a:ea typeface="宋体" panose="02010600030101010101" pitchFamily="2" charset="-122"/>
              </a:rPr>
              <a:t>, or that class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ea typeface="宋体" panose="02010600030101010101" pitchFamily="2" charset="-122"/>
              </a:rPr>
              <a:t> is a friend of class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C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It is possible to specify overloaded functions as 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ea typeface="宋体" panose="02010600030101010101" pitchFamily="2" charset="-122"/>
              </a:rPr>
              <a:t>s of a class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overloaded function intended to be a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friend</a:t>
            </a:r>
            <a:r>
              <a:rPr lang="en-US" altLang="zh-CN" sz="2000" dirty="0">
                <a:ea typeface="宋体" panose="02010600030101010101" pitchFamily="2" charset="-122"/>
              </a:rPr>
              <a:t> must be explicitly declared as a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friend</a:t>
            </a:r>
            <a:r>
              <a:rPr lang="en-US" altLang="zh-CN" sz="2000" dirty="0">
                <a:ea typeface="宋体" panose="02010600030101010101" pitchFamily="2" charset="-122"/>
              </a:rPr>
              <a:t> of the class</a:t>
            </a:r>
          </a:p>
        </p:txBody>
      </p:sp>
    </p:spTree>
    <p:extLst>
      <p:ext uri="{BB962C8B-B14F-4D97-AF65-F5344CB8AC3E}">
        <p14:creationId xmlns:p14="http://schemas.microsoft.com/office/powerpoint/2010/main" val="28537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3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fig10_15.cpp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graphicFrame>
        <p:nvGraphicFramePr>
          <p:cNvPr id="1243140" name="Object 4"/>
          <p:cNvGraphicFramePr>
            <a:graphicFrameLocks noChangeAspect="1"/>
          </p:cNvGraphicFramePr>
          <p:nvPr/>
        </p:nvGraphicFramePr>
        <p:xfrm>
          <a:off x="0" y="0"/>
          <a:ext cx="7075488" cy="611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Document" r:id="rId4" imgW="7074123" imgH="6112076" progId="Word.Document.8">
                  <p:embed/>
                </p:oleObj>
              </mc:Choice>
              <mc:Fallback>
                <p:oleObj name="Document" r:id="rId4" imgW="7074123" imgH="61120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11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3142" name="Line 6"/>
          <p:cNvSpPr>
            <a:spLocks noChangeShapeType="1"/>
          </p:cNvSpPr>
          <p:nvPr/>
        </p:nvSpPr>
        <p:spPr bwMode="auto">
          <a:xfrm flipH="1">
            <a:off x="1192213" y="1662113"/>
            <a:ext cx="1881187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3143" name="Text Box 7"/>
          <p:cNvSpPr txBox="1">
            <a:spLocks noChangeArrowheads="1"/>
          </p:cNvSpPr>
          <p:nvPr/>
        </p:nvSpPr>
        <p:spPr bwMode="auto">
          <a:xfrm>
            <a:off x="3113088" y="1201738"/>
            <a:ext cx="3033712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friend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function declaration (can appear anywhere in the class)</a:t>
            </a:r>
          </a:p>
        </p:txBody>
      </p:sp>
    </p:spTree>
    <p:extLst>
      <p:ext uri="{BB962C8B-B14F-4D97-AF65-F5344CB8AC3E}">
        <p14:creationId xmlns:p14="http://schemas.microsoft.com/office/powerpoint/2010/main" val="23372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142" grpId="0" animBg="1"/>
      <p:bldP spid="124314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fig10_15.cpp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graphicFrame>
        <p:nvGraphicFramePr>
          <p:cNvPr id="1244164" name="Object 4"/>
          <p:cNvGraphicFramePr>
            <a:graphicFrameLocks noChangeAspect="1"/>
          </p:cNvGraphicFramePr>
          <p:nvPr/>
        </p:nvGraphicFramePr>
        <p:xfrm>
          <a:off x="0" y="0"/>
          <a:ext cx="7037388" cy="535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Document" r:id="rId4" imgW="7074123" imgH="5374858" progId="Word.Document.8">
                  <p:embed/>
                </p:oleObj>
              </mc:Choice>
              <mc:Fallback>
                <p:oleObj name="Document" r:id="rId4" imgW="7074123" imgH="53748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35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4166" name="Line 6"/>
          <p:cNvSpPr>
            <a:spLocks noChangeShapeType="1"/>
          </p:cNvSpPr>
          <p:nvPr/>
        </p:nvSpPr>
        <p:spPr bwMode="auto">
          <a:xfrm flipH="1" flipV="1">
            <a:off x="2536825" y="1393825"/>
            <a:ext cx="576263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4167" name="Text Box 7"/>
          <p:cNvSpPr txBox="1">
            <a:spLocks noChangeArrowheads="1"/>
          </p:cNvSpPr>
          <p:nvPr/>
        </p:nvSpPr>
        <p:spPr bwMode="auto">
          <a:xfrm>
            <a:off x="3113088" y="1624013"/>
            <a:ext cx="48006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friend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function can modify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’s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data</a:t>
            </a:r>
          </a:p>
        </p:txBody>
      </p:sp>
      <p:sp>
        <p:nvSpPr>
          <p:cNvPr id="1244170" name="Line 10"/>
          <p:cNvSpPr>
            <a:spLocks noChangeShapeType="1"/>
          </p:cNvSpPr>
          <p:nvPr/>
        </p:nvSpPr>
        <p:spPr bwMode="auto">
          <a:xfrm flipH="1">
            <a:off x="2152650" y="2968625"/>
            <a:ext cx="234315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4171" name="Text Box 11"/>
          <p:cNvSpPr txBox="1">
            <a:spLocks noChangeArrowheads="1"/>
          </p:cNvSpPr>
          <p:nvPr/>
        </p:nvSpPr>
        <p:spPr bwMode="auto">
          <a:xfrm>
            <a:off x="4495800" y="2660650"/>
            <a:ext cx="3589338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Calling a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friend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function; note that we pass the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object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0927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6" grpId="0" animBg="1"/>
      <p:bldP spid="1244167" grpId="0" animBg="1"/>
      <p:bldP spid="1244170" grpId="0" animBg="1"/>
      <p:bldP spid="124417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fig10_16.cpp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3)</a:t>
            </a:r>
          </a:p>
        </p:txBody>
      </p:sp>
      <p:graphicFrame>
        <p:nvGraphicFramePr>
          <p:cNvPr id="1245188" name="Object 4"/>
          <p:cNvGraphicFramePr>
            <a:graphicFrameLocks noChangeAspect="1"/>
          </p:cNvGraphicFramePr>
          <p:nvPr/>
        </p:nvGraphicFramePr>
        <p:xfrm>
          <a:off x="0" y="0"/>
          <a:ext cx="7075488" cy="588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Document" r:id="rId4" imgW="7078146" imgH="5886276" progId="Word.Document.8">
                  <p:embed/>
                </p:oleObj>
              </mc:Choice>
              <mc:Fallback>
                <p:oleObj name="Document" r:id="rId4" imgW="7078146" imgH="58862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88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0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fig10_16.cpp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3)</a:t>
            </a:r>
          </a:p>
        </p:txBody>
      </p:sp>
      <p:graphicFrame>
        <p:nvGraphicFramePr>
          <p:cNvPr id="1246212" name="Object 4"/>
          <p:cNvGraphicFramePr>
            <a:graphicFrameLocks noChangeAspect="1"/>
          </p:cNvGraphicFramePr>
          <p:nvPr/>
        </p:nvGraphicFramePr>
        <p:xfrm>
          <a:off x="0" y="0"/>
          <a:ext cx="7037388" cy="330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Document" r:id="rId4" imgW="7074123" imgH="3324313" progId="Word.Document.8">
                  <p:embed/>
                </p:oleObj>
              </mc:Choice>
              <mc:Fallback>
                <p:oleObj name="Document" r:id="rId4" imgW="7074123" imgH="33243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330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6214" name="Line 6"/>
          <p:cNvSpPr>
            <a:spLocks noChangeShapeType="1"/>
          </p:cNvSpPr>
          <p:nvPr/>
        </p:nvSpPr>
        <p:spPr bwMode="auto">
          <a:xfrm flipH="1">
            <a:off x="1422400" y="587375"/>
            <a:ext cx="43783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6215" name="Text Box 7"/>
          <p:cNvSpPr txBox="1">
            <a:spLocks noChangeArrowheads="1"/>
          </p:cNvSpPr>
          <p:nvPr/>
        </p:nvSpPr>
        <p:spPr bwMode="auto">
          <a:xfrm>
            <a:off x="5800725" y="357188"/>
            <a:ext cx="2919413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Non-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friend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function cannot access the class’s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0875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214" grpId="0" animBg="1"/>
      <p:bldP spid="12462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fig10_16.cpp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(3 of 3)</a:t>
            </a:r>
          </a:p>
        </p:txBody>
      </p:sp>
      <p:graphicFrame>
        <p:nvGraphicFramePr>
          <p:cNvPr id="1247236" name="Object 4"/>
          <p:cNvGraphicFramePr>
            <a:graphicFrameLocks noChangeAspect="1"/>
          </p:cNvGraphicFramePr>
          <p:nvPr/>
        </p:nvGraphicFramePr>
        <p:xfrm>
          <a:off x="0" y="0"/>
          <a:ext cx="7065963" cy="38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Document" r:id="rId4" imgW="7056048" imgH="3844248" progId="Word.Document.8">
                  <p:embed/>
                </p:oleObj>
              </mc:Choice>
              <mc:Fallback>
                <p:oleObj name="Document" r:id="rId4" imgW="7056048" imgH="38442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5963" cy="384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1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163DC-96D5-45C4-B899-59B953ECCD5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</p:spPr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01 </a:t>
            </a:r>
            <a:r>
              <a:rPr lang="en-US" altLang="zh-CN" sz="32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3200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ea typeface="宋体" panose="02010600030101010101" pitchFamily="2" charset="-122"/>
              </a:rPr>
              <a:t>Objects </a:t>
            </a:r>
            <a:r>
              <a:rPr lang="en-US" altLang="zh-CN" sz="3200" dirty="0">
                <a:ea typeface="宋体" panose="02010600030101010101" pitchFamily="2" charset="-122"/>
              </a:rPr>
              <a:t>and </a:t>
            </a:r>
            <a:r>
              <a:rPr lang="en-US" altLang="zh-CN" sz="3200" dirty="0" smtClean="0"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ea typeface="宋体" panose="02010600030101010101" pitchFamily="2" charset="-122"/>
              </a:rPr>
            </a:br>
            <a:r>
              <a:rPr lang="en-US" altLang="zh-CN" sz="32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3200" dirty="0" smtClean="0"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ea typeface="宋体" panose="02010600030101010101" pitchFamily="2" charset="-122"/>
              </a:rPr>
              <a:t>Member Functions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Principle of least privilege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One of the most fundamental principles of good software engineering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Applies to objects, too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ea typeface="宋体" panose="02010600030101010101" pitchFamily="2" charset="-122"/>
              </a:rPr>
              <a:t> objects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Keyword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Specifies that an object is not modifiable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Attempts to modify the object will result in compilation errors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8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F0713-3FE9-448A-82EB-1881910B9B2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ea typeface="宋体" panose="02010600030101010101" pitchFamily="2" charset="-122"/>
              </a:rPr>
              <a:t> member functions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Only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dirty="0">
                <a:ea typeface="宋体" panose="02010600030101010101" pitchFamily="2" charset="-122"/>
              </a:rPr>
              <a:t> member function can be called for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dirty="0">
                <a:ea typeface="宋体" panose="02010600030101010101" pitchFamily="2" charset="-122"/>
              </a:rPr>
              <a:t> objects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Member functions declared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dirty="0">
                <a:ea typeface="宋体" panose="02010600030101010101" pitchFamily="2" charset="-122"/>
              </a:rPr>
              <a:t> are not allowed to modify the object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function is specified as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dirty="0">
                <a:ea typeface="宋体" panose="02010600030101010101" pitchFamily="2" charset="-122"/>
              </a:rPr>
              <a:t> both in its prototype and in its definition</a:t>
            </a:r>
          </a:p>
          <a:p>
            <a:pPr lvl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dirty="0">
                <a:ea typeface="宋体" panose="02010600030101010101" pitchFamily="2" charset="-122"/>
              </a:rPr>
              <a:t> declarations are not allowed for constructors and destructors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</p:spPr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01 </a:t>
            </a:r>
            <a:r>
              <a:rPr lang="en-US" altLang="zh-CN" sz="32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3200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ea typeface="宋体" panose="02010600030101010101" pitchFamily="2" charset="-122"/>
              </a:rPr>
              <a:t>Objects </a:t>
            </a:r>
            <a:r>
              <a:rPr lang="en-US" altLang="zh-CN" sz="3200" dirty="0">
                <a:ea typeface="宋体" panose="02010600030101010101" pitchFamily="2" charset="-122"/>
              </a:rPr>
              <a:t>and </a:t>
            </a:r>
            <a:r>
              <a:rPr lang="en-US" altLang="zh-CN" sz="3200" dirty="0" smtClean="0"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ea typeface="宋体" panose="02010600030101010101" pitchFamily="2" charset="-122"/>
              </a:rPr>
            </a:br>
            <a:r>
              <a:rPr lang="en-US" altLang="zh-CN" sz="3200" dirty="0" err="1" smtClean="0"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3200" dirty="0" smtClean="0"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ea typeface="宋体" panose="02010600030101010101" pitchFamily="2" charset="-122"/>
              </a:rPr>
              <a:t>Member </a:t>
            </a:r>
            <a:r>
              <a:rPr lang="en-US" altLang="zh-CN" sz="3200" dirty="0" smtClean="0">
                <a:ea typeface="宋体" panose="02010600030101010101" pitchFamily="2" charset="-122"/>
              </a:rPr>
              <a:t>Functions</a:t>
            </a:r>
            <a:r>
              <a:rPr lang="en-US" altLang="zh-CN" sz="3200" dirty="0">
                <a:ea typeface="宋体" panose="02010600030101010101" pitchFamily="2" charset="-122"/>
              </a:rPr>
              <a:t>(</a:t>
            </a:r>
            <a:r>
              <a:rPr lang="en-US" altLang="zh-CN" sz="3200" dirty="0" smtClean="0">
                <a:ea typeface="宋体" panose="02010600030101010101" pitchFamily="2" charset="-122"/>
              </a:rPr>
              <a:t>Cont.)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4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 dirty="0" err="1">
                <a:ea typeface="宋体" panose="02010600030101010101" pitchFamily="2" charset="-122"/>
              </a:rPr>
              <a:t>Time.h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  <p:graphicFrame>
        <p:nvGraphicFramePr>
          <p:cNvPr id="1215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99054"/>
              </p:ext>
            </p:extLst>
          </p:nvPr>
        </p:nvGraphicFramePr>
        <p:xfrm>
          <a:off x="0" y="-304702"/>
          <a:ext cx="7037388" cy="495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Document" r:id="rId4" imgW="7074123" imgH="4970287" progId="Word.Document.8">
                  <p:embed/>
                </p:oleObj>
              </mc:Choice>
              <mc:Fallback>
                <p:oleObj name="Document" r:id="rId4" imgW="7074123" imgH="4970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304702"/>
                        <a:ext cx="7037388" cy="495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5494" name="Text Box 6"/>
          <p:cNvSpPr txBox="1">
            <a:spLocks noChangeArrowheads="1"/>
          </p:cNvSpPr>
          <p:nvPr/>
        </p:nvSpPr>
        <p:spPr bwMode="auto">
          <a:xfrm>
            <a:off x="4191000" y="3352800"/>
            <a:ext cx="3581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keyword to indicate that member function cannot modify the object</a:t>
            </a:r>
          </a:p>
        </p:txBody>
      </p:sp>
      <p:sp>
        <p:nvSpPr>
          <p:cNvPr id="1215495" name="Line 7"/>
          <p:cNvSpPr>
            <a:spLocks noChangeShapeType="1"/>
          </p:cNvSpPr>
          <p:nvPr/>
        </p:nvSpPr>
        <p:spPr bwMode="auto">
          <a:xfrm flipH="1">
            <a:off x="2266950" y="3546475"/>
            <a:ext cx="1924050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201787"/>
              </p:ext>
            </p:extLst>
          </p:nvPr>
        </p:nvGraphicFramePr>
        <p:xfrm>
          <a:off x="120" y="4419574"/>
          <a:ext cx="7037388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Document" r:id="rId6" imgW="7074123" imgH="2686710" progId="Word.Document.8">
                  <p:embed/>
                </p:oleObj>
              </mc:Choice>
              <mc:Fallback>
                <p:oleObj name="Document" r:id="rId6" imgW="7074123" imgH="26867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" y="4419574"/>
                        <a:ext cx="7037388" cy="267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29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494" grpId="0" animBg="1"/>
      <p:bldP spid="12154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Time.cpp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3)</a:t>
            </a:r>
          </a:p>
        </p:txBody>
      </p:sp>
      <p:graphicFrame>
        <p:nvGraphicFramePr>
          <p:cNvPr id="1217540" name="Object 4"/>
          <p:cNvGraphicFramePr>
            <a:graphicFrameLocks noChangeAspect="1"/>
          </p:cNvGraphicFramePr>
          <p:nvPr/>
        </p:nvGraphicFramePr>
        <p:xfrm>
          <a:off x="0" y="0"/>
          <a:ext cx="7075488" cy="611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Document" r:id="rId4" imgW="7078146" imgH="6114733" progId="Word.Document.8">
                  <p:embed/>
                </p:oleObj>
              </mc:Choice>
              <mc:Fallback>
                <p:oleObj name="Document" r:id="rId4" imgW="7078146" imgH="61147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11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1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Time.cpp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3)</a:t>
            </a:r>
          </a:p>
        </p:txBody>
      </p:sp>
      <p:graphicFrame>
        <p:nvGraphicFramePr>
          <p:cNvPr id="1218564" name="Object 4"/>
          <p:cNvGraphicFramePr>
            <a:graphicFrameLocks noChangeAspect="1"/>
          </p:cNvGraphicFramePr>
          <p:nvPr/>
        </p:nvGraphicFramePr>
        <p:xfrm>
          <a:off x="0" y="0"/>
          <a:ext cx="7085013" cy="565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Document" r:id="rId4" imgW="7074123" imgH="5655361" progId="Word.Document.8">
                  <p:embed/>
                </p:oleObj>
              </mc:Choice>
              <mc:Fallback>
                <p:oleObj name="Document" r:id="rId4" imgW="7074123" imgH="56553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85013" cy="565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565" name="Group 5"/>
          <p:cNvGrpSpPr>
            <a:grpSpLocks/>
          </p:cNvGrpSpPr>
          <p:nvPr/>
        </p:nvGrpSpPr>
        <p:grpSpPr bwMode="auto">
          <a:xfrm>
            <a:off x="2209800" y="3733800"/>
            <a:ext cx="5562600" cy="838200"/>
            <a:chOff x="1920" y="2544"/>
            <a:chExt cx="3504" cy="528"/>
          </a:xfrm>
        </p:grpSpPr>
        <p:sp>
          <p:nvSpPr>
            <p:cNvPr id="1218566" name="Text Box 6"/>
            <p:cNvSpPr txBox="1">
              <a:spLocks noChangeArrowheads="1"/>
            </p:cNvSpPr>
            <p:nvPr/>
          </p:nvSpPr>
          <p:spPr bwMode="auto">
            <a:xfrm>
              <a:off x="3168" y="2544"/>
              <a:ext cx="2256" cy="372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zh-CN">
                  <a:solidFill>
                    <a:schemeClr val="tx1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const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keyword in function definition, as well as in 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AGaramond" pitchFamily="18" charset="0"/>
                </a:rPr>
                <a:t>function prototype</a:t>
              </a:r>
              <a:r>
                <a:rPr lang="en-US" altLang="zh-CN">
                  <a:ea typeface="Times New Roman" panose="02020603050405020304" pitchFamily="18" charset="0"/>
                  <a:cs typeface="AGaramond" pitchFamily="18" charset="0"/>
                </a:rPr>
                <a:t> </a:t>
              </a:r>
            </a:p>
          </p:txBody>
        </p:sp>
        <p:sp>
          <p:nvSpPr>
            <p:cNvPr id="1218567" name="Line 7"/>
            <p:cNvSpPr>
              <a:spLocks noChangeShapeType="1"/>
            </p:cNvSpPr>
            <p:nvPr/>
          </p:nvSpPr>
          <p:spPr bwMode="auto">
            <a:xfrm flipH="1">
              <a:off x="1920" y="2666"/>
              <a:ext cx="1248" cy="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382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Time.cpp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(3 of 3)</a:t>
            </a:r>
          </a:p>
        </p:txBody>
      </p:sp>
      <p:graphicFrame>
        <p:nvGraphicFramePr>
          <p:cNvPr id="1219588" name="Object 4"/>
          <p:cNvGraphicFramePr>
            <a:graphicFrameLocks noChangeAspect="1"/>
          </p:cNvGraphicFramePr>
          <p:nvPr/>
        </p:nvGraphicFramePr>
        <p:xfrm>
          <a:off x="0" y="0"/>
          <a:ext cx="7037388" cy="631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Document" r:id="rId4" imgW="7074123" imgH="6340434" progId="Word.Document.8">
                  <p:embed/>
                </p:oleObj>
              </mc:Choice>
              <mc:Fallback>
                <p:oleObj name="Document" r:id="rId4" imgW="7074123" imgH="63404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31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1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宋体"/>
        <a:cs typeface=""/>
      </a:majorFont>
      <a:minorFont>
        <a:latin typeface="Lucida Consol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宋体"/>
        <a:cs typeface=""/>
      </a:majorFont>
      <a:minorFont>
        <a:latin typeface="A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基本">
  <a:themeElements>
    <a:clrScheme name="基本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基本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</TotalTime>
  <Pages>0</Pages>
  <Words>1064</Words>
  <Characters>0</Characters>
  <Application>Microsoft Office PowerPoint</Application>
  <DocSecurity>0</DocSecurity>
  <PresentationFormat>全屏显示(4:3)</PresentationFormat>
  <Lines>0</Lines>
  <Paragraphs>198</Paragraphs>
  <Slides>38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64" baseType="lpstr">
      <vt:lpstr>AGaramond</vt:lpstr>
      <vt:lpstr>Algerian</vt:lpstr>
      <vt:lpstr>Goudy Sans Book</vt:lpstr>
      <vt:lpstr>Goudy Sans Medium</vt:lpstr>
      <vt:lpstr>Kozuka Mincho Pr6N H</vt:lpstr>
      <vt:lpstr>Kozuka Mincho Pro H</vt:lpstr>
      <vt:lpstr>宋体</vt:lpstr>
      <vt:lpstr>微软雅黑</vt:lpstr>
      <vt:lpstr>Arial</vt:lpstr>
      <vt:lpstr>Arial Black</vt:lpstr>
      <vt:lpstr>Courier New</vt:lpstr>
      <vt:lpstr>Lucida Console</vt:lpstr>
      <vt:lpstr>Symbol</vt:lpstr>
      <vt:lpstr>Times</vt:lpstr>
      <vt:lpstr>Times New Roman</vt:lpstr>
      <vt:lpstr>Wingdings</vt:lpstr>
      <vt:lpstr>Deitel_HTP_Title</vt:lpstr>
      <vt:lpstr>Quotes</vt:lpstr>
      <vt:lpstr>Objectives</vt:lpstr>
      <vt:lpstr>Outline</vt:lpstr>
      <vt:lpstr>Tips</vt:lpstr>
      <vt:lpstr>Code</vt:lpstr>
      <vt:lpstr>Figures</vt:lpstr>
      <vt:lpstr>Paragraphs</vt:lpstr>
      <vt:lpstr>基本</vt:lpstr>
      <vt:lpstr>Document</vt:lpstr>
      <vt:lpstr>Classes: A Deeper Look, Part 2</vt:lpstr>
      <vt:lpstr>OBJECTIVES</vt:lpstr>
      <vt:lpstr>PowerPoint 演示文稿</vt:lpstr>
      <vt:lpstr>01 const Objects and  const Member Functions</vt:lpstr>
      <vt:lpstr>01 const Objects and  const Member Functions(Cont.)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01 const Objects and  const Member Functions(Cont.)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02 Composition: Objects as Members of Classes</vt:lpstr>
      <vt:lpstr>02 Composition: Objects as Members of Classes (Cont.)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03 friend Functions and friend Classes</vt:lpstr>
      <vt:lpstr>03 friend Functions and friend Classes (Cont.)</vt:lpstr>
      <vt:lpstr>03 friend Functions and friend Classes (Cont.)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Laserwords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>Prabhu</dc:creator>
  <cp:keywords/>
  <dc:description/>
  <cp:lastModifiedBy>赖颖东</cp:lastModifiedBy>
  <cp:revision>740</cp:revision>
  <dcterms:created xsi:type="dcterms:W3CDTF">2004-12-20T05:11:56Z</dcterms:created>
  <dcterms:modified xsi:type="dcterms:W3CDTF">2016-03-10T01:58:45Z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2052-9.1.0.5113</vt:lpwstr>
  </property>
</Properties>
</file>