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81" r:id="rId9"/>
  </p:sldMasterIdLst>
  <p:notesMasterIdLst>
    <p:notesMasterId r:id="rId31"/>
  </p:notesMasterIdLst>
  <p:sldIdLst>
    <p:sldId id="256" r:id="rId10"/>
    <p:sldId id="573" r:id="rId11"/>
    <p:sldId id="418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FA"/>
    <a:srgbClr val="00FF00"/>
    <a:srgbClr val="FFFFCC"/>
    <a:srgbClr val="F0F7F7"/>
    <a:srgbClr val="4F87C6"/>
    <a:srgbClr val="4D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>
      <p:cViewPr varScale="1">
        <p:scale>
          <a:sx n="90" d="100"/>
          <a:sy n="90" d="100"/>
        </p:scale>
        <p:origin x="810" y="63"/>
      </p:cViewPr>
      <p:guideLst>
        <p:guide orient="horz" pos="2159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4F9C04-2E53-4346-B71D-96BA7F5DB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620F4-1B2C-49DC-817A-4E19EA2E30A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916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22BB0-25BE-4984-80B1-EE700CCBCDC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8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8332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EB1FA-F4B6-4AE6-8048-D61CE4B6702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8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01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E47AB-DAEB-40A7-BFE5-01E82DB47D2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0370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A72BD-5F08-42A4-B9DE-06A1249B2DE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302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9BAE1-4C58-4FFC-80B1-637138A0090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5282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C4F37-F3F6-42CB-9DE8-74A34E175F8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1740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F3848-756E-460F-A9FA-60FEA060DBC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5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711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84923-C59D-4F33-9311-C4399261D6F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195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76F38-9753-4800-AA1F-94E5131F5D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588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FF42E-E09C-4860-8807-6C8FD5A244F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4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1085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E736B-F55A-4FE2-A55F-B9D39B3F426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831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0B209-B306-4C1A-BD7C-A55EBDAA5F8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4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3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32716-0437-460E-B7F1-52BB1D21584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4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285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81543-3FB1-4BD1-9AB7-A17A9D20038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5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205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85DDF-4D83-4FFD-86FB-9EEB454BA5A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7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853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E58C9-0E4C-4170-81D4-E1E2061DC96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14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9C54E-AB7B-4EFA-B895-0CC90A0D265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319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957F-FCFE-44F7-9007-355DC35D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7284-D7C6-450E-8FC6-85BA57D07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7829-51CA-45F2-ABDB-BBDCF971FB31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421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421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B134-D71F-444E-8AB6-BB19285A5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4A35-929E-4595-934F-C6F3B8F83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B33A-0CB8-4EFA-8D28-773B268B7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85C2-DC03-40D8-B2BF-C8DDA288F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117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117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2DCF-738F-4116-AD79-B858AFBC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2F1C-FEE0-4FDF-8AA5-17C0076D2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A154-51E5-424F-B27A-5A10EF60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1280F-3C53-497D-AF6C-532BDD7EF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B1B2-2820-4273-9299-23590693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07A2C-2335-451E-BCE4-30F7F705D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8215-8DF2-49F7-B357-29F4D0EB2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D91F-9466-4A14-9642-B7900188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79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79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0D78-A341-476E-8283-4B41DDC4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6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D09CF-E684-4B2A-81C2-8690D911B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90D2-FD07-4D19-84B2-5521EA4B7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50E4-6C8E-42CF-9D87-4845E3E48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2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A092-2EB9-4EE4-B894-4B472241C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D139-23B2-4EFB-913D-8DF5EF1C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082C-37F6-440D-A996-E16BFF99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A965-355E-4D57-9349-738A3A94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A118-60CB-4655-BADA-2BE11B23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0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B8C8-A4A7-4973-8880-A4DD2B84B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7506-EB48-4AC8-B518-8593DEF98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3D7C6-6BCA-47DC-8EF8-606BAC5B9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41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41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6A55-44EB-4C4F-A78E-49C4B501B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8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21EAA-204A-4DB3-87D9-666F51B1D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42E5-47ED-46A4-895E-900BEFD7C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0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3CD1-1905-420F-BAE7-E1511B2CC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2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2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57FD-0061-4AF1-B4CC-BAA20950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4B0A-F489-449F-888C-1DAE2E52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7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A093-76B4-4A67-AA28-F63093BD9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8834-06AC-4908-BBDB-6003DE9B7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9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7123-C363-484E-BDAE-2813CA6BE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DE3D-8B2A-48BB-B538-60DA67B5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8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2668-18E8-49A0-B93E-3098F74F5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54A0-B63F-4701-AD1A-9C30A935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202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202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F401-DC3E-487F-A385-0FDE17FED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9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4655-7928-4B48-B33E-AC7D9D6DF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14E70-1323-4A09-8315-576057AD0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C162-1411-467C-8600-0CD82381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98E9-BCB8-4C68-A7CF-35CEE44F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8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FDDA-E226-4F50-8AC5-89FE35A9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0DAA8-5F35-4C8F-A81B-8F8C5AF6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5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8706F-1507-4EB6-91BD-5A452724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3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EF42-F650-4498-AA56-E9C7D49A3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0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C2CB-F707-4E40-82AA-601F8086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E1D0-BD34-4C96-BD68-E3DFEA9F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98C5-C102-4494-9177-B11A34F0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7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21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21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ABA0-E51E-4DE2-8502-E612D85D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3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3D67-6CBD-42C9-A163-DE9B34173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8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55A7-96AE-43A5-B634-CEB3C7C43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4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6FE0-4E39-42A1-A5D2-5E55BFEAD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3238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3238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7C0B-7048-4F3B-9B26-984F47E4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B26-EF93-4372-BFE1-B056D23CE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9D6D-8B1B-4BD5-B669-9A3A88E8C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0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4C12-774C-46E3-8D88-7B6C43D23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4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61C-CD88-4783-BC5C-C47D7BF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08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6DA8-20BF-4D59-A6E7-AA0F77A4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8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0F82-1A64-44A6-A78D-748A93E57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43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B844-3F51-4778-A81B-B905BE3C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82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4252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4252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1448-BAE0-44EB-8198-952050C5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5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41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653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1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5B27-B125-4381-8036-D1B4BB65D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2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17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629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001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848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691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4409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497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7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B889-F37F-4A4C-9C26-4948CCD2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8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9151-F539-4524-98D6-8D070A2B2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ABE7-B16C-4A5A-8FE9-50785651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02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3BA4-BA8E-4BB3-BF6E-22CB17345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66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4831-F220-45C6-9B0F-C5842684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A1571-AD5F-4513-9B7F-675C3EF2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B550-E4EA-4C0F-8ACA-F27AF2C6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3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0910-7BC0-443C-860F-304A0756B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DFA-5EA6-4B23-BCE5-1F94B2736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7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7C68-C9A9-424B-AC07-4915C93C2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94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5C9C-9DFC-45D6-AB99-AA0A082D4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3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BF96-32F4-4823-A5C8-770F63A94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9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C1D58-39C4-4037-96C8-2DDBB18FE846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6555-EE67-4243-9427-B33CE8523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0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0BF2-B984-4CEC-BE83-0AA5257F088F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8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80DD-28B4-4341-AD2C-77411E045AE4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8D96-FE5E-458D-A141-C202692EE40E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49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3BB4-9B2E-407F-92FE-F381AC080528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7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9C18-D6C7-43A2-B6E1-43A62A366BAF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21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18D7-11EB-4FEF-9354-CBC83A477D7B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04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11A2-C9C1-445A-B242-D34BA2DBE06C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54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C185-EB78-45A2-B246-D4046ABC5FFC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75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9ABB-EF23-4448-8793-D79379486CD9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50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377A3-405F-474B-851E-45CE29C3F5D8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90788"/>
            <a:ext cx="7315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461C45-88FF-4173-80FE-F7A559C24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ADBF8FE-3EA7-4F03-AB39-4590E0BAF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Times" panose="02020603050405020304" pitchFamily="18" charset="0"/>
        <a:buChar char="—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866BEBEC-6B9F-434F-A952-82A10EE4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08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25638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3A20D41-F4EE-4234-B39F-8C9036DE1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0" name="Picture 4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22225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2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3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742EE8D-7D9F-4C75-B971-CD0D6522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12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03463"/>
            <a:ext cx="72390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910B263C-8AF8-42D4-90E0-86E4F931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</a:rPr>
              <a:t> 2008 Pearson Education, Inc.  All rights reserved.</a:t>
            </a:r>
          </a:p>
        </p:txBody>
      </p:sp>
      <p:sp>
        <p:nvSpPr>
          <p:cNvPr id="6150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277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6151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53388" y="60277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16255CDC-7715-455B-9E43-FED4617F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197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8198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8199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2FD8AA41-61FA-46D4-A9ED-6E900F7369FC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922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/>
            <a:r>
              <a:rPr lang="en-US" altLang="zh-CN" sz="3600" dirty="0">
                <a:ea typeface="宋体" panose="02010600030101010101" pitchFamily="2" charset="-122"/>
              </a:rPr>
              <a:t>Classes: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A Deeper Look,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Part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600" b="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Chapter </a:t>
            </a:r>
            <a:r>
              <a:rPr lang="en-US" altLang="zh-CN" sz="3600" b="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9</a:t>
            </a:r>
            <a:r>
              <a:rPr lang="zh-CN" altLang="en-US" sz="3600" b="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、</a:t>
            </a:r>
            <a:r>
              <a:rPr lang="en-US" altLang="zh-CN" sz="3600" b="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10</a:t>
            </a:r>
          </a:p>
          <a:p>
            <a:pPr eaLnBrk="1" hangingPunct="1"/>
            <a:r>
              <a:rPr lang="zh-CN" altLang="en-US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Lecture </a:t>
            </a:r>
            <a:r>
              <a:rPr lang="en-US" altLang="zh-CN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8</a:t>
            </a:r>
            <a:r>
              <a:rPr lang="zh-CN" altLang="en-US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en-US" altLang="zh-CN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-687388" y="9525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r>
              <a:rPr lang="en-US" altLang="zh-CN" sz="2600" dirty="0" smtClean="0">
                <a:ea typeface="宋体" panose="02010600030101010101" pitchFamily="2" charset="-122"/>
              </a:rPr>
              <a:t>02 </a:t>
            </a:r>
            <a:r>
              <a:rPr lang="en-US" altLang="zh-CN" sz="2600" dirty="0">
                <a:latin typeface="Lucida Console" panose="020B0609040504020204" pitchFamily="49" charset="0"/>
                <a:ea typeface="宋体" panose="02010600030101010101" pitchFamily="2" charset="-122"/>
              </a:rPr>
              <a:t>Time</a:t>
            </a:r>
            <a:r>
              <a:rPr lang="en-US" altLang="zh-CN" sz="2600" dirty="0">
                <a:ea typeface="宋体" panose="02010600030101010101" pitchFamily="2" charset="-122"/>
              </a:rPr>
              <a:t> Class Case Study: </a:t>
            </a:r>
            <a:r>
              <a:rPr lang="en-US" altLang="zh-CN" sz="2600" dirty="0" smtClean="0">
                <a:ea typeface="宋体" panose="02010600030101010101" pitchFamily="2" charset="-122"/>
              </a:rPr>
              <a:t/>
            </a:r>
            <a:br>
              <a:rPr lang="en-US" altLang="zh-CN" sz="2600" dirty="0" smtClean="0">
                <a:ea typeface="宋体" panose="02010600030101010101" pitchFamily="2" charset="-122"/>
              </a:rPr>
            </a:br>
            <a:r>
              <a:rPr lang="en-US" altLang="zh-CN" sz="2000" dirty="0" smtClean="0">
                <a:ea typeface="宋体" panose="02010600030101010101" pitchFamily="2" charset="-122"/>
              </a:rPr>
              <a:t>A </a:t>
            </a:r>
            <a:r>
              <a:rPr lang="en-US" altLang="zh-CN" sz="2000" dirty="0">
                <a:ea typeface="宋体" panose="02010600030101010101" pitchFamily="2" charset="-122"/>
              </a:rPr>
              <a:t>Subtle Trap—Returning a Reference to a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2000" dirty="0">
                <a:ea typeface="宋体" panose="02010600030101010101" pitchFamily="2" charset="-122"/>
              </a:rPr>
              <a:t> Data Member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48624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Returning a reference to an object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Alias for the name of an object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An acceptable </a:t>
            </a:r>
            <a:r>
              <a:rPr lang="en-US" altLang="zh-CN" i="1" dirty="0" err="1">
                <a:ea typeface="宋体" panose="02010600030101010101" pitchFamily="2" charset="-122"/>
              </a:rPr>
              <a:t>lvalue</a:t>
            </a:r>
            <a:r>
              <a:rPr lang="en-US" altLang="zh-CN" dirty="0">
                <a:ea typeface="宋体" panose="02010600030101010101" pitchFamily="2" charset="-122"/>
              </a:rPr>
              <a:t> that can receive a value </a:t>
            </a: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May be used on the left side of an assignment statement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If a function returns a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ea typeface="宋体" panose="02010600030101010101" pitchFamily="2" charset="-122"/>
              </a:rPr>
              <a:t> reference</a:t>
            </a: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That reference cannot be used as a modifiable </a:t>
            </a:r>
            <a:r>
              <a:rPr lang="en-US" altLang="zh-CN" i="1" dirty="0" err="1">
                <a:ea typeface="宋体" panose="02010600030101010101" pitchFamily="2" charset="-122"/>
              </a:rPr>
              <a:t>lvalue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One (dangerous) way to use this capability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 member function of a class returns a reference to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 data member of that class</a:t>
            </a: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Client code could alter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 data</a:t>
            </a: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Same problem would occur if a pointer to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 data were returned</a:t>
            </a:r>
          </a:p>
        </p:txBody>
      </p:sp>
    </p:spTree>
    <p:extLst>
      <p:ext uri="{BB962C8B-B14F-4D97-AF65-F5344CB8AC3E}">
        <p14:creationId xmlns:p14="http://schemas.microsoft.com/office/powerpoint/2010/main" val="30831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Time.h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16516" name="Object 4"/>
          <p:cNvGraphicFramePr>
            <a:graphicFrameLocks noChangeAspect="1"/>
          </p:cNvGraphicFramePr>
          <p:nvPr/>
        </p:nvGraphicFramePr>
        <p:xfrm>
          <a:off x="0" y="0"/>
          <a:ext cx="7037388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Document" r:id="rId4" imgW="7074123" imgH="5198645" progId="Word.Document.8">
                  <p:embed/>
                </p:oleObj>
              </mc:Choice>
              <mc:Fallback>
                <p:oleObj name="Document" r:id="rId4" imgW="7074123" imgH="51986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6518" name="Text Box 6"/>
          <p:cNvSpPr txBox="1">
            <a:spLocks noChangeArrowheads="1"/>
          </p:cNvSpPr>
          <p:nvPr/>
        </p:nvSpPr>
        <p:spPr bwMode="auto">
          <a:xfrm>
            <a:off x="3727450" y="3889375"/>
            <a:ext cx="240665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Prototype for function that returns a reference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16519" name="Line 7"/>
          <p:cNvSpPr>
            <a:spLocks noChangeShapeType="1"/>
          </p:cNvSpPr>
          <p:nvPr/>
        </p:nvSpPr>
        <p:spPr bwMode="auto">
          <a:xfrm flipH="1" flipV="1">
            <a:off x="2498725" y="3429000"/>
            <a:ext cx="1228725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8" grpId="0" animBg="1"/>
      <p:bldP spid="12165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217540" name="Object 4"/>
          <p:cNvGraphicFramePr>
            <a:graphicFrameLocks noChangeAspect="1"/>
          </p:cNvGraphicFramePr>
          <p:nvPr/>
        </p:nvGraphicFramePr>
        <p:xfrm>
          <a:off x="0" y="0"/>
          <a:ext cx="7075488" cy="45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Document" r:id="rId4" imgW="7078146" imgH="4520931" progId="Word.Document.8">
                  <p:embed/>
                </p:oleObj>
              </mc:Choice>
              <mc:Fallback>
                <p:oleObj name="Document" r:id="rId4" imgW="7078146" imgH="45209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51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0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218564" name="Object 4"/>
          <p:cNvGraphicFramePr>
            <a:graphicFrameLocks noChangeAspect="1"/>
          </p:cNvGraphicFramePr>
          <p:nvPr/>
        </p:nvGraphicFramePr>
        <p:xfrm>
          <a:off x="0" y="0"/>
          <a:ext cx="7037388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Document" r:id="rId4" imgW="7074123" imgH="3371783" progId="Word.Document.8">
                  <p:embed/>
                </p:oleObj>
              </mc:Choice>
              <mc:Fallback>
                <p:oleObj name="Document" r:id="rId4" imgW="7074123" imgH="33717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66" name="Text Box 6"/>
          <p:cNvSpPr txBox="1">
            <a:spLocks noChangeArrowheads="1"/>
          </p:cNvSpPr>
          <p:nvPr/>
        </p:nvSpPr>
        <p:spPr bwMode="auto">
          <a:xfrm>
            <a:off x="3765550" y="2968625"/>
            <a:ext cx="3271838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Returning a reference to a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>
                <a:ea typeface="宋体" panose="02010600030101010101" pitchFamily="2" charset="-122"/>
              </a:rPr>
              <a:t> data member = DANGEROUS!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18567" name="Line 7"/>
          <p:cNvSpPr>
            <a:spLocks noChangeShapeType="1"/>
          </p:cNvSpPr>
          <p:nvPr/>
        </p:nvSpPr>
        <p:spPr bwMode="auto">
          <a:xfrm flipH="1" flipV="1">
            <a:off x="1576388" y="2890838"/>
            <a:ext cx="2189162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66" grpId="0" animBg="1"/>
      <p:bldP spid="12185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Fig09_16.cpp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219588" name="Object 4"/>
          <p:cNvGraphicFramePr>
            <a:graphicFrameLocks noChangeAspect="1"/>
          </p:cNvGraphicFramePr>
          <p:nvPr/>
        </p:nvGraphicFramePr>
        <p:xfrm>
          <a:off x="0" y="0"/>
          <a:ext cx="7037388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Document" r:id="rId4" imgW="7074123" imgH="4516089" progId="Word.Document.8">
                  <p:embed/>
                </p:oleObj>
              </mc:Choice>
              <mc:Fallback>
                <p:oleObj name="Document" r:id="rId4" imgW="7074123" imgH="4516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0" name="Text Box 6"/>
          <p:cNvSpPr txBox="1">
            <a:spLocks noChangeArrowheads="1"/>
          </p:cNvSpPr>
          <p:nvPr/>
        </p:nvSpPr>
        <p:spPr bwMode="auto">
          <a:xfrm>
            <a:off x="1998663" y="4735513"/>
            <a:ext cx="33020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Modifying a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>
                <a:ea typeface="宋体" panose="02010600030101010101" pitchFamily="2" charset="-122"/>
              </a:rPr>
              <a:t> data member through a returned reference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19591" name="Line 7"/>
          <p:cNvSpPr>
            <a:spLocks noChangeShapeType="1"/>
          </p:cNvSpPr>
          <p:nvPr/>
        </p:nvSpPr>
        <p:spPr bwMode="auto">
          <a:xfrm flipH="1" flipV="1">
            <a:off x="1143000" y="4073525"/>
            <a:ext cx="855663" cy="66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6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90" grpId="0" animBg="1"/>
      <p:bldP spid="12195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Fig09_16.cpp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220612" name="Object 4"/>
          <p:cNvGraphicFramePr>
            <a:graphicFrameLocks noChangeAspect="1"/>
          </p:cNvGraphicFramePr>
          <p:nvPr/>
        </p:nvGraphicFramePr>
        <p:xfrm>
          <a:off x="0" y="0"/>
          <a:ext cx="7037388" cy="442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Document" r:id="rId4" imgW="7074123" imgH="4439850" progId="Word.Document.8">
                  <p:embed/>
                </p:oleObj>
              </mc:Choice>
              <mc:Fallback>
                <p:oleObj name="Document" r:id="rId4" imgW="7074123" imgH="4439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42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0614" name="Text Box 6"/>
          <p:cNvSpPr txBox="1">
            <a:spLocks noChangeArrowheads="1"/>
          </p:cNvSpPr>
          <p:nvPr/>
        </p:nvSpPr>
        <p:spPr bwMode="auto">
          <a:xfrm>
            <a:off x="2728913" y="1201738"/>
            <a:ext cx="3165475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Modifying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>
                <a:ea typeface="宋体" panose="02010600030101010101" pitchFamily="2" charset="-122"/>
              </a:rPr>
              <a:t> data by using a function call as an </a:t>
            </a:r>
            <a:r>
              <a:rPr lang="en-US" altLang="zh-CN" i="1">
                <a:ea typeface="宋体" panose="02010600030101010101" pitchFamily="2" charset="-122"/>
              </a:rPr>
              <a:t>lvalue</a:t>
            </a:r>
            <a:endParaRPr lang="en-US" altLang="zh-CN" i="1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20615" name="Line 7"/>
          <p:cNvSpPr>
            <a:spLocks noChangeShapeType="1"/>
          </p:cNvSpPr>
          <p:nvPr/>
        </p:nvSpPr>
        <p:spPr bwMode="auto">
          <a:xfrm flipH="1" flipV="1">
            <a:off x="2114550" y="931863"/>
            <a:ext cx="8445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4" grpId="0" animBg="1"/>
      <p:bldP spid="12206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03 </a:t>
            </a:r>
            <a:r>
              <a:rPr lang="en-US" altLang="zh-CN" dirty="0">
                <a:ea typeface="宋体" panose="02010600030101010101" pitchFamily="2" charset="-122"/>
              </a:rPr>
              <a:t>Proxy Classes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Header files contain some portion of a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implementation and hints about others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example, a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 members are listed in the class definition in a header file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Potentially exposes proprietary information to clients of the class</a:t>
            </a:r>
          </a:p>
        </p:txBody>
      </p:sp>
    </p:spTree>
    <p:extLst>
      <p:ext uri="{BB962C8B-B14F-4D97-AF65-F5344CB8AC3E}">
        <p14:creationId xmlns:p14="http://schemas.microsoft.com/office/powerpoint/2010/main" val="30154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086522" cy="1371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03 </a:t>
            </a:r>
            <a:r>
              <a:rPr lang="en-US" altLang="zh-CN" dirty="0">
                <a:ea typeface="宋体" panose="02010600030101010101" pitchFamily="2" charset="-122"/>
              </a:rPr>
              <a:t>Proxy Classes (Cont.)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Proxy class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Hides even the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 data of a class from clients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Knows only the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 interface of your class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Enables the clients to use your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services without giving the client access to your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5000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Implementation.h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09349" name="Object 5"/>
          <p:cNvGraphicFramePr>
            <a:graphicFrameLocks noChangeAspect="1"/>
          </p:cNvGraphicFramePr>
          <p:nvPr/>
        </p:nvGraphicFramePr>
        <p:xfrm>
          <a:off x="0" y="0"/>
          <a:ext cx="7037388" cy="631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Document" r:id="rId4" imgW="7074123" imgH="6340434" progId="Word.Document.8">
                  <p:embed/>
                </p:oleObj>
              </mc:Choice>
              <mc:Fallback>
                <p:oleObj name="Document" r:id="rId4" imgW="7074123" imgH="63404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31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51" name="Line 7"/>
          <p:cNvSpPr>
            <a:spLocks noChangeShapeType="1"/>
          </p:cNvSpPr>
          <p:nvPr/>
        </p:nvSpPr>
        <p:spPr bwMode="auto">
          <a:xfrm flipH="1" flipV="1">
            <a:off x="2036763" y="855663"/>
            <a:ext cx="5762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9352" name="Text Box 8"/>
          <p:cNvSpPr txBox="1">
            <a:spLocks noChangeArrowheads="1"/>
          </p:cNvSpPr>
          <p:nvPr/>
        </p:nvSpPr>
        <p:spPr bwMode="auto">
          <a:xfrm>
            <a:off x="2613025" y="1085850"/>
            <a:ext cx="4376738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 definition for the class that contains the proprietary implementation we would like to hide</a:t>
            </a:r>
          </a:p>
        </p:txBody>
      </p:sp>
      <p:sp>
        <p:nvSpPr>
          <p:cNvPr id="1209354" name="Line 10"/>
          <p:cNvSpPr>
            <a:spLocks noChangeShapeType="1"/>
          </p:cNvSpPr>
          <p:nvPr/>
        </p:nvSpPr>
        <p:spPr bwMode="auto">
          <a:xfrm flipH="1" flipV="1">
            <a:off x="1384300" y="5848350"/>
            <a:ext cx="576263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9355" name="Text Box 11"/>
          <p:cNvSpPr txBox="1">
            <a:spLocks noChangeArrowheads="1"/>
          </p:cNvSpPr>
          <p:nvPr/>
        </p:nvSpPr>
        <p:spPr bwMode="auto">
          <a:xfrm>
            <a:off x="1960563" y="6078538"/>
            <a:ext cx="403225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data we would like to hide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18590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51" grpId="0" animBg="1"/>
      <p:bldP spid="1209352" grpId="0" animBg="1"/>
      <p:bldP spid="1209354" grpId="0" animBg="1"/>
      <p:bldP spid="12093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Interface.h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10373" name="Object 5"/>
          <p:cNvGraphicFramePr>
            <a:graphicFrameLocks noChangeAspect="1"/>
          </p:cNvGraphicFramePr>
          <p:nvPr/>
        </p:nvGraphicFramePr>
        <p:xfrm>
          <a:off x="0" y="0"/>
          <a:ext cx="7037388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Document" r:id="rId4" imgW="7074123" imgH="4285214" progId="Word.Document.8">
                  <p:embed/>
                </p:oleObj>
              </mc:Choice>
              <mc:Fallback>
                <p:oleObj name="Document" r:id="rId4" imgW="7074123" imgH="42852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0375" name="Line 7"/>
          <p:cNvSpPr>
            <a:spLocks noChangeShapeType="1"/>
          </p:cNvSpPr>
          <p:nvPr/>
        </p:nvSpPr>
        <p:spPr bwMode="auto">
          <a:xfrm flipH="1" flipV="1">
            <a:off x="2266950" y="3813175"/>
            <a:ext cx="576263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0376" name="Text Box 8"/>
          <p:cNvSpPr txBox="1">
            <a:spLocks noChangeArrowheads="1"/>
          </p:cNvSpPr>
          <p:nvPr/>
        </p:nvSpPr>
        <p:spPr bwMode="auto">
          <a:xfrm>
            <a:off x="2843213" y="4043363"/>
            <a:ext cx="4225925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a pointer allows us to hide implementation details of class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Implementation</a:t>
            </a:r>
          </a:p>
        </p:txBody>
      </p:sp>
      <p:sp>
        <p:nvSpPr>
          <p:cNvPr id="1210381" name="Line 13"/>
          <p:cNvSpPr>
            <a:spLocks noChangeShapeType="1"/>
          </p:cNvSpPr>
          <p:nvPr/>
        </p:nvSpPr>
        <p:spPr bwMode="auto">
          <a:xfrm flipH="1" flipV="1">
            <a:off x="2036763" y="1355725"/>
            <a:ext cx="576262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0382" name="Text Box 14"/>
          <p:cNvSpPr txBox="1">
            <a:spLocks noChangeArrowheads="1"/>
          </p:cNvSpPr>
          <p:nvPr/>
        </p:nvSpPr>
        <p:spPr bwMode="auto">
          <a:xfrm>
            <a:off x="2613025" y="1585913"/>
            <a:ext cx="4376738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Declares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Implementation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as a data type without including the class’s complete header file</a:t>
            </a:r>
          </a:p>
        </p:txBody>
      </p:sp>
      <p:sp>
        <p:nvSpPr>
          <p:cNvPr id="1210378" name="Line 10"/>
          <p:cNvSpPr>
            <a:spLocks noChangeShapeType="1"/>
          </p:cNvSpPr>
          <p:nvPr/>
        </p:nvSpPr>
        <p:spPr bwMode="auto">
          <a:xfrm flipH="1" flipV="1">
            <a:off x="2344738" y="2928938"/>
            <a:ext cx="73025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0379" name="Text Box 11"/>
          <p:cNvSpPr txBox="1">
            <a:spLocks noChangeArrowheads="1"/>
          </p:cNvSpPr>
          <p:nvPr/>
        </p:nvSpPr>
        <p:spPr bwMode="auto">
          <a:xfrm>
            <a:off x="2921000" y="3159125"/>
            <a:ext cx="4338638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interface between client and hidden class</a:t>
            </a:r>
          </a:p>
        </p:txBody>
      </p:sp>
      <p:sp>
        <p:nvSpPr>
          <p:cNvPr id="1210383" name="Line 15"/>
          <p:cNvSpPr>
            <a:spLocks noChangeShapeType="1"/>
          </p:cNvSpPr>
          <p:nvPr/>
        </p:nvSpPr>
        <p:spPr bwMode="auto">
          <a:xfrm flipH="1" flipV="1">
            <a:off x="2344738" y="2660650"/>
            <a:ext cx="5762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2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5" grpId="0" animBg="1"/>
      <p:bldP spid="1210376" grpId="0" animBg="1"/>
      <p:bldP spid="1210381" grpId="0" animBg="1"/>
      <p:bldP spid="1210382" grpId="0" animBg="1"/>
      <p:bldP spid="1210378" grpId="0" animBg="1"/>
      <p:bldP spid="1210379" grpId="0" animBg="1"/>
      <p:bldP spid="12103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 this chapter you’ll learn: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How to use a preprocessor wrapper to prevent multiple definition errors caused by including more than one copy of a header file in a source-code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understand class scope and accessing class members via the name of an object, a reference to an object or a pointer to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define constructors with default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How destructors are used to perform "termination housekeeping" on an object before it is destroyed.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When constructors and destructors are called and the order in which they are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The logic errors that may occur when a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public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member function of a class returns a reference to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private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assign the data members of one object to those of another object by default </a:t>
            </a:r>
            <a:r>
              <a:rPr lang="en-US" altLang="zh-CN" sz="1600" b="0" dirty="0" err="1">
                <a:ea typeface="Times New Roman" panose="02020603050405020304" pitchFamily="18" charset="0"/>
                <a:cs typeface="Goudy Sans Book" pitchFamily="34" charset="0"/>
              </a:rPr>
              <a:t>memberwise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assignment.</a:t>
            </a:r>
          </a:p>
          <a:p>
            <a:pPr eaLnBrk="1" hangingPunct="1"/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Interface.cpp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11397" name="Object 5"/>
          <p:cNvGraphicFramePr>
            <a:graphicFrameLocks noChangeAspect="1"/>
          </p:cNvGraphicFramePr>
          <p:nvPr/>
        </p:nvGraphicFramePr>
        <p:xfrm>
          <a:off x="0" y="0"/>
          <a:ext cx="7075488" cy="647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Document" r:id="rId4" imgW="7074123" imgH="6473493" progId="Word.Document.8">
                  <p:embed/>
                </p:oleObj>
              </mc:Choice>
              <mc:Fallback>
                <p:oleObj name="Document" r:id="rId4" imgW="7074123" imgH="64734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47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Line 7"/>
          <p:cNvSpPr>
            <a:spLocks noChangeShapeType="1"/>
          </p:cNvSpPr>
          <p:nvPr/>
        </p:nvSpPr>
        <p:spPr bwMode="auto">
          <a:xfrm flipH="1" flipV="1">
            <a:off x="2536825" y="1009650"/>
            <a:ext cx="576263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1400" name="Text Box 8"/>
          <p:cNvSpPr txBox="1">
            <a:spLocks noChangeArrowheads="1"/>
          </p:cNvSpPr>
          <p:nvPr/>
        </p:nvSpPr>
        <p:spPr bwMode="auto">
          <a:xfrm>
            <a:off x="3113088" y="1239838"/>
            <a:ext cx="3916362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Only location where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Implementation.h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included with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#include</a:t>
            </a:r>
          </a:p>
        </p:txBody>
      </p:sp>
      <p:sp>
        <p:nvSpPr>
          <p:cNvPr id="1211402" name="Line 10"/>
          <p:cNvSpPr>
            <a:spLocks noChangeShapeType="1"/>
          </p:cNvSpPr>
          <p:nvPr/>
        </p:nvSpPr>
        <p:spPr bwMode="auto">
          <a:xfrm flipH="1" flipV="1">
            <a:off x="2190750" y="3467100"/>
            <a:ext cx="576263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1403" name="Text Box 11"/>
          <p:cNvSpPr txBox="1">
            <a:spLocks noChangeArrowheads="1"/>
          </p:cNvSpPr>
          <p:nvPr/>
        </p:nvSpPr>
        <p:spPr bwMode="auto">
          <a:xfrm>
            <a:off x="2767013" y="3697288"/>
            <a:ext cx="4224337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Setting the value of the hidden data via a pointer</a:t>
            </a:r>
          </a:p>
        </p:txBody>
      </p:sp>
      <p:sp>
        <p:nvSpPr>
          <p:cNvPr id="1211405" name="Line 13"/>
          <p:cNvSpPr>
            <a:spLocks noChangeShapeType="1"/>
          </p:cNvSpPr>
          <p:nvPr/>
        </p:nvSpPr>
        <p:spPr bwMode="auto">
          <a:xfrm flipH="1" flipV="1">
            <a:off x="2538413" y="4735513"/>
            <a:ext cx="574675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1406" name="Text Box 14"/>
          <p:cNvSpPr txBox="1">
            <a:spLocks noChangeArrowheads="1"/>
          </p:cNvSpPr>
          <p:nvPr/>
        </p:nvSpPr>
        <p:spPr bwMode="auto">
          <a:xfrm>
            <a:off x="3114675" y="4965700"/>
            <a:ext cx="422275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Getting the value of the hidden data via a pointer</a:t>
            </a:r>
          </a:p>
        </p:txBody>
      </p:sp>
    </p:spTree>
    <p:extLst>
      <p:ext uri="{BB962C8B-B14F-4D97-AF65-F5344CB8AC3E}">
        <p14:creationId xmlns:p14="http://schemas.microsoft.com/office/powerpoint/2010/main" val="2377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 animBg="1"/>
      <p:bldP spid="1211400" grpId="0" animBg="1"/>
      <p:bldP spid="1211402" grpId="0" animBg="1"/>
      <p:bldP spid="1211403" grpId="0" animBg="1"/>
      <p:bldP spid="1211405" grpId="0" animBg="1"/>
      <p:bldP spid="12114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fig10_27.cpp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12421" name="Object 5"/>
          <p:cNvGraphicFramePr>
            <a:graphicFrameLocks noChangeAspect="1"/>
          </p:cNvGraphicFramePr>
          <p:nvPr/>
        </p:nvGraphicFramePr>
        <p:xfrm>
          <a:off x="0" y="0"/>
          <a:ext cx="7037388" cy="563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Document" r:id="rId4" imgW="7074123" imgH="5653922" progId="Word.Document.8">
                  <p:embed/>
                </p:oleObj>
              </mc:Choice>
              <mc:Fallback>
                <p:oleObj name="Document" r:id="rId4" imgW="7074123" imgH="56539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63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2423" name="Line 7"/>
          <p:cNvSpPr>
            <a:spLocks noChangeShapeType="1"/>
          </p:cNvSpPr>
          <p:nvPr/>
        </p:nvSpPr>
        <p:spPr bwMode="auto">
          <a:xfrm flipH="1" flipV="1">
            <a:off x="2114550" y="1585913"/>
            <a:ext cx="576263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2424" name="Text Box 8"/>
          <p:cNvSpPr txBox="1">
            <a:spLocks noChangeArrowheads="1"/>
          </p:cNvSpPr>
          <p:nvPr/>
        </p:nvSpPr>
        <p:spPr bwMode="auto">
          <a:xfrm>
            <a:off x="2690813" y="1816100"/>
            <a:ext cx="4376737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Only the header file for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Interface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included in the client code—no mention of the existence of a separate class called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8550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23" grpId="0" animBg="1"/>
      <p:bldP spid="12124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49"/>
          <p:cNvSpPr>
            <a:spLocks noChangeArrowheads="1"/>
          </p:cNvSpPr>
          <p:nvPr/>
        </p:nvSpPr>
        <p:spPr bwMode="auto">
          <a:xfrm>
            <a:off x="2184400" y="2520954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01</a:t>
            </a:r>
            <a:endParaRPr lang="zh-CN" altLang="en-US" sz="2800" b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3005137" y="2520954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Access Functions and Utility</a:t>
            </a:r>
          </a:p>
        </p:txBody>
      </p:sp>
      <p:sp>
        <p:nvSpPr>
          <p:cNvPr id="13320" name="文本框 10"/>
          <p:cNvSpPr txBox="1">
            <a:spLocks noChangeArrowheads="1"/>
          </p:cNvSpPr>
          <p:nvPr/>
        </p:nvSpPr>
        <p:spPr bwMode="auto">
          <a:xfrm>
            <a:off x="4579938" y="665163"/>
            <a:ext cx="33194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BA0D09"/>
                </a:solidFill>
                <a:latin typeface="Algerian" panose="04020705040A02060702" pitchFamily="82" charset="0"/>
                <a:ea typeface="Kozuka Mincho Pro H" pitchFamily="2" charset="-128"/>
              </a:rPr>
              <a:t>Contents</a:t>
            </a:r>
          </a:p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srgbClr val="F97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1" name="直接连接符 11"/>
          <p:cNvCxnSpPr>
            <a:cxnSpLocks noChangeShapeType="1"/>
          </p:cNvCxnSpPr>
          <p:nvPr/>
        </p:nvCxnSpPr>
        <p:spPr bwMode="auto">
          <a:xfrm>
            <a:off x="7810500" y="955675"/>
            <a:ext cx="1325563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连接符 12"/>
          <p:cNvCxnSpPr>
            <a:cxnSpLocks noChangeShapeType="1"/>
          </p:cNvCxnSpPr>
          <p:nvPr/>
        </p:nvCxnSpPr>
        <p:spPr bwMode="auto">
          <a:xfrm>
            <a:off x="-7938" y="1506538"/>
            <a:ext cx="6838951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33513" y="676275"/>
            <a:ext cx="3748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09800" y="685800"/>
            <a:ext cx="2420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Lecture </a:t>
            </a:r>
            <a:r>
              <a:rPr lang="en-US" altLang="zh-CN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8</a:t>
            </a:r>
            <a:r>
              <a:rPr lang="zh-CN" altLang="en-US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6</a:t>
            </a:r>
            <a:endParaRPr lang="zh-CN" altLang="en-US" sz="2800" b="0" dirty="0">
              <a:latin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任意多边形 49"/>
          <p:cNvSpPr>
            <a:spLocks noChangeArrowheads="1"/>
          </p:cNvSpPr>
          <p:nvPr/>
        </p:nvSpPr>
        <p:spPr bwMode="auto">
          <a:xfrm>
            <a:off x="2176485" y="3435330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02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2997222" y="3435330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Time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 Class Case Study: </a:t>
            </a:r>
            <a:b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A Subtle 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Trap</a:t>
            </a:r>
            <a:endParaRPr lang="en-US" altLang="zh-CN" sz="1600" cap="all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任意多边形 49"/>
          <p:cNvSpPr>
            <a:spLocks noChangeArrowheads="1"/>
          </p:cNvSpPr>
          <p:nvPr/>
        </p:nvSpPr>
        <p:spPr bwMode="auto">
          <a:xfrm>
            <a:off x="2184400" y="4349706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03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005137" y="4349706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Proxy Classes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77FDF-D52A-4617-8342-D7E2D53F423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01 </a:t>
            </a:r>
            <a:r>
              <a:rPr lang="en-US" altLang="zh-CN" sz="3200" dirty="0">
                <a:ea typeface="宋体" panose="02010600030101010101" pitchFamily="2" charset="-122"/>
              </a:rPr>
              <a:t>Access Functions and Utility </a:t>
            </a:r>
            <a:r>
              <a:rPr lang="en-US" altLang="zh-CN" sz="1600" b="1" cap="all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Functions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45941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Access functions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read or display data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test the truth or falsity of conditions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Such functions are often called predicate functions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For example,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isEmpty</a:t>
            </a:r>
            <a:r>
              <a:rPr lang="en-US" altLang="zh-CN" dirty="0">
                <a:ea typeface="宋体" panose="02010600030101010101" pitchFamily="2" charset="-122"/>
              </a:rPr>
              <a:t> function for a class capable of holding many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Utility functions (also called helper functions)</a:t>
            </a:r>
          </a:p>
          <a:p>
            <a:pPr lvl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dirty="0">
                <a:ea typeface="宋体" panose="02010600030101010101" pitchFamily="2" charset="-122"/>
              </a:rPr>
              <a:t> member functions that support the operation of the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 member functions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Not part of a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 interface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Not intended to be used by clients of a class</a:t>
            </a:r>
          </a:p>
        </p:txBody>
      </p:sp>
    </p:spTree>
    <p:extLst>
      <p:ext uri="{BB962C8B-B14F-4D97-AF65-F5344CB8AC3E}">
        <p14:creationId xmlns:p14="http://schemas.microsoft.com/office/powerpoint/2010/main" val="37293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SalesPerson.h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192964" name="Object 4"/>
          <p:cNvGraphicFramePr>
            <a:graphicFrameLocks/>
          </p:cNvGraphicFramePr>
          <p:nvPr/>
        </p:nvGraphicFramePr>
        <p:xfrm>
          <a:off x="0" y="0"/>
          <a:ext cx="7075488" cy="45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4" imgW="7074123" imgH="4513572" progId="Word.Document.8">
                  <p:embed/>
                </p:oleObj>
              </mc:Choice>
              <mc:Fallback>
                <p:oleObj name="Document" r:id="rId4" imgW="7074123" imgH="451357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51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2966" name="Text Box 6"/>
          <p:cNvSpPr txBox="1">
            <a:spLocks noChangeArrowheads="1"/>
          </p:cNvSpPr>
          <p:nvPr/>
        </p:nvSpPr>
        <p:spPr bwMode="auto">
          <a:xfrm>
            <a:off x="5032375" y="2776538"/>
            <a:ext cx="3595688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Prototype for a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>
                <a:ea typeface="宋体" panose="02010600030101010101" pitchFamily="2" charset="-122"/>
              </a:rPr>
              <a:t> utility function</a:t>
            </a:r>
          </a:p>
        </p:txBody>
      </p:sp>
      <p:sp>
        <p:nvSpPr>
          <p:cNvPr id="1192968" name="Line 8"/>
          <p:cNvSpPr>
            <a:spLocks noChangeShapeType="1"/>
          </p:cNvSpPr>
          <p:nvPr/>
        </p:nvSpPr>
        <p:spPr bwMode="auto">
          <a:xfrm flipH="1">
            <a:off x="2805113" y="2968625"/>
            <a:ext cx="2189162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966" grpId="0" animBg="1"/>
      <p:bldP spid="11929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SalesPerson.cpp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3)</a:t>
            </a:r>
          </a:p>
        </p:txBody>
      </p:sp>
      <p:graphicFrame>
        <p:nvGraphicFramePr>
          <p:cNvPr id="1193988" name="Object 4"/>
          <p:cNvGraphicFramePr>
            <a:graphicFrameLocks noChangeAspect="1"/>
          </p:cNvGraphicFramePr>
          <p:nvPr/>
        </p:nvGraphicFramePr>
        <p:xfrm>
          <a:off x="0" y="0"/>
          <a:ext cx="7075488" cy="45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4" imgW="7078146" imgH="4515534" progId="Word.Document.8">
                  <p:embed/>
                </p:oleObj>
              </mc:Choice>
              <mc:Fallback>
                <p:oleObj name="Document" r:id="rId4" imgW="7078146" imgH="45155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51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6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SalesPerson.cpp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3)</a:t>
            </a:r>
          </a:p>
        </p:txBody>
      </p:sp>
      <p:graphicFrame>
        <p:nvGraphicFramePr>
          <p:cNvPr id="1195012" name="Object 4"/>
          <p:cNvGraphicFramePr>
            <a:graphicFrameLocks noChangeAspect="1"/>
          </p:cNvGraphicFramePr>
          <p:nvPr/>
        </p:nvGraphicFramePr>
        <p:xfrm>
          <a:off x="0" y="0"/>
          <a:ext cx="7075488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Document" r:id="rId4" imgW="7078146" imgH="5216016" progId="Word.Document.8">
                  <p:embed/>
                </p:oleObj>
              </mc:Choice>
              <mc:Fallback>
                <p:oleObj name="Document" r:id="rId4" imgW="7078146" imgH="52160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5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SalesPerson.cpp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(3 of 3)</a:t>
            </a:r>
          </a:p>
        </p:txBody>
      </p:sp>
      <p:graphicFrame>
        <p:nvGraphicFramePr>
          <p:cNvPr id="1196036" name="Object 4"/>
          <p:cNvGraphicFramePr>
            <a:graphicFrameLocks noChangeAspect="1"/>
          </p:cNvGraphicFramePr>
          <p:nvPr/>
        </p:nvGraphicFramePr>
        <p:xfrm>
          <a:off x="0" y="0"/>
          <a:ext cx="7075488" cy="45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Document" r:id="rId4" imgW="7074123" imgH="4513572" progId="Word.Document.8">
                  <p:embed/>
                </p:oleObj>
              </mc:Choice>
              <mc:Fallback>
                <p:oleObj name="Document" r:id="rId4" imgW="7074123" imgH="45135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51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6038" name="Text Box 6"/>
          <p:cNvSpPr txBox="1">
            <a:spLocks noChangeArrowheads="1"/>
          </p:cNvSpPr>
          <p:nvPr/>
        </p:nvSpPr>
        <p:spPr bwMode="auto">
          <a:xfrm>
            <a:off x="4533900" y="741363"/>
            <a:ext cx="3135313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Calling a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>
                <a:ea typeface="宋体" panose="02010600030101010101" pitchFamily="2" charset="-122"/>
              </a:rPr>
              <a:t> utility function</a:t>
            </a:r>
          </a:p>
        </p:txBody>
      </p:sp>
      <p:sp>
        <p:nvSpPr>
          <p:cNvPr id="1196039" name="Line 7"/>
          <p:cNvSpPr>
            <a:spLocks noChangeShapeType="1"/>
          </p:cNvSpPr>
          <p:nvPr/>
        </p:nvSpPr>
        <p:spPr bwMode="auto">
          <a:xfrm flipH="1">
            <a:off x="2613025" y="893763"/>
            <a:ext cx="1920875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6041" name="Text Box 9"/>
          <p:cNvSpPr txBox="1">
            <a:spLocks noChangeArrowheads="1"/>
          </p:cNvSpPr>
          <p:nvPr/>
        </p:nvSpPr>
        <p:spPr bwMode="auto">
          <a:xfrm>
            <a:off x="4533900" y="2546350"/>
            <a:ext cx="3609975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Definition of a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>
                <a:ea typeface="宋体" panose="02010600030101010101" pitchFamily="2" charset="-122"/>
              </a:rPr>
              <a:t> utility function</a:t>
            </a:r>
          </a:p>
        </p:txBody>
      </p:sp>
      <p:sp>
        <p:nvSpPr>
          <p:cNvPr id="1196042" name="Line 10"/>
          <p:cNvSpPr>
            <a:spLocks noChangeShapeType="1"/>
          </p:cNvSpPr>
          <p:nvPr/>
        </p:nvSpPr>
        <p:spPr bwMode="auto">
          <a:xfrm flipH="1" flipV="1">
            <a:off x="3535363" y="2430463"/>
            <a:ext cx="998537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38" grpId="0" animBg="1"/>
      <p:bldP spid="1196039" grpId="0" animBg="1"/>
      <p:bldP spid="1196041" grpId="0" animBg="1"/>
      <p:bldP spid="11960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fig09_07.cpp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198084" name="Object 4"/>
          <p:cNvGraphicFramePr>
            <a:graphicFrameLocks noChangeAspect="1"/>
          </p:cNvGraphicFramePr>
          <p:nvPr/>
        </p:nvGraphicFramePr>
        <p:xfrm>
          <a:off x="0" y="0"/>
          <a:ext cx="7075488" cy="635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Document" r:id="rId4" imgW="7078146" imgH="6359020" progId="Word.Document.8">
                  <p:embed/>
                </p:oleObj>
              </mc:Choice>
              <mc:Fallback>
                <p:oleObj name="Document" r:id="rId4" imgW="7078146" imgH="63590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35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宋体"/>
        <a:cs typeface=""/>
      </a:majorFont>
      <a:minorFont>
        <a:latin typeface="Lucida Consol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宋体"/>
        <a:cs typeface=""/>
      </a:majorFont>
      <a:minorFont>
        <a:latin typeface="A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基本">
  <a:themeElements>
    <a:clrScheme name="基本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基本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</TotalTime>
  <Pages>0</Pages>
  <Words>699</Words>
  <Characters>0</Characters>
  <Application>Microsoft Office PowerPoint</Application>
  <DocSecurity>0</DocSecurity>
  <PresentationFormat>全屏显示(4:3)</PresentationFormat>
  <Lines>0</Lines>
  <Paragraphs>113</Paragraphs>
  <Slides>21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7" baseType="lpstr">
      <vt:lpstr>AGaramond</vt:lpstr>
      <vt:lpstr>Algerian</vt:lpstr>
      <vt:lpstr>Goudy Sans Book</vt:lpstr>
      <vt:lpstr>Goudy Sans Medium</vt:lpstr>
      <vt:lpstr>Kozuka Mincho Pr6N H</vt:lpstr>
      <vt:lpstr>Kozuka Mincho Pro H</vt:lpstr>
      <vt:lpstr>宋体</vt:lpstr>
      <vt:lpstr>微软雅黑</vt:lpstr>
      <vt:lpstr>Arial</vt:lpstr>
      <vt:lpstr>Arial Black</vt:lpstr>
      <vt:lpstr>Courier New</vt:lpstr>
      <vt:lpstr>Lucida Console</vt:lpstr>
      <vt:lpstr>Symbol</vt:lpstr>
      <vt:lpstr>Times</vt:lpstr>
      <vt:lpstr>Times New Roman</vt:lpstr>
      <vt:lpstr>Wingdings</vt:lpstr>
      <vt:lpstr>Deitel_HTP_Title</vt:lpstr>
      <vt:lpstr>Quotes</vt:lpstr>
      <vt:lpstr>Objectives</vt:lpstr>
      <vt:lpstr>Outline</vt:lpstr>
      <vt:lpstr>Tips</vt:lpstr>
      <vt:lpstr>Code</vt:lpstr>
      <vt:lpstr>Figures</vt:lpstr>
      <vt:lpstr>Paragraphs</vt:lpstr>
      <vt:lpstr>基本</vt:lpstr>
      <vt:lpstr>Document</vt:lpstr>
      <vt:lpstr>Classes: A Deeper Look, Part </vt:lpstr>
      <vt:lpstr>OBJECTIVES</vt:lpstr>
      <vt:lpstr>PowerPoint 演示文稿</vt:lpstr>
      <vt:lpstr>01 Access Functions and Utility Functions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02 Time Class Case Study:  A Subtle Trap—Returning a Reference to a private Data Member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03 Proxy Classes</vt:lpstr>
      <vt:lpstr>03 Proxy Classes (Cont.)</vt:lpstr>
      <vt:lpstr>PowerPoint 演示文稿</vt:lpstr>
      <vt:lpstr>PowerPoint 演示文稿</vt:lpstr>
      <vt:lpstr>PowerPoint 演示文稿</vt:lpstr>
      <vt:lpstr>PowerPoint 演示文稿</vt:lpstr>
    </vt:vector>
  </TitlesOfParts>
  <Manager/>
  <Company>Laserwords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Prabhu</dc:creator>
  <cp:keywords/>
  <dc:description/>
  <cp:lastModifiedBy>赖颖东</cp:lastModifiedBy>
  <cp:revision>735</cp:revision>
  <dcterms:created xsi:type="dcterms:W3CDTF">2004-12-20T05:11:56Z</dcterms:created>
  <dcterms:modified xsi:type="dcterms:W3CDTF">2016-03-10T03:27:47Z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