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781" r:id="rId9"/>
  </p:sldMasterIdLst>
  <p:notesMasterIdLst>
    <p:notesMasterId r:id="rId45"/>
  </p:notesMasterIdLst>
  <p:sldIdLst>
    <p:sldId id="256" r:id="rId10"/>
    <p:sldId id="573" r:id="rId11"/>
    <p:sldId id="418" r:id="rId12"/>
    <p:sldId id="574" r:id="rId13"/>
    <p:sldId id="575" r:id="rId14"/>
    <p:sldId id="579" r:id="rId15"/>
    <p:sldId id="580" r:id="rId16"/>
    <p:sldId id="582" r:id="rId17"/>
    <p:sldId id="589" r:id="rId18"/>
    <p:sldId id="590" r:id="rId19"/>
    <p:sldId id="592" r:id="rId20"/>
    <p:sldId id="593" r:id="rId21"/>
    <p:sldId id="594" r:id="rId22"/>
    <p:sldId id="595" r:id="rId23"/>
    <p:sldId id="596" r:id="rId24"/>
    <p:sldId id="597" r:id="rId25"/>
    <p:sldId id="601" r:id="rId26"/>
    <p:sldId id="602" r:id="rId27"/>
    <p:sldId id="603" r:id="rId28"/>
    <p:sldId id="604" r:id="rId29"/>
    <p:sldId id="605" r:id="rId30"/>
    <p:sldId id="606" r:id="rId31"/>
    <p:sldId id="607" r:id="rId32"/>
    <p:sldId id="608" r:id="rId33"/>
    <p:sldId id="609" r:id="rId34"/>
    <p:sldId id="610" r:id="rId35"/>
    <p:sldId id="611" r:id="rId36"/>
    <p:sldId id="612" r:id="rId37"/>
    <p:sldId id="613" r:id="rId38"/>
    <p:sldId id="614" r:id="rId39"/>
    <p:sldId id="615" r:id="rId40"/>
    <p:sldId id="616" r:id="rId41"/>
    <p:sldId id="617" r:id="rId42"/>
    <p:sldId id="618" r:id="rId43"/>
    <p:sldId id="619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5986113566" initials="8" lastIdx="1" clrIdx="0">
    <p:extLst>
      <p:ext uri="{19B8F6BF-5375-455C-9EA6-DF929625EA0E}">
        <p15:presenceInfo xmlns:p15="http://schemas.microsoft.com/office/powerpoint/2012/main" userId="e9de499e2328bd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FA"/>
    <a:srgbClr val="00FF00"/>
    <a:srgbClr val="FFFFCC"/>
    <a:srgbClr val="F0F7F7"/>
    <a:srgbClr val="4F87C6"/>
    <a:srgbClr val="4D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>
      <p:cViewPr varScale="1">
        <p:scale>
          <a:sx n="97" d="100"/>
          <a:sy n="97" d="100"/>
        </p:scale>
        <p:origin x="144" y="82"/>
      </p:cViewPr>
      <p:guideLst>
        <p:guide orient="horz" pos="2159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commentAuthors" Target="commentAuthor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9T14:11:39.581" idx="1">
    <p:pos x="616" y="1698"/>
    <p:text>output可以是输出到文件或屏幕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4F9C04-2E53-4346-B71D-96BA7F5DB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3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51D4434-232E-461D-8B09-93328581E819}" type="slidenum">
              <a:rPr lang="en-US" altLang="zh-CN" sz="1200"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66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3FAAB70-CA14-42EE-B825-979EC54EF1FA}" type="slidenum">
              <a:rPr lang="en-US" altLang="zh-CN" sz="12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99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910C83F-04EC-46E1-BE03-F4F13579C157}" type="slidenum">
              <a:rPr lang="en-US" altLang="zh-CN" sz="12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84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0C7D163-C5FB-4A65-97B0-6247D9B395AC}" type="slidenum">
              <a:rPr lang="en-US" altLang="zh-CN" sz="12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25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707DA41-8038-4441-AE92-53C7244E4285}" type="slidenum">
              <a:rPr lang="en-US" altLang="zh-CN" sz="12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52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35B1351-C30B-4E8D-9D8D-CE2A5034866C}" type="slidenum">
              <a:rPr lang="en-US" altLang="zh-CN" sz="12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26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6485872-F0D1-43AB-8680-5BEB89B9B760}" type="slidenum">
              <a:rPr lang="en-US" altLang="zh-CN" sz="12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965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7C3D3ED-9859-4D27-B0D9-6ACBD2CCF509}" type="slidenum">
              <a:rPr lang="en-US" altLang="zh-CN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78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532A049-4641-43B9-B7BA-78C4F88262C9}" type="slidenum">
              <a:rPr lang="en-US" altLang="zh-CN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83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140A646-1809-41EC-80A3-DBC9A9D187F6}" type="slidenum">
              <a:rPr lang="en-US" altLang="zh-CN" sz="12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41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A26659E-E5AA-4C77-98DC-461D943AA386}" type="slidenum">
              <a:rPr lang="en-US" altLang="zh-CN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4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9BCD76A-97CD-4111-B2F4-AAED8D13C625}" type="slidenum">
              <a:rPr lang="en-US" altLang="zh-CN" sz="1200"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800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956158F-F03C-4BDE-AA82-2828B1EE416C}" type="slidenum">
              <a:rPr lang="en-US" altLang="zh-CN" sz="12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46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E13F653-69E8-4CED-AF20-3413793D1468}" type="slidenum">
              <a:rPr lang="en-US" altLang="zh-CN" sz="12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3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36BD076-4A00-434D-8BFF-93E13C7687B7}" type="slidenum">
              <a:rPr lang="en-US" altLang="zh-CN" sz="12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65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C7F9648-7CDE-4B87-9852-950E5F8A93C4}" type="slidenum">
              <a:rPr lang="en-US" altLang="zh-CN" sz="12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53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6966A23-A4C3-4A12-94E2-B64C5EDE55C4}" type="slidenum">
              <a:rPr lang="en-US" altLang="zh-CN" sz="12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07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22A1C6D-7C89-4ED2-A023-56992CF8AFD3}" type="slidenum">
              <a:rPr lang="en-US" altLang="zh-CN" sz="12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52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0B63EA8-D6F0-41E9-8000-4D381948162C}" type="slidenum">
              <a:rPr lang="en-US" altLang="zh-CN" sz="12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76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EAFBC6B-68F9-40DF-A418-EC160381648A}" type="slidenum">
              <a:rPr lang="en-US" altLang="zh-CN" sz="12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36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023E7C8-2579-466F-8DA0-03F217D4634F}" type="slidenum">
              <a:rPr lang="en-US" altLang="zh-CN" sz="12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84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B3251C6-1A74-46FB-BD06-663C83F27C08}" type="slidenum">
              <a:rPr lang="en-US" altLang="zh-CN" sz="1200">
                <a:latin typeface="Arial" panose="020B0604020202020204" pitchFamily="34" charset="0"/>
              </a:rPr>
              <a:pPr eaLnBrk="1" hangingPunct="1"/>
              <a:t>32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2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D237AD1-C7E2-4F7A-9796-68E148F5AE90}" type="slidenum">
              <a:rPr lang="en-US" altLang="zh-CN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157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E17B0D5-C657-4157-83C7-7C50B6F3BC9F}" type="slidenum">
              <a:rPr lang="en-US" altLang="zh-CN" sz="1200">
                <a:latin typeface="Arial" panose="020B0604020202020204" pitchFamily="34" charset="0"/>
              </a:rPr>
              <a:pPr eaLnBrk="1" hangingPunct="1"/>
              <a:t>33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16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14A0254-3472-442F-883D-651F449A2D9F}" type="slidenum">
              <a:rPr lang="en-US" altLang="zh-CN" sz="1200">
                <a:latin typeface="Arial" panose="020B0604020202020204" pitchFamily="34" charset="0"/>
              </a:rPr>
              <a:pPr eaLnBrk="1" hangingPunct="1"/>
              <a:t>34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261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2A9E835-68F3-46E9-BABD-3518B24ECA0C}" type="slidenum">
              <a:rPr lang="en-US" altLang="zh-CN" sz="1200">
                <a:latin typeface="Arial" panose="020B0604020202020204" pitchFamily="34" charset="0"/>
              </a:rPr>
              <a:pPr eaLnBrk="1" hangingPunct="1"/>
              <a:t>35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76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8C5C37E-C7DD-4D79-BAC1-E806566EF436}" type="slidenum">
              <a:rPr lang="en-US" altLang="zh-CN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9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2BEE1A5-9E38-45FD-98F1-D5043DEE5400}" type="slidenum">
              <a:rPr lang="en-US" altLang="zh-CN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335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0489967-B9DC-4B32-A861-A618CD4D645F}" type="slidenum">
              <a:rPr lang="en-US" altLang="zh-CN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22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97CC91A-B45A-4E05-87CD-EB342A16C11B}" type="slidenum">
              <a:rPr lang="en-US" altLang="zh-CN" sz="12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38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1328F2D-4148-44DA-BAE6-1E48921FE3C6}" type="slidenum">
              <a:rPr lang="en-US" altLang="zh-CN" sz="12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133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DC2791D-1F88-4C9E-A34B-613D154CDFF8}" type="slidenum">
              <a:rPr lang="en-US" altLang="zh-CN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93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E957F-FCFE-44F7-9007-355DC35DA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3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C7284-D7C6-450E-8FC6-85BA57D079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06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D7829-51CA-45F2-ABDB-BBDCF971FB31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1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4213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4213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CB134-D71F-444E-8AB6-BB19285A5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54A35-929E-4595-934F-C6F3B8F83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EB33A-0CB8-4EFA-8D28-773B268B7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85C2-DC03-40D8-B2BF-C8DDA288F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05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117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117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22DCF-738F-4116-AD79-B858AFBCD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92F1C-FEE0-4FDF-8AA5-17C0076D2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0A154-51E5-424F-B27A-5A10EF607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1280F-3C53-497D-AF6C-532BDD7EF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7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7B1B2-2820-4273-9299-23590693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07A2C-2335-451E-BCE4-30F7F705D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0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38215-8DF2-49F7-B357-29F4D0EB2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31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FD91F-9466-4A14-9642-B7900188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1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79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79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10D78-A341-476E-8283-4B41DDC4A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6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D09CF-E684-4B2A-81C2-8690D911B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9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990D2-FD07-4D19-84B2-5521EA4B7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9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A50E4-6C8E-42CF-9D87-4845E3E48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2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EA092-2EB9-4EE4-B894-4B472241C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1D139-23B2-4EFB-913D-8DF5EF1C4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5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F082C-37F6-440D-A996-E16BFF998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14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1A965-355E-4D57-9349-738A3A94A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1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5A118-60CB-4655-BADA-2BE11B236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407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8B8C8-A4A7-4973-8880-A4DD2B84B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374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E7506-EB48-4AC8-B518-8593DEF98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08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3D7C6-6BCA-47DC-8EF8-606BAC5B9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41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41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6A55-44EB-4C4F-A78E-49C4B501B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48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21EAA-204A-4DB3-87D9-666F51B1D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8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42E5-47ED-46A4-895E-900BEFD7C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02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E3CD1-1905-420F-BAE7-E1511B2CC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5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25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25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757FD-0061-4AF1-B4CC-BAA20950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283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A4B0A-F489-449F-888C-1DAE2E52E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71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9A093-76B4-4A67-AA28-F63093BD9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8834-06AC-4908-BBDB-6003DE9B7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9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77123-C363-484E-BDAE-2813CA6BE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6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DE3D-8B2A-48BB-B538-60DA67B5F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38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A2668-18E8-49A0-B93E-3098F74F5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40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54A0-B63F-4701-AD1A-9C30A935A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7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8913" y="365125"/>
            <a:ext cx="1976437" cy="202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5776913" cy="202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F401-DC3E-487F-A385-0FDE17FED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98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E4655-7928-4B48-B33E-AC7D9D6DF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1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14E70-1323-4A09-8315-576057AD0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71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0C162-1411-467C-8600-0CD823818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1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198E9-BCB8-4C68-A7CF-35CEE44F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83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5FDDA-E226-4F50-8AC5-89FE35A96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0DAA8-5F35-4C8F-A81B-8F8C5AF63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55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8706F-1507-4EB6-91BD-5A452724B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32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EEF42-F650-4498-AA56-E9C7D49A3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505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7C2CB-F707-4E40-82AA-601F8086F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42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4E1D0-BD34-4C96-BD68-E3DFEA9FB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0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C98C5-C102-4494-9177-B11A34F08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7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21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21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1ABA0-E51E-4DE2-8502-E612D85DE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34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23D67-6CBD-42C9-A163-DE9B34173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82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055A7-96AE-43A5-B634-CEB3C7C43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034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06FE0-4E39-42A1-A5D2-5E55BFEAD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105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3238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3238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37C0B-7048-4F3B-9B26-984F47E4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4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E9B26-EF93-4372-BFE1-B056D23CE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9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E9D6D-8B1B-4BD5-B669-9A3A88E8C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02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F4C12-774C-46E3-8D88-7B6C43D23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44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3B61C-CD88-4783-BC5C-C47D7BF17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08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A6DA8-20BF-4D59-A6E7-AA0F77A41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82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60F82-1A64-44A6-A78D-748A93E57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43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5B844-3F51-4778-A81B-B905BE3C4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82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4252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42529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1448-BAE0-44EB-8198-952050C59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5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9241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863653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913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45B27-B125-4381-8036-D1B4BB65D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21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73171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196629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624001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8482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6912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44097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23497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825625"/>
            <a:ext cx="2171700" cy="4651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62700" cy="465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6877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9B889-F37F-4A4C-9C26-4948CCD2C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586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69151-F539-4524-98D6-8D070A2B2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5ABE7-B16C-4A5A-8FE9-50785651D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302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D3BA4-BA8E-4BB3-BF6E-22CB17345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66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44831-F220-45C6-9B0F-C58426845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04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A1571-AD5F-4513-9B7F-675C3EF2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721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0B550-E4EA-4C0F-8ACA-F27AF2C65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93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40910-7BC0-443C-860F-304A0756B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8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CADFA-5EA6-4B23-BCE5-1F94B2736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87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F7C68-C9A9-424B-AC07-4915C93C2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942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F5C9C-9DFC-45D6-AB99-AA0A082D4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93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BF96-32F4-4823-A5C8-770F63A94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394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C1D58-39C4-4037-96C8-2DDBB18FE846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A6555-EE67-4243-9427-B33CE8523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0103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50BF2-B984-4CEC-BE83-0AA5257F088F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81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080DD-28B4-4341-AD2C-77411E045AE4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69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D8D96-FE5E-458D-A141-C202692EE40E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4497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A3BB4-9B2E-407F-92FE-F381AC080528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76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49C18-D6C7-43A2-B6E1-43A62A366BAF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521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E18D7-11EB-4FEF-9354-CBC83A477D7B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044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11A2-C9C1-445A-B242-D34BA2DBE06C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554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1C185-EB78-45A2-B246-D4046ABC5FFC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759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19ABB-EF23-4448-8793-D79379486CD9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962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72200" y="152400"/>
            <a:ext cx="19050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562600" cy="5973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377A3-405F-474B-851E-45CE29C3F5D8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1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90788"/>
            <a:ext cx="73152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3D461C45-88FF-4173-80FE-F7A559C24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  <p:sp>
        <p:nvSpPr>
          <p:cNvPr id="1033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4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6000" b="1" kern="1200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40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ADBF8FE-3EA7-4F03-AB39-4590E0BAF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8" name="Rectangle 10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buChar char="•"/>
        <a:defRPr sz="2800" b="1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Times" panose="02020603050405020304" pitchFamily="18" charset="0"/>
        <a:buChar char="—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866BEBEC-6B9F-434F-A952-82A10EE4E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9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080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25638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53A20D41-F4EE-4234-B39F-8C9036DE1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0" name="Picture 4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5"/>
          <p:cNvSpPr>
            <a:spLocks noChangeArrowheads="1"/>
          </p:cNvSpPr>
          <p:nvPr userDrawn="1"/>
        </p:nvSpPr>
        <p:spPr bwMode="auto">
          <a:xfrm>
            <a:off x="0" y="22225"/>
            <a:ext cx="309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2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3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4" name="Rectangle 8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buChar char="–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742EE8D-7D9F-4C75-B971-CD0D65228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4" name="AutoShape 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5" name="AutoShape 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6" name="Line 6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03463"/>
            <a:ext cx="72390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910B263C-8AF8-42D4-90E0-86E4F931B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2008 Pearson Education, Inc.  All rights reserved.</a:t>
            </a:r>
          </a:p>
        </p:txBody>
      </p:sp>
      <p:sp>
        <p:nvSpPr>
          <p:cNvPr id="6150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277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151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53388" y="60277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600"/>
        </a:spcAft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463550" indent="450850" algn="l" rtl="0" eaLnBrk="0" fontAlgn="base" hangingPunct="0">
        <a:spcBef>
          <a:spcPct val="20000"/>
        </a:spcBef>
        <a:spcAft>
          <a:spcPct val="0"/>
        </a:spcAft>
        <a:buChar char="•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682625" indent="688975" algn="l" rtl="0" eaLnBrk="0" fontAlgn="base" hangingPunct="0">
        <a:spcBef>
          <a:spcPct val="20000"/>
        </a:spcBef>
        <a:spcAft>
          <a:spcPct val="0"/>
        </a:spcAft>
        <a:buChar char="–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863600" indent="965200" algn="l" rtl="0" eaLnBrk="0" fontAlgn="base" hangingPunct="0">
        <a:spcBef>
          <a:spcPct val="20000"/>
        </a:spcBef>
        <a:spcAft>
          <a:spcPct val="0"/>
        </a:spcAft>
        <a:buChar char="»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16255CDC-7715-455B-9E43-FED4617F6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8197" name="AutoShape 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198" name="AutoShape 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1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fld id="{2FD8AA41-61FA-46D4-A9ED-6E900F7369FC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922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92875"/>
            <a:ext cx="3429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5.xml"/><Relationship Id="rId5" Type="http://schemas.openxmlformats.org/officeDocument/2006/relationships/comments" Target="../comments/comment1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l" eaLnBrk="1" hangingPunct="1">
              <a:buFontTx/>
              <a:buNone/>
            </a:pPr>
            <a:r>
              <a:rPr lang="en-US" altLang="zh-CN" sz="3600" dirty="0">
                <a:ea typeface="宋体" panose="02010600030101010101" pitchFamily="2" charset="-122"/>
              </a:rPr>
              <a:t>Operator Overloading;</a:t>
            </a:r>
            <a:br>
              <a:rPr lang="en-US" altLang="zh-CN" sz="3600" dirty="0">
                <a:ea typeface="宋体" panose="02010600030101010101" pitchFamily="2" charset="-122"/>
              </a:rPr>
            </a:br>
            <a:r>
              <a:rPr lang="en-US" altLang="zh-CN" sz="3600" dirty="0">
                <a:ea typeface="宋体" panose="02010600030101010101" pitchFamily="2" charset="-122"/>
              </a:rPr>
              <a:t>String and Array Objects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z="3600" b="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Chapter </a:t>
            </a:r>
            <a:r>
              <a:rPr lang="en-US" altLang="zh-CN" sz="3600" b="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11</a:t>
            </a:r>
          </a:p>
          <a:p>
            <a:pPr eaLnBrk="1" hangingPunct="1"/>
            <a:r>
              <a:rPr lang="zh-CN" altLang="en-US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Lecture </a:t>
            </a:r>
            <a:r>
              <a:rPr lang="en-US" altLang="zh-CN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9</a:t>
            </a:r>
            <a:r>
              <a:rPr lang="zh-CN" altLang="en-US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</a:t>
            </a:r>
            <a:r>
              <a:rPr lang="en-US" altLang="zh-CN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1268" name="文本框 1"/>
          <p:cNvSpPr txBox="1">
            <a:spLocks noChangeArrowheads="1"/>
          </p:cNvSpPr>
          <p:nvPr/>
        </p:nvSpPr>
        <p:spPr bwMode="auto">
          <a:xfrm>
            <a:off x="-687388" y="952500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16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690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1.2 Operator Functions as </a:t>
            </a:r>
            <a:b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Class Members vs. Global Members(Cont.)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Overloaded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&lt;&lt;</a:t>
            </a:r>
            <a:r>
              <a:rPr lang="en-US" altLang="zh-CN" dirty="0">
                <a:ea typeface="宋体" panose="02010600030101010101" pitchFamily="2" charset="-122"/>
              </a:rPr>
              <a:t> operator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Left operand of type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ostream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&amp;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Such as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cout</a:t>
            </a:r>
            <a:r>
              <a:rPr lang="en-US" altLang="zh-CN" dirty="0">
                <a:ea typeface="宋体" panose="02010600030101010101" pitchFamily="2" charset="-122"/>
              </a:rPr>
              <a:t> object in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cout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&lt;&lt;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classObject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Similarly, overloaded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&gt;&gt;</a:t>
            </a:r>
            <a:r>
              <a:rPr lang="en-US" altLang="zh-CN" dirty="0">
                <a:ea typeface="宋体" panose="02010600030101010101" pitchFamily="2" charset="-122"/>
              </a:rPr>
              <a:t> has left operand of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istream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&amp;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Thus, both must be global functions</a:t>
            </a:r>
          </a:p>
        </p:txBody>
      </p:sp>
    </p:spTree>
    <p:extLst>
      <p:ext uri="{BB962C8B-B14F-4D97-AF65-F5344CB8AC3E}">
        <p14:creationId xmlns:p14="http://schemas.microsoft.com/office/powerpoint/2010/main" val="78620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Commutative operators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May want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to be commutative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So both “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 + b</a:t>
            </a:r>
            <a:r>
              <a:rPr lang="en-US" altLang="zh-CN" dirty="0">
                <a:ea typeface="宋体" panose="02010600030101010101" pitchFamily="2" charset="-122"/>
              </a:rPr>
              <a:t>” and “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b + a</a:t>
            </a:r>
            <a:r>
              <a:rPr lang="en-US" altLang="zh-CN" dirty="0">
                <a:ea typeface="宋体" panose="02010600030101010101" pitchFamily="2" charset="-122"/>
              </a:rPr>
              <a:t>” work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Suppose we have two different classes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Overloaded operator can only be member function when its class is on left</a:t>
            </a:r>
          </a:p>
          <a:p>
            <a:pPr lvl="3" eaLnBrk="1" hangingPunct="1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HugeIntClass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long </a:t>
            </a:r>
            <a:r>
              <a:rPr lang="en-US" altLang="zh-CN" sz="18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4" eaLnBrk="1" hangingPunct="1"/>
            <a:r>
              <a:rPr lang="en-US" altLang="zh-CN" dirty="0">
                <a:ea typeface="宋体" panose="02010600030101010101" pitchFamily="2" charset="-122"/>
              </a:rPr>
              <a:t>Can be member function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When other way, need a global overloaded function</a:t>
            </a:r>
          </a:p>
          <a:p>
            <a:pPr lvl="3" eaLnBrk="1" hangingPunct="1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long </a:t>
            </a:r>
            <a:r>
              <a:rPr lang="en-US" altLang="zh-CN" sz="18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+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HugeIntClass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690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1.2 Operator Functions as </a:t>
            </a:r>
            <a:b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Class Members vs. Global Members(Cont.)</a:t>
            </a:r>
          </a:p>
        </p:txBody>
      </p:sp>
    </p:spTree>
    <p:extLst>
      <p:ext uri="{BB962C8B-B14F-4D97-AF65-F5344CB8AC3E}">
        <p14:creationId xmlns:p14="http://schemas.microsoft.com/office/powerpoint/2010/main" val="7860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096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02 Overloading Stream Insertion and Stream Extraction Operators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&lt;&lt;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&gt;&gt;</a:t>
            </a:r>
            <a:r>
              <a:rPr lang="en-US" altLang="zh-CN" dirty="0">
                <a:ea typeface="宋体" panose="02010600030101010101" pitchFamily="2" charset="-122"/>
              </a:rPr>
              <a:t> operators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Already overloaded to process each built-in type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Can also process a user-defined class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Overload using global,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friend</a:t>
            </a:r>
            <a:r>
              <a:rPr lang="en-US" altLang="zh-CN" dirty="0">
                <a:ea typeface="宋体" panose="02010600030101010101" pitchFamily="2" charset="-122"/>
              </a:rPr>
              <a:t> functions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Example program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PhoneNumber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Holds a telephone number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Print out formatted number automatically</a:t>
            </a:r>
          </a:p>
          <a:p>
            <a:pPr lvl="2" eaLnBrk="1" hangingPunct="1">
              <a:buFontTx/>
              <a:buNone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(123) 456-7890</a:t>
            </a:r>
          </a:p>
        </p:txBody>
      </p:sp>
    </p:spTree>
    <p:extLst>
      <p:ext uri="{BB962C8B-B14F-4D97-AF65-F5344CB8AC3E}">
        <p14:creationId xmlns:p14="http://schemas.microsoft.com/office/powerpoint/2010/main" val="2021897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7037388" cy="540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5429520" progId="Word.Document.8">
                  <p:embed/>
                </p:oleObj>
              </mc:Choice>
              <mc:Fallback>
                <p:oleObj name="Document" r:id="rId3" imgW="7074123" imgH="5429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40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PhoneNumber.h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1)</a:t>
            </a:r>
          </a:p>
        </p:txBody>
      </p:sp>
      <p:sp>
        <p:nvSpPr>
          <p:cNvPr id="1163270" name="Text Box 6"/>
          <p:cNvSpPr txBox="1">
            <a:spLocks noChangeArrowheads="1"/>
          </p:cNvSpPr>
          <p:nvPr/>
        </p:nvSpPr>
        <p:spPr bwMode="auto">
          <a:xfrm>
            <a:off x="4191000" y="4648200"/>
            <a:ext cx="4495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ea typeface="Times New Roman" panose="02020603050405020304" pitchFamily="18" charset="0"/>
                <a:cs typeface="AGaramond" pitchFamily="18" charset="0"/>
              </a:rPr>
              <a:t>Notice function prototypes for overloaded operators 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&gt;&gt;</a:t>
            </a:r>
            <a:r>
              <a:rPr lang="en-US" altLang="zh-CN">
                <a:solidFill>
                  <a:srgbClr val="000000"/>
                </a:solidFill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&lt;&lt;</a:t>
            </a:r>
            <a:r>
              <a:rPr lang="en-US" altLang="zh-CN">
                <a:solidFill>
                  <a:srgbClr val="000000"/>
                </a:solidFill>
                <a:ea typeface="Times New Roman" panose="02020603050405020304" pitchFamily="18" charset="0"/>
                <a:cs typeface="AGaramond" pitchFamily="18" charset="0"/>
              </a:rPr>
              <a:t> (must be global, 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friend</a:t>
            </a:r>
            <a:r>
              <a:rPr lang="en-US" altLang="zh-CN">
                <a:solidFill>
                  <a:srgbClr val="000000"/>
                </a:solidFill>
                <a:ea typeface="Times New Roman" panose="02020603050405020304" pitchFamily="18" charset="0"/>
                <a:cs typeface="AGaramond" pitchFamily="18" charset="0"/>
              </a:rPr>
              <a:t> functions)</a:t>
            </a:r>
          </a:p>
        </p:txBody>
      </p:sp>
      <p:sp>
        <p:nvSpPr>
          <p:cNvPr id="1163271" name="Line 7"/>
          <p:cNvSpPr>
            <a:spLocks noChangeShapeType="1"/>
          </p:cNvSpPr>
          <p:nvPr/>
        </p:nvSpPr>
        <p:spPr bwMode="auto">
          <a:xfrm flipH="1" flipV="1">
            <a:off x="5562600" y="35052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63272" name="Line 8"/>
          <p:cNvSpPr>
            <a:spLocks noChangeShapeType="1"/>
          </p:cNvSpPr>
          <p:nvPr/>
        </p:nvSpPr>
        <p:spPr bwMode="auto">
          <a:xfrm flipH="1" flipV="1">
            <a:off x="5029200" y="3657600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65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3270" grpId="0" animBg="1"/>
      <p:bldP spid="1163271" grpId="0" animBg="1"/>
      <p:bldP spid="11632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0" y="0"/>
          <a:ext cx="7037388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4064049" progId="Word.Document.8">
                  <p:embed/>
                </p:oleObj>
              </mc:Choice>
              <mc:Fallback>
                <p:oleObj name="Document" r:id="rId3" imgW="7074123" imgH="40640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05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PhoneNumber.cpp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2)</a:t>
            </a:r>
          </a:p>
        </p:txBody>
      </p:sp>
      <p:sp>
        <p:nvSpPr>
          <p:cNvPr id="1164294" name="Text Box 6"/>
          <p:cNvSpPr txBox="1">
            <a:spLocks noChangeArrowheads="1"/>
          </p:cNvSpPr>
          <p:nvPr/>
        </p:nvSpPr>
        <p:spPr bwMode="auto">
          <a:xfrm>
            <a:off x="5791200" y="3352800"/>
            <a:ext cx="29718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Display formatted phone number</a:t>
            </a:r>
          </a:p>
        </p:txBody>
      </p:sp>
      <p:sp>
        <p:nvSpPr>
          <p:cNvPr id="1164296" name="Line 8"/>
          <p:cNvSpPr>
            <a:spLocks noChangeShapeType="1"/>
          </p:cNvSpPr>
          <p:nvPr/>
        </p:nvSpPr>
        <p:spPr bwMode="auto">
          <a:xfrm flipH="1" flipV="1">
            <a:off x="4267200" y="32004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64300" name="Text Box 12"/>
          <p:cNvSpPr txBox="1">
            <a:spLocks noChangeArrowheads="1"/>
          </p:cNvSpPr>
          <p:nvPr/>
        </p:nvSpPr>
        <p:spPr bwMode="auto">
          <a:xfrm>
            <a:off x="4800600" y="1066800"/>
            <a:ext cx="39624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ea typeface="Times New Roman" panose="02020603050405020304" pitchFamily="18" charset="0"/>
                <a:cs typeface="AGaramond" pitchFamily="18" charset="0"/>
              </a:rPr>
              <a:t>Allows 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cout &lt;&lt; phone;</a:t>
            </a:r>
            <a:r>
              <a:rPr lang="en-US" altLang="zh-CN">
                <a:solidFill>
                  <a:srgbClr val="000000"/>
                </a:solidFill>
                <a:ea typeface="Times New Roman" panose="02020603050405020304" pitchFamily="18" charset="0"/>
                <a:cs typeface="AGaramond" pitchFamily="18" charset="0"/>
              </a:rPr>
              <a:t> to be interpreted as: 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operator&lt;&lt;(cout, phone);</a:t>
            </a:r>
            <a:endParaRPr lang="en-US" altLang="zh-CN" b="1">
              <a:latin typeface="Courier New" panose="02070309020205020404" pitchFamily="49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1164301" name="Line 13"/>
          <p:cNvSpPr>
            <a:spLocks noChangeShapeType="1"/>
          </p:cNvSpPr>
          <p:nvPr/>
        </p:nvSpPr>
        <p:spPr bwMode="auto">
          <a:xfrm flipH="1">
            <a:off x="4524375" y="1676400"/>
            <a:ext cx="187642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24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294" grpId="0" animBg="1"/>
      <p:bldP spid="1164296" grpId="0" animBg="1"/>
      <p:bldP spid="1164300" grpId="0" animBg="1"/>
      <p:bldP spid="116430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0" y="0"/>
          <a:ext cx="7037388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3372502" progId="Word.Document.8">
                  <p:embed/>
                </p:oleObj>
              </mc:Choice>
              <mc:Fallback>
                <p:oleObj name="Document" r:id="rId3" imgW="7074123" imgH="33725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335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PhoneNumber.cpp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2)</a:t>
            </a:r>
          </a:p>
        </p:txBody>
      </p:sp>
      <p:sp>
        <p:nvSpPr>
          <p:cNvPr id="1165318" name="Text Box 6"/>
          <p:cNvSpPr txBox="1">
            <a:spLocks noChangeArrowheads="1"/>
          </p:cNvSpPr>
          <p:nvPr/>
        </p:nvSpPr>
        <p:spPr bwMode="auto">
          <a:xfrm>
            <a:off x="6248400" y="2362200"/>
            <a:ext cx="22860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Input each portion of phone number separately</a:t>
            </a:r>
          </a:p>
        </p:txBody>
      </p:sp>
      <p:sp>
        <p:nvSpPr>
          <p:cNvPr id="1165319" name="Line 7"/>
          <p:cNvSpPr>
            <a:spLocks noChangeShapeType="1"/>
          </p:cNvSpPr>
          <p:nvPr/>
        </p:nvSpPr>
        <p:spPr bwMode="auto">
          <a:xfrm flipH="1" flipV="1">
            <a:off x="5334000" y="2286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65323" name="Text Box 11"/>
          <p:cNvSpPr txBox="1">
            <a:spLocks noChangeArrowheads="1"/>
          </p:cNvSpPr>
          <p:nvPr/>
        </p:nvSpPr>
        <p:spPr bwMode="auto">
          <a:xfrm>
            <a:off x="5638800" y="838200"/>
            <a:ext cx="32004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ignore</a:t>
            </a:r>
            <a:r>
              <a:rPr lang="en-US" altLang="zh-CN">
                <a:ea typeface="宋体" panose="02010600030101010101" pitchFamily="2" charset="-122"/>
              </a:rPr>
              <a:t> skips specified number of characters from input (1 by default)</a:t>
            </a:r>
          </a:p>
        </p:txBody>
      </p:sp>
      <p:sp>
        <p:nvSpPr>
          <p:cNvPr id="1165324" name="Line 12"/>
          <p:cNvSpPr>
            <a:spLocks noChangeShapeType="1"/>
          </p:cNvSpPr>
          <p:nvPr/>
        </p:nvSpPr>
        <p:spPr bwMode="auto">
          <a:xfrm flipH="1">
            <a:off x="2743200" y="1219200"/>
            <a:ext cx="2895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0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5318" grpId="0" animBg="1"/>
      <p:bldP spid="1165319" grpId="0" animBg="1"/>
      <p:bldP spid="1165323" grpId="0" animBg="1"/>
      <p:bldP spid="11653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17035"/>
              </p:ext>
            </p:extLst>
          </p:nvPr>
        </p:nvGraphicFramePr>
        <p:xfrm>
          <a:off x="0" y="-228504"/>
          <a:ext cx="7056438" cy="635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344390" progId="Word.Document.8">
                  <p:embed/>
                </p:oleObj>
              </mc:Choice>
              <mc:Fallback>
                <p:oleObj name="Document" r:id="rId3" imgW="7074123" imgH="634439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228504"/>
                        <a:ext cx="7056438" cy="635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 dirty="0">
                <a:latin typeface="Lucida Console" panose="020B0609040504020204" pitchFamily="49" charset="0"/>
                <a:ea typeface="宋体" panose="02010600030101010101" pitchFamily="2" charset="-122"/>
              </a:rPr>
              <a:t>fig11_05.cpp</a:t>
            </a:r>
            <a:r>
              <a:rPr lang="en-US" altLang="zh-CN" sz="1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66342" name="Text Box 6"/>
          <p:cNvSpPr txBox="1">
            <a:spLocks noChangeArrowheads="1"/>
          </p:cNvSpPr>
          <p:nvPr/>
        </p:nvSpPr>
        <p:spPr bwMode="auto">
          <a:xfrm>
            <a:off x="5791200" y="4422775"/>
            <a:ext cx="27432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Testing overloaded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&gt;&gt;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&lt;&lt;</a:t>
            </a:r>
            <a:r>
              <a:rPr lang="en-US" altLang="zh-CN">
                <a:ea typeface="宋体" panose="02010600030101010101" pitchFamily="2" charset="-122"/>
              </a:rPr>
              <a:t> operators to input and output a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PhoneNumber</a:t>
            </a:r>
            <a:r>
              <a:rPr lang="en-US" altLang="zh-CN">
                <a:ea typeface="宋体" panose="02010600030101010101" pitchFamily="2" charset="-122"/>
              </a:rPr>
              <a:t> object</a:t>
            </a:r>
          </a:p>
        </p:txBody>
      </p:sp>
      <p:sp>
        <p:nvSpPr>
          <p:cNvPr id="1166343" name="Line 7"/>
          <p:cNvSpPr>
            <a:spLocks noChangeShapeType="1"/>
          </p:cNvSpPr>
          <p:nvPr/>
        </p:nvSpPr>
        <p:spPr bwMode="auto">
          <a:xfrm flipH="1" flipV="1">
            <a:off x="1752600" y="4267200"/>
            <a:ext cx="403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66344" name="Line 8"/>
          <p:cNvSpPr>
            <a:spLocks noChangeShapeType="1"/>
          </p:cNvSpPr>
          <p:nvPr/>
        </p:nvSpPr>
        <p:spPr bwMode="auto">
          <a:xfrm flipH="1">
            <a:off x="2514600" y="4876800"/>
            <a:ext cx="3276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041140"/>
              </p:ext>
            </p:extLst>
          </p:nvPr>
        </p:nvGraphicFramePr>
        <p:xfrm>
          <a:off x="0" y="5962554"/>
          <a:ext cx="704691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046703" imgH="1123160" progId="Word.Document.8">
                  <p:embed/>
                </p:oleObj>
              </mc:Choice>
              <mc:Fallback>
                <p:oleObj name="Document" r:id="rId5" imgW="7046703" imgH="1123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962554"/>
                        <a:ext cx="7046913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36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42" grpId="0" animBg="1"/>
      <p:bldP spid="1166343" grpId="0" animBg="1"/>
      <p:bldP spid="11663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03 Overloading Unary Operators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Overloading unary operators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Can overload as non-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dirty="0">
                <a:ea typeface="宋体" panose="02010600030101010101" pitchFamily="2" charset="-122"/>
              </a:rPr>
              <a:t> member function with no arguments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Can overload as global function with one argument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Argument must be class object or reference to class object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Remember,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dirty="0">
                <a:ea typeface="宋体" panose="02010600030101010101" pitchFamily="2" charset="-122"/>
              </a:rPr>
              <a:t> functions only access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dirty="0">
                <a:ea typeface="宋体" panose="02010600030101010101" pitchFamily="2" charset="-122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009640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428" y="152486"/>
            <a:ext cx="8686572" cy="13716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03 Overloading Unary Operators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3200" dirty="0">
                <a:ea typeface="宋体" panose="02010600030101010101" pitchFamily="2" charset="-122"/>
              </a:rPr>
              <a:t>(Cont.)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48"/>
            <a:ext cx="8001000" cy="4876752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Upcoming example (Section 11.10)</a:t>
            </a:r>
          </a:p>
          <a:p>
            <a:pPr lvl="1" eaLnBrk="1" hangingPunct="1"/>
            <a:r>
              <a:rPr lang="en-US" altLang="zh-CN" sz="2100" dirty="0">
                <a:ea typeface="宋体" panose="02010600030101010101" pitchFamily="2" charset="-122"/>
              </a:rPr>
              <a:t>Overload </a:t>
            </a:r>
            <a:r>
              <a:rPr lang="en-US" altLang="zh-CN" sz="2100" dirty="0">
                <a:latin typeface="Lucida Console" panose="020B0609040504020204" pitchFamily="49" charset="0"/>
                <a:ea typeface="宋体" panose="02010600030101010101" pitchFamily="2" charset="-122"/>
              </a:rPr>
              <a:t>!</a:t>
            </a:r>
            <a:r>
              <a:rPr lang="en-US" altLang="zh-CN" sz="2100" dirty="0">
                <a:ea typeface="宋体" panose="02010600030101010101" pitchFamily="2" charset="-122"/>
              </a:rPr>
              <a:t> to test for empty string</a:t>
            </a:r>
          </a:p>
          <a:p>
            <a:pPr lvl="1" eaLnBrk="1" hangingPunct="1"/>
            <a:r>
              <a:rPr lang="en-US" altLang="zh-CN" sz="2100" dirty="0">
                <a:ea typeface="宋体" panose="02010600030101010101" pitchFamily="2" charset="-122"/>
              </a:rPr>
              <a:t>If non-</a:t>
            </a:r>
            <a:r>
              <a:rPr lang="en-US" altLang="zh-CN" sz="2100" dirty="0">
                <a:latin typeface="Lucida Console" panose="020B060904050402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2100" dirty="0">
                <a:ea typeface="宋体" panose="02010600030101010101" pitchFamily="2" charset="-122"/>
              </a:rPr>
              <a:t> member function, needs no arguments</a:t>
            </a:r>
          </a:p>
          <a:p>
            <a:pPr lvl="2" eaLnBrk="1" hangingPunct="1"/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String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{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: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bool operator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!() </a:t>
            </a:r>
            <a:r>
              <a:rPr lang="en-US" altLang="zh-CN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;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};</a:t>
            </a:r>
          </a:p>
          <a:p>
            <a:pPr lvl="2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!s</a:t>
            </a:r>
            <a:r>
              <a:rPr lang="en-US" altLang="zh-CN" dirty="0">
                <a:ea typeface="宋体" panose="02010600030101010101" pitchFamily="2" charset="-122"/>
              </a:rPr>
              <a:t> becomes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s.</a:t>
            </a:r>
            <a:r>
              <a:rPr lang="en-US" altLang="zh-CN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operator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!()</a:t>
            </a:r>
          </a:p>
          <a:p>
            <a:pPr lvl="1" eaLnBrk="1" hangingPunct="1"/>
            <a:r>
              <a:rPr lang="en-US" altLang="zh-CN" sz="2100" dirty="0">
                <a:ea typeface="宋体" panose="02010600030101010101" pitchFamily="2" charset="-122"/>
              </a:rPr>
              <a:t>If global function, needs one argument</a:t>
            </a:r>
          </a:p>
          <a:p>
            <a:pPr lvl="2" eaLnBrk="1" hangingPunct="1"/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bool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operator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!( </a:t>
            </a:r>
            <a:r>
              <a:rPr lang="en-US" altLang="zh-CN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String &amp; )</a:t>
            </a:r>
          </a:p>
          <a:p>
            <a:pPr lvl="2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s!</a:t>
            </a:r>
            <a:r>
              <a:rPr lang="en-US" altLang="zh-CN" dirty="0">
                <a:ea typeface="宋体" panose="02010600030101010101" pitchFamily="2" charset="-122"/>
              </a:rPr>
              <a:t> becomes 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operator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!(s)</a:t>
            </a:r>
          </a:p>
        </p:txBody>
      </p:sp>
    </p:spTree>
    <p:extLst>
      <p:ext uri="{BB962C8B-B14F-4D97-AF65-F5344CB8AC3E}">
        <p14:creationId xmlns:p14="http://schemas.microsoft.com/office/powerpoint/2010/main" val="252042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04 Overloading Binary Operators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Overloading binary operators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Non-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dirty="0">
                <a:ea typeface="宋体" panose="02010600030101010101" pitchFamily="2" charset="-122"/>
              </a:rPr>
              <a:t> member function, one argument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Global function, two arguments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One argument must be class object or reference</a:t>
            </a:r>
          </a:p>
        </p:txBody>
      </p:sp>
    </p:spTree>
    <p:extLst>
      <p:ext uri="{BB962C8B-B14F-4D97-AF65-F5344CB8AC3E}">
        <p14:creationId xmlns:p14="http://schemas.microsoft.com/office/powerpoint/2010/main" val="12041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 this chapter you’ll learn: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What operator overloading is and how it makes programs more readable and programming more convenient.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redefine (overload) operators to work with objects of user-defined classes.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The differences between overloading unary and binary operators.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convert objects from one class to another class.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When to, and when not to, overload operators.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create </a:t>
            </a:r>
            <a:r>
              <a:rPr lang="en-US" altLang="zh-CN" sz="1600" b="0" dirty="0" err="1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PhoneNumber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,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Array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,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String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and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Date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classes that demonstrate operator overloading.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use overloaded operators and other member functions of standard library class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string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use keyword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explicit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to prevent the compiler from using single-argument constructors to perform implicit conversions.</a:t>
            </a:r>
          </a:p>
          <a:p>
            <a:pPr eaLnBrk="1" hangingPunct="1"/>
            <a:endParaRPr lang="en-US" altLang="zh-CN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85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1888" cy="13716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04 Overloading Binary Operators (Cont.)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953000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Upcoming example: Overloading 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+=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If non-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2000" dirty="0">
                <a:ea typeface="宋体" panose="02010600030101010101" pitchFamily="2" charset="-122"/>
              </a:rPr>
              <a:t> member function, needs one argument</a:t>
            </a:r>
          </a:p>
          <a:p>
            <a:pPr lvl="2" eaLnBrk="1" hangingPunct="1"/>
            <a:r>
              <a:rPr lang="en-US" altLang="zh-CN" sz="18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String</a:t>
            </a:r>
            <a:b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{</a:t>
            </a:r>
            <a:b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:</a:t>
            </a:r>
            <a:b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String &amp; </a:t>
            </a:r>
            <a:r>
              <a:rPr lang="en-US" altLang="zh-CN" sz="18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operator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+=( </a:t>
            </a:r>
            <a:r>
              <a:rPr lang="en-US" altLang="zh-CN" sz="18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String &amp; );</a:t>
            </a:r>
            <a:b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  …</a:t>
            </a:r>
            <a:br>
              <a:rPr lang="en-US" altLang="zh-CN" sz="1800" dirty="0">
                <a:ea typeface="宋体" panose="02010600030101010101" pitchFamily="2" charset="-122"/>
              </a:rPr>
            </a:b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};</a:t>
            </a:r>
          </a:p>
          <a:p>
            <a:pPr lvl="2" eaLnBrk="1" hangingPunct="1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y += z</a:t>
            </a:r>
            <a:r>
              <a:rPr lang="en-US" altLang="zh-CN" sz="1800" dirty="0">
                <a:ea typeface="宋体" panose="02010600030101010101" pitchFamily="2" charset="-122"/>
              </a:rPr>
              <a:t> becomes </a:t>
            </a:r>
            <a:r>
              <a:rPr lang="en-US" altLang="zh-CN" sz="18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y.</a:t>
            </a:r>
            <a:r>
              <a:rPr lang="en-US" altLang="zh-CN" sz="18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operator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+=( z 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If global function, needs two arguments</a:t>
            </a:r>
          </a:p>
          <a:p>
            <a:pPr lvl="2" eaLnBrk="1" hangingPunct="1"/>
            <a:r>
              <a:rPr lang="en-US" altLang="zh-CN" sz="18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String &amp;</a:t>
            </a:r>
            <a:r>
              <a:rPr lang="en-US" altLang="zh-CN" sz="18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operator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+=( String &amp;, </a:t>
            </a:r>
            <a:r>
              <a:rPr lang="en-US" altLang="zh-CN" sz="18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String &amp; );</a:t>
            </a:r>
          </a:p>
          <a:p>
            <a:pPr lvl="2" eaLnBrk="1" hangingPunct="1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y += z</a:t>
            </a:r>
            <a:r>
              <a:rPr lang="en-US" altLang="zh-CN" sz="1800" dirty="0">
                <a:ea typeface="宋体" panose="02010600030101010101" pitchFamily="2" charset="-122"/>
              </a:rPr>
              <a:t> becomes </a:t>
            </a:r>
            <a:r>
              <a:rPr lang="en-US" altLang="zh-CN" sz="18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operator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+=( y, z )</a:t>
            </a:r>
          </a:p>
        </p:txBody>
      </p:sp>
    </p:spTree>
    <p:extLst>
      <p:ext uri="{BB962C8B-B14F-4D97-AF65-F5344CB8AC3E}">
        <p14:creationId xmlns:p14="http://schemas.microsoft.com/office/powerpoint/2010/main" val="537298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690" cy="1371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05 Case Study: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Array</a:t>
            </a:r>
            <a:r>
              <a:rPr lang="en-US" altLang="zh-CN" dirty="0">
                <a:ea typeface="宋体" panose="02010600030101010101" pitchFamily="2" charset="-122"/>
              </a:rPr>
              <a:t> Class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4724354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Pointer-based arrays in C++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No range checking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Cannot be compared meaningfully with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==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No array assignment (array names are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ea typeface="宋体" panose="02010600030101010101" pitchFamily="2" charset="-122"/>
              </a:rPr>
              <a:t> pointers)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If array passed to a function, size must be passed as a separate argument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Example: Implement an 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Array</a:t>
            </a:r>
            <a:r>
              <a:rPr lang="en-US" altLang="zh-CN" sz="2400" dirty="0">
                <a:ea typeface="宋体" panose="02010600030101010101" pitchFamily="2" charset="-122"/>
              </a:rPr>
              <a:t> class with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Range checking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Array assignment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Arrays that know their own size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Outputting/inputting entire arrays with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&lt;&lt;</a:t>
            </a:r>
            <a:r>
              <a:rPr lang="en-US" altLang="zh-CN" sz="2000" dirty="0">
                <a:ea typeface="宋体" panose="02010600030101010101" pitchFamily="2" charset="-122"/>
              </a:rPr>
              <a:t> and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&gt;&gt;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Array comparisons with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==</a:t>
            </a:r>
            <a:r>
              <a:rPr lang="en-US" altLang="zh-CN" sz="2000" dirty="0">
                <a:ea typeface="宋体" panose="02010600030101010101" pitchFamily="2" charset="-122"/>
              </a:rPr>
              <a:t> and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val="3167700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1888" cy="13716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05 Case Study: </a:t>
            </a:r>
            <a:r>
              <a:rPr lang="en-US" altLang="zh-CN" sz="3200" dirty="0">
                <a:latin typeface="Lucida Console" panose="020B0609040504020204" pitchFamily="49" charset="0"/>
                <a:ea typeface="宋体" panose="02010600030101010101" pitchFamily="2" charset="-122"/>
              </a:rPr>
              <a:t>Array</a:t>
            </a:r>
            <a:r>
              <a:rPr lang="en-US" altLang="zh-CN" sz="3200" dirty="0">
                <a:ea typeface="宋体" panose="02010600030101010101" pitchFamily="2" charset="-122"/>
              </a:rPr>
              <a:t> Class (Cont.)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48"/>
            <a:ext cx="8001000" cy="4876752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Copy constructor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Used whenever copy of object is needed: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Passing by value (return value or parameter)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Initializing an object with a copy of another of same type</a:t>
            </a:r>
          </a:p>
          <a:p>
            <a:pPr lvl="3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Array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newArray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(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oldArray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);</a:t>
            </a:r>
            <a:r>
              <a:rPr lang="en-US" altLang="zh-CN" dirty="0">
                <a:ea typeface="宋体" panose="02010600030101010101" pitchFamily="2" charset="-122"/>
              </a:rPr>
              <a:t> or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Array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newArray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oldArray</a:t>
            </a:r>
            <a:r>
              <a:rPr lang="en-US" altLang="zh-CN" dirty="0">
                <a:ea typeface="宋体" panose="02010600030101010101" pitchFamily="2" charset="-122"/>
              </a:rPr>
              <a:t> (both are identical)</a:t>
            </a:r>
          </a:p>
          <a:p>
            <a:pPr lvl="4" eaLnBrk="1" hangingPunct="1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newArray</a:t>
            </a:r>
            <a:r>
              <a:rPr lang="en-US" altLang="zh-CN" dirty="0">
                <a:ea typeface="宋体" panose="02010600030101010101" pitchFamily="2" charset="-122"/>
              </a:rPr>
              <a:t> is a copy of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oldArray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Prototype for class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Array</a:t>
            </a:r>
          </a:p>
          <a:p>
            <a:pPr lvl="2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Array(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Array &amp; );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Must take reference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Otherwise, the argument will be passed by value…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Which tries to make copy by calling copy constructor…</a:t>
            </a:r>
          </a:p>
          <a:p>
            <a:pPr lvl="4" eaLnBrk="1" hangingPunct="1"/>
            <a:r>
              <a:rPr lang="en-US" altLang="zh-CN" dirty="0">
                <a:ea typeface="宋体" panose="02010600030101010101" pitchFamily="2" charset="-122"/>
              </a:rPr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2090917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0" y="0"/>
          <a:ext cx="7037388" cy="607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103445" progId="Word.Document.8">
                  <p:embed/>
                </p:oleObj>
              </mc:Choice>
              <mc:Fallback>
                <p:oleObj name="Document" r:id="rId3" imgW="7074123" imgH="61034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07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Array.h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2)</a:t>
            </a:r>
          </a:p>
        </p:txBody>
      </p:sp>
      <p:sp>
        <p:nvSpPr>
          <p:cNvPr id="1181702" name="Text Box 6"/>
          <p:cNvSpPr txBox="1">
            <a:spLocks noChangeArrowheads="1"/>
          </p:cNvSpPr>
          <p:nvPr/>
        </p:nvSpPr>
        <p:spPr bwMode="auto">
          <a:xfrm>
            <a:off x="5791200" y="2898775"/>
            <a:ext cx="32004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Most operators overloaded as member functions (except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&lt;&lt;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&gt;&gt;</a:t>
            </a:r>
            <a:r>
              <a:rPr lang="en-US" altLang="zh-CN">
                <a:ea typeface="宋体" panose="02010600030101010101" pitchFamily="2" charset="-122"/>
              </a:rPr>
              <a:t>, which must be global functions)</a:t>
            </a:r>
          </a:p>
        </p:txBody>
      </p:sp>
      <p:sp>
        <p:nvSpPr>
          <p:cNvPr id="1181703" name="Line 7"/>
          <p:cNvSpPr>
            <a:spLocks noChangeShapeType="1"/>
          </p:cNvSpPr>
          <p:nvPr/>
        </p:nvSpPr>
        <p:spPr bwMode="auto">
          <a:xfrm flipH="1" flipV="1">
            <a:off x="4724400" y="2819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81704" name="Line 8"/>
          <p:cNvSpPr>
            <a:spLocks noChangeShapeType="1"/>
          </p:cNvSpPr>
          <p:nvPr/>
        </p:nvSpPr>
        <p:spPr bwMode="auto">
          <a:xfrm flipH="1">
            <a:off x="3962400" y="34290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81707" name="Text Box 11"/>
          <p:cNvSpPr txBox="1">
            <a:spLocks noChangeArrowheads="1"/>
          </p:cNvSpPr>
          <p:nvPr/>
        </p:nvSpPr>
        <p:spPr bwMode="auto">
          <a:xfrm>
            <a:off x="6019800" y="4419600"/>
            <a:ext cx="27432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Prototype for copy constructor</a:t>
            </a:r>
          </a:p>
        </p:txBody>
      </p:sp>
      <p:sp>
        <p:nvSpPr>
          <p:cNvPr id="1181708" name="Line 12"/>
          <p:cNvSpPr>
            <a:spLocks noChangeShapeType="1"/>
          </p:cNvSpPr>
          <p:nvPr/>
        </p:nvSpPr>
        <p:spPr bwMode="auto">
          <a:xfrm flipH="1" flipV="1">
            <a:off x="2514600" y="3429000"/>
            <a:ext cx="3505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81713" name="Text Box 17"/>
          <p:cNvSpPr txBox="1">
            <a:spLocks noChangeArrowheads="1"/>
          </p:cNvSpPr>
          <p:nvPr/>
        </p:nvSpPr>
        <p:spPr bwMode="auto">
          <a:xfrm>
            <a:off x="2286000" y="6038850"/>
            <a:ext cx="40386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!=</a:t>
            </a:r>
            <a:r>
              <a:rPr lang="en-US" altLang="zh-CN">
                <a:ea typeface="宋体" panose="02010600030101010101" pitchFamily="2" charset="-122"/>
              </a:rPr>
              <a:t> operator simply returns opposite of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==</a:t>
            </a:r>
            <a:r>
              <a:rPr lang="en-US" altLang="zh-CN">
                <a:ea typeface="宋体" panose="02010600030101010101" pitchFamily="2" charset="-122"/>
              </a:rPr>
              <a:t> operator – only need to define 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==</a:t>
            </a:r>
            <a:r>
              <a:rPr lang="en-US" altLang="zh-CN">
                <a:ea typeface="宋体" panose="02010600030101010101" pitchFamily="2" charset="-122"/>
              </a:rPr>
              <a:t> operator</a:t>
            </a:r>
          </a:p>
        </p:txBody>
      </p:sp>
      <p:sp>
        <p:nvSpPr>
          <p:cNvPr id="1181714" name="Line 18"/>
          <p:cNvSpPr>
            <a:spLocks noChangeShapeType="1"/>
          </p:cNvSpPr>
          <p:nvPr/>
        </p:nvSpPr>
        <p:spPr bwMode="auto">
          <a:xfrm flipH="1" flipV="1">
            <a:off x="2971800" y="565785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4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1702" grpId="0" animBg="1"/>
      <p:bldP spid="1181703" grpId="0" animBg="1"/>
      <p:bldP spid="1181704" grpId="0" animBg="1"/>
      <p:bldP spid="1181707" grpId="0" animBg="1"/>
      <p:bldP spid="1181708" grpId="0" animBg="1"/>
      <p:bldP spid="1181713" grpId="0" animBg="1"/>
      <p:bldP spid="11817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0"/>
          <a:ext cx="7037388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2915787" progId="Word.Document.8">
                  <p:embed/>
                </p:oleObj>
              </mc:Choice>
              <mc:Fallback>
                <p:oleObj name="Document" r:id="rId3" imgW="7074123" imgH="29157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Array.h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2)</a:t>
            </a:r>
          </a:p>
        </p:txBody>
      </p:sp>
      <p:sp>
        <p:nvSpPr>
          <p:cNvPr id="1182726" name="Text Box 6"/>
          <p:cNvSpPr txBox="1">
            <a:spLocks noChangeArrowheads="1"/>
          </p:cNvSpPr>
          <p:nvPr/>
        </p:nvSpPr>
        <p:spPr bwMode="auto">
          <a:xfrm>
            <a:off x="5334000" y="1527175"/>
            <a:ext cx="30480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Operators for accessing specific elements of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Array</a:t>
            </a:r>
            <a:r>
              <a:rPr lang="en-US" altLang="zh-CN">
                <a:ea typeface="宋体" panose="02010600030101010101" pitchFamily="2" charset="-122"/>
              </a:rPr>
              <a:t> object</a:t>
            </a:r>
          </a:p>
        </p:txBody>
      </p:sp>
      <p:sp>
        <p:nvSpPr>
          <p:cNvPr id="1182727" name="Line 7"/>
          <p:cNvSpPr>
            <a:spLocks noChangeShapeType="1"/>
          </p:cNvSpPr>
          <p:nvPr/>
        </p:nvSpPr>
        <p:spPr bwMode="auto">
          <a:xfrm flipH="1" flipV="1">
            <a:off x="2590800" y="609600"/>
            <a:ext cx="2743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82728" name="Line 8"/>
          <p:cNvSpPr>
            <a:spLocks noChangeShapeType="1"/>
          </p:cNvSpPr>
          <p:nvPr/>
        </p:nvSpPr>
        <p:spPr bwMode="auto">
          <a:xfrm flipH="1" flipV="1">
            <a:off x="2971800" y="12954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2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2726" grpId="0" animBg="1"/>
      <p:bldP spid="1182727" grpId="0" animBg="1"/>
      <p:bldP spid="11827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836467"/>
              </p:ext>
            </p:extLst>
          </p:nvPr>
        </p:nvGraphicFramePr>
        <p:xfrm>
          <a:off x="0" y="90"/>
          <a:ext cx="7056438" cy="589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5893530" progId="Word.Document.8">
                  <p:embed/>
                </p:oleObj>
              </mc:Choice>
              <mc:Fallback>
                <p:oleObj name="Document" r:id="rId3" imgW="7056048" imgH="58935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0"/>
                        <a:ext cx="7056438" cy="589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Array.cpp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6)</a:t>
            </a:r>
          </a:p>
        </p:txBody>
      </p:sp>
    </p:spTree>
    <p:extLst>
      <p:ext uri="{BB962C8B-B14F-4D97-AF65-F5344CB8AC3E}">
        <p14:creationId xmlns:p14="http://schemas.microsoft.com/office/powerpoint/2010/main" val="1301523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0"/>
          <a:ext cx="7061200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5436053" progId="Word.Document.8">
                  <p:embed/>
                </p:oleObj>
              </mc:Choice>
              <mc:Fallback>
                <p:oleObj name="Document" r:id="rId3" imgW="7056048" imgH="54360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43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Array.cpp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6)</a:t>
            </a:r>
          </a:p>
        </p:txBody>
      </p:sp>
      <p:sp>
        <p:nvSpPr>
          <p:cNvPr id="1184775" name="Text Box 7"/>
          <p:cNvSpPr txBox="1">
            <a:spLocks noChangeArrowheads="1"/>
          </p:cNvSpPr>
          <p:nvPr/>
        </p:nvSpPr>
        <p:spPr bwMode="auto">
          <a:xfrm>
            <a:off x="5105400" y="2362200"/>
            <a:ext cx="3733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We must declare a new integer array so the objects do not point to the same memory</a:t>
            </a:r>
          </a:p>
        </p:txBody>
      </p:sp>
      <p:sp>
        <p:nvSpPr>
          <p:cNvPr id="1184776" name="Line 8"/>
          <p:cNvSpPr>
            <a:spLocks noChangeShapeType="1"/>
          </p:cNvSpPr>
          <p:nvPr/>
        </p:nvSpPr>
        <p:spPr bwMode="auto">
          <a:xfrm flipH="1" flipV="1">
            <a:off x="1524000" y="1600200"/>
            <a:ext cx="3581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5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75" grpId="0" animBg="1"/>
      <p:bldP spid="11847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0" y="28575"/>
          <a:ext cx="7056438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5207314" progId="Word.Document.8">
                  <p:embed/>
                </p:oleObj>
              </mc:Choice>
              <mc:Fallback>
                <p:oleObj name="Document" r:id="rId3" imgW="7056048" imgH="52073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575"/>
                        <a:ext cx="7056438" cy="521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Array.cpp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(3 of 6)</a:t>
            </a:r>
          </a:p>
        </p:txBody>
      </p:sp>
      <p:sp>
        <p:nvSpPr>
          <p:cNvPr id="1185798" name="Text Box 6"/>
          <p:cNvSpPr txBox="1">
            <a:spLocks noChangeArrowheads="1"/>
          </p:cNvSpPr>
          <p:nvPr/>
        </p:nvSpPr>
        <p:spPr bwMode="auto">
          <a:xfrm>
            <a:off x="5715000" y="1787525"/>
            <a:ext cx="27432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Want to avoid self assignment</a:t>
            </a:r>
          </a:p>
        </p:txBody>
      </p:sp>
      <p:sp>
        <p:nvSpPr>
          <p:cNvPr id="1185800" name="Line 8"/>
          <p:cNvSpPr>
            <a:spLocks noChangeShapeType="1"/>
          </p:cNvSpPr>
          <p:nvPr/>
        </p:nvSpPr>
        <p:spPr bwMode="auto">
          <a:xfrm flipH="1" flipV="1">
            <a:off x="1676400" y="1371600"/>
            <a:ext cx="403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85802" name="Text Box 10"/>
          <p:cNvSpPr txBox="1">
            <a:spLocks noChangeArrowheads="1"/>
          </p:cNvSpPr>
          <p:nvPr/>
        </p:nvSpPr>
        <p:spPr bwMode="auto">
          <a:xfrm>
            <a:off x="5867400" y="2286000"/>
            <a:ext cx="3048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This would be dangerous if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this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is the same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Array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as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right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</a:t>
            </a:r>
          </a:p>
        </p:txBody>
      </p:sp>
      <p:sp>
        <p:nvSpPr>
          <p:cNvPr id="1185803" name="Line 11"/>
          <p:cNvSpPr>
            <a:spLocks noChangeShapeType="1"/>
          </p:cNvSpPr>
          <p:nvPr/>
        </p:nvSpPr>
        <p:spPr bwMode="auto">
          <a:xfrm flipH="1">
            <a:off x="2284413" y="2362200"/>
            <a:ext cx="3582987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02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798" grpId="0" animBg="1"/>
      <p:bldP spid="1185800" grpId="0" animBg="1"/>
      <p:bldP spid="1185802" grpId="0" animBg="1"/>
      <p:bldP spid="118580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0" y="42863"/>
          <a:ext cx="7061200" cy="627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6273920" progId="Word.Document.8">
                  <p:embed/>
                </p:oleObj>
              </mc:Choice>
              <mc:Fallback>
                <p:oleObj name="Document" r:id="rId3" imgW="7056048" imgH="6273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863"/>
                        <a:ext cx="7061200" cy="627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Array.cpp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(4 of 6)</a:t>
            </a:r>
          </a:p>
        </p:txBody>
      </p:sp>
      <p:sp>
        <p:nvSpPr>
          <p:cNvPr id="1186822" name="Text Box 6"/>
          <p:cNvSpPr txBox="1">
            <a:spLocks noChangeArrowheads="1"/>
          </p:cNvSpPr>
          <p:nvPr/>
        </p:nvSpPr>
        <p:spPr bwMode="auto">
          <a:xfrm>
            <a:off x="5257800" y="3752850"/>
            <a:ext cx="32766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integers1[ 5 ]</a:t>
            </a:r>
            <a:r>
              <a:rPr lang="en-US" altLang="zh-CN">
                <a:ea typeface="宋体" panose="02010600030101010101" pitchFamily="2" charset="-122"/>
              </a:rPr>
              <a:t> calls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integers1.operator[]( 5 )</a:t>
            </a:r>
          </a:p>
        </p:txBody>
      </p:sp>
      <p:sp>
        <p:nvSpPr>
          <p:cNvPr id="1186823" name="Line 7"/>
          <p:cNvSpPr>
            <a:spLocks noChangeShapeType="1"/>
          </p:cNvSpPr>
          <p:nvPr/>
        </p:nvSpPr>
        <p:spPr bwMode="auto">
          <a:xfrm flipH="1" flipV="1">
            <a:off x="3657600" y="37338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1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6822" grpId="0" animBg="1"/>
      <p:bldP spid="11868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0" y="0"/>
          <a:ext cx="7056438" cy="589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5893530" progId="Word.Document.8">
                  <p:embed/>
                </p:oleObj>
              </mc:Choice>
              <mc:Fallback>
                <p:oleObj name="Document" r:id="rId3" imgW="7056048" imgH="58935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589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Array.cpp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(5 of 6)</a:t>
            </a:r>
          </a:p>
        </p:txBody>
      </p:sp>
    </p:spTree>
    <p:extLst>
      <p:ext uri="{BB962C8B-B14F-4D97-AF65-F5344CB8AC3E}">
        <p14:creationId xmlns:p14="http://schemas.microsoft.com/office/powerpoint/2010/main" val="318995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任意多边形 49"/>
          <p:cNvSpPr>
            <a:spLocks noChangeArrowheads="1"/>
          </p:cNvSpPr>
          <p:nvPr/>
        </p:nvSpPr>
        <p:spPr bwMode="auto">
          <a:xfrm>
            <a:off x="2184400" y="1905040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01</a:t>
            </a:r>
            <a:endParaRPr lang="zh-CN" altLang="en-US" sz="2800" b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3315" name="矩形 7"/>
          <p:cNvSpPr>
            <a:spLocks noChangeArrowheads="1"/>
          </p:cNvSpPr>
          <p:nvPr/>
        </p:nvSpPr>
        <p:spPr bwMode="auto">
          <a:xfrm>
            <a:off x="3005137" y="1905040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Fundamentals of </a:t>
            </a:r>
            <a:b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Operator Overloading</a:t>
            </a:r>
          </a:p>
        </p:txBody>
      </p:sp>
      <p:sp>
        <p:nvSpPr>
          <p:cNvPr id="13320" name="文本框 10"/>
          <p:cNvSpPr txBox="1">
            <a:spLocks noChangeArrowheads="1"/>
          </p:cNvSpPr>
          <p:nvPr/>
        </p:nvSpPr>
        <p:spPr bwMode="auto">
          <a:xfrm>
            <a:off x="4579938" y="665163"/>
            <a:ext cx="331946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BA0D09"/>
                </a:solidFill>
                <a:latin typeface="Algerian" panose="04020705040A02060702" pitchFamily="82" charset="0"/>
                <a:ea typeface="Kozuka Mincho Pro H" pitchFamily="2" charset="-128"/>
              </a:rPr>
              <a:t>Contents</a:t>
            </a:r>
          </a:p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3200" dirty="0">
              <a:solidFill>
                <a:srgbClr val="F97A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21" name="直接连接符 11"/>
          <p:cNvCxnSpPr>
            <a:cxnSpLocks noChangeShapeType="1"/>
          </p:cNvCxnSpPr>
          <p:nvPr/>
        </p:nvCxnSpPr>
        <p:spPr bwMode="auto">
          <a:xfrm>
            <a:off x="7810500" y="955675"/>
            <a:ext cx="1325563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直接连接符 12"/>
          <p:cNvCxnSpPr>
            <a:cxnSpLocks noChangeShapeType="1"/>
          </p:cNvCxnSpPr>
          <p:nvPr/>
        </p:nvCxnSpPr>
        <p:spPr bwMode="auto">
          <a:xfrm>
            <a:off x="-7938" y="1506538"/>
            <a:ext cx="6838951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433513" y="676275"/>
            <a:ext cx="37480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209800" y="685800"/>
            <a:ext cx="24202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Lecture </a:t>
            </a:r>
            <a:r>
              <a:rPr lang="en-US" altLang="zh-CN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9</a:t>
            </a:r>
            <a:r>
              <a:rPr lang="zh-CN" altLang="en-US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-</a:t>
            </a:r>
            <a:r>
              <a:rPr lang="en-US" altLang="zh-CN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1</a:t>
            </a:r>
            <a:endParaRPr lang="zh-CN" altLang="en-US" sz="2800" b="0" dirty="0">
              <a:latin typeface="Arial Black" panose="020B0A040201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任意多边形 49"/>
          <p:cNvSpPr>
            <a:spLocks noChangeArrowheads="1"/>
          </p:cNvSpPr>
          <p:nvPr/>
        </p:nvSpPr>
        <p:spPr bwMode="auto">
          <a:xfrm>
            <a:off x="2176485" y="2819416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02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2997222" y="2819416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Overloading Stream Insertion and Stream Extraction Operators </a:t>
            </a:r>
          </a:p>
        </p:txBody>
      </p:sp>
      <p:sp>
        <p:nvSpPr>
          <p:cNvPr id="11" name="任意多边形 49"/>
          <p:cNvSpPr>
            <a:spLocks noChangeArrowheads="1"/>
          </p:cNvSpPr>
          <p:nvPr/>
        </p:nvSpPr>
        <p:spPr bwMode="auto">
          <a:xfrm>
            <a:off x="2184400" y="3733792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03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3005137" y="3733792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Overloading Unary Operators</a:t>
            </a:r>
          </a:p>
        </p:txBody>
      </p:sp>
      <p:sp>
        <p:nvSpPr>
          <p:cNvPr id="17" name="任意多边形 49"/>
          <p:cNvSpPr>
            <a:spLocks noChangeArrowheads="1"/>
          </p:cNvSpPr>
          <p:nvPr/>
        </p:nvSpPr>
        <p:spPr bwMode="auto">
          <a:xfrm>
            <a:off x="2186194" y="4623333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04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3006931" y="4623333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Overloading Binary Operators</a:t>
            </a:r>
          </a:p>
        </p:txBody>
      </p:sp>
      <p:sp>
        <p:nvSpPr>
          <p:cNvPr id="19" name="任意多边形 49"/>
          <p:cNvSpPr>
            <a:spLocks noChangeArrowheads="1"/>
          </p:cNvSpPr>
          <p:nvPr/>
        </p:nvSpPr>
        <p:spPr bwMode="auto">
          <a:xfrm>
            <a:off x="2184400" y="5520669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05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3005137" y="5520669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Case Study: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Array</a:t>
            </a: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 Class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0" y="0"/>
          <a:ext cx="7056438" cy="486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4862945" progId="Word.Document.8">
                  <p:embed/>
                </p:oleObj>
              </mc:Choice>
              <mc:Fallback>
                <p:oleObj name="Document" r:id="rId3" imgW="7056048" imgH="48629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486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Array.cpp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(6 of 6)</a:t>
            </a:r>
          </a:p>
        </p:txBody>
      </p:sp>
    </p:spTree>
    <p:extLst>
      <p:ext uri="{BB962C8B-B14F-4D97-AF65-F5344CB8AC3E}">
        <p14:creationId xmlns:p14="http://schemas.microsoft.com/office/powerpoint/2010/main" val="1519776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0" y="0"/>
          <a:ext cx="7056438" cy="610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103445" progId="Word.Document.8">
                  <p:embed/>
                </p:oleObj>
              </mc:Choice>
              <mc:Fallback>
                <p:oleObj name="Document" r:id="rId3" imgW="7074123" imgH="61034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610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fig11_08.cpp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5)</a:t>
            </a:r>
          </a:p>
        </p:txBody>
      </p:sp>
      <p:sp>
        <p:nvSpPr>
          <p:cNvPr id="1189894" name="Text Box 6"/>
          <p:cNvSpPr txBox="1">
            <a:spLocks noChangeArrowheads="1"/>
          </p:cNvSpPr>
          <p:nvPr/>
        </p:nvSpPr>
        <p:spPr bwMode="auto">
          <a:xfrm>
            <a:off x="4800600" y="3387725"/>
            <a:ext cx="34290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Retrieve number of elements in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Array</a:t>
            </a:r>
          </a:p>
        </p:txBody>
      </p:sp>
      <p:sp>
        <p:nvSpPr>
          <p:cNvPr id="1189895" name="Line 7"/>
          <p:cNvSpPr>
            <a:spLocks noChangeShapeType="1"/>
          </p:cNvSpPr>
          <p:nvPr/>
        </p:nvSpPr>
        <p:spPr bwMode="auto">
          <a:xfrm flipH="1" flipV="1">
            <a:off x="2819400" y="3581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89901" name="Text Box 13"/>
          <p:cNvSpPr txBox="1">
            <a:spLocks noChangeArrowheads="1"/>
          </p:cNvSpPr>
          <p:nvPr/>
        </p:nvSpPr>
        <p:spPr bwMode="auto">
          <a:xfrm>
            <a:off x="5105400" y="5597525"/>
            <a:ext cx="33528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Use overloaded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&gt;&gt;</a:t>
            </a:r>
            <a:r>
              <a:rPr lang="en-US" altLang="zh-CN">
                <a:ea typeface="宋体" panose="02010600030101010101" pitchFamily="2" charset="-122"/>
              </a:rPr>
              <a:t> operator to input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89902" name="Line 14"/>
          <p:cNvSpPr>
            <a:spLocks noChangeShapeType="1"/>
          </p:cNvSpPr>
          <p:nvPr/>
        </p:nvSpPr>
        <p:spPr bwMode="auto">
          <a:xfrm flipH="1" flipV="1">
            <a:off x="31242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1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894" grpId="0" animBg="1"/>
      <p:bldP spid="1189895" grpId="0" animBg="1"/>
      <p:bldP spid="1189901" grpId="0" animBg="1"/>
      <p:bldP spid="118990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0" y="0"/>
          <a:ext cx="7037388" cy="630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327128" progId="Word.Document.8">
                  <p:embed/>
                </p:oleObj>
              </mc:Choice>
              <mc:Fallback>
                <p:oleObj name="Document" r:id="rId3" imgW="7074123" imgH="63271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30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fig11_08.cpp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5)</a:t>
            </a:r>
          </a:p>
        </p:txBody>
      </p:sp>
      <p:sp>
        <p:nvSpPr>
          <p:cNvPr id="1190918" name="Text Box 6"/>
          <p:cNvSpPr txBox="1">
            <a:spLocks noChangeArrowheads="1"/>
          </p:cNvSpPr>
          <p:nvPr/>
        </p:nvSpPr>
        <p:spPr bwMode="auto">
          <a:xfrm>
            <a:off x="5105400" y="457200"/>
            <a:ext cx="34290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Use overloaded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&lt;&lt;</a:t>
            </a:r>
            <a:r>
              <a:rPr lang="en-US" altLang="zh-CN">
                <a:ea typeface="宋体" panose="02010600030101010101" pitchFamily="2" charset="-122"/>
              </a:rPr>
              <a:t> operator to output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90919" name="Line 7"/>
          <p:cNvSpPr>
            <a:spLocks noChangeShapeType="1"/>
          </p:cNvSpPr>
          <p:nvPr/>
        </p:nvSpPr>
        <p:spPr bwMode="auto">
          <a:xfrm flipH="1" flipV="1">
            <a:off x="3352800" y="533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90920" name="Line 8"/>
          <p:cNvSpPr>
            <a:spLocks noChangeShapeType="1"/>
          </p:cNvSpPr>
          <p:nvPr/>
        </p:nvSpPr>
        <p:spPr bwMode="auto">
          <a:xfrm flipH="1">
            <a:off x="3429000" y="609600"/>
            <a:ext cx="1676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90925" name="Text Box 13"/>
          <p:cNvSpPr txBox="1">
            <a:spLocks noChangeArrowheads="1"/>
          </p:cNvSpPr>
          <p:nvPr/>
        </p:nvSpPr>
        <p:spPr bwMode="auto">
          <a:xfrm>
            <a:off x="4724400" y="1524000"/>
            <a:ext cx="42672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Use overloaded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!=</a:t>
            </a:r>
            <a:r>
              <a:rPr lang="en-US" altLang="zh-CN">
                <a:ea typeface="宋体" panose="02010600030101010101" pitchFamily="2" charset="-122"/>
              </a:rPr>
              <a:t> operator to test for inequality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90927" name="Line 15"/>
          <p:cNvSpPr>
            <a:spLocks noChangeShapeType="1"/>
          </p:cNvSpPr>
          <p:nvPr/>
        </p:nvSpPr>
        <p:spPr bwMode="auto">
          <a:xfrm flipH="1">
            <a:off x="3048000" y="1676400"/>
            <a:ext cx="1676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90930" name="Text Box 18"/>
          <p:cNvSpPr txBox="1">
            <a:spLocks noChangeArrowheads="1"/>
          </p:cNvSpPr>
          <p:nvPr/>
        </p:nvSpPr>
        <p:spPr bwMode="auto">
          <a:xfrm>
            <a:off x="4953000" y="3276600"/>
            <a:ext cx="19812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Use copy constructor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90931" name="Line 19"/>
          <p:cNvSpPr>
            <a:spLocks noChangeShapeType="1"/>
          </p:cNvSpPr>
          <p:nvPr/>
        </p:nvSpPr>
        <p:spPr bwMode="auto">
          <a:xfrm flipH="1" flipV="1">
            <a:off x="2362200" y="3048000"/>
            <a:ext cx="2590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90935" name="Text Box 23"/>
          <p:cNvSpPr txBox="1">
            <a:spLocks noChangeArrowheads="1"/>
          </p:cNvSpPr>
          <p:nvPr/>
        </p:nvSpPr>
        <p:spPr bwMode="auto">
          <a:xfrm>
            <a:off x="4114800" y="5257800"/>
            <a:ext cx="32004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Use overloaded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operator to assign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90936" name="Line 24"/>
          <p:cNvSpPr>
            <a:spLocks noChangeShapeType="1"/>
          </p:cNvSpPr>
          <p:nvPr/>
        </p:nvSpPr>
        <p:spPr bwMode="auto">
          <a:xfrm flipH="1" flipV="1">
            <a:off x="1524000" y="4800600"/>
            <a:ext cx="2590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0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0918" grpId="0" animBg="1"/>
      <p:bldP spid="1190919" grpId="0" animBg="1"/>
      <p:bldP spid="1190920" grpId="0" animBg="1"/>
      <p:bldP spid="1190925" grpId="0" animBg="1"/>
      <p:bldP spid="1190927" grpId="0" animBg="1"/>
      <p:bldP spid="1190930" grpId="0" animBg="1"/>
      <p:bldP spid="1190931" grpId="0" animBg="1"/>
      <p:bldP spid="1190935" grpId="0" animBg="1"/>
      <p:bldP spid="11909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0" y="0"/>
          <a:ext cx="7037388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4064049" progId="Word.Document.8">
                  <p:embed/>
                </p:oleObj>
              </mc:Choice>
              <mc:Fallback>
                <p:oleObj name="Document" r:id="rId3" imgW="7074123" imgH="40640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05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</a:pPr>
            <a:r>
              <a:rPr lang="en-US" altLang="zh-CN" sz="2000" u="sng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fig11_08.cpp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(3 of 5)</a:t>
            </a:r>
          </a:p>
        </p:txBody>
      </p:sp>
      <p:sp>
        <p:nvSpPr>
          <p:cNvPr id="1191942" name="Text Box 6"/>
          <p:cNvSpPr txBox="1">
            <a:spLocks noChangeArrowheads="1"/>
          </p:cNvSpPr>
          <p:nvPr/>
        </p:nvSpPr>
        <p:spPr bwMode="auto">
          <a:xfrm>
            <a:off x="4724400" y="152400"/>
            <a:ext cx="41148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Use overloaded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==</a:t>
            </a:r>
            <a:r>
              <a:rPr lang="en-US" altLang="zh-CN">
                <a:ea typeface="宋体" panose="02010600030101010101" pitchFamily="2" charset="-122"/>
              </a:rPr>
              <a:t> operator to test for equality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91943" name="Line 7"/>
          <p:cNvSpPr>
            <a:spLocks noChangeShapeType="1"/>
          </p:cNvSpPr>
          <p:nvPr/>
        </p:nvSpPr>
        <p:spPr bwMode="auto">
          <a:xfrm flipH="1">
            <a:off x="3048000" y="304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91946" name="Text Box 10"/>
          <p:cNvSpPr txBox="1">
            <a:spLocks noChangeArrowheads="1"/>
          </p:cNvSpPr>
          <p:nvPr/>
        </p:nvSpPr>
        <p:spPr bwMode="auto">
          <a:xfrm>
            <a:off x="5334000" y="1905000"/>
            <a:ext cx="35052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Use overloaded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[]</a:t>
            </a:r>
            <a:r>
              <a:rPr lang="en-US" altLang="zh-CN">
                <a:ea typeface="宋体" panose="02010600030101010101" pitchFamily="2" charset="-122"/>
              </a:rPr>
              <a:t> operator to access individual integers, with range-checking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191947" name="Line 11"/>
          <p:cNvSpPr>
            <a:spLocks noChangeShapeType="1"/>
          </p:cNvSpPr>
          <p:nvPr/>
        </p:nvSpPr>
        <p:spPr bwMode="auto">
          <a:xfrm flipH="1" flipV="1">
            <a:off x="4267200" y="13716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91948" name="Line 12"/>
          <p:cNvSpPr>
            <a:spLocks noChangeShapeType="1"/>
          </p:cNvSpPr>
          <p:nvPr/>
        </p:nvSpPr>
        <p:spPr bwMode="auto">
          <a:xfrm flipH="1">
            <a:off x="2514600" y="2057400"/>
            <a:ext cx="2819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91950" name="Line 14"/>
          <p:cNvSpPr>
            <a:spLocks noChangeShapeType="1"/>
          </p:cNvSpPr>
          <p:nvPr/>
        </p:nvSpPr>
        <p:spPr bwMode="auto">
          <a:xfrm flipH="1">
            <a:off x="4495800" y="2057400"/>
            <a:ext cx="838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6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2" grpId="0" animBg="1"/>
      <p:bldP spid="1191943" grpId="0" animBg="1"/>
      <p:bldP spid="1191946" grpId="0" animBg="1"/>
      <p:bldP spid="1191947" grpId="0" animBg="1"/>
      <p:bldP spid="1191948" grpId="0" animBg="1"/>
      <p:bldP spid="11919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fig11_08.cpp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(4 of 5)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0" y="0"/>
          <a:ext cx="7048500" cy="500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46703" imgH="5007393" progId="Word.Document.8">
                  <p:embed/>
                </p:oleObj>
              </mc:Choice>
              <mc:Fallback>
                <p:oleObj name="Document" r:id="rId3" imgW="7046703" imgH="50073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8500" cy="500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123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fig11_08.cpp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(5 of 5)</a:t>
            </a: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0" y="0"/>
          <a:ext cx="7048500" cy="574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46703" imgH="5754125" progId="Word.Document.8">
                  <p:embed/>
                </p:oleObj>
              </mc:Choice>
              <mc:Fallback>
                <p:oleObj name="Document" r:id="rId3" imgW="7046703" imgH="57541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8500" cy="574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74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1888" cy="137160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01 Fundamentals of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Operator Overloading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Use operators with objects (operator overloading)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Clearer than function calls for certain classes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Operator sensitive to context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Examples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&lt;&lt;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Stream insertion, bitwise left-shift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+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Performs arithmetic on multiple items (integers, floats, etc.)</a:t>
            </a:r>
          </a:p>
        </p:txBody>
      </p:sp>
    </p:spTree>
    <p:extLst>
      <p:ext uri="{BB962C8B-B14F-4D97-AF65-F5344CB8AC3E}">
        <p14:creationId xmlns:p14="http://schemas.microsoft.com/office/powerpoint/2010/main" val="370591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01 Fundamentals of 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3200" dirty="0">
                <a:ea typeface="宋体" panose="02010600030101010101" pitchFamily="2" charset="-122"/>
              </a:rPr>
              <a:t>Operator Overloading(Cont.)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Types for operator overloading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Built in (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char</a:t>
            </a:r>
            <a:r>
              <a:rPr lang="en-US" altLang="zh-CN" dirty="0">
                <a:ea typeface="宋体" panose="02010600030101010101" pitchFamily="2" charset="-122"/>
              </a:rPr>
              <a:t>) or user-defined (classes)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Can use existing operators with user-defined types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Cannot create new operators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Overloading operators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Create a function for the class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Name of operator function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Keyword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operator</a:t>
            </a:r>
            <a:r>
              <a:rPr lang="en-US" altLang="zh-CN" dirty="0">
                <a:ea typeface="宋体" panose="02010600030101010101" pitchFamily="2" charset="-122"/>
              </a:rPr>
              <a:t> followed by symbol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Example</a:t>
            </a:r>
          </a:p>
          <a:p>
            <a:pPr lvl="4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operator+</a:t>
            </a:r>
            <a:r>
              <a:rPr lang="en-US" altLang="zh-CN" dirty="0">
                <a:ea typeface="宋体" panose="02010600030101010101" pitchFamily="2" charset="-122"/>
              </a:rPr>
              <a:t> for the addition operator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8740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1888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01 Fundamentals of 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3200" dirty="0">
                <a:ea typeface="宋体" panose="02010600030101010101" pitchFamily="2" charset="-122"/>
              </a:rPr>
              <a:t>Operator Overloading (Cont.)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48"/>
            <a:ext cx="8001000" cy="4876752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Using operators on a class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It must be overloaded for that class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Exceptions: (can also be overloaded by the programmer)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Assignment operator (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800" dirty="0">
                <a:ea typeface="宋体" panose="02010600030101010101" pitchFamily="2" charset="-122"/>
              </a:rPr>
              <a:t>)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1800" dirty="0" err="1">
                <a:ea typeface="宋体" panose="02010600030101010101" pitchFamily="2" charset="-122"/>
              </a:rPr>
              <a:t>Memberwise</a:t>
            </a:r>
            <a:r>
              <a:rPr lang="en-US" altLang="zh-CN" sz="1800" dirty="0">
                <a:ea typeface="宋体" panose="02010600030101010101" pitchFamily="2" charset="-122"/>
              </a:rPr>
              <a:t> assignment between objects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Address operator (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&amp;</a:t>
            </a:r>
            <a:r>
              <a:rPr lang="en-US" altLang="zh-CN" sz="1800" dirty="0">
                <a:ea typeface="宋体" panose="02010600030101010101" pitchFamily="2" charset="-122"/>
              </a:rPr>
              <a:t>)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Returns address of object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Comma operator (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800" dirty="0">
                <a:ea typeface="宋体" panose="02010600030101010101" pitchFamily="2" charset="-122"/>
              </a:rPr>
              <a:t>)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Evaluates expression to its left then the expression to its right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Returns the value of the expression to its right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Overloading provides concise 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object2 = object1.add( object2 );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vs.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object2 = object2 + object1;</a:t>
            </a:r>
          </a:p>
        </p:txBody>
      </p:sp>
    </p:spTree>
    <p:extLst>
      <p:ext uri="{BB962C8B-B14F-4D97-AF65-F5344CB8AC3E}">
        <p14:creationId xmlns:p14="http://schemas.microsoft.com/office/powerpoint/2010/main" val="96332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1.1 Restrictions on </a:t>
            </a:r>
            <a:b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Operator Overloading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Cannot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Precedence of operator (order of evaluation)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Use parentheses to force order of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Associativity (left-to-right or right-to-left)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Number of operands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e.g., 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&amp;</a:t>
            </a:r>
            <a:r>
              <a:rPr lang="en-US" altLang="zh-CN" sz="1800" dirty="0">
                <a:ea typeface="宋体" panose="02010600030101010101" pitchFamily="2" charset="-122"/>
              </a:rPr>
              <a:t> is unary, can only act on one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How operators act on built-in data types (i.e., cannot change integer addition)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Cannot create new operators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Operators must be overloaded explicitly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Overloading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ea typeface="宋体" panose="02010600030101010101" pitchFamily="2" charset="-122"/>
              </a:rPr>
              <a:t> and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dirty="0">
                <a:ea typeface="宋体" panose="02010600030101010101" pitchFamily="2" charset="-122"/>
              </a:rPr>
              <a:t> does not overload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+=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Operator 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?:</a:t>
            </a:r>
            <a:r>
              <a:rPr lang="en-US" altLang="zh-CN" sz="2400" dirty="0">
                <a:ea typeface="宋体" panose="02010600030101010101" pitchFamily="2" charset="-122"/>
              </a:rPr>
              <a:t> cannot be overloaded</a:t>
            </a:r>
          </a:p>
        </p:txBody>
      </p:sp>
    </p:spTree>
    <p:extLst>
      <p:ext uri="{BB962C8B-B14F-4D97-AF65-F5344CB8AC3E}">
        <p14:creationId xmlns:p14="http://schemas.microsoft.com/office/powerpoint/2010/main" val="139456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48" y="3352802"/>
            <a:ext cx="4114806" cy="316039"/>
          </a:xfrm>
          <a:noFill/>
        </p:spPr>
        <p:txBody>
          <a:bodyPr/>
          <a:lstStyle/>
          <a:p>
            <a:pPr eaLnBrk="1" hangingPunct="1"/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Fig. 11.1</a:t>
            </a:r>
            <a:r>
              <a:rPr lang="en-US" altLang="zh-CN" sz="1200" dirty="0">
                <a:solidFill>
                  <a:schemeClr val="tx1"/>
                </a:solidFill>
                <a:latin typeface="Goudy Sans Medium" pitchFamily="34" charset="0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| Operators that can be overloaded.   </a:t>
            </a:r>
          </a:p>
        </p:txBody>
      </p:sp>
      <p:graphicFrame>
        <p:nvGraphicFramePr>
          <p:cNvPr id="1026" name="Object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203402"/>
              </p:ext>
            </p:extLst>
          </p:nvPr>
        </p:nvGraphicFramePr>
        <p:xfrm>
          <a:off x="914400" y="990664"/>
          <a:ext cx="7540625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651271" imgH="2410940" progId="Word.Document.8">
                  <p:embed/>
                </p:oleObj>
              </mc:Choice>
              <mc:Fallback>
                <p:oleObj name="Document" r:id="rId3" imgW="7651271" imgH="2410940" progId="Word.Document.8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64"/>
                        <a:ext cx="7540625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95709" y="5285526"/>
            <a:ext cx="4162345" cy="35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anose="020B0A040201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anose="020B0A040201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anose="020B0A040201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anose="020B0A040201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anose="020B0A040201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anose="020B0A040201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anose="020B0A040201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Fig. 11.2</a:t>
            </a:r>
            <a:r>
              <a:rPr lang="en-US" altLang="zh-CN" sz="1200" dirty="0">
                <a:solidFill>
                  <a:schemeClr val="tx1"/>
                </a:solidFill>
                <a:latin typeface="Goudy Sans Medium" pitchFamily="34" charset="0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| Operators that cannot be overloaded.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323460"/>
              </p:ext>
            </p:extLst>
          </p:nvPr>
        </p:nvGraphicFramePr>
        <p:xfrm>
          <a:off x="1371684" y="3962386"/>
          <a:ext cx="6429375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819291" imgH="1120279" progId="Word.Document.8">
                  <p:embed/>
                </p:oleObj>
              </mc:Choice>
              <mc:Fallback>
                <p:oleObj name="Document" r:id="rId5" imgW="4819291" imgH="1120279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84" y="3962386"/>
                        <a:ext cx="6429375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1888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1.2 Operator Functions as </a:t>
            </a:r>
            <a:b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Class Members vs. Global Members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48"/>
            <a:ext cx="8001000" cy="4876752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Operator functions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As member functions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Leftmost object must be of same class as operator function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Use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dirty="0">
                <a:ea typeface="宋体" panose="02010600030101010101" pitchFamily="2" charset="-122"/>
              </a:rPr>
              <a:t> keyword to implicitly get left operand argument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Operators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()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[]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-&gt;</a:t>
            </a:r>
            <a:r>
              <a:rPr lang="en-US" altLang="zh-CN" dirty="0">
                <a:ea typeface="宋体" panose="02010600030101010101" pitchFamily="2" charset="-122"/>
              </a:rPr>
              <a:t> or any assignment operator must be overloaded as a class member function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Called when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Left operand of binary operator is of this class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Single operand of unary operator is of this class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As global functions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Need parameters for both operands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Can have object of different class than operator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Can be a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friend</a:t>
            </a:r>
            <a:r>
              <a:rPr lang="en-US" altLang="zh-CN" dirty="0">
                <a:ea typeface="宋体" panose="02010600030101010101" pitchFamily="2" charset="-122"/>
              </a:rPr>
              <a:t> to access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protected</a:t>
            </a:r>
            <a:r>
              <a:rPr lang="en-US" altLang="zh-CN" dirty="0">
                <a:ea typeface="宋体" panose="02010600030101010101" pitchFamily="2" charset="-122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413654795"/>
      </p:ext>
    </p:extLst>
  </p:cSld>
  <p:clrMapOvr>
    <a:masterClrMapping/>
  </p:clrMapOvr>
</p:sld>
</file>

<file path=ppt/theme/theme1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宋体"/>
        <a:cs typeface=""/>
      </a:majorFont>
      <a:minorFont>
        <a:latin typeface="Lucida Consol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宋体"/>
        <a:cs typeface=""/>
      </a:majorFont>
      <a:minorFont>
        <a:latin typeface="A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基本">
  <a:themeElements>
    <a:clrScheme name="基本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基本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3648</TotalTime>
  <Pages>0</Pages>
  <Words>1512</Words>
  <Characters>0</Characters>
  <Application>Microsoft Office PowerPoint</Application>
  <DocSecurity>0</DocSecurity>
  <PresentationFormat>全屏显示(4:3)</PresentationFormat>
  <Lines>0</Lines>
  <Paragraphs>252</Paragraphs>
  <Slides>35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7" baseType="lpstr">
      <vt:lpstr>AGaramond</vt:lpstr>
      <vt:lpstr>Goudy Sans Medium</vt:lpstr>
      <vt:lpstr>Kozuka Mincho Pr6N H</vt:lpstr>
      <vt:lpstr>微软雅黑</vt:lpstr>
      <vt:lpstr>Algerian</vt:lpstr>
      <vt:lpstr>Arial</vt:lpstr>
      <vt:lpstr>Arial Black</vt:lpstr>
      <vt:lpstr>Courier New</vt:lpstr>
      <vt:lpstr>Lucida Console</vt:lpstr>
      <vt:lpstr>Times</vt:lpstr>
      <vt:lpstr>Times New Roman</vt:lpstr>
      <vt:lpstr>Wingdings</vt:lpstr>
      <vt:lpstr>Deitel_HTP_Title</vt:lpstr>
      <vt:lpstr>Quotes</vt:lpstr>
      <vt:lpstr>Objectives</vt:lpstr>
      <vt:lpstr>Outline</vt:lpstr>
      <vt:lpstr>Tips</vt:lpstr>
      <vt:lpstr>Code</vt:lpstr>
      <vt:lpstr>Figures</vt:lpstr>
      <vt:lpstr>Paragraphs</vt:lpstr>
      <vt:lpstr>基本</vt:lpstr>
      <vt:lpstr>Document</vt:lpstr>
      <vt:lpstr>Operator Overloading; String and Array Objects </vt:lpstr>
      <vt:lpstr>OBJECTIVES</vt:lpstr>
      <vt:lpstr>PowerPoint 演示文稿</vt:lpstr>
      <vt:lpstr>01 Fundamentals of  Operator Overloading</vt:lpstr>
      <vt:lpstr>01 Fundamentals of  Operator Overloading(Cont.)</vt:lpstr>
      <vt:lpstr>01 Fundamentals of  Operator Overloading (Cont.)</vt:lpstr>
      <vt:lpstr>1.1 Restrictions on  Operator Overloading</vt:lpstr>
      <vt:lpstr>Fig. 11.1 | Operators that can be overloaded.   </vt:lpstr>
      <vt:lpstr>1.2 Operator Functions as  Class Members vs. Global Members</vt:lpstr>
      <vt:lpstr>1.2 Operator Functions as  Class Members vs. Global Members(Cont.)</vt:lpstr>
      <vt:lpstr>1.2 Operator Functions as  Class Members vs. Global Members(Cont.)</vt:lpstr>
      <vt:lpstr>02 Overloading Stream Insertion and Stream Extraction Operators</vt:lpstr>
      <vt:lpstr>PowerPoint 演示文稿</vt:lpstr>
      <vt:lpstr>PowerPoint 演示文稿</vt:lpstr>
      <vt:lpstr>PowerPoint 演示文稿</vt:lpstr>
      <vt:lpstr>PowerPoint 演示文稿</vt:lpstr>
      <vt:lpstr>03 Overloading Unary Operators</vt:lpstr>
      <vt:lpstr>03 Overloading Unary Operators (Cont.)</vt:lpstr>
      <vt:lpstr>04 Overloading Binary Operators</vt:lpstr>
      <vt:lpstr>04 Overloading Binary Operators (Cont.)</vt:lpstr>
      <vt:lpstr>05 Case Study: Array Class</vt:lpstr>
      <vt:lpstr>05 Case Study: Array Class (Cont.)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Laserwords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/>
  <dc:creator>Prabhu</dc:creator>
  <cp:keywords/>
  <dc:description/>
  <cp:lastModifiedBy>8615986113566</cp:lastModifiedBy>
  <cp:revision>746</cp:revision>
  <dcterms:created xsi:type="dcterms:W3CDTF">2004-12-20T05:11:56Z</dcterms:created>
  <dcterms:modified xsi:type="dcterms:W3CDTF">2021-04-09T06:53:25Z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2052-9.1.0.5113</vt:lpwstr>
  </property>
</Properties>
</file>