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57"/>
  </p:notesMasterIdLst>
  <p:sldIdLst>
    <p:sldId id="256" r:id="rId10"/>
    <p:sldId id="573" r:id="rId11"/>
    <p:sldId id="418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51" r:id="rId39"/>
    <p:sldId id="652" r:id="rId40"/>
    <p:sldId id="653" r:id="rId41"/>
    <p:sldId id="655" r:id="rId42"/>
    <p:sldId id="656" r:id="rId43"/>
    <p:sldId id="657" r:id="rId44"/>
    <p:sldId id="658" r:id="rId45"/>
    <p:sldId id="659" r:id="rId46"/>
    <p:sldId id="660" r:id="rId47"/>
    <p:sldId id="661" r:id="rId48"/>
    <p:sldId id="662" r:id="rId49"/>
    <p:sldId id="670" r:id="rId50"/>
    <p:sldId id="672" r:id="rId51"/>
    <p:sldId id="673" r:id="rId52"/>
    <p:sldId id="674" r:id="rId53"/>
    <p:sldId id="675" r:id="rId54"/>
    <p:sldId id="678" r:id="rId55"/>
    <p:sldId id="67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7" d="100"/>
          <a:sy n="97" d="100"/>
        </p:scale>
        <p:origin x="144" y="82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A65F2A8-64E6-4FFB-86E4-46D91D60961D}" type="slidenum">
              <a:rPr lang="en-US" altLang="zh-CN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47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B3D3CE8-818F-4F3A-A273-9079B7494C2D}" type="slidenum">
              <a:rPr lang="en-US" altLang="zh-CN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8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A6A2B7C-412E-4D81-AD6B-8C1207559548}" type="slidenum">
              <a:rPr lang="en-US" altLang="zh-CN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89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57F273-D106-4F68-9837-E038D2FBDF08}" type="slidenum">
              <a:rPr lang="en-US" altLang="zh-CN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59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324BE51-0AA5-4E1F-8E5F-8286F09CB0F6}" type="slidenum">
              <a:rPr lang="en-US" altLang="zh-CN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03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2AD5F8-05BA-413E-8841-90953115C6AC}" type="slidenum">
              <a:rPr lang="en-US" altLang="zh-CN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49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01148FA-5820-44D2-9E3C-099FF29AFDCE}" type="slidenum">
              <a:rPr lang="en-US" altLang="zh-CN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1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641D80F-82F5-4246-89E9-E77A86606D7A}" type="slidenum">
              <a:rPr lang="en-US" altLang="zh-CN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20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9C92AA9-1446-42E2-9D9E-1CC6D576E221}" type="slidenum">
              <a:rPr lang="en-US" altLang="zh-CN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15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961F5CD-8602-498B-934A-F605FE9EA092}" type="slidenum">
              <a:rPr lang="en-US" altLang="zh-CN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89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243C0CF-7D85-489F-8D24-8A7F7394931E}" type="slidenum">
              <a:rPr lang="en-US" altLang="zh-CN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0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8A4A508-016C-4DC6-81A5-32E8DB2C1A3C}" type="slidenum">
              <a:rPr lang="en-US" altLang="zh-CN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230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921525-42A9-4110-8C74-A3C3FFD454FB}" type="slidenum">
              <a:rPr lang="en-US" altLang="zh-CN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598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3EE06B0-A1A9-4372-BA38-50366B2F9344}" type="slidenum">
              <a:rPr lang="en-US" altLang="zh-CN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30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E03CC7-64F2-414D-B54F-BC5E84596161}" type="slidenum">
              <a:rPr lang="en-US" altLang="zh-CN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90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DD0E2E2-1FF5-4A3F-BB62-35B83AEF7171}" type="slidenum">
              <a:rPr lang="en-US" altLang="zh-CN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15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E631E53-D38C-43F2-B815-0B80D0F2E013}" type="slidenum">
              <a:rPr lang="en-US" altLang="zh-CN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28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F9A3FE4-2922-4F42-A380-F0839E5138A5}" type="slidenum">
              <a:rPr lang="en-US" altLang="zh-CN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90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C26487B-35B8-4CCC-B9AE-791AF02AD2EA}" type="slidenum">
              <a:rPr lang="en-US" altLang="zh-CN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75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F6A7B76-EC59-4502-97D4-900AEBB04EB5}" type="slidenum">
              <a:rPr lang="en-US" altLang="zh-CN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7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FEA419-CBBD-46BC-A17B-4874475CDFA2}" type="slidenum">
              <a:rPr lang="en-US" altLang="zh-CN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3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4EDF48B-B02B-4C91-B49A-39C18273670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1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D63C01F-A993-4C81-9AEA-1D531BD353B7}" type="slidenum">
              <a:rPr lang="en-US" altLang="zh-CN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72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3D03579-7F81-43AD-A97D-10D9E383F7A0}" type="slidenum">
              <a:rPr lang="en-US" altLang="zh-CN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68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8BA52F3-D6C0-4BBF-9C51-6BE9172F6D9C}" type="slidenum">
              <a:rPr lang="en-US" altLang="zh-CN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57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FFDF1BF-B7D2-406F-90FC-F7ACF0BA18AF}" type="slidenum">
              <a:rPr lang="en-US" altLang="zh-CN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4862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7A04246-AAA9-4E6E-B9BB-F4F2895953C9}" type="slidenum">
              <a:rPr lang="en-US" altLang="zh-CN" sz="1200"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420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701ABA5-8EC0-46A0-B24A-EC0626AA6993}" type="slidenum">
              <a:rPr lang="en-US" altLang="zh-CN" sz="1200"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99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DFC0867-6412-467F-AFBF-2747B6859B30}" type="slidenum">
              <a:rPr lang="en-US" altLang="zh-CN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68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D6A66BE-0D4F-4F18-BB1A-E2C06647C015}" type="slidenum">
              <a:rPr lang="en-US" altLang="zh-CN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86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929D73-E7CB-4560-A893-502269F2AF84}" type="slidenum">
              <a:rPr lang="en-US" altLang="zh-CN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35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F6EE82-4086-41FF-B783-D71AD6CD6A0F}" type="slidenum">
              <a:rPr lang="en-US" altLang="zh-CN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6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851CA4E-F575-47C3-8DBE-8C72E5FE0638}" type="slidenum">
              <a:rPr lang="en-US" altLang="zh-CN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ACAB2D5-C25C-43C7-9A84-E531C15D22F0}" type="slidenum">
              <a:rPr lang="en-US" altLang="zh-CN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38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301B57-952A-4A4F-B49A-18EE8BFB3573}" type="slidenum">
              <a:rPr lang="en-US" altLang="zh-CN" sz="1200"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74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4E547EF-66D4-4FA3-8C51-11A5356CAC5F}" type="slidenum">
              <a:rPr lang="en-US" altLang="zh-CN" sz="12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75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178ACAB-0DD4-4573-9B4A-8E3D7B29DEED}" type="slidenum">
              <a:rPr lang="en-US" altLang="zh-CN" sz="12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400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3D6C3B3-AC07-4BC0-AC2F-2FDF9A17630F}" type="slidenum">
              <a:rPr lang="en-US" altLang="zh-CN" sz="1200"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31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37399A-B514-467E-9730-B3288E19FBCA}" type="slidenum">
              <a:rPr lang="en-US" altLang="zh-CN" sz="12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6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142B8A-E743-4546-882C-82704C31E608}" type="slidenum">
              <a:rPr lang="en-US" altLang="zh-CN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0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941FCB7-FE7B-4630-ADFC-A7CFD74E2256}" type="slidenum">
              <a:rPr lang="en-US" altLang="zh-CN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6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AFA8679-A9BA-487F-83EB-4285116E5CA2}" type="slidenum">
              <a:rPr lang="en-US" altLang="zh-CN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27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C0EA7B-FDC2-43DE-8DB6-CB4B071A929A}" type="slidenum">
              <a:rPr lang="en-US" altLang="zh-CN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1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6FF808D-699D-4CE5-9F9C-AACC9159626B}" type="slidenum">
              <a:rPr lang="en-US" altLang="zh-CN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2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April 9, 2021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Operator Overloading;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String and Array Objects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11</a:t>
            </a:r>
          </a:p>
          <a:p>
            <a:pPr eaLnBrk="1" hangingPunct="1"/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9</a:t>
            </a:r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0" y="0"/>
          <a:ext cx="7037388" cy="312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3144145" progId="Word.Document.8">
                  <p:embed/>
                </p:oleObj>
              </mc:Choice>
              <mc:Fallback>
                <p:oleObj name="Document" r:id="rId3" imgW="7074123" imgH="3144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12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3)</a:t>
            </a:r>
          </a:p>
        </p:txBody>
      </p:sp>
      <p:sp>
        <p:nvSpPr>
          <p:cNvPr id="1212423" name="Text Box 7"/>
          <p:cNvSpPr txBox="1">
            <a:spLocks noChangeArrowheads="1"/>
          </p:cNvSpPr>
          <p:nvPr/>
        </p:nvSpPr>
        <p:spPr bwMode="auto">
          <a:xfrm>
            <a:off x="6400800" y="304800"/>
            <a:ext cx="2362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Two overloaded subscript operators, for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and non-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const</a:t>
            </a:r>
            <a:r>
              <a:rPr lang="en-US" altLang="zh-CN">
                <a:ea typeface="宋体" panose="02010600030101010101" pitchFamily="2" charset="-122"/>
              </a:rPr>
              <a:t> objects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2424" name="Line 8"/>
          <p:cNvSpPr>
            <a:spLocks noChangeShapeType="1"/>
          </p:cNvSpPr>
          <p:nvPr/>
        </p:nvSpPr>
        <p:spPr bwMode="auto">
          <a:xfrm flipH="1" flipV="1">
            <a:off x="2514600" y="4572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2428" name="Text Box 12"/>
          <p:cNvSpPr txBox="1">
            <a:spLocks noChangeArrowheads="1"/>
          </p:cNvSpPr>
          <p:nvPr/>
        </p:nvSpPr>
        <p:spPr bwMode="auto">
          <a:xfrm>
            <a:off x="5867400" y="1371600"/>
            <a:ext cx="2971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Overload the function call operator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>
                <a:ea typeface="宋体" panose="02010600030101010101" pitchFamily="2" charset="-122"/>
              </a:rPr>
              <a:t> to return a substring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2430" name="Line 14"/>
          <p:cNvSpPr>
            <a:spLocks noChangeShapeType="1"/>
          </p:cNvSpPr>
          <p:nvPr/>
        </p:nvSpPr>
        <p:spPr bwMode="auto">
          <a:xfrm flipH="1" flipV="1">
            <a:off x="3352800" y="838200"/>
            <a:ext cx="2514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3" grpId="0" animBg="1"/>
      <p:bldP spid="1212424" grpId="0" animBg="1"/>
      <p:bldP spid="1212428" grpId="0" animBg="1"/>
      <p:bldP spid="12124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0" y="0"/>
          <a:ext cx="7056438" cy="658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579745" progId="Word.Document.8">
                  <p:embed/>
                </p:oleObj>
              </mc:Choice>
              <mc:Fallback>
                <p:oleObj name="Document" r:id="rId3" imgW="7056048" imgH="65797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58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162800" y="1066800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7)</a:t>
            </a:r>
          </a:p>
        </p:txBody>
      </p:sp>
    </p:spTree>
    <p:extLst>
      <p:ext uri="{BB962C8B-B14F-4D97-AF65-F5344CB8AC3E}">
        <p14:creationId xmlns:p14="http://schemas.microsoft.com/office/powerpoint/2010/main" val="11292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0" y="0"/>
          <a:ext cx="7056438" cy="654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550568" progId="Word.Document.8">
                  <p:embed/>
                </p:oleObj>
              </mc:Choice>
              <mc:Fallback>
                <p:oleObj name="Document" r:id="rId3" imgW="7056048" imgH="6550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54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7)</a:t>
            </a:r>
          </a:p>
        </p:txBody>
      </p:sp>
    </p:spTree>
    <p:extLst>
      <p:ext uri="{BB962C8B-B14F-4D97-AF65-F5344CB8AC3E}">
        <p14:creationId xmlns:p14="http://schemas.microsoft.com/office/powerpoint/2010/main" val="104942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0" y="0"/>
          <a:ext cx="7056438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484287" progId="Word.Document.8">
                  <p:embed/>
                </p:oleObj>
              </mc:Choice>
              <mc:Fallback>
                <p:oleObj name="Document" r:id="rId3" imgW="7056048" imgH="6484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7)</a:t>
            </a:r>
          </a:p>
        </p:txBody>
      </p:sp>
    </p:spTree>
    <p:extLst>
      <p:ext uri="{BB962C8B-B14F-4D97-AF65-F5344CB8AC3E}">
        <p14:creationId xmlns:p14="http://schemas.microsoft.com/office/powerpoint/2010/main" val="203375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0" y="0"/>
          <a:ext cx="7056438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484287" progId="Word.Document.8">
                  <p:embed/>
                </p:oleObj>
              </mc:Choice>
              <mc:Fallback>
                <p:oleObj name="Document" r:id="rId3" imgW="7056048" imgH="6484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(4 of 7)</a:t>
            </a:r>
          </a:p>
        </p:txBody>
      </p:sp>
    </p:spTree>
    <p:extLst>
      <p:ext uri="{BB962C8B-B14F-4D97-AF65-F5344CB8AC3E}">
        <p14:creationId xmlns:p14="http://schemas.microsoft.com/office/powerpoint/2010/main" val="386215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0" y="0"/>
          <a:ext cx="7056438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110741" progId="Word.Document.8">
                  <p:embed/>
                </p:oleObj>
              </mc:Choice>
              <mc:Fallback>
                <p:oleObj name="Document" r:id="rId3" imgW="7056048" imgH="6110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(5 of 7)</a:t>
            </a:r>
          </a:p>
        </p:txBody>
      </p:sp>
    </p:spTree>
    <p:extLst>
      <p:ext uri="{BB962C8B-B14F-4D97-AF65-F5344CB8AC3E}">
        <p14:creationId xmlns:p14="http://schemas.microsoft.com/office/powerpoint/2010/main" val="253324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341F2FA-D0A8-4EBC-B43D-57F096FF8E73}" type="slidenum">
              <a:rPr lang="en-US" altLang="zh-CN" sz="14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0" y="0"/>
          <a:ext cx="7056438" cy="648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484287" progId="Word.Document.8">
                  <p:embed/>
                </p:oleObj>
              </mc:Choice>
              <mc:Fallback>
                <p:oleObj name="Document" r:id="rId3" imgW="7056048" imgH="6484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48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(6 of 7)</a:t>
            </a:r>
          </a:p>
        </p:txBody>
      </p:sp>
    </p:spTree>
    <p:extLst>
      <p:ext uri="{BB962C8B-B14F-4D97-AF65-F5344CB8AC3E}">
        <p14:creationId xmlns:p14="http://schemas.microsoft.com/office/powerpoint/2010/main" val="55414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(7 of 7)</a:t>
            </a: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0" y="0"/>
          <a:ext cx="7056438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2233713" progId="Word.Document.8">
                  <p:embed/>
                </p:oleObj>
              </mc:Choice>
              <mc:Fallback>
                <p:oleObj name="Document" r:id="rId3" imgW="7056048" imgH="2233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47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0" y="0"/>
          <a:ext cx="7056438" cy="64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481045" progId="Word.Document.8">
                  <p:embed/>
                </p:oleObj>
              </mc:Choice>
              <mc:Fallback>
                <p:oleObj name="Document" r:id="rId3" imgW="7074123" imgH="64810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48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5)</a:t>
            </a:r>
          </a:p>
        </p:txBody>
      </p:sp>
      <p:sp>
        <p:nvSpPr>
          <p:cNvPr id="1220613" name="Text Box 5"/>
          <p:cNvSpPr txBox="1">
            <a:spLocks noChangeArrowheads="1"/>
          </p:cNvSpPr>
          <p:nvPr/>
        </p:nvSpPr>
        <p:spPr bwMode="auto">
          <a:xfrm>
            <a:off x="5486400" y="31242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stream insertion operator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0614" name="Line 6"/>
          <p:cNvSpPr>
            <a:spLocks noChangeShapeType="1"/>
          </p:cNvSpPr>
          <p:nvPr/>
        </p:nvSpPr>
        <p:spPr bwMode="auto">
          <a:xfrm flipH="1" flipV="1">
            <a:off x="4648200" y="3505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0615" name="Text Box 7"/>
          <p:cNvSpPr txBox="1">
            <a:spLocks noChangeArrowheads="1"/>
          </p:cNvSpPr>
          <p:nvPr/>
        </p:nvSpPr>
        <p:spPr bwMode="auto">
          <a:xfrm>
            <a:off x="5410200" y="44196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equality and relational operators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0616" name="Line 8"/>
          <p:cNvSpPr>
            <a:spLocks noChangeShapeType="1"/>
          </p:cNvSpPr>
          <p:nvPr/>
        </p:nvSpPr>
        <p:spPr bwMode="auto">
          <a:xfrm flipH="1" flipV="1">
            <a:off x="4267200" y="46482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3" grpId="0" animBg="1"/>
      <p:bldP spid="1220614" grpId="0" animBg="1"/>
      <p:bldP spid="1220615" grpId="0" animBg="1"/>
      <p:bldP spid="12206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0" y="0"/>
          <a:ext cx="7037388" cy="645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477808" progId="Word.Document.8">
                  <p:embed/>
                </p:oleObj>
              </mc:Choice>
              <mc:Fallback>
                <p:oleObj name="Document" r:id="rId3" imgW="7074123" imgH="64778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5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5)</a:t>
            </a:r>
          </a:p>
        </p:txBody>
      </p:sp>
      <p:sp>
        <p:nvSpPr>
          <p:cNvPr id="1221637" name="Text Box 5"/>
          <p:cNvSpPr txBox="1">
            <a:spLocks noChangeArrowheads="1"/>
          </p:cNvSpPr>
          <p:nvPr/>
        </p:nvSpPr>
        <p:spPr bwMode="auto">
          <a:xfrm>
            <a:off x="5334000" y="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negation operator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1638" name="Line 6"/>
          <p:cNvSpPr>
            <a:spLocks noChangeShapeType="1"/>
          </p:cNvSpPr>
          <p:nvPr/>
        </p:nvSpPr>
        <p:spPr bwMode="auto">
          <a:xfrm flipH="1">
            <a:off x="1447800" y="152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39" name="Text Box 7"/>
          <p:cNvSpPr txBox="1">
            <a:spLocks noChangeArrowheads="1"/>
          </p:cNvSpPr>
          <p:nvPr/>
        </p:nvSpPr>
        <p:spPr bwMode="auto">
          <a:xfrm>
            <a:off x="4953000" y="838200"/>
            <a:ext cx="2438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assignment operator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1640" name="Line 8"/>
          <p:cNvSpPr>
            <a:spLocks noChangeShapeType="1"/>
          </p:cNvSpPr>
          <p:nvPr/>
        </p:nvSpPr>
        <p:spPr bwMode="auto">
          <a:xfrm flipH="1" flipV="1">
            <a:off x="1447800" y="762000"/>
            <a:ext cx="3505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41" name="Text Box 9"/>
          <p:cNvSpPr txBox="1">
            <a:spLocks noChangeArrowheads="1"/>
          </p:cNvSpPr>
          <p:nvPr/>
        </p:nvSpPr>
        <p:spPr bwMode="auto">
          <a:xfrm>
            <a:off x="4724400" y="2057400"/>
            <a:ext cx="3200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addition assignment operator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1642" name="Line 10"/>
          <p:cNvSpPr>
            <a:spLocks noChangeShapeType="1"/>
          </p:cNvSpPr>
          <p:nvPr/>
        </p:nvSpPr>
        <p:spPr bwMode="auto">
          <a:xfrm flipH="1" flipV="1">
            <a:off x="1295400" y="2057400"/>
            <a:ext cx="3429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43" name="Text Box 11"/>
          <p:cNvSpPr txBox="1">
            <a:spLocks noChangeArrowheads="1"/>
          </p:cNvSpPr>
          <p:nvPr/>
        </p:nvSpPr>
        <p:spPr bwMode="auto">
          <a:xfrm>
            <a:off x="5410200" y="2819400"/>
            <a:ext cx="35052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char *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string is converted to a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before using the overloaded addition assignment operator</a:t>
            </a:r>
          </a:p>
        </p:txBody>
      </p:sp>
      <p:sp>
        <p:nvSpPr>
          <p:cNvPr id="1221644" name="Line 12"/>
          <p:cNvSpPr>
            <a:spLocks noChangeShapeType="1"/>
          </p:cNvSpPr>
          <p:nvPr/>
        </p:nvSpPr>
        <p:spPr bwMode="auto">
          <a:xfrm flipH="1" flipV="1">
            <a:off x="1905000" y="3124200"/>
            <a:ext cx="3505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45" name="Text Box 13"/>
          <p:cNvSpPr txBox="1">
            <a:spLocks noChangeArrowheads="1"/>
          </p:cNvSpPr>
          <p:nvPr/>
        </p:nvSpPr>
        <p:spPr bwMode="auto">
          <a:xfrm>
            <a:off x="5334000" y="4648200"/>
            <a:ext cx="2590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function call operator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1646" name="Line 14"/>
          <p:cNvSpPr>
            <a:spLocks noChangeShapeType="1"/>
          </p:cNvSpPr>
          <p:nvPr/>
        </p:nvSpPr>
        <p:spPr bwMode="auto">
          <a:xfrm flipH="1" flipV="1">
            <a:off x="1981200" y="4343400"/>
            <a:ext cx="3352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1647" name="Line 15"/>
          <p:cNvSpPr>
            <a:spLocks noChangeShapeType="1"/>
          </p:cNvSpPr>
          <p:nvPr/>
        </p:nvSpPr>
        <p:spPr bwMode="auto">
          <a:xfrm flipH="1">
            <a:off x="1752600" y="4800600"/>
            <a:ext cx="3581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2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7" grpId="0" animBg="1"/>
      <p:bldP spid="1221638" grpId="0" animBg="1"/>
      <p:bldP spid="1221639" grpId="0" animBg="1"/>
      <p:bldP spid="1221640" grpId="0" animBg="1"/>
      <p:bldP spid="1221641" grpId="0" animBg="1"/>
      <p:bldP spid="1221642" grpId="0" animBg="1"/>
      <p:bldP spid="1221643" grpId="0" animBg="1"/>
      <p:bldP spid="1221644" grpId="0" animBg="1"/>
      <p:bldP spid="1221645" grpId="0" animBg="1"/>
      <p:bldP spid="1221646" grpId="0" animBg="1"/>
      <p:bldP spid="12216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What operator overloading is and how it makes programs more readable and programming more convenient.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redefine (overload) operators to work with objects of user-defined classes.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differences between overloading unary and binary operators.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convert objects from one class to another class.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When to, and when not to, overload operators.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create </a:t>
            </a:r>
            <a:r>
              <a:rPr lang="en-US" altLang="zh-CN" sz="1600" b="0" dirty="0" err="1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PhoneNumber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Array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,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String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and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Date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classes that demonstrate operator overloading.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overloaded operators and other member functions of standard library class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string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keyword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explicit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to prevent the compiler from using single-argument constructors to perform implicit conversions.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0" y="0"/>
          <a:ext cx="7037388" cy="472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744447" progId="Word.Document.8">
                  <p:embed/>
                </p:oleObj>
              </mc:Choice>
              <mc:Fallback>
                <p:oleObj name="Document" r:id="rId3" imgW="7074123" imgH="47444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72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5)</a:t>
            </a:r>
          </a:p>
        </p:txBody>
      </p:sp>
      <p:sp>
        <p:nvSpPr>
          <p:cNvPr id="1222661" name="Text Box 5"/>
          <p:cNvSpPr txBox="1">
            <a:spLocks noChangeArrowheads="1"/>
          </p:cNvSpPr>
          <p:nvPr/>
        </p:nvSpPr>
        <p:spPr bwMode="auto">
          <a:xfrm>
            <a:off x="6096000" y="2514600"/>
            <a:ext cx="2286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Use overloaded subscript operator for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s</a:t>
            </a:r>
          </a:p>
        </p:txBody>
      </p:sp>
      <p:sp>
        <p:nvSpPr>
          <p:cNvPr id="1222662" name="Line 6"/>
          <p:cNvSpPr>
            <a:spLocks noChangeShapeType="1"/>
          </p:cNvSpPr>
          <p:nvPr/>
        </p:nvSpPr>
        <p:spPr bwMode="auto">
          <a:xfrm flipH="1" flipV="1">
            <a:off x="2057400" y="2514600"/>
            <a:ext cx="403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2663" name="Text Box 7"/>
          <p:cNvSpPr txBox="1">
            <a:spLocks noChangeArrowheads="1"/>
          </p:cNvSpPr>
          <p:nvPr/>
        </p:nvSpPr>
        <p:spPr bwMode="auto">
          <a:xfrm>
            <a:off x="4953000" y="4419600"/>
            <a:ext cx="2590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Attempt to access a subscript outside of the valid range</a:t>
            </a:r>
          </a:p>
        </p:txBody>
      </p:sp>
      <p:sp>
        <p:nvSpPr>
          <p:cNvPr id="1222664" name="Line 8"/>
          <p:cNvSpPr>
            <a:spLocks noChangeShapeType="1"/>
          </p:cNvSpPr>
          <p:nvPr/>
        </p:nvSpPr>
        <p:spPr bwMode="auto">
          <a:xfrm flipH="1" flipV="1">
            <a:off x="1295400" y="4038600"/>
            <a:ext cx="3657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61" grpId="0" animBg="1"/>
      <p:bldP spid="1222662" grpId="0" animBg="1"/>
      <p:bldP spid="1222663" grpId="0" animBg="1"/>
      <p:bldP spid="12226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(4 of 5)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0" y="0"/>
          <a:ext cx="7061200" cy="630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6657913" progId="Word.Document.8">
                  <p:embed/>
                </p:oleObj>
              </mc:Choice>
              <mc:Fallback>
                <p:oleObj name="Document" r:id="rId3" imgW="7046703" imgH="6657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630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86" name="Text Box 6"/>
          <p:cNvSpPr txBox="1">
            <a:spLocks noChangeArrowheads="1"/>
          </p:cNvSpPr>
          <p:nvPr/>
        </p:nvSpPr>
        <p:spPr bwMode="auto">
          <a:xfrm>
            <a:off x="4953000" y="4343400"/>
            <a:ext cx="3048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The constructor and destructor are called for the temporary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String</a:t>
            </a:r>
          </a:p>
        </p:txBody>
      </p:sp>
      <p:sp>
        <p:nvSpPr>
          <p:cNvPr id="1223688" name="Line 8"/>
          <p:cNvSpPr>
            <a:spLocks noChangeShapeType="1"/>
          </p:cNvSpPr>
          <p:nvPr/>
        </p:nvSpPr>
        <p:spPr bwMode="auto">
          <a:xfrm flipH="1" flipV="1">
            <a:off x="1828800" y="4267200"/>
            <a:ext cx="3124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3690" name="Line 10"/>
          <p:cNvSpPr>
            <a:spLocks noChangeShapeType="1"/>
          </p:cNvSpPr>
          <p:nvPr/>
        </p:nvSpPr>
        <p:spPr bwMode="auto">
          <a:xfrm flipH="1" flipV="1">
            <a:off x="3200400" y="4191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6" grpId="0" animBg="1"/>
      <p:bldP spid="1223688" grpId="0" animBg="1"/>
      <p:bldP spid="12236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(5 of 5)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0" y="0"/>
          <a:ext cx="7048500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4785499" progId="Word.Document.8">
                  <p:embed/>
                </p:oleObj>
              </mc:Choice>
              <mc:Fallback>
                <p:oleObj name="Document" r:id="rId3" imgW="7046703" imgH="47854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8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9131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Standard Library Class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Class built into C++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Available for anyone to use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Similar to our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dirty="0">
                <a:ea typeface="宋体" panose="02010600030101010101" pitchFamily="2" charset="-122"/>
              </a:rPr>
              <a:t> class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Redo our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dirty="0">
                <a:ea typeface="宋体" panose="02010600030101010101" pitchFamily="2" charset="-122"/>
              </a:rPr>
              <a:t> example using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56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Header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&lt;string&gt;</a:t>
            </a:r>
            <a:r>
              <a:rPr lang="en-US" altLang="zh-CN" dirty="0">
                <a:ea typeface="宋体" panose="02010600030101010101" pitchFamily="2" charset="-122"/>
              </a:rPr>
              <a:t>, namespace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std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Can initialize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 s1( "hi" );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Overloaded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  <a:r>
              <a:rPr lang="en-US" altLang="zh-CN" dirty="0">
                <a:ea typeface="宋体" panose="02010600030101010101" pitchFamily="2" charset="-122"/>
              </a:rPr>
              <a:t> (as in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&lt;&lt; s1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Overloaded relational operators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==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!=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&gt;=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&lt;=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Assignment operator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=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Concatenation (overloaded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+=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9131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Standard Library Class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91581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9529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Class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2400" dirty="0">
                <a:ea typeface="宋体" panose="02010600030101010101" pitchFamily="2" charset="-122"/>
              </a:rPr>
              <a:t>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Substring member function </a:t>
            </a:r>
            <a:r>
              <a:rPr lang="en-US" altLang="zh-CN" sz="2400" dirty="0" err="1">
                <a:latin typeface="Lucida Console" panose="020B0609040504020204" pitchFamily="49" charset="0"/>
                <a:ea typeface="宋体" panose="02010600030101010101" pitchFamily="2" charset="-122"/>
              </a:rPr>
              <a:t>substr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s1.substr( 0, 14 );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Starts at location 0, gets 14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s1.substr( 15 );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Substring beginning at location 15, to the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Overloaded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[]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Access one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No range checking (if subscript invalid)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Member function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at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Accesses one character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Example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s1.at( 10 );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Has bounds checking, throws an exception if subscript is invalid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Will end program (learn more in Chapter 16)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9131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Standard Library Class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44834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/>
          </p:cNvGraphicFramePr>
          <p:nvPr/>
        </p:nvGraphicFramePr>
        <p:xfrm>
          <a:off x="0" y="0"/>
          <a:ext cx="7037388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23891" progId="Word.Document.8">
                  <p:embed/>
                </p:oleObj>
              </mc:Choice>
              <mc:Fallback>
                <p:oleObj name="Document" r:id="rId3" imgW="7074123" imgH="632389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fig11_15.cpp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4)</a:t>
            </a:r>
          </a:p>
        </p:txBody>
      </p:sp>
      <p:sp>
        <p:nvSpPr>
          <p:cNvPr id="1240078" name="Text Box 14"/>
          <p:cNvSpPr txBox="1">
            <a:spLocks noChangeArrowheads="1"/>
          </p:cNvSpPr>
          <p:nvPr/>
        </p:nvSpPr>
        <p:spPr bwMode="auto">
          <a:xfrm>
            <a:off x="4419600" y="2778125"/>
            <a:ext cx="21336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Create empty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string</a:t>
            </a:r>
          </a:p>
        </p:txBody>
      </p:sp>
      <p:sp>
        <p:nvSpPr>
          <p:cNvPr id="1240079" name="Line 15"/>
          <p:cNvSpPr>
            <a:spLocks noChangeShapeType="1"/>
          </p:cNvSpPr>
          <p:nvPr/>
        </p:nvSpPr>
        <p:spPr bwMode="auto">
          <a:xfrm flipH="1">
            <a:off x="1447800" y="2971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0084" name="Text Box 20"/>
          <p:cNvSpPr txBox="1">
            <a:spLocks noChangeArrowheads="1"/>
          </p:cNvSpPr>
          <p:nvPr/>
        </p:nvSpPr>
        <p:spPr bwMode="auto">
          <a:xfrm>
            <a:off x="4495800" y="1524000"/>
            <a:ext cx="37338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Passing strings to the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>
                <a:ea typeface="宋体" panose="02010600030101010101" pitchFamily="2" charset="-122"/>
              </a:rPr>
              <a:t> constructor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0085" name="Line 21"/>
          <p:cNvSpPr>
            <a:spLocks noChangeShapeType="1"/>
          </p:cNvSpPr>
          <p:nvPr/>
        </p:nvSpPr>
        <p:spPr bwMode="auto">
          <a:xfrm flipH="1">
            <a:off x="2743200" y="1828800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0086" name="Line 22"/>
          <p:cNvSpPr>
            <a:spLocks noChangeShapeType="1"/>
          </p:cNvSpPr>
          <p:nvPr/>
        </p:nvSpPr>
        <p:spPr bwMode="auto">
          <a:xfrm flipH="1">
            <a:off x="2362200" y="18288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9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78" grpId="0" animBg="1"/>
      <p:bldP spid="1240079" grpId="0" animBg="1"/>
      <p:bldP spid="1240084" grpId="0" animBg="1"/>
      <p:bldP spid="1240085" grpId="0" animBg="1"/>
      <p:bldP spid="12400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/>
          </p:cNvGraphicFramePr>
          <p:nvPr/>
        </p:nvGraphicFramePr>
        <p:xfrm>
          <a:off x="0" y="0"/>
          <a:ext cx="7056438" cy="635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47626" progId="Word.Document.8">
                  <p:embed/>
                </p:oleObj>
              </mc:Choice>
              <mc:Fallback>
                <p:oleObj name="Document" r:id="rId3" imgW="7074123" imgH="6347626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35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fig11_15.cpp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4)</a:t>
            </a:r>
          </a:p>
        </p:txBody>
      </p:sp>
      <p:sp>
        <p:nvSpPr>
          <p:cNvPr id="1241093" name="Text Box 5"/>
          <p:cNvSpPr txBox="1">
            <a:spLocks noChangeArrowheads="1"/>
          </p:cNvSpPr>
          <p:nvPr/>
        </p:nvSpPr>
        <p:spPr bwMode="auto">
          <a:xfrm>
            <a:off x="5257800" y="304800"/>
            <a:ext cx="2743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Member function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empty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tests if the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is empty</a:t>
            </a:r>
          </a:p>
        </p:txBody>
      </p:sp>
      <p:sp>
        <p:nvSpPr>
          <p:cNvPr id="1241094" name="Line 6"/>
          <p:cNvSpPr>
            <a:spLocks noChangeShapeType="1"/>
          </p:cNvSpPr>
          <p:nvPr/>
        </p:nvSpPr>
        <p:spPr bwMode="auto">
          <a:xfrm flipH="1" flipV="1">
            <a:off x="1828800" y="381000"/>
            <a:ext cx="3429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1095" name="Text Box 7"/>
          <p:cNvSpPr txBox="1">
            <a:spLocks noChangeArrowheads="1"/>
          </p:cNvSpPr>
          <p:nvPr/>
        </p:nvSpPr>
        <p:spPr bwMode="auto">
          <a:xfrm>
            <a:off x="5410200" y="5105400"/>
            <a:ext cx="3048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Member function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substr</a:t>
            </a: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 obtains a substring from the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</a:p>
        </p:txBody>
      </p:sp>
      <p:sp>
        <p:nvSpPr>
          <p:cNvPr id="1241096" name="Line 8"/>
          <p:cNvSpPr>
            <a:spLocks noChangeShapeType="1"/>
          </p:cNvSpPr>
          <p:nvPr/>
        </p:nvSpPr>
        <p:spPr bwMode="auto">
          <a:xfrm flipH="1" flipV="1">
            <a:off x="2590800" y="4953000"/>
            <a:ext cx="2819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41097" name="Line 9"/>
          <p:cNvSpPr>
            <a:spLocks noChangeShapeType="1"/>
          </p:cNvSpPr>
          <p:nvPr/>
        </p:nvSpPr>
        <p:spPr bwMode="auto">
          <a:xfrm flipH="1">
            <a:off x="2362200" y="5410200"/>
            <a:ext cx="3048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7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3" grpId="0" animBg="1"/>
      <p:bldP spid="1241094" grpId="0" animBg="1"/>
      <p:bldP spid="1241095" grpId="0" animBg="1"/>
      <p:bldP spid="1241096" grpId="0" animBg="1"/>
      <p:bldP spid="124109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/>
          </p:cNvGraphicFramePr>
          <p:nvPr/>
        </p:nvGraphicFramePr>
        <p:xfrm>
          <a:off x="0" y="0"/>
          <a:ext cx="7037388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445343" progId="Word.Document.8">
                  <p:embed/>
                </p:oleObj>
              </mc:Choice>
              <mc:Fallback>
                <p:oleObj name="Document" r:id="rId3" imgW="7074123" imgH="544534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fig11_15.cpp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4)</a:t>
            </a:r>
          </a:p>
        </p:txBody>
      </p:sp>
      <p:sp>
        <p:nvSpPr>
          <p:cNvPr id="1242118" name="Text Box 6"/>
          <p:cNvSpPr txBox="1">
            <a:spLocks noChangeArrowheads="1"/>
          </p:cNvSpPr>
          <p:nvPr/>
        </p:nvSpPr>
        <p:spPr bwMode="auto">
          <a:xfrm>
            <a:off x="3810000" y="3082925"/>
            <a:ext cx="3581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Accessing specific character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string</a:t>
            </a:r>
          </a:p>
        </p:txBody>
      </p:sp>
      <p:sp>
        <p:nvSpPr>
          <p:cNvPr id="1242119" name="Line 7"/>
          <p:cNvSpPr>
            <a:spLocks noChangeShapeType="1"/>
          </p:cNvSpPr>
          <p:nvPr/>
        </p:nvSpPr>
        <p:spPr bwMode="auto">
          <a:xfrm flipH="1" flipV="1">
            <a:off x="1828800" y="32004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2120" name="Line 8"/>
          <p:cNvSpPr>
            <a:spLocks noChangeShapeType="1"/>
          </p:cNvSpPr>
          <p:nvPr/>
        </p:nvSpPr>
        <p:spPr bwMode="auto">
          <a:xfrm flipH="1">
            <a:off x="1828800" y="3276600"/>
            <a:ext cx="1981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42123" name="Text Box 11"/>
          <p:cNvSpPr txBox="1">
            <a:spLocks noChangeArrowheads="1"/>
          </p:cNvSpPr>
          <p:nvPr/>
        </p:nvSpPr>
        <p:spPr bwMode="auto">
          <a:xfrm>
            <a:off x="4267200" y="5257800"/>
            <a:ext cx="2209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Member function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at</a:t>
            </a:r>
            <a:r>
              <a:rPr lang="en-US" altLang="zh-CN">
                <a:ea typeface="宋体" panose="02010600030101010101" pitchFamily="2" charset="-122"/>
              </a:rPr>
              <a:t> provides range checking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2124" name="Line 12"/>
          <p:cNvSpPr>
            <a:spLocks noChangeShapeType="1"/>
          </p:cNvSpPr>
          <p:nvPr/>
        </p:nvSpPr>
        <p:spPr bwMode="auto">
          <a:xfrm flipH="1" flipV="1">
            <a:off x="1447800" y="4800600"/>
            <a:ext cx="2819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8" grpId="0" animBg="1"/>
      <p:bldP spid="1242119" grpId="0" animBg="1"/>
      <p:bldP spid="1242120" grpId="0" animBg="1"/>
      <p:bldP spid="1242123" grpId="0" animBg="1"/>
      <p:bldP spid="12421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fig11_15.cpp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(4 of 4)</a:t>
            </a:r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0" y="0"/>
          <a:ext cx="7048500" cy="595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46703" imgH="5956208" progId="Word.Document.8">
                  <p:embed/>
                </p:oleObj>
              </mc:Choice>
              <mc:Fallback>
                <p:oleObj name="Document" r:id="rId3" imgW="7046703" imgH="5956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595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8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1981238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1981238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Converting between Types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9</a:t>
            </a: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2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289561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289561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Case Study: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String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Class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380999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380999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Overloading ++ and --</a:t>
            </a:r>
          </a:p>
        </p:txBody>
      </p:sp>
      <p:sp>
        <p:nvSpPr>
          <p:cNvPr id="17" name="任意多边形 49"/>
          <p:cNvSpPr>
            <a:spLocks noChangeArrowheads="1"/>
          </p:cNvSpPr>
          <p:nvPr/>
        </p:nvSpPr>
        <p:spPr bwMode="auto">
          <a:xfrm>
            <a:off x="2186194" y="4699531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006931" y="4699531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Case Study: A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Date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Class</a:t>
            </a:r>
          </a:p>
        </p:txBody>
      </p:sp>
      <p:sp>
        <p:nvSpPr>
          <p:cNvPr id="15" name="任意多边形 49"/>
          <p:cNvSpPr>
            <a:spLocks noChangeArrowheads="1"/>
          </p:cNvSpPr>
          <p:nvPr/>
        </p:nvSpPr>
        <p:spPr bwMode="auto">
          <a:xfrm>
            <a:off x="2212787" y="5589072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05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3033524" y="5589072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explicit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Constructors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91314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03 Overloading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--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Increment/decrement operators can be overloaded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Suppose we want to add 1 to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</a:t>
            </a:r>
            <a:r>
              <a:rPr lang="en-US" altLang="zh-CN" dirty="0">
                <a:ea typeface="宋体" panose="02010600030101010101" pitchFamily="2" charset="-122"/>
              </a:rPr>
              <a:t> object,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d1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Prototype (member function)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 &amp;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++();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++d1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d1.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Prototype (global function)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 &amp;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 Date &amp; );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++d1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 d1 )</a:t>
            </a:r>
          </a:p>
        </p:txBody>
      </p:sp>
    </p:spTree>
    <p:extLst>
      <p:ext uri="{BB962C8B-B14F-4D97-AF65-F5344CB8AC3E}">
        <p14:creationId xmlns:p14="http://schemas.microsoft.com/office/powerpoint/2010/main" val="3869162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03 Overloading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--</a:t>
            </a:r>
            <a:r>
              <a:rPr lang="en-US" altLang="zh-CN" dirty="0">
                <a:ea typeface="宋体" panose="02010600030101010101" pitchFamily="2" charset="-122"/>
              </a:rPr>
              <a:t> (Cont.)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To distinguish prefix and postfix increment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Postfix increment has a dummy parameter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with value </a:t>
            </a:r>
            <a:r>
              <a:rPr lang="en-US" altLang="zh-CN" dirty="0">
                <a:solidFill>
                  <a:srgbClr val="0099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Prototype (member function)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);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d1++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d1.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 </a:t>
            </a:r>
            <a:r>
              <a:rPr lang="en-US" altLang="zh-CN" dirty="0">
                <a:solidFill>
                  <a:srgbClr val="0099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Prototype (global function)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 Date &amp;,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);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d1++</a:t>
            </a:r>
            <a:r>
              <a:rPr lang="en-US" altLang="zh-CN" dirty="0">
                <a:ea typeface="宋体" panose="02010600030101010101" pitchFamily="2" charset="-122"/>
              </a:rPr>
              <a:t> becomes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++( d1, </a:t>
            </a:r>
            <a:r>
              <a:rPr lang="en-US" altLang="zh-CN" dirty="0">
                <a:solidFill>
                  <a:srgbClr val="0099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723785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284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03 Overloading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++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--</a:t>
            </a:r>
            <a:r>
              <a:rPr lang="en-US" altLang="zh-CN" dirty="0">
                <a:ea typeface="宋体" panose="02010600030101010101" pitchFamily="2" charset="-122"/>
              </a:rPr>
              <a:t> (Cont.)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Return values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Prefix increment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by reference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 &amp;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2" eaLnBrk="1" hangingPunct="1"/>
            <a:r>
              <a:rPr lang="en-US" altLang="zh-CN" i="1" dirty="0" err="1">
                <a:ea typeface="宋体" panose="02010600030101010101" pitchFamily="2" charset="-122"/>
              </a:rPr>
              <a:t>lvalue</a:t>
            </a:r>
            <a:r>
              <a:rPr lang="en-US" altLang="zh-CN" dirty="0">
                <a:ea typeface="宋体" panose="02010600030101010101" pitchFamily="2" charset="-122"/>
              </a:rPr>
              <a:t> (can be assigned)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Postfix increment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Returns by value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Returns temporary object with old value</a:t>
            </a:r>
          </a:p>
          <a:p>
            <a:pPr lvl="2" eaLnBrk="1" hangingPunct="1"/>
            <a:r>
              <a:rPr lang="en-US" altLang="zh-CN" i="1" dirty="0" err="1">
                <a:ea typeface="宋体" panose="02010600030101010101" pitchFamily="2" charset="-122"/>
              </a:rPr>
              <a:t>rvalue</a:t>
            </a:r>
            <a:r>
              <a:rPr lang="en-US" altLang="zh-CN" dirty="0">
                <a:ea typeface="宋体" panose="02010600030101010101" pitchFamily="2" charset="-122"/>
              </a:rPr>
              <a:t> (cannot be on left side of assignment)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All this applies to decrement operators as well</a:t>
            </a:r>
          </a:p>
        </p:txBody>
      </p:sp>
    </p:spTree>
    <p:extLst>
      <p:ext uri="{BB962C8B-B14F-4D97-AF65-F5344CB8AC3E}">
        <p14:creationId xmlns:p14="http://schemas.microsoft.com/office/powerpoint/2010/main" val="102234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04 Case Study: A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</a:t>
            </a:r>
            <a:r>
              <a:rPr lang="en-US" altLang="zh-CN" dirty="0">
                <a:ea typeface="宋体" panose="02010600030101010101" pitchFamily="2" charset="-122"/>
              </a:rPr>
              <a:t> Class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Example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Date</a:t>
            </a:r>
            <a:r>
              <a:rPr lang="en-US" altLang="zh-CN" dirty="0">
                <a:ea typeface="宋体" panose="02010600030101010101" pitchFamily="2" charset="-122"/>
              </a:rPr>
              <a:t>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Overloaded increment operator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Change day, month and year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Overloaded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+=</a:t>
            </a:r>
            <a:r>
              <a:rPr lang="en-US" altLang="zh-CN" dirty="0">
                <a:ea typeface="宋体" panose="02010600030101010101" pitchFamily="2" charset="-122"/>
              </a:rPr>
              <a:t> operator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Function to test for leap years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Function to determine if day is last of month</a:t>
            </a:r>
          </a:p>
        </p:txBody>
      </p:sp>
    </p:spTree>
    <p:extLst>
      <p:ext uri="{BB962C8B-B14F-4D97-AF65-F5344CB8AC3E}">
        <p14:creationId xmlns:p14="http://schemas.microsoft.com/office/powerpoint/2010/main" val="295755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0" y="0"/>
          <a:ext cx="7056438" cy="627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266712" progId="Word.Document.8">
                  <p:embed/>
                </p:oleObj>
              </mc:Choice>
              <mc:Fallback>
                <p:oleObj name="Document" r:id="rId3" imgW="7074123" imgH="6266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27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Date.h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32902" name="Text Box 6"/>
          <p:cNvSpPr txBox="1">
            <a:spLocks noChangeArrowheads="1"/>
          </p:cNvSpPr>
          <p:nvPr/>
        </p:nvSpPr>
        <p:spPr bwMode="auto">
          <a:xfrm>
            <a:off x="6096000" y="2743200"/>
            <a:ext cx="2590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Note the difference between prefix and postfix increment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32904" name="Line 8"/>
          <p:cNvSpPr>
            <a:spLocks noChangeShapeType="1"/>
          </p:cNvSpPr>
          <p:nvPr/>
        </p:nvSpPr>
        <p:spPr bwMode="auto">
          <a:xfrm flipH="1">
            <a:off x="2362200" y="3048000"/>
            <a:ext cx="3733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2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02" grpId="0" animBg="1"/>
      <p:bldP spid="123290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0"/>
          <a:ext cx="7056438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110741" progId="Word.Document.8">
                  <p:embed/>
                </p:oleObj>
              </mc:Choice>
              <mc:Fallback>
                <p:oleObj name="Document" r:id="rId3" imgW="7056048" imgH="6110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Date.cpp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4)</a:t>
            </a:r>
          </a:p>
        </p:txBody>
      </p:sp>
    </p:spTree>
    <p:extLst>
      <p:ext uri="{BB962C8B-B14F-4D97-AF65-F5344CB8AC3E}">
        <p14:creationId xmlns:p14="http://schemas.microsoft.com/office/powerpoint/2010/main" val="2238833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0"/>
          <a:ext cx="7037388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323891" progId="Word.Document.8">
                  <p:embed/>
                </p:oleObj>
              </mc:Choice>
              <mc:Fallback>
                <p:oleObj name="Document" r:id="rId3" imgW="7074123" imgH="63238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Date.cpp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4)</a:t>
            </a:r>
          </a:p>
        </p:txBody>
      </p:sp>
      <p:sp>
        <p:nvSpPr>
          <p:cNvPr id="1234950" name="Text Box 6"/>
          <p:cNvSpPr txBox="1">
            <a:spLocks noChangeArrowheads="1"/>
          </p:cNvSpPr>
          <p:nvPr/>
        </p:nvSpPr>
        <p:spPr bwMode="auto">
          <a:xfrm>
            <a:off x="5715000" y="2362200"/>
            <a:ext cx="29718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Postfix increment updates object and returns a copy of the original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34952" name="Line 8"/>
          <p:cNvSpPr>
            <a:spLocks noChangeShapeType="1"/>
          </p:cNvSpPr>
          <p:nvPr/>
        </p:nvSpPr>
        <p:spPr bwMode="auto">
          <a:xfrm flipH="1" flipV="1">
            <a:off x="2743200" y="22860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34955" name="Text Box 11"/>
          <p:cNvSpPr txBox="1">
            <a:spLocks noChangeArrowheads="1"/>
          </p:cNvSpPr>
          <p:nvPr/>
        </p:nvSpPr>
        <p:spPr bwMode="auto">
          <a:xfrm>
            <a:off x="5562600" y="4038600"/>
            <a:ext cx="26670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Do not return a reference to </a:t>
            </a: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temp</a:t>
            </a:r>
            <a:r>
              <a:rPr lang="en-US" altLang="zh-CN">
                <a:ea typeface="宋体" panose="02010600030101010101" pitchFamily="2" charset="-122"/>
              </a:rPr>
              <a:t>, because it is a local variable that will be destroyed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34956" name="Line 12"/>
          <p:cNvSpPr>
            <a:spLocks noChangeShapeType="1"/>
          </p:cNvSpPr>
          <p:nvPr/>
        </p:nvSpPr>
        <p:spPr bwMode="auto">
          <a:xfrm flipH="1" flipV="1">
            <a:off x="1600200" y="3657600"/>
            <a:ext cx="396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50" grpId="0" animBg="1"/>
      <p:bldP spid="1234952" grpId="0" animBg="1"/>
      <p:bldP spid="1234955" grpId="0" animBg="1"/>
      <p:bldP spid="12349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0" y="0"/>
          <a:ext cx="705643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4521098" progId="Word.Document.8">
                  <p:embed/>
                </p:oleObj>
              </mc:Choice>
              <mc:Fallback>
                <p:oleObj name="Document" r:id="rId3" imgW="7056048" imgH="45210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Date.cpp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4)</a:t>
            </a:r>
          </a:p>
        </p:txBody>
      </p:sp>
    </p:spTree>
    <p:extLst>
      <p:ext uri="{BB962C8B-B14F-4D97-AF65-F5344CB8AC3E}">
        <p14:creationId xmlns:p14="http://schemas.microsoft.com/office/powerpoint/2010/main" val="93207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0" y="0"/>
          <a:ext cx="7056438" cy="654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6550568" progId="Word.Document.8">
                  <p:embed/>
                </p:oleObj>
              </mc:Choice>
              <mc:Fallback>
                <p:oleObj name="Document" r:id="rId3" imgW="7056048" imgH="6550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654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Date.cpp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(4 of 4)</a:t>
            </a:r>
          </a:p>
        </p:txBody>
      </p:sp>
    </p:spTree>
    <p:extLst>
      <p:ext uri="{BB962C8B-B14F-4D97-AF65-F5344CB8AC3E}">
        <p14:creationId xmlns:p14="http://schemas.microsoft.com/office/powerpoint/2010/main" val="2918926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41986" name="Object 7"/>
          <p:cNvGraphicFramePr>
            <a:graphicFrameLocks noChangeAspect="1"/>
          </p:cNvGraphicFramePr>
          <p:nvPr/>
        </p:nvGraphicFramePr>
        <p:xfrm>
          <a:off x="0" y="0"/>
          <a:ext cx="7035800" cy="653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6552249" progId="Word.Document.8">
                  <p:embed/>
                </p:oleObj>
              </mc:Choice>
              <mc:Fallback>
                <p:oleObj name="Document" r:id="rId3" imgW="7074123" imgH="65522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5800" cy="653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8021" name="Text Box 5"/>
          <p:cNvSpPr txBox="1">
            <a:spLocks noChangeArrowheads="1"/>
          </p:cNvSpPr>
          <p:nvPr/>
        </p:nvSpPr>
        <p:spPr bwMode="auto">
          <a:xfrm>
            <a:off x="5181600" y="6019800"/>
            <a:ext cx="26670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Demonstrate prefix increment</a:t>
            </a:r>
          </a:p>
        </p:txBody>
      </p:sp>
    </p:spTree>
    <p:extLst>
      <p:ext uri="{BB962C8B-B14F-4D97-AF65-F5344CB8AC3E}">
        <p14:creationId xmlns:p14="http://schemas.microsoft.com/office/powerpoint/2010/main" val="16259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690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Converting between Types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Casting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Traditionally, cast integers to floats, etc.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May need to convert between user-defined types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Cast operator (conversion operator)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Convert from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One class to another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Class to a built-in type (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</a:t>
            </a:r>
            <a:r>
              <a:rPr lang="en-US" altLang="zh-CN" dirty="0">
                <a:ea typeface="宋体" panose="02010600030101010101" pitchFamily="2" charset="-122"/>
              </a:rPr>
              <a:t>, etc.)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Must be non-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member function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Do not specify return type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Implicitly returns type to which you are converting</a:t>
            </a:r>
          </a:p>
        </p:txBody>
      </p:sp>
    </p:spTree>
    <p:extLst>
      <p:ext uri="{BB962C8B-B14F-4D97-AF65-F5344CB8AC3E}">
        <p14:creationId xmlns:p14="http://schemas.microsoft.com/office/powerpoint/2010/main" val="1020472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0" y="0"/>
          <a:ext cx="7056438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818888" progId="Word.Document.8">
                  <p:embed/>
                </p:oleObj>
              </mc:Choice>
              <mc:Fallback>
                <p:oleObj name="Document" r:id="rId3" imgW="7074123" imgH="4818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8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sp>
        <p:nvSpPr>
          <p:cNvPr id="1239045" name="Text Box 5"/>
          <p:cNvSpPr txBox="1">
            <a:spLocks noChangeArrowheads="1"/>
          </p:cNvSpPr>
          <p:nvPr/>
        </p:nvSpPr>
        <p:spPr bwMode="auto">
          <a:xfrm>
            <a:off x="4419600" y="838200"/>
            <a:ext cx="2743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Demonstrate postfix increment</a:t>
            </a:r>
          </a:p>
        </p:txBody>
      </p:sp>
      <p:sp>
        <p:nvSpPr>
          <p:cNvPr id="1239046" name="Line 6"/>
          <p:cNvSpPr>
            <a:spLocks noChangeShapeType="1"/>
          </p:cNvSpPr>
          <p:nvPr/>
        </p:nvSpPr>
        <p:spPr bwMode="auto">
          <a:xfrm flipH="1" flipV="1">
            <a:off x="2743200" y="6096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5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45" grpId="0" animBg="1"/>
      <p:bldP spid="12390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106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05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explicit</a:t>
            </a:r>
            <a:r>
              <a:rPr lang="en-US" altLang="zh-CN" dirty="0">
                <a:ea typeface="宋体" panose="02010600030101010101" pitchFamily="2" charset="-122"/>
              </a:rPr>
              <a:t> Constructors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Implicit conversions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Performed by compiler using single-argument constructors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Sometimes, implicit conversions are undesirable or error-prone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explicit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Suppresses implicit conversions via conversion constructors</a:t>
            </a:r>
          </a:p>
        </p:txBody>
      </p:sp>
    </p:spTree>
    <p:extLst>
      <p:ext uri="{BB962C8B-B14F-4D97-AF65-F5344CB8AC3E}">
        <p14:creationId xmlns:p14="http://schemas.microsoft.com/office/powerpoint/2010/main" val="29212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0" y="0"/>
          <a:ext cx="7037388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059374" progId="Word.Document.8">
                  <p:embed/>
                </p:oleObj>
              </mc:Choice>
              <mc:Fallback>
                <p:oleObj name="Document" r:id="rId3" imgW="7074123" imgH="4059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04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fig11_16.cpp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48262" name="Text Box 6"/>
          <p:cNvSpPr txBox="1">
            <a:spLocks noChangeArrowheads="1"/>
          </p:cNvSpPr>
          <p:nvPr/>
        </p:nvSpPr>
        <p:spPr bwMode="auto">
          <a:xfrm>
            <a:off x="3505200" y="4191000"/>
            <a:ext cx="21336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Would logically want this to generate an error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48264" name="Line 8"/>
          <p:cNvSpPr>
            <a:spLocks noChangeShapeType="1"/>
          </p:cNvSpPr>
          <p:nvPr/>
        </p:nvSpPr>
        <p:spPr bwMode="auto">
          <a:xfrm flipH="1" flipV="1">
            <a:off x="1981200" y="3429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2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2" grpId="0" animBg="1"/>
      <p:bldP spid="12482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0" y="0"/>
          <a:ext cx="7056438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3015747" progId="Word.Document.8">
                  <p:embed/>
                </p:oleObj>
              </mc:Choice>
              <mc:Fallback>
                <p:oleObj name="Document" r:id="rId3" imgW="7056048" imgH="30157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fig11_16.cpp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1167754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0" y="0"/>
          <a:ext cx="7056438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972805" progId="Word.Document.8">
                  <p:embed/>
                </p:oleObj>
              </mc:Choice>
              <mc:Fallback>
                <p:oleObj name="Document" r:id="rId3" imgW="7074123" imgH="4972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1)</a:t>
            </a:r>
          </a:p>
        </p:txBody>
      </p:sp>
      <p:sp>
        <p:nvSpPr>
          <p:cNvPr id="1250310" name="Text Box 6"/>
          <p:cNvSpPr txBox="1">
            <a:spLocks noChangeArrowheads="1"/>
          </p:cNvSpPr>
          <p:nvPr/>
        </p:nvSpPr>
        <p:spPr bwMode="auto">
          <a:xfrm>
            <a:off x="5486400" y="2819400"/>
            <a:ext cx="26670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explicit</a:t>
            </a:r>
            <a:r>
              <a:rPr lang="en-US" altLang="zh-CN">
                <a:ea typeface="宋体" panose="02010600030101010101" pitchFamily="2" charset="-122"/>
              </a:rPr>
              <a:t> keyword to avoid implicit conversions when inappropriate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50311" name="Line 7"/>
          <p:cNvSpPr>
            <a:spLocks noChangeShapeType="1"/>
          </p:cNvSpPr>
          <p:nvPr/>
        </p:nvSpPr>
        <p:spPr bwMode="auto">
          <a:xfrm flipH="1">
            <a:off x="1295400" y="2971800"/>
            <a:ext cx="419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10" grpId="0" animBg="1"/>
      <p:bldP spid="12503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0" y="0"/>
          <a:ext cx="7056438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56048" imgH="4292360" progId="Word.Document.8">
                  <p:embed/>
                </p:oleObj>
              </mc:Choice>
              <mc:Fallback>
                <p:oleObj name="Document" r:id="rId3" imgW="7056048" imgH="4292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28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Array.h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7833461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056438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4287731" progId="Word.Document.8">
                  <p:embed/>
                </p:oleObj>
              </mc:Choice>
              <mc:Fallback>
                <p:oleObj name="Document" r:id="rId3" imgW="7074123" imgH="4287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28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sp>
        <p:nvSpPr>
          <p:cNvPr id="1254406" name="Text Box 6"/>
          <p:cNvSpPr txBox="1">
            <a:spLocks noChangeArrowheads="1"/>
          </p:cNvSpPr>
          <p:nvPr/>
        </p:nvSpPr>
        <p:spPr bwMode="auto">
          <a:xfrm>
            <a:off x="4876800" y="1524000"/>
            <a:ext cx="3886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Using keyword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explicit</a:t>
            </a:r>
            <a:r>
              <a:rPr lang="en-US" altLang="zh-CN">
                <a:ea typeface="宋体" panose="02010600030101010101" pitchFamily="2" charset="-122"/>
              </a:rPr>
              <a:t> on the conversion constructor disallows this line to erroneously call the conversion constructor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54407" name="Line 7"/>
          <p:cNvSpPr>
            <a:spLocks noChangeShapeType="1"/>
          </p:cNvSpPr>
          <p:nvPr/>
        </p:nvSpPr>
        <p:spPr bwMode="auto">
          <a:xfrm flipH="1">
            <a:off x="1981200" y="2362200"/>
            <a:ext cx="441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54409" name="Text Box 9"/>
          <p:cNvSpPr txBox="1">
            <a:spLocks noChangeArrowheads="1"/>
          </p:cNvSpPr>
          <p:nvPr/>
        </p:nvSpPr>
        <p:spPr bwMode="auto">
          <a:xfrm>
            <a:off x="2743200" y="4343400"/>
            <a:ext cx="2971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18" charset="0"/>
              </a:rPr>
              <a:t>An explicit call to the conversion constructor is still allowed</a:t>
            </a:r>
          </a:p>
        </p:txBody>
      </p:sp>
      <p:sp>
        <p:nvSpPr>
          <p:cNvPr id="1254410" name="Line 10"/>
          <p:cNvSpPr>
            <a:spLocks noChangeShapeType="1"/>
          </p:cNvSpPr>
          <p:nvPr/>
        </p:nvSpPr>
        <p:spPr bwMode="auto">
          <a:xfrm flipH="1" flipV="1">
            <a:off x="1981200" y="36576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6" grpId="0" animBg="1"/>
      <p:bldP spid="1254407" grpId="0" animBg="1"/>
      <p:bldP spid="1254409" grpId="0" animBg="1"/>
      <p:bldP spid="12544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-15875" y="0"/>
          <a:ext cx="70342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88809" imgH="2764840" progId="Word.Document.8">
                  <p:embed/>
                </p:oleObj>
              </mc:Choice>
              <mc:Fallback>
                <p:oleObj name="Document" r:id="rId3" imgW="7088809" imgH="27648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75" y="0"/>
                        <a:ext cx="7034213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Fig11_18.cpp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</p:spTree>
    <p:extLst>
      <p:ext uri="{BB962C8B-B14F-4D97-AF65-F5344CB8AC3E}">
        <p14:creationId xmlns:p14="http://schemas.microsoft.com/office/powerpoint/2010/main" val="327304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086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01 Converting between Types (Cont.)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Cast operator (conversion operator) (Cont.)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Prototype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A::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 char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*()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</a:p>
          <a:p>
            <a:pPr lvl="3" eaLnBrk="1" hangingPunct="1"/>
            <a:r>
              <a:rPr lang="en-US" altLang="zh-CN" dirty="0">
                <a:ea typeface="宋体" panose="02010600030101010101" pitchFamily="2" charset="-122"/>
              </a:rPr>
              <a:t>Casts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to a temporary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</a:p>
          <a:p>
            <a:pPr lvl="3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static_cast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char * &gt;( s )</a:t>
            </a:r>
            <a:r>
              <a:rPr lang="en-US" altLang="zh-CN" dirty="0">
                <a:ea typeface="宋体" panose="02010600030101010101" pitchFamily="2" charset="-122"/>
              </a:rPr>
              <a:t> calls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s.operator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char *()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Also</a:t>
            </a:r>
          </a:p>
          <a:p>
            <a:pPr lvl="3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A::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()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</a:p>
          <a:p>
            <a:pPr lvl="3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A::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operator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OtherClass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()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const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228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01 Converting between Types (Cont.)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Casting can prevent need for overloading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Suppose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dirty="0">
                <a:ea typeface="宋体" panose="02010600030101010101" pitchFamily="2" charset="-122"/>
              </a:rPr>
              <a:t> can be cast to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</a:p>
          <a:p>
            <a:pPr lvl="1" eaLnBrk="1" hangingPunct="1"/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cout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&lt;&lt; s; </a:t>
            </a:r>
            <a:r>
              <a:rPr lang="en-US" altLang="zh-CN" dirty="0">
                <a:solidFill>
                  <a:srgbClr val="33CC33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// s is a String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Compiler implicitly converts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to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  <a:r>
              <a:rPr lang="en-US" altLang="zh-CN" dirty="0">
                <a:ea typeface="宋体" panose="02010600030101010101" pitchFamily="2" charset="-122"/>
              </a:rPr>
              <a:t> for output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Do not have to overload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398401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Case Study: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dirty="0">
                <a:ea typeface="宋体" panose="02010600030101010101" pitchFamily="2" charset="-122"/>
              </a:rPr>
              <a:t> Class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Build class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String creation, manipulation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Similar to class </a:t>
            </a:r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2000" dirty="0">
                <a:ea typeface="宋体" panose="02010600030101010101" pitchFamily="2" charset="-122"/>
              </a:rPr>
              <a:t> in standard library (Chapter 18)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Conversion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Any single-argument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Turns objects of other types into class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Example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String s1(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happy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"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);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Creates a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dirty="0">
                <a:ea typeface="宋体" panose="02010600030101010101" pitchFamily="2" charset="-122"/>
              </a:rPr>
              <a:t> from a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char *</a:t>
            </a: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Overloading function call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Powerful (functions can take arbitrarily long and complex parameter lists)</a:t>
            </a:r>
          </a:p>
        </p:txBody>
      </p:sp>
    </p:spTree>
    <p:extLst>
      <p:ext uri="{BB962C8B-B14F-4D97-AF65-F5344CB8AC3E}">
        <p14:creationId xmlns:p14="http://schemas.microsoft.com/office/powerpoint/2010/main" val="44364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0"/>
          <a:ext cx="7056438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664351" progId="Word.Document.8">
                  <p:embed/>
                </p:oleObj>
              </mc:Choice>
              <mc:Fallback>
                <p:oleObj name="Document" r:id="rId3" imgW="7074123" imgH="5664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566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3)</a:t>
            </a:r>
          </a:p>
        </p:txBody>
      </p:sp>
      <p:sp>
        <p:nvSpPr>
          <p:cNvPr id="1210375" name="Text Box 7"/>
          <p:cNvSpPr txBox="1">
            <a:spLocks noChangeArrowheads="1"/>
          </p:cNvSpPr>
          <p:nvPr/>
        </p:nvSpPr>
        <p:spPr bwMode="auto">
          <a:xfrm>
            <a:off x="4724400" y="1524000"/>
            <a:ext cx="2819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Conversion constructor to make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String</a:t>
            </a:r>
            <a:r>
              <a:rPr lang="en-US" altLang="zh-CN">
                <a:ea typeface="宋体" panose="02010600030101010101" pitchFamily="2" charset="-122"/>
              </a:rPr>
              <a:t> from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char *</a:t>
            </a:r>
          </a:p>
        </p:txBody>
      </p:sp>
      <p:sp>
        <p:nvSpPr>
          <p:cNvPr id="1210376" name="Line 8"/>
          <p:cNvSpPr>
            <a:spLocks noChangeShapeType="1"/>
          </p:cNvSpPr>
          <p:nvPr/>
        </p:nvSpPr>
        <p:spPr bwMode="auto">
          <a:xfrm flipH="1">
            <a:off x="2743200" y="18288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0379" name="Text Box 11"/>
          <p:cNvSpPr txBox="1">
            <a:spLocks noChangeArrowheads="1"/>
          </p:cNvSpPr>
          <p:nvPr/>
        </p:nvSpPr>
        <p:spPr bwMode="auto">
          <a:xfrm>
            <a:off x="4953000" y="3352800"/>
            <a:ext cx="2743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s1 += s2</a:t>
            </a:r>
            <a:r>
              <a:rPr lang="en-US" altLang="zh-CN">
                <a:ea typeface="宋体" panose="02010600030101010101" pitchFamily="2" charset="-122"/>
              </a:rPr>
              <a:t> will be interpreted as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s1.operator+=(s2)</a:t>
            </a:r>
          </a:p>
        </p:txBody>
      </p:sp>
      <p:sp>
        <p:nvSpPr>
          <p:cNvPr id="1210380" name="Line 12"/>
          <p:cNvSpPr>
            <a:spLocks noChangeShapeType="1"/>
          </p:cNvSpPr>
          <p:nvPr/>
        </p:nvSpPr>
        <p:spPr bwMode="auto">
          <a:xfrm flipH="1">
            <a:off x="2590800" y="3505200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0383" name="Text Box 15"/>
          <p:cNvSpPr txBox="1">
            <a:spLocks noChangeArrowheads="1"/>
          </p:cNvSpPr>
          <p:nvPr/>
        </p:nvSpPr>
        <p:spPr bwMode="auto">
          <a:xfrm>
            <a:off x="5257800" y="4572000"/>
            <a:ext cx="3505200" cy="83502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Can also concatenate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String</a:t>
            </a:r>
            <a:r>
              <a:rPr lang="en-US" altLang="zh-CN">
                <a:ea typeface="宋体" panose="02010600030101010101" pitchFamily="2" charset="-122"/>
              </a:rPr>
              <a:t> and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char *</a:t>
            </a:r>
            <a:r>
              <a:rPr lang="en-US" altLang="zh-CN">
                <a:ea typeface="宋体" panose="02010600030101010101" pitchFamily="2" charset="-122"/>
              </a:rPr>
              <a:t> because the compiler will cast the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char *</a:t>
            </a:r>
            <a:r>
              <a:rPr lang="en-US" altLang="zh-CN">
                <a:ea typeface="宋体" panose="02010600030101010101" pitchFamily="2" charset="-122"/>
              </a:rPr>
              <a:t> argument to a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0384" name="Line 16"/>
          <p:cNvSpPr>
            <a:spLocks noChangeShapeType="1"/>
          </p:cNvSpPr>
          <p:nvPr/>
        </p:nvSpPr>
        <p:spPr bwMode="auto">
          <a:xfrm flipH="1" flipV="1">
            <a:off x="3810000" y="4343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5" grpId="0" animBg="1"/>
      <p:bldP spid="1210376" grpId="0" animBg="1"/>
      <p:bldP spid="1210379" grpId="0" animBg="1"/>
      <p:bldP spid="1210380" grpId="0" animBg="1"/>
      <p:bldP spid="1210383" grpId="0" animBg="1"/>
      <p:bldP spid="12103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0" y="0"/>
          <a:ext cx="7037388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074123" imgH="5224897" progId="Word.Document.8">
                  <p:embed/>
                </p:oleObj>
              </mc:Choice>
              <mc:Fallback>
                <p:oleObj name="Document" r:id="rId3" imgW="7074123" imgH="5224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String.h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3)</a:t>
            </a:r>
          </a:p>
        </p:txBody>
      </p:sp>
      <p:sp>
        <p:nvSpPr>
          <p:cNvPr id="1211398" name="Text Box 6"/>
          <p:cNvSpPr txBox="1">
            <a:spLocks noChangeArrowheads="1"/>
          </p:cNvSpPr>
          <p:nvPr/>
        </p:nvSpPr>
        <p:spPr bwMode="auto">
          <a:xfrm>
            <a:off x="5638800" y="2076450"/>
            <a:ext cx="2057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Overload equality and relational operators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1211399" name="Line 7"/>
          <p:cNvSpPr>
            <a:spLocks noChangeShapeType="1"/>
          </p:cNvSpPr>
          <p:nvPr/>
        </p:nvSpPr>
        <p:spPr bwMode="auto">
          <a:xfrm flipH="1" flipV="1">
            <a:off x="3733800" y="381000"/>
            <a:ext cx="1905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1400" name="Line 8"/>
          <p:cNvSpPr>
            <a:spLocks noChangeShapeType="1"/>
          </p:cNvSpPr>
          <p:nvPr/>
        </p:nvSpPr>
        <p:spPr bwMode="auto">
          <a:xfrm flipH="1" flipV="1">
            <a:off x="3657600" y="16764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1401" name="Line 9"/>
          <p:cNvSpPr>
            <a:spLocks noChangeShapeType="1"/>
          </p:cNvSpPr>
          <p:nvPr/>
        </p:nvSpPr>
        <p:spPr bwMode="auto">
          <a:xfrm flipH="1">
            <a:off x="3733800" y="23622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1402" name="Line 10"/>
          <p:cNvSpPr>
            <a:spLocks noChangeShapeType="1"/>
          </p:cNvSpPr>
          <p:nvPr/>
        </p:nvSpPr>
        <p:spPr bwMode="auto">
          <a:xfrm flipH="1">
            <a:off x="3733800" y="2362200"/>
            <a:ext cx="1905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5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8" grpId="0" animBg="1"/>
      <p:bldP spid="1211399" grpId="0" animBg="1"/>
      <p:bldP spid="1211400" grpId="0" animBg="1"/>
      <p:bldP spid="1211401" grpId="0" animBg="1"/>
      <p:bldP spid="1211402" grpId="0" animBg="1"/>
    </p:bldLst>
  </p:timing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Pages>0</Pages>
  <Words>1380</Words>
  <Characters>0</Characters>
  <Application>Microsoft Office PowerPoint</Application>
  <DocSecurity>0</DocSecurity>
  <PresentationFormat>全屏显示(4:3)</PresentationFormat>
  <Lines>0</Lines>
  <Paragraphs>277</Paragraphs>
  <Slides>47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AGaramond</vt:lpstr>
      <vt:lpstr>Goudy Sans Medium</vt:lpstr>
      <vt:lpstr>Kozuka Mincho Pr6N H</vt:lpstr>
      <vt:lpstr>微软雅黑</vt:lpstr>
      <vt:lpstr>Algerian</vt:lpstr>
      <vt:lpstr>Arial</vt:lpstr>
      <vt:lpstr>Arial Black</vt:lpstr>
      <vt:lpstr>Courier New</vt:lpstr>
      <vt:lpstr>Lucida Console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Operator Overloading; String and Array Objects </vt:lpstr>
      <vt:lpstr>OBJECTIVES</vt:lpstr>
      <vt:lpstr>PowerPoint 演示文稿</vt:lpstr>
      <vt:lpstr>01 Converting between Types</vt:lpstr>
      <vt:lpstr>01 Converting between Types (Cont.)</vt:lpstr>
      <vt:lpstr>01 Converting between Types (Cont.)</vt:lpstr>
      <vt:lpstr>02 Case Study: String Class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Standard Library Class string</vt:lpstr>
      <vt:lpstr>Standard Library Class string</vt:lpstr>
      <vt:lpstr>Standard Library Class string</vt:lpstr>
      <vt:lpstr>PowerPoint 演示文稿</vt:lpstr>
      <vt:lpstr>PowerPoint 演示文稿</vt:lpstr>
      <vt:lpstr>PowerPoint 演示文稿</vt:lpstr>
      <vt:lpstr>PowerPoint 演示文稿</vt:lpstr>
      <vt:lpstr>03 Overloading ++ and --</vt:lpstr>
      <vt:lpstr>03 Overloading ++ and -- (Cont.)</vt:lpstr>
      <vt:lpstr>03 Overloading ++ and -- (Cont.)</vt:lpstr>
      <vt:lpstr>04 Case Study: A Date Class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05 explicit Constructors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Laserwords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8615986113566</cp:lastModifiedBy>
  <cp:revision>752</cp:revision>
  <dcterms:created xsi:type="dcterms:W3CDTF">2004-12-20T05:11:56Z</dcterms:created>
  <dcterms:modified xsi:type="dcterms:W3CDTF">2021-04-09T07:48:07Z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