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416" r:id="rId5"/>
    <p:sldId id="417" r:id="rId6"/>
    <p:sldId id="418" r:id="rId7"/>
    <p:sldId id="429" r:id="rId8"/>
    <p:sldId id="432" r:id="rId9"/>
    <p:sldId id="430" r:id="rId10"/>
    <p:sldId id="259" r:id="rId11"/>
    <p:sldId id="260" r:id="rId12"/>
    <p:sldId id="261" r:id="rId13"/>
    <p:sldId id="267" r:id="rId14"/>
    <p:sldId id="268" r:id="rId15"/>
    <p:sldId id="269" r:id="rId16"/>
    <p:sldId id="265" r:id="rId17"/>
    <p:sldId id="266" r:id="rId18"/>
    <p:sldId id="262" r:id="rId19"/>
    <p:sldId id="257" r:id="rId20"/>
    <p:sldId id="263" r:id="rId21"/>
    <p:sldId id="276" r:id="rId22"/>
    <p:sldId id="43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6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4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2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3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5057-7750-4AEE-A501-870B9CD8128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题型与分值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选择题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zh-CN" altLang="en-US" dirty="0">
                <a:ea typeface="宋体" pitchFamily="2" charset="-122"/>
              </a:rPr>
              <a:t>题，每题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分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填空题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zh-CN" altLang="en-US" dirty="0">
                <a:ea typeface="宋体" pitchFamily="2" charset="-122"/>
              </a:rPr>
              <a:t>题，每题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分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计算分析题</a:t>
            </a:r>
            <a:r>
              <a:rPr lang="en-US" altLang="zh-CN" dirty="0">
                <a:ea typeface="宋体" pitchFamily="2" charset="-122"/>
              </a:rPr>
              <a:t>6</a:t>
            </a:r>
            <a:r>
              <a:rPr lang="zh-CN" altLang="en-US" dirty="0">
                <a:ea typeface="宋体" pitchFamily="2" charset="-122"/>
              </a:rPr>
              <a:t>题，每题</a:t>
            </a:r>
            <a:r>
              <a:rPr lang="en-US" altLang="zh-CN" dirty="0">
                <a:ea typeface="宋体" pitchFamily="2" charset="-122"/>
              </a:rPr>
              <a:t>5</a:t>
            </a:r>
            <a:r>
              <a:rPr lang="zh-CN" altLang="en-US" dirty="0">
                <a:ea typeface="宋体" pitchFamily="2" charset="-122"/>
              </a:rPr>
              <a:t>分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应用题</a:t>
            </a:r>
            <a:r>
              <a:rPr lang="en-US" altLang="zh-CN" dirty="0">
                <a:ea typeface="宋体" pitchFamily="2" charset="-122"/>
              </a:rPr>
              <a:t>6</a:t>
            </a:r>
            <a:r>
              <a:rPr lang="zh-CN" altLang="en-US" dirty="0">
                <a:ea typeface="宋体" pitchFamily="2" charset="-122"/>
              </a:rPr>
              <a:t>题，每题</a:t>
            </a:r>
            <a:r>
              <a:rPr lang="en-US" altLang="zh-CN" dirty="0">
                <a:ea typeface="宋体" pitchFamily="2" charset="-122"/>
              </a:rPr>
              <a:t>5</a:t>
            </a:r>
            <a:r>
              <a:rPr lang="zh-CN" altLang="en-US" dirty="0">
                <a:ea typeface="宋体" pitchFamily="2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01559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解题得有过程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对一步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得一步分数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反例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某些同学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只给答案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没有过程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答案还是错误的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如果不会动手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那么写出相关的定理也可得分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en-US" altLang="zh-CN" b="1" dirty="0">
                <a:latin typeface="+mn-ea"/>
              </a:rPr>
              <a:t> </a:t>
            </a: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6578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针对问题答题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反例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某些做过以前的试卷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一看问题眼熟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立马按照以前的题目给出了答案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latin typeface="+mn-ea"/>
              </a:rPr>
              <a:t> </a:t>
            </a: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382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答题要规范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严格遵循定义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   反例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连接矩阵的表示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五花八门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zh-CN" b="1" dirty="0">
                <a:latin typeface="+mn-ea"/>
              </a:rPr>
              <a:t> </a:t>
            </a:r>
          </a:p>
          <a:p>
            <a:pPr algn="just"/>
            <a:r>
              <a:rPr lang="en-US" altLang="zh-CN" b="1" dirty="0">
                <a:latin typeface="+mn-ea"/>
              </a:rPr>
              <a:t>             </a:t>
            </a:r>
            <a:r>
              <a:rPr lang="zh-CN" altLang="en-US" b="1" dirty="0">
                <a:latin typeface="+mn-ea"/>
              </a:rPr>
              <a:t>写成 </a:t>
            </a:r>
            <a:endParaRPr lang="en-US" altLang="zh-CN" b="1" dirty="0">
              <a:latin typeface="+mn-ea"/>
            </a:endParaRPr>
          </a:p>
          <a:p>
            <a:pPr algn="just"/>
            <a:endParaRPr lang="en-US" altLang="zh-CN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29996"/>
              </p:ext>
            </p:extLst>
          </p:nvPr>
        </p:nvGraphicFramePr>
        <p:xfrm>
          <a:off x="3215681" y="3933056"/>
          <a:ext cx="152487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3" imgW="761760" imgH="215640" progId="Equation.DSMT4">
                  <p:embed/>
                </p:oleObj>
              </mc:Choice>
              <mc:Fallback>
                <p:oleObj name="Equation" r:id="rId3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681" y="3933056"/>
                        <a:ext cx="152487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210349"/>
              </p:ext>
            </p:extLst>
          </p:nvPr>
        </p:nvGraphicFramePr>
        <p:xfrm>
          <a:off x="6168008" y="3861048"/>
          <a:ext cx="198262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5" imgW="749160" imgH="190440" progId="Equation.DSMT4">
                  <p:embed/>
                </p:oleObj>
              </mc:Choice>
              <mc:Fallback>
                <p:oleObj name="Equation" r:id="rId5" imgW="749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8008" y="3861048"/>
                        <a:ext cx="1982620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75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答题要规范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严格遵循定义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1: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上的关系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是一个格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你打算分几步来做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?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你会全部包含如下几个步骤么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1.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是一个偏序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1.1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具有自反性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1.2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具有反对称性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1.3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具有传递性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如果不会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那么写出相关的定义也可得分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  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5286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答题要规范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严格遵循定义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1: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上的关系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是一个格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你打算分几步来做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?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你会全部包含如下几个步骤么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1.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中任意一对元素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具有最小上界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>
                <a:solidFill>
                  <a:schemeClr val="tx1"/>
                </a:solidFill>
                <a:latin typeface="+mn-ea"/>
              </a:rPr>
              <a:t>   2.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中任意一对元素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具有最大下界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0723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答题要规范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严格遵循定义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2 : f:A-&gt;B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的函数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求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f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的逆映射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  你会先证明它是一个双射么</a:t>
            </a:r>
            <a:r>
              <a:rPr lang="en-US" altLang="zh-CN" b="1">
                <a:solidFill>
                  <a:schemeClr val="tx1"/>
                </a:solidFill>
                <a:latin typeface="+mn-ea"/>
              </a:rPr>
              <a:t>?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2046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82453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证明过程中依赖某些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显然成立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而实际上并不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明显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甚至是错误的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1.  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反例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S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男同学集合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T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女同学集合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,h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专业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原因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 </a:t>
            </a:r>
          </a:p>
          <a:p>
            <a:pPr algn="just"/>
            <a:endParaRPr lang="en-US" altLang="zh-CN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69450"/>
              </p:ext>
            </p:extLst>
          </p:nvPr>
        </p:nvGraphicFramePr>
        <p:xfrm>
          <a:off x="3935760" y="3717032"/>
          <a:ext cx="569313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3" imgW="3213000" imgH="203040" progId="Equation.DSMT4">
                  <p:embed/>
                </p:oleObj>
              </mc:Choice>
              <mc:Fallback>
                <p:oleObj name="Equation" r:id="rId3" imgW="321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5760" y="3717032"/>
                        <a:ext cx="5693132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13729"/>
              </p:ext>
            </p:extLst>
          </p:nvPr>
        </p:nvGraphicFramePr>
        <p:xfrm>
          <a:off x="3935760" y="5445224"/>
          <a:ext cx="46799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5" imgW="2641320" imgH="203040" progId="Equation.DSMT4">
                  <p:embed/>
                </p:oleObj>
              </mc:Choice>
              <mc:Fallback>
                <p:oleObj name="Equation" r:id="rId5" imgW="264132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5445224"/>
                        <a:ext cx="46799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3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证明过程中依赖某些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显然成立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而实际上并不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明显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甚至是错误的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2.  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        这个公式教材没有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使用前必须证明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  <a:endParaRPr lang="en-US" altLang="zh-CN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65569"/>
              </p:ext>
            </p:extLst>
          </p:nvPr>
        </p:nvGraphicFramePr>
        <p:xfrm>
          <a:off x="4079776" y="3501008"/>
          <a:ext cx="47885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3" imgW="1688760" imgH="203040" progId="Equation.DSMT4">
                  <p:embed/>
                </p:oleObj>
              </mc:Choice>
              <mc:Fallback>
                <p:oleObj name="Equation" r:id="rId3" imgW="1688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776" y="3501008"/>
                        <a:ext cx="478853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28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为什么你的分数低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为什么感觉良好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却分数低下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原因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</a:p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没有解题过程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只有答案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并且还是错误的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英文差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看不懂题目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答非所问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答题不规范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证明过程中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依赖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显然成立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的东西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而实际上并非如此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b="1" dirty="0">
              <a:latin typeface="+mn-ea"/>
            </a:endParaRP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7389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9576" y="1484784"/>
            <a:ext cx="7016824" cy="4154016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不要向我索要分数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要加集体加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要减集体减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不要搞特权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惩罚</a:t>
            </a:r>
            <a:r>
              <a:rPr lang="en-US" altLang="zh-CN" b="1" dirty="0">
                <a:solidFill>
                  <a:schemeClr val="tx1"/>
                </a:solidFill>
              </a:rPr>
              <a:t>: </a:t>
            </a:r>
            <a:r>
              <a:rPr lang="zh-CN" altLang="en-US" b="1" dirty="0">
                <a:solidFill>
                  <a:schemeClr val="tx1"/>
                </a:solidFill>
              </a:rPr>
              <a:t>第一次索取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 总评减掉 </a:t>
            </a:r>
            <a:r>
              <a:rPr lang="en-US" altLang="zh-CN" b="1" dirty="0">
                <a:solidFill>
                  <a:schemeClr val="tx1"/>
                </a:solidFill>
              </a:rPr>
              <a:t>10</a:t>
            </a:r>
            <a:r>
              <a:rPr lang="zh-CN" altLang="en-US" b="1" dirty="0">
                <a:solidFill>
                  <a:schemeClr val="tx1"/>
                </a:solidFill>
              </a:rPr>
              <a:t>分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           </a:t>
            </a:r>
            <a:r>
              <a:rPr lang="zh-CN" altLang="en-US" b="1" dirty="0">
                <a:solidFill>
                  <a:schemeClr val="tx1"/>
                </a:solidFill>
              </a:rPr>
              <a:t>第二次索取</a:t>
            </a:r>
            <a:r>
              <a:rPr lang="en-US" altLang="zh-CN" b="1" dirty="0">
                <a:solidFill>
                  <a:schemeClr val="tx1"/>
                </a:solidFill>
              </a:rPr>
              <a:t>,  </a:t>
            </a:r>
            <a:r>
              <a:rPr lang="zh-CN" altLang="en-US" b="1" dirty="0">
                <a:solidFill>
                  <a:schemeClr val="tx1"/>
                </a:solidFill>
              </a:rPr>
              <a:t>不及格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并报告教务处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如果不及格</a:t>
            </a:r>
            <a:r>
              <a:rPr lang="en-US" altLang="zh-CN" b="1" dirty="0">
                <a:solidFill>
                  <a:schemeClr val="tx1"/>
                </a:solidFill>
              </a:rPr>
              <a:t>,  </a:t>
            </a:r>
            <a:r>
              <a:rPr lang="zh-CN" altLang="en-US" b="1" dirty="0">
                <a:solidFill>
                  <a:schemeClr val="tx1"/>
                </a:solidFill>
              </a:rPr>
              <a:t>不要向我求情</a:t>
            </a:r>
            <a:r>
              <a:rPr lang="en-US" altLang="zh-CN" b="1" dirty="0">
                <a:solidFill>
                  <a:schemeClr val="tx1"/>
                </a:solidFill>
              </a:rPr>
              <a:t>. </a:t>
            </a:r>
            <a:r>
              <a:rPr lang="zh-CN" altLang="en-US" b="1" dirty="0">
                <a:solidFill>
                  <a:schemeClr val="tx1"/>
                </a:solidFill>
              </a:rPr>
              <a:t>每一个不及格的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我都会反复核查和考虑</a:t>
            </a:r>
            <a:r>
              <a:rPr lang="en-US" altLang="zh-CN" b="1" dirty="0">
                <a:solidFill>
                  <a:schemeClr val="tx1"/>
                </a:solidFill>
              </a:rPr>
              <a:t>. </a:t>
            </a:r>
            <a:r>
              <a:rPr lang="zh-CN" altLang="en-US" b="1" dirty="0">
                <a:solidFill>
                  <a:schemeClr val="tx1"/>
                </a:solidFill>
              </a:rPr>
              <a:t>如果你想复查试卷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请按照学校规定流程走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>
                <a:solidFill>
                  <a:schemeClr val="tx1"/>
                </a:solidFill>
              </a:rPr>
              <a:t>不要私下向我申请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3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考点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639616" y="1443780"/>
            <a:ext cx="4038600" cy="1324744"/>
          </a:xfrm>
        </p:spPr>
        <p:txBody>
          <a:bodyPr/>
          <a:lstStyle/>
          <a:p>
            <a:r>
              <a:rPr lang="zh-CN" altLang="en-US" dirty="0"/>
              <a:t>课件</a:t>
            </a:r>
            <a:endParaRPr lang="en-US" altLang="zh-CN" dirty="0"/>
          </a:p>
          <a:p>
            <a:r>
              <a:rPr lang="zh-CN" altLang="en-US" dirty="0"/>
              <a:t>教学在线的问卷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0FCB8660-9C8C-4B8D-A495-C73651FCD903}"/>
              </a:ext>
            </a:extLst>
          </p:cNvPr>
          <p:cNvSpPr txBox="1">
            <a:spLocks/>
          </p:cNvSpPr>
          <p:nvPr/>
        </p:nvSpPr>
        <p:spPr>
          <a:xfrm>
            <a:off x="1981200" y="29464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宋体" pitchFamily="2" charset="-122"/>
              </a:rPr>
              <a:t>试题来源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B5F0A0D6-4421-45A1-A907-4D0CCD51FD9C}"/>
              </a:ext>
            </a:extLst>
          </p:cNvPr>
          <p:cNvSpPr txBox="1">
            <a:spLocks/>
          </p:cNvSpPr>
          <p:nvPr/>
        </p:nvSpPr>
        <p:spPr>
          <a:xfrm>
            <a:off x="2855640" y="4260362"/>
            <a:ext cx="8726760" cy="1904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例题的变形</a:t>
            </a:r>
            <a:endParaRPr lang="en-US" altLang="zh-CN" dirty="0"/>
          </a:p>
          <a:p>
            <a:r>
              <a:rPr lang="zh-CN" altLang="en-US" dirty="0"/>
              <a:t>家庭作业的变形</a:t>
            </a:r>
            <a:endParaRPr lang="en-US" altLang="zh-CN" dirty="0"/>
          </a:p>
          <a:p>
            <a:r>
              <a:rPr lang="zh-CN" altLang="en-US" dirty="0"/>
              <a:t>完整版教材的课后习题</a:t>
            </a:r>
            <a:endParaRPr lang="en-US" altLang="zh-CN" dirty="0"/>
          </a:p>
          <a:p>
            <a:r>
              <a:rPr lang="zh-CN" altLang="en-US" dirty="0"/>
              <a:t>在机器学习</a:t>
            </a:r>
            <a:r>
              <a:rPr lang="en-US" altLang="zh-CN" dirty="0"/>
              <a:t>,</a:t>
            </a:r>
            <a:r>
              <a:rPr lang="zh-CN" altLang="en-US" dirty="0"/>
              <a:t>密码学</a:t>
            </a:r>
            <a:r>
              <a:rPr lang="en-US" altLang="zh-CN" dirty="0"/>
              <a:t>, </a:t>
            </a:r>
            <a:r>
              <a:rPr lang="zh-CN" altLang="en-US" dirty="0"/>
              <a:t>经济学经典定义与模型中的应用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281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考试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不要担心你在数学上遇到的困难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我向你保证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我遇到的比你大得多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     ---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爱因斯坦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b="1" dirty="0">
              <a:latin typeface="+mn-ea"/>
            </a:endParaRP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1910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2" y="188641"/>
            <a:ext cx="7772400" cy="1470025"/>
          </a:xfrm>
        </p:spPr>
        <p:txBody>
          <a:bodyPr/>
          <a:lstStyle/>
          <a:p>
            <a:r>
              <a:rPr lang="zh-CN" altLang="en-US" dirty="0"/>
              <a:t>成绩出来后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9576" y="1484784"/>
            <a:ext cx="7016824" cy="4154016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如果你挂科了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那么木已成舟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成绩的修改权就从老师转移到教务处</a:t>
            </a:r>
            <a:r>
              <a:rPr lang="en-US" altLang="zh-CN" b="1" dirty="0">
                <a:solidFill>
                  <a:schemeClr val="tx1"/>
                </a:solidFill>
              </a:rPr>
              <a:t>.  </a:t>
            </a:r>
            <a:r>
              <a:rPr lang="zh-CN" altLang="en-US" b="1" dirty="0">
                <a:solidFill>
                  <a:schemeClr val="tx1"/>
                </a:solidFill>
              </a:rPr>
              <a:t>除非老师判卷有重大过失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否则不可修改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所以不要指望跟老师说几句好话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就能从挂科变成及格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老师无权修改   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老师申请修改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承认自己有重大过失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669D2-F603-4398-B37E-86392BB5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39A6B-032A-4ED7-B59A-34E61336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026432-5059-4A4C-B0A9-546ADCAA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17638"/>
            <a:ext cx="4201526" cy="1867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36CAEA-B810-4028-8E74-E58F5942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124744"/>
            <a:ext cx="5268060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大题特征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F91C6-9706-46FD-9153-D1D41926E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8075240" cy="2764903"/>
          </a:xfrm>
        </p:spPr>
        <p:txBody>
          <a:bodyPr>
            <a:normAutofit/>
          </a:bodyPr>
          <a:lstStyle/>
          <a:p>
            <a:r>
              <a:rPr lang="zh-CN" altLang="en-US" dirty="0"/>
              <a:t>应用色彩明显，每道题都有应用场景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2018</a:t>
            </a:r>
            <a:r>
              <a:rPr lang="zh-CN" altLang="en-US" dirty="0"/>
              <a:t>年以前的风格完全不一样</a:t>
            </a:r>
            <a:endParaRPr lang="en-US" altLang="zh-CN" dirty="0"/>
          </a:p>
          <a:p>
            <a:r>
              <a:rPr lang="zh-CN" altLang="en-US" dirty="0"/>
              <a:t>要用到的数学知识不容易看出</a:t>
            </a:r>
            <a:endParaRPr lang="en-US" altLang="zh-CN" dirty="0"/>
          </a:p>
          <a:p>
            <a:r>
              <a:rPr lang="zh-CN" altLang="en-US" dirty="0"/>
              <a:t>一旦看出</a:t>
            </a:r>
            <a:r>
              <a:rPr lang="en-US" altLang="zh-CN" dirty="0"/>
              <a:t>, </a:t>
            </a:r>
            <a:r>
              <a:rPr lang="zh-CN" altLang="en-US" dirty="0"/>
              <a:t>就会比较简单</a:t>
            </a:r>
            <a:endParaRPr lang="en-US" altLang="zh-CN" dirty="0"/>
          </a:p>
          <a:p>
            <a:r>
              <a:rPr lang="en-US" altLang="zh-CN" dirty="0"/>
              <a:t>15</a:t>
            </a:r>
            <a:r>
              <a:rPr lang="zh-CN" altLang="en-US" dirty="0"/>
              <a:t>分左右的题目，用来拉开差距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6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467CE-332B-413E-AC99-84292A1A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3</a:t>
            </a:r>
            <a:r>
              <a:rPr lang="zh-CN" altLang="en-US" dirty="0"/>
              <a:t>年考题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B7C8D-752A-4412-99A6-5366A40B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the production of single-sided printed board (SPCB,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单面印制板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electronic components are arranged on a printed board without wire (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导线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crossing. Please determine whether the following connectivity requirement can be implemented with a SPCB.</a:t>
            </a:r>
            <a:endParaRPr lang="zh-CN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2A290-E0C3-43C5-A533-35D41644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281A-6750-4DD9-9D8A-04C4649A85B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1FAB70-A207-48E5-8C93-3024CA17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442" y="3155660"/>
            <a:ext cx="3320845" cy="30855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957E16-0543-4566-9773-A64113940F45}"/>
              </a:ext>
            </a:extLst>
          </p:cNvPr>
          <p:cNvSpPr txBox="1"/>
          <p:nvPr/>
        </p:nvSpPr>
        <p:spPr>
          <a:xfrm>
            <a:off x="330956" y="342900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难点</a:t>
            </a:r>
            <a:r>
              <a:rPr lang="en-US" altLang="zh-CN" sz="4000" dirty="0"/>
              <a:t>: </a:t>
            </a:r>
            <a:r>
              <a:rPr lang="zh-CN" altLang="en-US" sz="4000" dirty="0"/>
              <a:t>不知道用什么数学知识</a:t>
            </a:r>
            <a:r>
              <a:rPr lang="en-US" altLang="zh-CN" sz="4000" dirty="0"/>
              <a:t>, </a:t>
            </a:r>
            <a:r>
              <a:rPr lang="zh-CN" altLang="en-US" sz="4000" dirty="0"/>
              <a:t>看不懂题意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C10B19-700F-48F2-8BFA-35B254E4CD6F}"/>
              </a:ext>
            </a:extLst>
          </p:cNvPr>
          <p:cNvSpPr txBox="1"/>
          <p:nvPr/>
        </p:nvSpPr>
        <p:spPr>
          <a:xfrm>
            <a:off x="1281713" y="5222847"/>
            <a:ext cx="431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特点</a:t>
            </a:r>
            <a:r>
              <a:rPr lang="en-US" altLang="zh-CN" sz="4000" dirty="0"/>
              <a:t>: </a:t>
            </a:r>
            <a:r>
              <a:rPr lang="zh-CN" altLang="en-US" sz="4000" dirty="0"/>
              <a:t>离散数学在其他学科中的应用</a:t>
            </a:r>
          </a:p>
        </p:txBody>
      </p:sp>
    </p:spTree>
    <p:extLst>
      <p:ext uri="{BB962C8B-B14F-4D97-AF65-F5344CB8AC3E}">
        <p14:creationId xmlns:p14="http://schemas.microsoft.com/office/powerpoint/2010/main" val="352937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C632-A505-4C72-A2F5-FDF265C3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3</a:t>
            </a:r>
            <a:r>
              <a:rPr lang="zh-CN" altLang="en-US" dirty="0"/>
              <a:t>年考题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55B62-61F1-4477-9C96-B29217DF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 shown in the following figure, the surface of a football is a combination of pentagons and hexagons. How many pentagons and hexagons are there, respectively?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920D-8906-4334-9B42-626F1034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281A-6750-4DD9-9D8A-04C4649A85B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49B949-3504-4976-8968-9653948D04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426543"/>
            <a:ext cx="3962400" cy="317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892018-A892-4EE8-A364-2D0AEEA70D45}"/>
              </a:ext>
            </a:extLst>
          </p:cNvPr>
          <p:cNvSpPr txBox="1"/>
          <p:nvPr/>
        </p:nvSpPr>
        <p:spPr>
          <a:xfrm>
            <a:off x="6502400" y="3231749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难点</a:t>
            </a:r>
            <a:r>
              <a:rPr lang="en-US" altLang="zh-CN" sz="4000" dirty="0"/>
              <a:t>: </a:t>
            </a:r>
            <a:r>
              <a:rPr lang="zh-CN" altLang="en-US" sz="4000" dirty="0"/>
              <a:t>不知道用什么数学知识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B4DD82-043B-4F7D-BEF3-CD325AC9FBDC}"/>
              </a:ext>
            </a:extLst>
          </p:cNvPr>
          <p:cNvSpPr txBox="1"/>
          <p:nvPr/>
        </p:nvSpPr>
        <p:spPr>
          <a:xfrm>
            <a:off x="6580808" y="5042491"/>
            <a:ext cx="431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特点</a:t>
            </a:r>
            <a:r>
              <a:rPr lang="en-US" altLang="zh-CN" sz="4000" dirty="0"/>
              <a:t>: </a:t>
            </a:r>
            <a:r>
              <a:rPr lang="zh-CN" altLang="en-US" sz="4000" dirty="0"/>
              <a:t>离散数学在生活中的应用</a:t>
            </a:r>
          </a:p>
        </p:txBody>
      </p:sp>
    </p:spTree>
    <p:extLst>
      <p:ext uri="{BB962C8B-B14F-4D97-AF65-F5344CB8AC3E}">
        <p14:creationId xmlns:p14="http://schemas.microsoft.com/office/powerpoint/2010/main" val="119067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3</a:t>
            </a:r>
            <a:r>
              <a:rPr lang="zh-CN" altLang="en-US" dirty="0"/>
              <a:t>年考题</a:t>
            </a:r>
            <a:r>
              <a:rPr lang="en-US" altLang="zh-CN" dirty="0"/>
              <a:t>+</a:t>
            </a:r>
            <a:r>
              <a:rPr lang="zh-CN" altLang="en-US" dirty="0"/>
              <a:t>作业题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A223F-A5BF-47B5-9599-F6FC9048229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96" y="1308311"/>
            <a:ext cx="8608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A19EBB-D930-4EB5-A614-B38C5E26DC59}"/>
              </a:ext>
            </a:extLst>
          </p:cNvPr>
          <p:cNvSpPr txBox="1"/>
          <p:nvPr/>
        </p:nvSpPr>
        <p:spPr>
          <a:xfrm>
            <a:off x="407368" y="5465600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难点</a:t>
            </a:r>
            <a:r>
              <a:rPr lang="en-US" altLang="zh-CN" sz="4000" dirty="0"/>
              <a:t>: </a:t>
            </a:r>
            <a:r>
              <a:rPr lang="zh-CN" altLang="en-US" sz="4000" dirty="0"/>
              <a:t>不知道用什么数学知识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D35441-1AEF-4132-9589-42F54AFAFD12}"/>
              </a:ext>
            </a:extLst>
          </p:cNvPr>
          <p:cNvSpPr txBox="1"/>
          <p:nvPr/>
        </p:nvSpPr>
        <p:spPr>
          <a:xfrm>
            <a:off x="7471048" y="5249873"/>
            <a:ext cx="431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特点</a:t>
            </a:r>
            <a:r>
              <a:rPr lang="en-US" altLang="zh-CN" sz="4000" dirty="0"/>
              <a:t>: </a:t>
            </a:r>
            <a:r>
              <a:rPr lang="zh-CN" altLang="en-US" sz="4000" dirty="0"/>
              <a:t>离散数学在生活中的应用</a:t>
            </a:r>
          </a:p>
        </p:txBody>
      </p:sp>
    </p:spTree>
    <p:extLst>
      <p:ext uri="{BB962C8B-B14F-4D97-AF65-F5344CB8AC3E}">
        <p14:creationId xmlns:p14="http://schemas.microsoft.com/office/powerpoint/2010/main" val="426815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17D7-1C76-4DD8-9833-3E5B2BB8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3</a:t>
            </a:r>
            <a:r>
              <a:rPr lang="zh-CN" altLang="en-US" dirty="0"/>
              <a:t>年的类似考题</a:t>
            </a:r>
            <a:r>
              <a:rPr lang="en-US" altLang="zh-CN" dirty="0"/>
              <a:t>,</a:t>
            </a:r>
            <a:r>
              <a:rPr lang="zh-CN" altLang="en-US" dirty="0"/>
              <a:t>完整版课后题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CB166E-25C8-4534-A4C8-8B23232D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55" y="1313767"/>
            <a:ext cx="6434291" cy="548755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681DF-8B51-4E63-99FD-EF5C099F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ACD512-0723-4676-BE1D-F15FA15B50DC}"/>
              </a:ext>
            </a:extLst>
          </p:cNvPr>
          <p:cNvSpPr txBox="1"/>
          <p:nvPr/>
        </p:nvSpPr>
        <p:spPr>
          <a:xfrm>
            <a:off x="7680176" y="2459504"/>
            <a:ext cx="3672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特点</a:t>
            </a:r>
            <a:r>
              <a:rPr lang="en-US" altLang="zh-CN" sz="4000" dirty="0"/>
              <a:t>: </a:t>
            </a:r>
            <a:r>
              <a:rPr lang="zh-CN" altLang="en-US" sz="4000" dirty="0"/>
              <a:t>离散数学在其他学科的应用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4F1B4C-996A-47B9-9952-E402817EAA63}"/>
              </a:ext>
            </a:extLst>
          </p:cNvPr>
          <p:cNvSpPr txBox="1"/>
          <p:nvPr/>
        </p:nvSpPr>
        <p:spPr>
          <a:xfrm>
            <a:off x="7201698" y="5229200"/>
            <a:ext cx="4753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错误点</a:t>
            </a:r>
            <a:r>
              <a:rPr lang="en-US" altLang="zh-CN" sz="4000" dirty="0"/>
              <a:t>: </a:t>
            </a:r>
            <a:r>
              <a:rPr lang="zh-CN" altLang="en-US" sz="4000" dirty="0"/>
              <a:t>不用离散数学</a:t>
            </a:r>
            <a:r>
              <a:rPr lang="en-US" altLang="zh-CN" sz="4000" dirty="0"/>
              <a:t>, </a:t>
            </a:r>
            <a:r>
              <a:rPr lang="zh-CN" altLang="en-US" sz="4000" dirty="0"/>
              <a:t>凭直接猜</a:t>
            </a:r>
          </a:p>
        </p:txBody>
      </p:sp>
    </p:spTree>
    <p:extLst>
      <p:ext uri="{BB962C8B-B14F-4D97-AF65-F5344CB8AC3E}">
        <p14:creationId xmlns:p14="http://schemas.microsoft.com/office/powerpoint/2010/main" val="59344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0E95-6692-4FBE-98E2-37689E8C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3</a:t>
            </a:r>
            <a:r>
              <a:rPr lang="zh-CN" altLang="en-US" dirty="0"/>
              <a:t>年的类似考题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3B412C2-E3B3-4A5D-BA08-E0474FDEA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045456"/>
            <a:ext cx="3774021" cy="581254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5D1D56-1F34-48F8-B6B6-8B3AC74E9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268760"/>
            <a:ext cx="5876925" cy="20097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B0C19D5-9B2E-4D44-AD64-C499B8A4BCA9}"/>
              </a:ext>
            </a:extLst>
          </p:cNvPr>
          <p:cNvSpPr txBox="1"/>
          <p:nvPr/>
        </p:nvSpPr>
        <p:spPr>
          <a:xfrm>
            <a:off x="4223792" y="3650248"/>
            <a:ext cx="7968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特点</a:t>
            </a:r>
            <a:r>
              <a:rPr lang="en-US" altLang="zh-CN" sz="4000" dirty="0"/>
              <a:t>: </a:t>
            </a:r>
            <a:r>
              <a:rPr lang="zh-CN" altLang="en-US" sz="4000" dirty="0"/>
              <a:t>离散数学在生活和</a:t>
            </a:r>
            <a:r>
              <a:rPr lang="en-US" altLang="zh-CN" sz="4000" dirty="0"/>
              <a:t>AI</a:t>
            </a:r>
            <a:r>
              <a:rPr lang="zh-CN" altLang="en-US" sz="4000" dirty="0"/>
              <a:t>中的应用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38A8F1-78FC-4FA1-B0A4-5A02F6CEB220}"/>
              </a:ext>
            </a:extLst>
          </p:cNvPr>
          <p:cNvSpPr txBox="1"/>
          <p:nvPr/>
        </p:nvSpPr>
        <p:spPr>
          <a:xfrm>
            <a:off x="4295800" y="461974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难点</a:t>
            </a:r>
            <a:r>
              <a:rPr lang="en-US" altLang="zh-CN" sz="4000" dirty="0"/>
              <a:t>: </a:t>
            </a:r>
            <a:r>
              <a:rPr lang="zh-CN" altLang="en-US" sz="4000" dirty="0"/>
              <a:t>不知道用什么数学知识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FE2624-D4C7-43AB-A0A6-ACA068CE91E5}"/>
              </a:ext>
            </a:extLst>
          </p:cNvPr>
          <p:cNvSpPr txBox="1"/>
          <p:nvPr/>
        </p:nvSpPr>
        <p:spPr>
          <a:xfrm>
            <a:off x="4223792" y="558924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错误点</a:t>
            </a:r>
            <a:r>
              <a:rPr lang="en-US" altLang="zh-CN" sz="4000" dirty="0"/>
              <a:t>: </a:t>
            </a:r>
            <a:r>
              <a:rPr lang="zh-CN" altLang="en-US" sz="4000" dirty="0"/>
              <a:t>不用离散数学</a:t>
            </a:r>
            <a:r>
              <a:rPr lang="en-US" altLang="zh-CN" sz="4000" dirty="0"/>
              <a:t>, </a:t>
            </a:r>
            <a:r>
              <a:rPr lang="zh-CN" altLang="en-US" sz="4000" dirty="0"/>
              <a:t>凭直接猜</a:t>
            </a:r>
          </a:p>
        </p:txBody>
      </p:sp>
    </p:spTree>
    <p:extLst>
      <p:ext uri="{BB962C8B-B14F-4D97-AF65-F5344CB8AC3E}">
        <p14:creationId xmlns:p14="http://schemas.microsoft.com/office/powerpoint/2010/main" val="104964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CB33-A9DD-4263-AF3A-45B4A04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3</a:t>
            </a:r>
            <a:r>
              <a:rPr lang="zh-CN" altLang="en-US" dirty="0"/>
              <a:t>年的类似考题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D4C4-C6DF-4342-8CAA-ED0CF07B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F0FD60-6C36-4C9E-9FD9-3C520DC2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409700"/>
            <a:ext cx="900214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1F9A96-C1D6-404D-ABBE-F1CE497A06AA}"/>
              </a:ext>
            </a:extLst>
          </p:cNvPr>
          <p:cNvSpPr txBox="1"/>
          <p:nvPr/>
        </p:nvSpPr>
        <p:spPr>
          <a:xfrm>
            <a:off x="263352" y="5621004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难点</a:t>
            </a:r>
            <a:r>
              <a:rPr lang="en-US" altLang="zh-CN" sz="4000" dirty="0"/>
              <a:t>: </a:t>
            </a:r>
            <a:r>
              <a:rPr lang="zh-CN" altLang="en-US" sz="4000" dirty="0"/>
              <a:t>看不懂题目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1F2B9-DAE6-4397-A0FD-58AF982002EF}"/>
              </a:ext>
            </a:extLst>
          </p:cNvPr>
          <p:cNvSpPr txBox="1"/>
          <p:nvPr/>
        </p:nvSpPr>
        <p:spPr>
          <a:xfrm>
            <a:off x="5059350" y="5565808"/>
            <a:ext cx="5975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特点</a:t>
            </a:r>
            <a:r>
              <a:rPr lang="en-US" altLang="zh-CN" sz="4000" dirty="0"/>
              <a:t>: </a:t>
            </a:r>
            <a:r>
              <a:rPr lang="zh-CN" altLang="en-US" sz="4000" dirty="0"/>
              <a:t>离散数学在其他学科的应用</a:t>
            </a:r>
          </a:p>
        </p:txBody>
      </p:sp>
    </p:spTree>
    <p:extLst>
      <p:ext uri="{BB962C8B-B14F-4D97-AF65-F5344CB8AC3E}">
        <p14:creationId xmlns:p14="http://schemas.microsoft.com/office/powerpoint/2010/main" val="296973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989</Words>
  <Application>Microsoft Office PowerPoint</Application>
  <PresentationFormat>宽屏</PresentationFormat>
  <Paragraphs>128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Times New Roman</vt:lpstr>
      <vt:lpstr>Office 主题​​</vt:lpstr>
      <vt:lpstr>Equation</vt:lpstr>
      <vt:lpstr>题型与分值</vt:lpstr>
      <vt:lpstr>考点</vt:lpstr>
      <vt:lpstr>大题特征</vt:lpstr>
      <vt:lpstr>近3年考题</vt:lpstr>
      <vt:lpstr>近3年考题</vt:lpstr>
      <vt:lpstr>近3年考题+作业题</vt:lpstr>
      <vt:lpstr>近3年的类似考题,完整版课后题</vt:lpstr>
      <vt:lpstr>近3年的类似考题</vt:lpstr>
      <vt:lpstr>近3年的类似考题</vt:lpstr>
      <vt:lpstr>考试中</vt:lpstr>
      <vt:lpstr>考试中</vt:lpstr>
      <vt:lpstr>考试中</vt:lpstr>
      <vt:lpstr>考试中</vt:lpstr>
      <vt:lpstr>考试中</vt:lpstr>
      <vt:lpstr>考试中</vt:lpstr>
      <vt:lpstr>考试中</vt:lpstr>
      <vt:lpstr>考试中</vt:lpstr>
      <vt:lpstr>为什么你的分数低</vt:lpstr>
      <vt:lpstr>考试后</vt:lpstr>
      <vt:lpstr>考试 </vt:lpstr>
      <vt:lpstr>成绩出来后</vt:lpstr>
      <vt:lpstr>复习材料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</dc:title>
  <dc:creator>zb</dc:creator>
  <cp:lastModifiedBy>Z Bing</cp:lastModifiedBy>
  <cp:revision>162</cp:revision>
  <dcterms:created xsi:type="dcterms:W3CDTF">2013-12-23T04:40:18Z</dcterms:created>
  <dcterms:modified xsi:type="dcterms:W3CDTF">2021-12-14T01:38:56Z</dcterms:modified>
</cp:coreProperties>
</file>