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sldIdLst>
    <p:sldId id="257" r:id="rId2"/>
    <p:sldId id="258" r:id="rId3"/>
    <p:sldId id="259" r:id="rId4"/>
    <p:sldId id="305" r:id="rId5"/>
    <p:sldId id="308" r:id="rId6"/>
    <p:sldId id="306" r:id="rId7"/>
    <p:sldId id="271" r:id="rId8"/>
    <p:sldId id="260" r:id="rId9"/>
    <p:sldId id="312" r:id="rId10"/>
    <p:sldId id="261" r:id="rId11"/>
    <p:sldId id="310" r:id="rId12"/>
    <p:sldId id="262" r:id="rId13"/>
    <p:sldId id="263" r:id="rId14"/>
    <p:sldId id="264" r:id="rId15"/>
    <p:sldId id="266" r:id="rId16"/>
    <p:sldId id="267" r:id="rId17"/>
    <p:sldId id="268" r:id="rId18"/>
    <p:sldId id="269" r:id="rId19"/>
    <p:sldId id="270" r:id="rId20"/>
    <p:sldId id="273" r:id="rId21"/>
    <p:sldId id="274" r:id="rId22"/>
    <p:sldId id="272" r:id="rId23"/>
    <p:sldId id="276" r:id="rId24"/>
    <p:sldId id="277" r:id="rId25"/>
    <p:sldId id="311" r:id="rId26"/>
    <p:sldId id="279" r:id="rId27"/>
    <p:sldId id="280" r:id="rId28"/>
    <p:sldId id="281" r:id="rId29"/>
    <p:sldId id="282" r:id="rId30"/>
    <p:sldId id="287" r:id="rId31"/>
    <p:sldId id="288" r:id="rId32"/>
    <p:sldId id="283" r:id="rId33"/>
    <p:sldId id="284" r:id="rId34"/>
    <p:sldId id="285" r:id="rId35"/>
    <p:sldId id="286" r:id="rId36"/>
    <p:sldId id="291" r:id="rId37"/>
    <p:sldId id="289" r:id="rId38"/>
    <p:sldId id="290" r:id="rId39"/>
    <p:sldId id="292" r:id="rId40"/>
    <p:sldId id="293" r:id="rId41"/>
    <p:sldId id="294" r:id="rId42"/>
    <p:sldId id="295" r:id="rId43"/>
    <p:sldId id="296" r:id="rId44"/>
    <p:sldId id="309" r:id="rId45"/>
    <p:sldId id="304" r:id="rId46"/>
    <p:sldId id="265" r:id="rId47"/>
    <p:sldId id="298" r:id="rId48"/>
    <p:sldId id="299" r:id="rId49"/>
    <p:sldId id="301" r:id="rId50"/>
    <p:sldId id="302" r:id="rId51"/>
    <p:sldId id="300" r:id="rId52"/>
    <p:sldId id="303"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6FC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70608E7-126B-4454-A0D4-7C26C2848443}" type="slidenum">
              <a:rPr lang="en-US" altLang="zh-CN"/>
              <a:pPr>
                <a:defRPr/>
              </a:pPr>
              <a:t>‹#›</a:t>
            </a:fld>
            <a:endParaRPr lang="en-US" altLang="zh-CN"/>
          </a:p>
        </p:txBody>
      </p:sp>
    </p:spTree>
    <p:extLst>
      <p:ext uri="{BB962C8B-B14F-4D97-AF65-F5344CB8AC3E}">
        <p14:creationId xmlns:p14="http://schemas.microsoft.com/office/powerpoint/2010/main" val="25302983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7D15699-59E2-44F3-88E0-7CA4C202D150}" type="slidenum">
              <a:rPr lang="en-US" altLang="zh-CN" smtClean="0"/>
              <a:pPr eaLnBrk="1" hangingPunct="1"/>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B065CAE-1E86-4C2C-8C64-3D8685AB7F3A}" type="slidenum">
              <a:rPr lang="en-US" altLang="zh-CN" smtClean="0"/>
              <a:pPr eaLnBrk="1" hangingPunct="1"/>
              <a:t>17</a:t>
            </a:fld>
            <a:endParaRPr lang="en-US" altLang="zh-CN"/>
          </a:p>
        </p:txBody>
      </p:sp>
      <p:sp>
        <p:nvSpPr>
          <p:cNvPr id="62467" name="Rectangle 2"/>
          <p:cNvSpPr>
            <a:spLocks noGrp="1" noRot="1" noChangeAspect="1" noChangeArrowheads="1" noTextEdit="1"/>
          </p:cNvSpPr>
          <p:nvPr>
            <p:ph type="sldImg"/>
          </p:nvPr>
        </p:nvSpPr>
        <p:spPr>
          <a:xfrm>
            <a:off x="1141413" y="701675"/>
            <a:ext cx="4578350" cy="3435350"/>
          </a:xfrm>
          <a:ln/>
        </p:spPr>
      </p:sp>
      <p:sp>
        <p:nvSpPr>
          <p:cNvPr id="62468"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OR is also commutative and associative.</a:t>
            </a:r>
          </a:p>
          <a:p>
            <a:pPr eaLnBrk="1" hangingPunct="1"/>
            <a:r>
              <a:rPr lang="en-US" altLang="zh-CN">
                <a:latin typeface="Arial" pitchFamily="34" charset="0"/>
              </a:rPr>
              <a:t>	The animated picture on the right is just a memory device to help you remember that the disjunction operator is symbolized with a downward-pointing wedge, like the blade of an axe, because it </a:t>
            </a:r>
            <a:r>
              <a:rPr lang="en-US" altLang="zh-CN">
                <a:latin typeface="Times New Roman" pitchFamily="18" charset="0"/>
              </a:rPr>
              <a:t>“</a:t>
            </a:r>
            <a:r>
              <a:rPr lang="en-US" altLang="zh-CN">
                <a:latin typeface="Arial" pitchFamily="34" charset="0"/>
              </a:rPr>
              <a:t>splits</a:t>
            </a:r>
            <a:r>
              <a:rPr lang="en-US" altLang="zh-CN">
                <a:latin typeface="Times New Roman" pitchFamily="18" charset="0"/>
              </a:rPr>
              <a:t>”</a:t>
            </a:r>
            <a:r>
              <a:rPr lang="en-US" altLang="zh-CN">
                <a:latin typeface="Arial" pitchFamily="34" charset="0"/>
              </a:rPr>
              <a:t> a proposition into two parts, such that you can take either part (or both), if you are trying to decide how to make the whole proposition true.</a:t>
            </a:r>
          </a:p>
          <a:p>
            <a:pPr eaLnBrk="1" hangingPunct="1"/>
            <a:r>
              <a:rPr lang="en-US" altLang="zh-CN">
                <a:latin typeface="Arial" pitchFamily="34" charset="0"/>
              </a:rPr>
              <a:t>	Note that the meaning of disjunction is like the phrase </a:t>
            </a:r>
            <a:r>
              <a:rPr lang="en-US" altLang="zh-CN">
                <a:latin typeface="Times New Roman" pitchFamily="18" charset="0"/>
              </a:rPr>
              <a:t>“</a:t>
            </a:r>
            <a:r>
              <a:rPr lang="en-US" altLang="zh-CN">
                <a:latin typeface="Arial" pitchFamily="34" charset="0"/>
              </a:rPr>
              <a:t>and/or</a:t>
            </a:r>
            <a:r>
              <a:rPr lang="en-US" altLang="zh-CN">
                <a:latin typeface="Times New Roman" pitchFamily="18" charset="0"/>
              </a:rPr>
              <a:t>”</a:t>
            </a:r>
            <a:r>
              <a:rPr lang="en-US" altLang="zh-CN">
                <a:latin typeface="Arial" pitchFamily="34" charset="0"/>
              </a:rPr>
              <a:t> which is sometimes used in informal English.  </a:t>
            </a:r>
            <a:r>
              <a:rPr lang="en-US" altLang="zh-CN">
                <a:latin typeface="Times New Roman" pitchFamily="18" charset="0"/>
              </a:rPr>
              <a:t>“</a:t>
            </a:r>
            <a:r>
              <a:rPr lang="en-US" altLang="zh-CN">
                <a:latin typeface="Arial" pitchFamily="34" charset="0"/>
              </a:rPr>
              <a:t>The car has a bad engine and/or a bad carburetor.</a:t>
            </a:r>
            <a:r>
              <a:rPr lang="en-US" altLang="zh-CN">
                <a:latin typeface="Times New Roman" pitchFamily="18" charset="0"/>
              </a:rPr>
              <a:t>”</a:t>
            </a:r>
            <a:endParaRPr lang="en-US" altLang="zh-CN">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C2B1083-8C19-45E0-920B-F02E6FF61DE8}" type="slidenum">
              <a:rPr lang="en-US" altLang="zh-CN" smtClean="0"/>
              <a:pPr eaLnBrk="1" hangingPunct="1"/>
              <a:t>18</a:t>
            </a:fld>
            <a:endParaRPr lang="en-US" altLang="zh-CN"/>
          </a:p>
        </p:txBody>
      </p:sp>
      <p:sp>
        <p:nvSpPr>
          <p:cNvPr id="63491" name="Rectangle 2"/>
          <p:cNvSpPr>
            <a:spLocks noGrp="1" noRot="1" noChangeAspect="1" noChangeArrowheads="1" noTextEdit="1"/>
          </p:cNvSpPr>
          <p:nvPr>
            <p:ph type="sldImg"/>
          </p:nvPr>
        </p:nvSpPr>
        <p:spPr>
          <a:xfrm>
            <a:off x="1141413" y="701675"/>
            <a:ext cx="4578350" cy="3435350"/>
          </a:xfrm>
          <a:ln/>
        </p:spPr>
      </p:sp>
      <p:sp>
        <p:nvSpPr>
          <p:cNvPr id="63492"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937B77E-53F8-46A4-99B0-1B8613C14E2B}" type="slidenum">
              <a:rPr lang="en-US" altLang="zh-CN" smtClean="0"/>
              <a:pPr eaLnBrk="1" hangingPunct="1"/>
              <a:t>19</a:t>
            </a:fld>
            <a:endParaRPr lang="en-US" altLang="zh-CN"/>
          </a:p>
        </p:txBody>
      </p:sp>
      <p:sp>
        <p:nvSpPr>
          <p:cNvPr id="64515" name="Rectangle 2"/>
          <p:cNvSpPr>
            <a:spLocks noGrp="1" noRot="1" noChangeAspect="1" noChangeArrowheads="1" noTextEdit="1"/>
          </p:cNvSpPr>
          <p:nvPr>
            <p:ph type="sldImg"/>
          </p:nvPr>
        </p:nvSpPr>
        <p:spPr>
          <a:xfrm>
            <a:off x="1141413" y="701675"/>
            <a:ext cx="4578350" cy="3435350"/>
          </a:xfrm>
          <a:ln/>
        </p:spPr>
      </p:sp>
      <p:sp>
        <p:nvSpPr>
          <p:cNvPr id="64516"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440EFEE-0F8E-41EB-8F88-667D05771BC8}" type="slidenum">
              <a:rPr lang="en-US" altLang="zh-CN" smtClean="0"/>
              <a:pPr eaLnBrk="1" hangingPunct="1"/>
              <a:t>20</a:t>
            </a:fld>
            <a:endParaRPr lang="en-US" altLang="zh-CN"/>
          </a:p>
        </p:txBody>
      </p:sp>
      <p:sp>
        <p:nvSpPr>
          <p:cNvPr id="65539" name="Rectangle 2"/>
          <p:cNvSpPr>
            <a:spLocks noGrp="1" noRot="1" noChangeAspect="1" noChangeArrowheads="1" noTextEdit="1"/>
          </p:cNvSpPr>
          <p:nvPr>
            <p:ph type="sldImg"/>
          </p:nvPr>
        </p:nvSpPr>
        <p:spPr>
          <a:xfrm>
            <a:off x="1141413" y="701675"/>
            <a:ext cx="4578350" cy="3435350"/>
          </a:xfrm>
          <a:ln/>
        </p:spPr>
      </p:sp>
      <p:sp>
        <p:nvSpPr>
          <p:cNvPr id="65540"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A good way to remember the symbol for XOR, a plus sign inside an O, is to think of XOR as adding the bit-values of its inputs (mod 2).  E.g., 0+0=0, 1+0=0, 1+1=0 (mod 2).  Thus XOR is basically an addition, and we put it inside an </a:t>
            </a:r>
            <a:r>
              <a:rPr lang="en-US" altLang="zh-CN">
                <a:latin typeface="Times New Roman" pitchFamily="18" charset="0"/>
              </a:rPr>
              <a:t>“</a:t>
            </a:r>
            <a:r>
              <a:rPr lang="en-US" altLang="zh-CN">
                <a:latin typeface="Arial" pitchFamily="34" charset="0"/>
              </a:rPr>
              <a:t>O</a:t>
            </a:r>
            <a:r>
              <a:rPr lang="en-US" altLang="zh-CN">
                <a:latin typeface="Times New Roman" pitchFamily="18" charset="0"/>
              </a:rPr>
              <a:t>”</a:t>
            </a:r>
            <a:r>
              <a:rPr lang="en-US" altLang="zh-CN">
                <a:latin typeface="Arial" pitchFamily="34" charset="0"/>
              </a:rPr>
              <a:t> to remind ourselves that it is a type of </a:t>
            </a:r>
            <a:r>
              <a:rPr lang="en-US" altLang="zh-CN">
                <a:latin typeface="Times New Roman" pitchFamily="18" charset="0"/>
              </a:rPr>
              <a:t>“</a:t>
            </a:r>
            <a:r>
              <a:rPr lang="en-US" altLang="zh-CN">
                <a:latin typeface="Arial" pitchFamily="34" charset="0"/>
              </a:rPr>
              <a:t>Or</a:t>
            </a:r>
            <a:r>
              <a:rPr lang="en-US" altLang="zh-CN">
                <a:latin typeface="Times New Roman" pitchFamily="18" charset="0"/>
              </a:rPr>
              <a:t>”</a:t>
            </a:r>
            <a:r>
              <a:rPr lang="en-US" altLang="zh-CN">
                <a:latin typeface="Arial" pitchFamily="34" charset="0"/>
              </a:rPr>
              <a:t>.</a:t>
            </a:r>
          </a:p>
          <a:p>
            <a:pPr eaLnBrk="1" hangingPunct="1"/>
            <a:r>
              <a:rPr lang="en-US" altLang="zh-CN">
                <a:latin typeface="Arial" pitchFamily="34" charset="0"/>
              </a:rPr>
              <a:t>	XOR together with unary operators do not form a universal set of operators over the Booleans.  However, it turns out that they </a:t>
            </a:r>
            <a:r>
              <a:rPr lang="en-US" altLang="zh-CN" i="1">
                <a:latin typeface="Arial" pitchFamily="34" charset="0"/>
              </a:rPr>
              <a:t>are</a:t>
            </a:r>
            <a:r>
              <a:rPr lang="en-US" altLang="zh-CN">
                <a:latin typeface="Arial" pitchFamily="34" charset="0"/>
              </a:rPr>
              <a:t> a universal set for quantum logic!  However we do not have time to cover quantum computing in this class, interesting though it 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E70DF46-D66A-4C09-A242-0CCD0665A151}" type="slidenum">
              <a:rPr lang="en-US" altLang="zh-CN" smtClean="0"/>
              <a:pPr eaLnBrk="1" hangingPunct="1"/>
              <a:t>23</a:t>
            </a:fld>
            <a:endParaRPr lang="en-US" altLang="zh-CN"/>
          </a:p>
        </p:txBody>
      </p:sp>
      <p:sp>
        <p:nvSpPr>
          <p:cNvPr id="66563" name="Rectangle 2"/>
          <p:cNvSpPr>
            <a:spLocks noGrp="1" noRot="1" noChangeAspect="1" noChangeArrowheads="1" noTextEdit="1"/>
          </p:cNvSpPr>
          <p:nvPr>
            <p:ph type="sldImg"/>
          </p:nvPr>
        </p:nvSpPr>
        <p:spPr>
          <a:xfrm>
            <a:off x="1141413" y="701675"/>
            <a:ext cx="4578350" cy="3435350"/>
          </a:xfrm>
          <a:ln/>
        </p:spPr>
      </p:sp>
      <p:sp>
        <p:nvSpPr>
          <p:cNvPr id="66564"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Note that the definition of </a:t>
            </a:r>
            <a:r>
              <a:rPr lang="en-US" altLang="zh-CN">
                <a:latin typeface="Times New Roman" pitchFamily="18" charset="0"/>
              </a:rPr>
              <a:t>“</a:t>
            </a:r>
            <a:r>
              <a:rPr lang="en-US" altLang="zh-CN">
                <a:latin typeface="Arial" pitchFamily="34" charset="0"/>
              </a:rPr>
              <a:t>p implies q</a:t>
            </a:r>
            <a:r>
              <a:rPr lang="en-US" altLang="zh-CN">
                <a:latin typeface="Times New Roman" pitchFamily="18" charset="0"/>
              </a:rPr>
              <a:t>”</a:t>
            </a:r>
            <a:r>
              <a:rPr lang="en-US" altLang="zh-CN">
                <a:latin typeface="Arial" pitchFamily="34" charset="0"/>
              </a:rPr>
              <a:t> says:  </a:t>
            </a:r>
            <a:r>
              <a:rPr lang="en-US" altLang="zh-CN">
                <a:latin typeface="Times New Roman" pitchFamily="18" charset="0"/>
              </a:rPr>
              <a:t>“</a:t>
            </a:r>
            <a:r>
              <a:rPr lang="en-US" altLang="zh-CN">
                <a:latin typeface="Arial" pitchFamily="34" charset="0"/>
              </a:rPr>
              <a:t>If p is true, then </a:t>
            </a:r>
            <a:r>
              <a:rPr lang="en-US" altLang="zh-CN" i="1">
                <a:latin typeface="Arial" pitchFamily="34" charset="0"/>
              </a:rPr>
              <a:t>q</a:t>
            </a:r>
            <a:r>
              <a:rPr lang="en-US" altLang="zh-CN">
                <a:latin typeface="Arial" pitchFamily="34" charset="0"/>
              </a:rPr>
              <a:t> is true, and if </a:t>
            </a:r>
            <a:r>
              <a:rPr lang="en-US" altLang="zh-CN" i="1">
                <a:latin typeface="Arial" pitchFamily="34" charset="0"/>
              </a:rPr>
              <a:t>p</a:t>
            </a:r>
            <a:r>
              <a:rPr lang="en-US" altLang="zh-CN">
                <a:latin typeface="Arial" pitchFamily="34" charset="0"/>
              </a:rPr>
              <a:t> is not true, then </a:t>
            </a:r>
            <a:r>
              <a:rPr lang="en-US" altLang="zh-CN" i="1">
                <a:latin typeface="Arial" pitchFamily="34" charset="0"/>
              </a:rPr>
              <a:t>q</a:t>
            </a:r>
            <a:r>
              <a:rPr lang="en-US" altLang="zh-CN">
                <a:latin typeface="Arial" pitchFamily="34" charset="0"/>
              </a:rPr>
              <a:t> is either true or false.</a:t>
            </a:r>
            <a:r>
              <a:rPr lang="en-US" altLang="zh-CN">
                <a:latin typeface="Times New Roman" pitchFamily="18" charset="0"/>
              </a:rPr>
              <a:t>”</a:t>
            </a:r>
            <a:r>
              <a:rPr lang="en-US" altLang="zh-CN">
                <a:latin typeface="Arial" pitchFamily="34" charset="0"/>
              </a:rPr>
              <a:t>  Well, saying that </a:t>
            </a:r>
            <a:r>
              <a:rPr lang="en-US" altLang="zh-CN" i="1">
                <a:latin typeface="Arial" pitchFamily="34" charset="0"/>
              </a:rPr>
              <a:t>q</a:t>
            </a:r>
            <a:r>
              <a:rPr lang="en-US" altLang="zh-CN">
                <a:latin typeface="Arial" pitchFamily="34" charset="0"/>
              </a:rPr>
              <a:t> is either true or false is not saying anything, since </a:t>
            </a:r>
            <a:r>
              <a:rPr lang="en-US" altLang="zh-CN" i="1">
                <a:latin typeface="Arial" pitchFamily="34" charset="0"/>
              </a:rPr>
              <a:t>any</a:t>
            </a:r>
            <a:r>
              <a:rPr lang="en-US" altLang="zh-CN">
                <a:latin typeface="Arial" pitchFamily="34" charset="0"/>
              </a:rPr>
              <a:t> proposition is, by the very definition of a proposition, either true or false.  So, the last part of that sentence (covering the case where </a:t>
            </a:r>
            <a:r>
              <a:rPr lang="en-US" altLang="zh-CN" i="1">
                <a:latin typeface="Arial" pitchFamily="34" charset="0"/>
              </a:rPr>
              <a:t>p</a:t>
            </a:r>
            <a:r>
              <a:rPr lang="en-US" altLang="zh-CN">
                <a:latin typeface="Arial" pitchFamily="34" charset="0"/>
              </a:rPr>
              <a:t> is not true) is not really saying anything.  So we may as well say the definition is, </a:t>
            </a:r>
            <a:r>
              <a:rPr lang="en-US" altLang="zh-CN">
                <a:latin typeface="Times New Roman" pitchFamily="18" charset="0"/>
              </a:rPr>
              <a:t>“</a:t>
            </a:r>
            <a:r>
              <a:rPr lang="en-US" altLang="zh-CN">
                <a:latin typeface="Arial" pitchFamily="34" charset="0"/>
              </a:rPr>
              <a:t>If </a:t>
            </a:r>
            <a:r>
              <a:rPr lang="en-US" altLang="zh-CN" i="1">
                <a:latin typeface="Arial" pitchFamily="34" charset="0"/>
              </a:rPr>
              <a:t>p</a:t>
            </a:r>
            <a:r>
              <a:rPr lang="en-US" altLang="zh-CN">
                <a:latin typeface="Arial" pitchFamily="34" charset="0"/>
              </a:rPr>
              <a:t> is true, then </a:t>
            </a:r>
            <a:r>
              <a:rPr lang="en-US" altLang="zh-CN" i="1">
                <a:latin typeface="Arial" pitchFamily="34" charset="0"/>
              </a:rPr>
              <a:t>q</a:t>
            </a:r>
            <a:r>
              <a:rPr lang="en-US" altLang="zh-CN">
                <a:latin typeface="Arial" pitchFamily="34" charset="0"/>
              </a:rPr>
              <a:t> is true.</a:t>
            </a:r>
            <a:r>
              <a:rPr lang="en-US" altLang="zh-CN">
                <a:latin typeface="Times New Roman" pitchFamily="18" charset="0"/>
              </a:rPr>
              <a:t>”</a:t>
            </a:r>
            <a:endParaRPr lang="en-US" altLang="zh-CN">
              <a:latin typeface="Arial" pitchFamily="34" charset="0"/>
            </a:endParaRPr>
          </a:p>
          <a:p>
            <a:pPr eaLnBrk="1" hangingPunct="1"/>
            <a:r>
              <a:rPr lang="en-US" altLang="zh-CN">
                <a:latin typeface="Arial" pitchFamily="34" charset="0"/>
              </a:rPr>
              <a:t>	Sometimes the antecedent is called the </a:t>
            </a:r>
            <a:r>
              <a:rPr lang="en-US" altLang="zh-CN" i="1">
                <a:latin typeface="Arial" pitchFamily="34" charset="0"/>
              </a:rPr>
              <a:t>hypothesis</a:t>
            </a:r>
            <a:r>
              <a:rPr lang="en-US" altLang="zh-CN">
                <a:latin typeface="Arial" pitchFamily="34" charset="0"/>
              </a:rPr>
              <a:t> and the consequent is called the </a:t>
            </a:r>
            <a:r>
              <a:rPr lang="en-US" altLang="zh-CN" i="1">
                <a:latin typeface="Arial" pitchFamily="34" charset="0"/>
              </a:rPr>
              <a:t>conclusion</a:t>
            </a:r>
            <a:r>
              <a:rPr lang="en-US" altLang="zh-CN">
                <a:latin typeface="Arial" pitchFamily="34" charset="0"/>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909E583-1CB2-473B-B4B4-920667007DAB}" type="slidenum">
              <a:rPr lang="en-US" altLang="zh-CN" smtClean="0"/>
              <a:pPr eaLnBrk="1" hangingPunct="1"/>
              <a:t>24</a:t>
            </a:fld>
            <a:endParaRPr lang="en-US" altLang="zh-CN"/>
          </a:p>
        </p:txBody>
      </p:sp>
      <p:sp>
        <p:nvSpPr>
          <p:cNvPr id="67587" name="Rectangle 2"/>
          <p:cNvSpPr>
            <a:spLocks noGrp="1" noRot="1" noChangeAspect="1" noChangeArrowheads="1" noTextEdit="1"/>
          </p:cNvSpPr>
          <p:nvPr>
            <p:ph type="sldImg"/>
          </p:nvPr>
        </p:nvSpPr>
        <p:spPr>
          <a:xfrm>
            <a:off x="1141413" y="701675"/>
            <a:ext cx="4578350" cy="3435350"/>
          </a:xfrm>
          <a:ln/>
        </p:spPr>
      </p:sp>
      <p:sp>
        <p:nvSpPr>
          <p:cNvPr id="67588"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a:latin typeface="Arial" pitchFamily="34" charset="0"/>
              </a:rPr>
              <a:t>Let</a:t>
            </a:r>
            <a:r>
              <a:rPr lang="en-US" altLang="zh-CN" sz="1000">
                <a:latin typeface="Times New Roman" pitchFamily="18" charset="0"/>
              </a:rPr>
              <a:t>’</a:t>
            </a:r>
            <a:r>
              <a:rPr lang="en-US" altLang="zh-CN" sz="1000">
                <a:latin typeface="Arial" pitchFamily="34" charset="0"/>
              </a:rPr>
              <a:t>s consider the rows of the truth table, one at a time.  In the first row, </a:t>
            </a:r>
            <a:r>
              <a:rPr lang="en-US" altLang="zh-CN" sz="1000" i="1">
                <a:latin typeface="Arial" pitchFamily="34" charset="0"/>
              </a:rPr>
              <a:t>p</a:t>
            </a:r>
            <a:r>
              <a:rPr lang="en-US" altLang="zh-CN" sz="1000">
                <a:latin typeface="Arial" pitchFamily="34" charset="0"/>
              </a:rPr>
              <a:t> is false and </a:t>
            </a:r>
            <a:r>
              <a:rPr lang="en-US" altLang="zh-CN" sz="1000" i="1">
                <a:latin typeface="Arial" pitchFamily="34" charset="0"/>
              </a:rPr>
              <a:t>q</a:t>
            </a:r>
            <a:r>
              <a:rPr lang="en-US" altLang="zh-CN" sz="1000">
                <a:latin typeface="Arial" pitchFamily="34" charset="0"/>
              </a:rPr>
              <a:t> is false.  Now, let</a:t>
            </a:r>
            <a:r>
              <a:rPr lang="en-US" altLang="zh-CN" sz="1000">
                <a:latin typeface="Times New Roman" pitchFamily="18" charset="0"/>
              </a:rPr>
              <a:t>’</a:t>
            </a:r>
            <a:r>
              <a:rPr lang="en-US" altLang="zh-CN" sz="1000">
                <a:latin typeface="Arial" pitchFamily="34" charset="0"/>
              </a:rPr>
              <a:t>s consider the definition of </a:t>
            </a:r>
            <a:r>
              <a:rPr lang="en-US" altLang="zh-CN" sz="1000" i="1">
                <a:latin typeface="Arial" pitchFamily="34" charset="0"/>
              </a:rPr>
              <a:t>p</a:t>
            </a:r>
            <a:r>
              <a:rPr lang="en-US" altLang="zh-CN" sz="1000">
                <a:latin typeface="Arial" pitchFamily="34" charset="0"/>
              </a:rPr>
              <a:t>-&gt;</a:t>
            </a:r>
            <a:r>
              <a:rPr lang="en-US" altLang="zh-CN" sz="1000" i="1">
                <a:latin typeface="Arial" pitchFamily="34" charset="0"/>
              </a:rPr>
              <a:t>q</a:t>
            </a:r>
            <a:r>
              <a:rPr lang="en-US" altLang="zh-CN" sz="1000">
                <a:latin typeface="Arial" pitchFamily="34" charset="0"/>
              </a:rPr>
              <a:t>.  It says </a:t>
            </a:r>
            <a:r>
              <a:rPr lang="en-US" altLang="zh-CN" sz="1000">
                <a:latin typeface="Times New Roman" pitchFamily="18" charset="0"/>
              </a:rPr>
              <a:t>“</a:t>
            </a:r>
            <a:r>
              <a:rPr lang="en-US" altLang="zh-CN" sz="1000">
                <a:latin typeface="Arial" pitchFamily="34" charset="0"/>
              </a:rPr>
              <a:t>If </a:t>
            </a:r>
            <a:r>
              <a:rPr lang="en-US" altLang="zh-CN" sz="1000" i="1">
                <a:latin typeface="Arial" pitchFamily="34" charset="0"/>
              </a:rPr>
              <a:t>p</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 but if </a:t>
            </a:r>
            <a:r>
              <a:rPr lang="en-US" altLang="zh-CN" sz="1000" i="1">
                <a:latin typeface="Arial" pitchFamily="34" charset="0"/>
              </a:rPr>
              <a:t>p</a:t>
            </a:r>
            <a:r>
              <a:rPr lang="en-US" altLang="zh-CN" sz="1000">
                <a:latin typeface="Arial" pitchFamily="34" charset="0"/>
              </a:rPr>
              <a:t> is false, then </a:t>
            </a:r>
            <a:r>
              <a:rPr lang="en-US" altLang="zh-CN" sz="1000" i="1">
                <a:latin typeface="Arial" pitchFamily="34" charset="0"/>
              </a:rPr>
              <a:t>q</a:t>
            </a:r>
            <a:r>
              <a:rPr lang="en-US" altLang="zh-CN" sz="1000">
                <a:latin typeface="Arial" pitchFamily="34" charset="0"/>
              </a:rPr>
              <a:t> is either true or false.</a:t>
            </a:r>
            <a:r>
              <a:rPr lang="en-US" altLang="zh-CN" sz="1000">
                <a:latin typeface="Times New Roman" pitchFamily="18" charset="0"/>
              </a:rPr>
              <a:t>”</a:t>
            </a:r>
            <a:r>
              <a:rPr lang="en-US" altLang="zh-CN" sz="1000">
                <a:latin typeface="Arial" pitchFamily="34" charset="0"/>
              </a:rPr>
              <a:t>  Well, in this case, </a:t>
            </a:r>
            <a:r>
              <a:rPr lang="en-US" altLang="zh-CN" sz="1000" i="1">
                <a:latin typeface="Arial" pitchFamily="34" charset="0"/>
              </a:rPr>
              <a:t>p</a:t>
            </a:r>
            <a:r>
              <a:rPr lang="en-US" altLang="zh-CN" sz="1000">
                <a:latin typeface="Arial" pitchFamily="34" charset="0"/>
              </a:rPr>
              <a:t> is false, and </a:t>
            </a:r>
            <a:r>
              <a:rPr lang="en-US" altLang="zh-CN" sz="1000" i="1">
                <a:latin typeface="Arial" pitchFamily="34" charset="0"/>
              </a:rPr>
              <a:t>q</a:t>
            </a:r>
            <a:r>
              <a:rPr lang="en-US" altLang="zh-CN" sz="1000">
                <a:latin typeface="Arial" pitchFamily="34" charset="0"/>
              </a:rPr>
              <a:t> is either true or false (namely false), so the second part of the statement is true.  But, of course that part is true, since it is just a tautology that </a:t>
            </a:r>
            <a:r>
              <a:rPr lang="en-US" altLang="zh-CN" sz="1000" i="1">
                <a:latin typeface="Arial" pitchFamily="34" charset="0"/>
              </a:rPr>
              <a:t>q</a:t>
            </a:r>
            <a:r>
              <a:rPr lang="en-US" altLang="zh-CN" sz="1000">
                <a:latin typeface="Arial" pitchFamily="34" charset="0"/>
              </a:rPr>
              <a:t> is either true or false.  In other words, and </a:t>
            </a:r>
            <a:r>
              <a:rPr lang="en-US" altLang="zh-CN" sz="1000" i="1">
                <a:latin typeface="Arial" pitchFamily="34" charset="0"/>
              </a:rPr>
              <a:t>if</a:t>
            </a:r>
            <a:r>
              <a:rPr lang="en-US" altLang="zh-CN" sz="1000">
                <a:latin typeface="Arial" pitchFamily="34" charset="0"/>
              </a:rPr>
              <a:t> is always true when its antecedent is false.</a:t>
            </a:r>
          </a:p>
          <a:p>
            <a:pPr eaLnBrk="1" hangingPunct="1"/>
            <a:r>
              <a:rPr lang="en-US" altLang="zh-CN" sz="1000">
                <a:latin typeface="Arial" pitchFamily="34" charset="0"/>
              </a:rPr>
              <a:t>         Similarly, the second row is True.</a:t>
            </a:r>
          </a:p>
          <a:p>
            <a:pPr eaLnBrk="1" hangingPunct="1"/>
            <a:r>
              <a:rPr lang="en-US" altLang="zh-CN" sz="1000">
                <a:latin typeface="Arial" pitchFamily="34" charset="0"/>
              </a:rPr>
              <a:t>         The third row is false, since </a:t>
            </a:r>
            <a:r>
              <a:rPr lang="en-US" altLang="zh-CN" sz="1000" i="1">
                <a:latin typeface="Arial" pitchFamily="34" charset="0"/>
              </a:rPr>
              <a:t>p</a:t>
            </a:r>
            <a:r>
              <a:rPr lang="en-US" altLang="zh-CN" sz="1000">
                <a:latin typeface="Arial" pitchFamily="34" charset="0"/>
              </a:rPr>
              <a:t> is true but </a:t>
            </a:r>
            <a:r>
              <a:rPr lang="en-US" altLang="zh-CN" sz="1000" i="1">
                <a:latin typeface="Arial" pitchFamily="34" charset="0"/>
              </a:rPr>
              <a:t>q</a:t>
            </a:r>
            <a:r>
              <a:rPr lang="en-US" altLang="zh-CN" sz="1000">
                <a:latin typeface="Arial" pitchFamily="34" charset="0"/>
              </a:rPr>
              <a:t> is false, so it is not the case that if </a:t>
            </a:r>
            <a:r>
              <a:rPr lang="en-US" altLang="zh-CN" sz="1000" i="1">
                <a:latin typeface="Arial" pitchFamily="34" charset="0"/>
              </a:rPr>
              <a:t>p</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 </a:t>
            </a:r>
          </a:p>
          <a:p>
            <a:pPr eaLnBrk="1" hangingPunct="1"/>
            <a:r>
              <a:rPr lang="en-US" altLang="zh-CN" sz="1000">
                <a:latin typeface="Arial" pitchFamily="34" charset="0"/>
              </a:rPr>
              <a:t>         Finally, in the fourth row, since </a:t>
            </a:r>
            <a:r>
              <a:rPr lang="en-US" altLang="zh-CN" sz="1000" i="1">
                <a:latin typeface="Arial" pitchFamily="34" charset="0"/>
              </a:rPr>
              <a:t>p</a:t>
            </a:r>
            <a:r>
              <a:rPr lang="en-US" altLang="zh-CN" sz="1000">
                <a:latin typeface="Arial" pitchFamily="34" charset="0"/>
              </a:rPr>
              <a:t> is true and </a:t>
            </a:r>
            <a:r>
              <a:rPr lang="en-US" altLang="zh-CN" sz="1000" i="1">
                <a:latin typeface="Arial" pitchFamily="34" charset="0"/>
              </a:rPr>
              <a:t>q</a:t>
            </a:r>
            <a:r>
              <a:rPr lang="en-US" altLang="zh-CN" sz="1000">
                <a:latin typeface="Arial" pitchFamily="34" charset="0"/>
              </a:rPr>
              <a:t> is true, it is the case that if </a:t>
            </a:r>
            <a:r>
              <a:rPr lang="en-US" altLang="zh-CN" sz="1000" i="1">
                <a:latin typeface="Arial" pitchFamily="34" charset="0"/>
              </a:rPr>
              <a:t>q</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a:t>
            </a:r>
          </a:p>
          <a:p>
            <a:pPr eaLnBrk="1" hangingPunct="1"/>
            <a:r>
              <a:rPr lang="en-US" altLang="zh-CN" sz="1000">
                <a:latin typeface="Arial" pitchFamily="34" charset="0"/>
              </a:rPr>
              <a:t>         Many students have trouble with the implication operator.  When we say, </a:t>
            </a:r>
            <a:r>
              <a:rPr lang="en-US" altLang="zh-CN" sz="1000">
                <a:latin typeface="Times New Roman" pitchFamily="18" charset="0"/>
              </a:rPr>
              <a:t>“</a:t>
            </a:r>
            <a:r>
              <a:rPr lang="en-US" altLang="zh-CN" sz="1000">
                <a:latin typeface="Arial" pitchFamily="34" charset="0"/>
              </a:rPr>
              <a:t>A </a:t>
            </a:r>
            <a:r>
              <a:rPr lang="en-US" altLang="zh-CN" sz="1000" i="1">
                <a:latin typeface="Arial" pitchFamily="34" charset="0"/>
              </a:rPr>
              <a:t>implies</a:t>
            </a:r>
            <a:r>
              <a:rPr lang="en-US" altLang="zh-CN" sz="1000">
                <a:latin typeface="Arial" pitchFamily="34" charset="0"/>
              </a:rPr>
              <a:t> B</a:t>
            </a:r>
            <a:r>
              <a:rPr lang="en-US" altLang="zh-CN" sz="1000">
                <a:latin typeface="Times New Roman" pitchFamily="18" charset="0"/>
              </a:rPr>
              <a:t>”</a:t>
            </a:r>
            <a:r>
              <a:rPr lang="en-US" altLang="zh-CN" sz="1000">
                <a:latin typeface="Arial" pitchFamily="34" charset="0"/>
              </a:rPr>
              <a:t>, it is just a shorthand for </a:t>
            </a:r>
            <a:r>
              <a:rPr lang="en-US" altLang="zh-CN" sz="1000">
                <a:latin typeface="Times New Roman" pitchFamily="18" charset="0"/>
              </a:rPr>
              <a:t>“</a:t>
            </a:r>
            <a:r>
              <a:rPr lang="en-US" altLang="zh-CN" sz="1000">
                <a:latin typeface="Arial" pitchFamily="34" charset="0"/>
              </a:rPr>
              <a:t>either not A, or B</a:t>
            </a:r>
            <a:r>
              <a:rPr lang="en-US" altLang="zh-CN" sz="1000">
                <a:latin typeface="Times New Roman" pitchFamily="18" charset="0"/>
              </a:rPr>
              <a:t>”</a:t>
            </a:r>
            <a:r>
              <a:rPr lang="en-US" altLang="zh-CN" sz="1000">
                <a:latin typeface="Arial" pitchFamily="34" charset="0"/>
              </a:rPr>
              <a:t>.  In other words, it is just the statement that it is NOT the case that A is true and B is false.  </a:t>
            </a:r>
          </a:p>
          <a:p>
            <a:pPr eaLnBrk="1" hangingPunct="1"/>
            <a:r>
              <a:rPr lang="en-US" altLang="zh-CN" sz="1000">
                <a:latin typeface="Arial" pitchFamily="34" charset="0"/>
              </a:rPr>
              <a:t>         This often seems wrong to students, because when we say </a:t>
            </a:r>
            <a:r>
              <a:rPr lang="en-US" altLang="zh-CN" sz="1000">
                <a:latin typeface="Times New Roman" pitchFamily="18" charset="0"/>
              </a:rPr>
              <a:t>“</a:t>
            </a:r>
            <a:r>
              <a:rPr lang="en-US" altLang="zh-CN" sz="1000">
                <a:latin typeface="Arial" pitchFamily="34" charset="0"/>
              </a:rPr>
              <a:t>A implies B</a:t>
            </a:r>
            <a:r>
              <a:rPr lang="en-US" altLang="zh-CN" sz="1000">
                <a:latin typeface="Times New Roman" pitchFamily="18" charset="0"/>
              </a:rPr>
              <a:t>”</a:t>
            </a:r>
            <a:r>
              <a:rPr lang="en-US" altLang="zh-CN" sz="1000">
                <a:latin typeface="Arial" pitchFamily="34" charset="0"/>
              </a:rPr>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r>
              <a:rPr lang="en-US" altLang="zh-CN" sz="1000">
                <a:latin typeface="Arial" pitchFamily="34" charset="0"/>
              </a:rPr>
              <a:t>          In any case, perhaps a more accurate and satisfying English rendering of the true meaning of the </a:t>
            </a:r>
            <a:r>
              <a:rPr lang="en-US" altLang="zh-CN" sz="1000" i="1">
                <a:latin typeface="Arial" pitchFamily="34" charset="0"/>
              </a:rPr>
              <a:t>logical</a:t>
            </a:r>
            <a:r>
              <a:rPr lang="en-US" altLang="zh-CN" sz="1000">
                <a:latin typeface="Arial" pitchFamily="34" charset="0"/>
              </a:rPr>
              <a:t> claim </a:t>
            </a:r>
            <a:r>
              <a:rPr lang="en-US" altLang="zh-CN" sz="1000">
                <a:latin typeface="Times New Roman" pitchFamily="18" charset="0"/>
              </a:rPr>
              <a:t>“</a:t>
            </a:r>
            <a:r>
              <a:rPr lang="en-US" altLang="zh-CN" sz="1000">
                <a:latin typeface="Arial" pitchFamily="34" charset="0"/>
              </a:rPr>
              <a:t>A implies B</a:t>
            </a:r>
            <a:r>
              <a:rPr lang="en-US" altLang="zh-CN" sz="1000">
                <a:latin typeface="Times New Roman" pitchFamily="18" charset="0"/>
              </a:rPr>
              <a:t>”</a:t>
            </a:r>
            <a:r>
              <a:rPr lang="en-US" altLang="zh-CN" sz="1000">
                <a:latin typeface="Arial" pitchFamily="34" charset="0"/>
              </a:rPr>
              <a:t>, might be just, </a:t>
            </a:r>
            <a:r>
              <a:rPr lang="en-US" altLang="zh-CN" sz="1000">
                <a:latin typeface="Times New Roman" pitchFamily="18" charset="0"/>
              </a:rPr>
              <a:t>“</a:t>
            </a:r>
            <a:r>
              <a:rPr lang="en-US" altLang="zh-CN" sz="1000">
                <a:latin typeface="Arial" pitchFamily="34" charset="0"/>
              </a:rPr>
              <a:t>the possibility that A implies B is not contradicted directly by the truth values of A and B</a:t>
            </a:r>
            <a:r>
              <a:rPr lang="en-US" altLang="zh-CN" sz="1000">
                <a:latin typeface="Times New Roman" pitchFamily="18" charset="0"/>
              </a:rPr>
              <a:t>”</a:t>
            </a:r>
            <a:r>
              <a:rPr lang="en-US" altLang="zh-CN" sz="1000">
                <a:latin typeface="Arial" pitchFamily="34" charset="0"/>
              </a:rPr>
              <a:t>.  In other words, </a:t>
            </a:r>
            <a:r>
              <a:rPr lang="en-US" altLang="zh-CN" sz="1000">
                <a:latin typeface="Times New Roman" pitchFamily="18" charset="0"/>
              </a:rPr>
              <a:t>“</a:t>
            </a:r>
            <a:r>
              <a:rPr lang="en-US" altLang="zh-CN" sz="1000">
                <a:latin typeface="Arial" pitchFamily="34" charset="0"/>
              </a:rPr>
              <a:t>it is not the case that A is true and B is false.</a:t>
            </a:r>
            <a:r>
              <a:rPr lang="en-US" altLang="zh-CN" sz="1000">
                <a:latin typeface="Times New Roman" pitchFamily="18" charset="0"/>
              </a:rPr>
              <a:t>”</a:t>
            </a:r>
            <a:r>
              <a:rPr lang="en-US" altLang="zh-CN" sz="1000">
                <a:latin typeface="Arial" pitchFamily="34" charset="0"/>
              </a:rPr>
              <a:t>  (Since that combination of truth values would directly contradict the hypothesis that A implies 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A889BF3-BD3C-40E6-8637-F1C146BDC9BB}" type="slidenum">
              <a:rPr lang="en-US" altLang="zh-CN" smtClean="0"/>
              <a:pPr eaLnBrk="1" hangingPunct="1"/>
              <a:t>26</a:t>
            </a:fld>
            <a:endParaRPr lang="en-US" altLang="zh-CN"/>
          </a:p>
        </p:txBody>
      </p:sp>
      <p:sp>
        <p:nvSpPr>
          <p:cNvPr id="69635" name="Rectangle 2"/>
          <p:cNvSpPr>
            <a:spLocks noGrp="1" noRot="1" noChangeAspect="1" noChangeArrowheads="1" noTextEdit="1"/>
          </p:cNvSpPr>
          <p:nvPr>
            <p:ph type="sldImg"/>
          </p:nvPr>
        </p:nvSpPr>
        <p:spPr>
          <a:xfrm>
            <a:off x="1141413" y="701675"/>
            <a:ext cx="4578350" cy="3435350"/>
          </a:xfrm>
          <a:ln/>
        </p:spPr>
      </p:sp>
      <p:sp>
        <p:nvSpPr>
          <p:cNvPr id="69636"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a:latin typeface="Arial" pitchFamily="34" charset="0"/>
              </a:rPr>
              <a:t>Let</a:t>
            </a:r>
            <a:r>
              <a:rPr lang="en-US" altLang="zh-CN" sz="1000">
                <a:latin typeface="Times New Roman" pitchFamily="18" charset="0"/>
              </a:rPr>
              <a:t>’</a:t>
            </a:r>
            <a:r>
              <a:rPr lang="en-US" altLang="zh-CN" sz="1000">
                <a:latin typeface="Arial" pitchFamily="34" charset="0"/>
              </a:rPr>
              <a:t>s consider the rows of the truth table, one at a time.  In the first row, </a:t>
            </a:r>
            <a:r>
              <a:rPr lang="en-US" altLang="zh-CN" sz="1000" i="1">
                <a:latin typeface="Arial" pitchFamily="34" charset="0"/>
              </a:rPr>
              <a:t>p</a:t>
            </a:r>
            <a:r>
              <a:rPr lang="en-US" altLang="zh-CN" sz="1000">
                <a:latin typeface="Arial" pitchFamily="34" charset="0"/>
              </a:rPr>
              <a:t> is false and </a:t>
            </a:r>
            <a:r>
              <a:rPr lang="en-US" altLang="zh-CN" sz="1000" i="1">
                <a:latin typeface="Arial" pitchFamily="34" charset="0"/>
              </a:rPr>
              <a:t>q</a:t>
            </a:r>
            <a:r>
              <a:rPr lang="en-US" altLang="zh-CN" sz="1000">
                <a:latin typeface="Arial" pitchFamily="34" charset="0"/>
              </a:rPr>
              <a:t> is false.  Now, let</a:t>
            </a:r>
            <a:r>
              <a:rPr lang="en-US" altLang="zh-CN" sz="1000">
                <a:latin typeface="Times New Roman" pitchFamily="18" charset="0"/>
              </a:rPr>
              <a:t>’</a:t>
            </a:r>
            <a:r>
              <a:rPr lang="en-US" altLang="zh-CN" sz="1000">
                <a:latin typeface="Arial" pitchFamily="34" charset="0"/>
              </a:rPr>
              <a:t>s consider the definition of </a:t>
            </a:r>
            <a:r>
              <a:rPr lang="en-US" altLang="zh-CN" sz="1000" i="1">
                <a:latin typeface="Arial" pitchFamily="34" charset="0"/>
              </a:rPr>
              <a:t>p</a:t>
            </a:r>
            <a:r>
              <a:rPr lang="en-US" altLang="zh-CN" sz="1000">
                <a:latin typeface="Arial" pitchFamily="34" charset="0"/>
              </a:rPr>
              <a:t>-&gt;</a:t>
            </a:r>
            <a:r>
              <a:rPr lang="en-US" altLang="zh-CN" sz="1000" i="1">
                <a:latin typeface="Arial" pitchFamily="34" charset="0"/>
              </a:rPr>
              <a:t>q</a:t>
            </a:r>
            <a:r>
              <a:rPr lang="en-US" altLang="zh-CN" sz="1000">
                <a:latin typeface="Arial" pitchFamily="34" charset="0"/>
              </a:rPr>
              <a:t>.  It says </a:t>
            </a:r>
            <a:r>
              <a:rPr lang="en-US" altLang="zh-CN" sz="1000">
                <a:latin typeface="Times New Roman" pitchFamily="18" charset="0"/>
              </a:rPr>
              <a:t>“</a:t>
            </a:r>
            <a:r>
              <a:rPr lang="en-US" altLang="zh-CN" sz="1000">
                <a:latin typeface="Arial" pitchFamily="34" charset="0"/>
              </a:rPr>
              <a:t>If </a:t>
            </a:r>
            <a:r>
              <a:rPr lang="en-US" altLang="zh-CN" sz="1000" i="1">
                <a:latin typeface="Arial" pitchFamily="34" charset="0"/>
              </a:rPr>
              <a:t>p</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 but if </a:t>
            </a:r>
            <a:r>
              <a:rPr lang="en-US" altLang="zh-CN" sz="1000" i="1">
                <a:latin typeface="Arial" pitchFamily="34" charset="0"/>
              </a:rPr>
              <a:t>p</a:t>
            </a:r>
            <a:r>
              <a:rPr lang="en-US" altLang="zh-CN" sz="1000">
                <a:latin typeface="Arial" pitchFamily="34" charset="0"/>
              </a:rPr>
              <a:t> is false, then </a:t>
            </a:r>
            <a:r>
              <a:rPr lang="en-US" altLang="zh-CN" sz="1000" i="1">
                <a:latin typeface="Arial" pitchFamily="34" charset="0"/>
              </a:rPr>
              <a:t>q</a:t>
            </a:r>
            <a:r>
              <a:rPr lang="en-US" altLang="zh-CN" sz="1000">
                <a:latin typeface="Arial" pitchFamily="34" charset="0"/>
              </a:rPr>
              <a:t> is either true or false.</a:t>
            </a:r>
            <a:r>
              <a:rPr lang="en-US" altLang="zh-CN" sz="1000">
                <a:latin typeface="Times New Roman" pitchFamily="18" charset="0"/>
              </a:rPr>
              <a:t>”</a:t>
            </a:r>
            <a:r>
              <a:rPr lang="en-US" altLang="zh-CN" sz="1000">
                <a:latin typeface="Arial" pitchFamily="34" charset="0"/>
              </a:rPr>
              <a:t>  Well, in this case, </a:t>
            </a:r>
            <a:r>
              <a:rPr lang="en-US" altLang="zh-CN" sz="1000" i="1">
                <a:latin typeface="Arial" pitchFamily="34" charset="0"/>
              </a:rPr>
              <a:t>p</a:t>
            </a:r>
            <a:r>
              <a:rPr lang="en-US" altLang="zh-CN" sz="1000">
                <a:latin typeface="Arial" pitchFamily="34" charset="0"/>
              </a:rPr>
              <a:t> is false, and </a:t>
            </a:r>
            <a:r>
              <a:rPr lang="en-US" altLang="zh-CN" sz="1000" i="1">
                <a:latin typeface="Arial" pitchFamily="34" charset="0"/>
              </a:rPr>
              <a:t>q</a:t>
            </a:r>
            <a:r>
              <a:rPr lang="en-US" altLang="zh-CN" sz="1000">
                <a:latin typeface="Arial" pitchFamily="34" charset="0"/>
              </a:rPr>
              <a:t> is either true or false (namely false), so the second part of the statement is true.  But, of course that part is true, since it is just a tautology that </a:t>
            </a:r>
            <a:r>
              <a:rPr lang="en-US" altLang="zh-CN" sz="1000" i="1">
                <a:latin typeface="Arial" pitchFamily="34" charset="0"/>
              </a:rPr>
              <a:t>q</a:t>
            </a:r>
            <a:r>
              <a:rPr lang="en-US" altLang="zh-CN" sz="1000">
                <a:latin typeface="Arial" pitchFamily="34" charset="0"/>
              </a:rPr>
              <a:t> is either true or false.  In other words, and </a:t>
            </a:r>
            <a:r>
              <a:rPr lang="en-US" altLang="zh-CN" sz="1000" i="1">
                <a:latin typeface="Arial" pitchFamily="34" charset="0"/>
              </a:rPr>
              <a:t>if</a:t>
            </a:r>
            <a:r>
              <a:rPr lang="en-US" altLang="zh-CN" sz="1000">
                <a:latin typeface="Arial" pitchFamily="34" charset="0"/>
              </a:rPr>
              <a:t> is always true when its antecedent is false.</a:t>
            </a:r>
          </a:p>
          <a:p>
            <a:pPr eaLnBrk="1" hangingPunct="1"/>
            <a:r>
              <a:rPr lang="en-US" altLang="zh-CN" sz="1000">
                <a:latin typeface="Arial" pitchFamily="34" charset="0"/>
              </a:rPr>
              <a:t>         Similarly, the second row is True.</a:t>
            </a:r>
          </a:p>
          <a:p>
            <a:pPr eaLnBrk="1" hangingPunct="1"/>
            <a:r>
              <a:rPr lang="en-US" altLang="zh-CN" sz="1000">
                <a:latin typeface="Arial" pitchFamily="34" charset="0"/>
              </a:rPr>
              <a:t>         The third row is false, since </a:t>
            </a:r>
            <a:r>
              <a:rPr lang="en-US" altLang="zh-CN" sz="1000" i="1">
                <a:latin typeface="Arial" pitchFamily="34" charset="0"/>
              </a:rPr>
              <a:t>p</a:t>
            </a:r>
            <a:r>
              <a:rPr lang="en-US" altLang="zh-CN" sz="1000">
                <a:latin typeface="Arial" pitchFamily="34" charset="0"/>
              </a:rPr>
              <a:t> is true but </a:t>
            </a:r>
            <a:r>
              <a:rPr lang="en-US" altLang="zh-CN" sz="1000" i="1">
                <a:latin typeface="Arial" pitchFamily="34" charset="0"/>
              </a:rPr>
              <a:t>q</a:t>
            </a:r>
            <a:r>
              <a:rPr lang="en-US" altLang="zh-CN" sz="1000">
                <a:latin typeface="Arial" pitchFamily="34" charset="0"/>
              </a:rPr>
              <a:t> is false, so it is not the case that if </a:t>
            </a:r>
            <a:r>
              <a:rPr lang="en-US" altLang="zh-CN" sz="1000" i="1">
                <a:latin typeface="Arial" pitchFamily="34" charset="0"/>
              </a:rPr>
              <a:t>p</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 </a:t>
            </a:r>
          </a:p>
          <a:p>
            <a:pPr eaLnBrk="1" hangingPunct="1"/>
            <a:r>
              <a:rPr lang="en-US" altLang="zh-CN" sz="1000">
                <a:latin typeface="Arial" pitchFamily="34" charset="0"/>
              </a:rPr>
              <a:t>         Finally, in the fourth row, since </a:t>
            </a:r>
            <a:r>
              <a:rPr lang="en-US" altLang="zh-CN" sz="1000" i="1">
                <a:latin typeface="Arial" pitchFamily="34" charset="0"/>
              </a:rPr>
              <a:t>p</a:t>
            </a:r>
            <a:r>
              <a:rPr lang="en-US" altLang="zh-CN" sz="1000">
                <a:latin typeface="Arial" pitchFamily="34" charset="0"/>
              </a:rPr>
              <a:t> is true and </a:t>
            </a:r>
            <a:r>
              <a:rPr lang="en-US" altLang="zh-CN" sz="1000" i="1">
                <a:latin typeface="Arial" pitchFamily="34" charset="0"/>
              </a:rPr>
              <a:t>q</a:t>
            </a:r>
            <a:r>
              <a:rPr lang="en-US" altLang="zh-CN" sz="1000">
                <a:latin typeface="Arial" pitchFamily="34" charset="0"/>
              </a:rPr>
              <a:t> is true, it is the case that if </a:t>
            </a:r>
            <a:r>
              <a:rPr lang="en-US" altLang="zh-CN" sz="1000" i="1">
                <a:latin typeface="Arial" pitchFamily="34" charset="0"/>
              </a:rPr>
              <a:t>q</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a:t>
            </a:r>
          </a:p>
          <a:p>
            <a:pPr eaLnBrk="1" hangingPunct="1"/>
            <a:r>
              <a:rPr lang="en-US" altLang="zh-CN" sz="1000">
                <a:latin typeface="Arial" pitchFamily="34" charset="0"/>
              </a:rPr>
              <a:t>         Many students have trouble with the implication operator.  When we say, </a:t>
            </a:r>
            <a:r>
              <a:rPr lang="en-US" altLang="zh-CN" sz="1000">
                <a:latin typeface="Times New Roman" pitchFamily="18" charset="0"/>
              </a:rPr>
              <a:t>“</a:t>
            </a:r>
            <a:r>
              <a:rPr lang="en-US" altLang="zh-CN" sz="1000">
                <a:latin typeface="Arial" pitchFamily="34" charset="0"/>
              </a:rPr>
              <a:t>A </a:t>
            </a:r>
            <a:r>
              <a:rPr lang="en-US" altLang="zh-CN" sz="1000" i="1">
                <a:latin typeface="Arial" pitchFamily="34" charset="0"/>
              </a:rPr>
              <a:t>implies</a:t>
            </a:r>
            <a:r>
              <a:rPr lang="en-US" altLang="zh-CN" sz="1000">
                <a:latin typeface="Arial" pitchFamily="34" charset="0"/>
              </a:rPr>
              <a:t> B</a:t>
            </a:r>
            <a:r>
              <a:rPr lang="en-US" altLang="zh-CN" sz="1000">
                <a:latin typeface="Times New Roman" pitchFamily="18" charset="0"/>
              </a:rPr>
              <a:t>”</a:t>
            </a:r>
            <a:r>
              <a:rPr lang="en-US" altLang="zh-CN" sz="1000">
                <a:latin typeface="Arial" pitchFamily="34" charset="0"/>
              </a:rPr>
              <a:t>, it is just a shorthand for </a:t>
            </a:r>
            <a:r>
              <a:rPr lang="en-US" altLang="zh-CN" sz="1000">
                <a:latin typeface="Times New Roman" pitchFamily="18" charset="0"/>
              </a:rPr>
              <a:t>“</a:t>
            </a:r>
            <a:r>
              <a:rPr lang="en-US" altLang="zh-CN" sz="1000">
                <a:latin typeface="Arial" pitchFamily="34" charset="0"/>
              </a:rPr>
              <a:t>either not A, or B</a:t>
            </a:r>
            <a:r>
              <a:rPr lang="en-US" altLang="zh-CN" sz="1000">
                <a:latin typeface="Times New Roman" pitchFamily="18" charset="0"/>
              </a:rPr>
              <a:t>”</a:t>
            </a:r>
            <a:r>
              <a:rPr lang="en-US" altLang="zh-CN" sz="1000">
                <a:latin typeface="Arial" pitchFamily="34" charset="0"/>
              </a:rPr>
              <a:t>.  In other words, it is just the statement that it is NOT the case that A is true and B is false.  </a:t>
            </a:r>
          </a:p>
          <a:p>
            <a:pPr eaLnBrk="1" hangingPunct="1"/>
            <a:r>
              <a:rPr lang="en-US" altLang="zh-CN" sz="1000">
                <a:latin typeface="Arial" pitchFamily="34" charset="0"/>
              </a:rPr>
              <a:t>         This often seems wrong to students, because when we say </a:t>
            </a:r>
            <a:r>
              <a:rPr lang="en-US" altLang="zh-CN" sz="1000">
                <a:latin typeface="Times New Roman" pitchFamily="18" charset="0"/>
              </a:rPr>
              <a:t>“</a:t>
            </a:r>
            <a:r>
              <a:rPr lang="en-US" altLang="zh-CN" sz="1000">
                <a:latin typeface="Arial" pitchFamily="34" charset="0"/>
              </a:rPr>
              <a:t>A implies B</a:t>
            </a:r>
            <a:r>
              <a:rPr lang="en-US" altLang="zh-CN" sz="1000">
                <a:latin typeface="Times New Roman" pitchFamily="18" charset="0"/>
              </a:rPr>
              <a:t>”</a:t>
            </a:r>
            <a:r>
              <a:rPr lang="en-US" altLang="zh-CN" sz="1000">
                <a:latin typeface="Arial" pitchFamily="34" charset="0"/>
              </a:rPr>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r>
              <a:rPr lang="en-US" altLang="zh-CN" sz="1000">
                <a:latin typeface="Arial" pitchFamily="34" charset="0"/>
              </a:rPr>
              <a:t>          In any case, perhaps a more accurate and satisfying English rendering of the true meaning of the </a:t>
            </a:r>
            <a:r>
              <a:rPr lang="en-US" altLang="zh-CN" sz="1000" i="1">
                <a:latin typeface="Arial" pitchFamily="34" charset="0"/>
              </a:rPr>
              <a:t>logical</a:t>
            </a:r>
            <a:r>
              <a:rPr lang="en-US" altLang="zh-CN" sz="1000">
                <a:latin typeface="Arial" pitchFamily="34" charset="0"/>
              </a:rPr>
              <a:t> claim </a:t>
            </a:r>
            <a:r>
              <a:rPr lang="en-US" altLang="zh-CN" sz="1000">
                <a:latin typeface="Times New Roman" pitchFamily="18" charset="0"/>
              </a:rPr>
              <a:t>“</a:t>
            </a:r>
            <a:r>
              <a:rPr lang="en-US" altLang="zh-CN" sz="1000">
                <a:latin typeface="Arial" pitchFamily="34" charset="0"/>
              </a:rPr>
              <a:t>A implies B</a:t>
            </a:r>
            <a:r>
              <a:rPr lang="en-US" altLang="zh-CN" sz="1000">
                <a:latin typeface="Times New Roman" pitchFamily="18" charset="0"/>
              </a:rPr>
              <a:t>”</a:t>
            </a:r>
            <a:r>
              <a:rPr lang="en-US" altLang="zh-CN" sz="1000">
                <a:latin typeface="Arial" pitchFamily="34" charset="0"/>
              </a:rPr>
              <a:t>, might be just, </a:t>
            </a:r>
            <a:r>
              <a:rPr lang="en-US" altLang="zh-CN" sz="1000">
                <a:latin typeface="Times New Roman" pitchFamily="18" charset="0"/>
              </a:rPr>
              <a:t>“</a:t>
            </a:r>
            <a:r>
              <a:rPr lang="en-US" altLang="zh-CN" sz="1000">
                <a:latin typeface="Arial" pitchFamily="34" charset="0"/>
              </a:rPr>
              <a:t>the possibility that A implies B is not contradicted directly by the truth values of A and B</a:t>
            </a:r>
            <a:r>
              <a:rPr lang="en-US" altLang="zh-CN" sz="1000">
                <a:latin typeface="Times New Roman" pitchFamily="18" charset="0"/>
              </a:rPr>
              <a:t>”</a:t>
            </a:r>
            <a:r>
              <a:rPr lang="en-US" altLang="zh-CN" sz="1000">
                <a:latin typeface="Arial" pitchFamily="34" charset="0"/>
              </a:rPr>
              <a:t>.  In other words, </a:t>
            </a:r>
            <a:r>
              <a:rPr lang="en-US" altLang="zh-CN" sz="1000">
                <a:latin typeface="Times New Roman" pitchFamily="18" charset="0"/>
              </a:rPr>
              <a:t>“</a:t>
            </a:r>
            <a:r>
              <a:rPr lang="en-US" altLang="zh-CN" sz="1000">
                <a:latin typeface="Arial" pitchFamily="34" charset="0"/>
              </a:rPr>
              <a:t>it is not the case that A is true and B is false.</a:t>
            </a:r>
            <a:r>
              <a:rPr lang="en-US" altLang="zh-CN" sz="1000">
                <a:latin typeface="Times New Roman" pitchFamily="18" charset="0"/>
              </a:rPr>
              <a:t>”</a:t>
            </a:r>
            <a:r>
              <a:rPr lang="en-US" altLang="zh-CN" sz="1000">
                <a:latin typeface="Arial" pitchFamily="34" charset="0"/>
              </a:rPr>
              <a:t>  (Since that combination of truth values would directly contradict the hypothesis that A implies B.)</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A060F29-245E-48B2-A4BC-C974A7683257}" type="slidenum">
              <a:rPr lang="en-US" altLang="zh-CN" smtClean="0"/>
              <a:pPr eaLnBrk="1" hangingPunct="1"/>
              <a:t>27</a:t>
            </a:fld>
            <a:endParaRPr lang="en-US" altLang="zh-CN"/>
          </a:p>
        </p:txBody>
      </p:sp>
      <p:sp>
        <p:nvSpPr>
          <p:cNvPr id="70659" name="Rectangle 2"/>
          <p:cNvSpPr>
            <a:spLocks noGrp="1" noRot="1" noChangeAspect="1" noChangeArrowheads="1" noTextEdit="1"/>
          </p:cNvSpPr>
          <p:nvPr>
            <p:ph type="sldImg"/>
          </p:nvPr>
        </p:nvSpPr>
        <p:spPr>
          <a:xfrm>
            <a:off x="1141413" y="701675"/>
            <a:ext cx="4578350" cy="3435350"/>
          </a:xfrm>
          <a:ln/>
        </p:spPr>
      </p:sp>
      <p:sp>
        <p:nvSpPr>
          <p:cNvPr id="70660"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a:latin typeface="Arial" pitchFamily="34" charset="0"/>
              </a:rPr>
              <a:t>Let</a:t>
            </a:r>
            <a:r>
              <a:rPr lang="en-US" altLang="zh-CN" sz="1000">
                <a:latin typeface="Times New Roman" pitchFamily="18" charset="0"/>
              </a:rPr>
              <a:t>’</a:t>
            </a:r>
            <a:r>
              <a:rPr lang="en-US" altLang="zh-CN" sz="1000">
                <a:latin typeface="Arial" pitchFamily="34" charset="0"/>
              </a:rPr>
              <a:t>s consider the rows of the truth table, one at a time.  In the first row, </a:t>
            </a:r>
            <a:r>
              <a:rPr lang="en-US" altLang="zh-CN" sz="1000" i="1">
                <a:latin typeface="Arial" pitchFamily="34" charset="0"/>
              </a:rPr>
              <a:t>p</a:t>
            </a:r>
            <a:r>
              <a:rPr lang="en-US" altLang="zh-CN" sz="1000">
                <a:latin typeface="Arial" pitchFamily="34" charset="0"/>
              </a:rPr>
              <a:t> is false and </a:t>
            </a:r>
            <a:r>
              <a:rPr lang="en-US" altLang="zh-CN" sz="1000" i="1">
                <a:latin typeface="Arial" pitchFamily="34" charset="0"/>
              </a:rPr>
              <a:t>q</a:t>
            </a:r>
            <a:r>
              <a:rPr lang="en-US" altLang="zh-CN" sz="1000">
                <a:latin typeface="Arial" pitchFamily="34" charset="0"/>
              </a:rPr>
              <a:t> is false.  Now, let</a:t>
            </a:r>
            <a:r>
              <a:rPr lang="en-US" altLang="zh-CN" sz="1000">
                <a:latin typeface="Times New Roman" pitchFamily="18" charset="0"/>
              </a:rPr>
              <a:t>’</a:t>
            </a:r>
            <a:r>
              <a:rPr lang="en-US" altLang="zh-CN" sz="1000">
                <a:latin typeface="Arial" pitchFamily="34" charset="0"/>
              </a:rPr>
              <a:t>s consider the definition of </a:t>
            </a:r>
            <a:r>
              <a:rPr lang="en-US" altLang="zh-CN" sz="1000" i="1">
                <a:latin typeface="Arial" pitchFamily="34" charset="0"/>
              </a:rPr>
              <a:t>p</a:t>
            </a:r>
            <a:r>
              <a:rPr lang="en-US" altLang="zh-CN" sz="1000">
                <a:latin typeface="Arial" pitchFamily="34" charset="0"/>
              </a:rPr>
              <a:t>-&gt;</a:t>
            </a:r>
            <a:r>
              <a:rPr lang="en-US" altLang="zh-CN" sz="1000" i="1">
                <a:latin typeface="Arial" pitchFamily="34" charset="0"/>
              </a:rPr>
              <a:t>q</a:t>
            </a:r>
            <a:r>
              <a:rPr lang="en-US" altLang="zh-CN" sz="1000">
                <a:latin typeface="Arial" pitchFamily="34" charset="0"/>
              </a:rPr>
              <a:t>.  It says </a:t>
            </a:r>
            <a:r>
              <a:rPr lang="en-US" altLang="zh-CN" sz="1000">
                <a:latin typeface="Times New Roman" pitchFamily="18" charset="0"/>
              </a:rPr>
              <a:t>“</a:t>
            </a:r>
            <a:r>
              <a:rPr lang="en-US" altLang="zh-CN" sz="1000">
                <a:latin typeface="Arial" pitchFamily="34" charset="0"/>
              </a:rPr>
              <a:t>If </a:t>
            </a:r>
            <a:r>
              <a:rPr lang="en-US" altLang="zh-CN" sz="1000" i="1">
                <a:latin typeface="Arial" pitchFamily="34" charset="0"/>
              </a:rPr>
              <a:t>p</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 but if </a:t>
            </a:r>
            <a:r>
              <a:rPr lang="en-US" altLang="zh-CN" sz="1000" i="1">
                <a:latin typeface="Arial" pitchFamily="34" charset="0"/>
              </a:rPr>
              <a:t>p</a:t>
            </a:r>
            <a:r>
              <a:rPr lang="en-US" altLang="zh-CN" sz="1000">
                <a:latin typeface="Arial" pitchFamily="34" charset="0"/>
              </a:rPr>
              <a:t> is false, then </a:t>
            </a:r>
            <a:r>
              <a:rPr lang="en-US" altLang="zh-CN" sz="1000" i="1">
                <a:latin typeface="Arial" pitchFamily="34" charset="0"/>
              </a:rPr>
              <a:t>q</a:t>
            </a:r>
            <a:r>
              <a:rPr lang="en-US" altLang="zh-CN" sz="1000">
                <a:latin typeface="Arial" pitchFamily="34" charset="0"/>
              </a:rPr>
              <a:t> is either true or false.</a:t>
            </a:r>
            <a:r>
              <a:rPr lang="en-US" altLang="zh-CN" sz="1000">
                <a:latin typeface="Times New Roman" pitchFamily="18" charset="0"/>
              </a:rPr>
              <a:t>”</a:t>
            </a:r>
            <a:r>
              <a:rPr lang="en-US" altLang="zh-CN" sz="1000">
                <a:latin typeface="Arial" pitchFamily="34" charset="0"/>
              </a:rPr>
              <a:t>  Well, in this case, </a:t>
            </a:r>
            <a:r>
              <a:rPr lang="en-US" altLang="zh-CN" sz="1000" i="1">
                <a:latin typeface="Arial" pitchFamily="34" charset="0"/>
              </a:rPr>
              <a:t>p</a:t>
            </a:r>
            <a:r>
              <a:rPr lang="en-US" altLang="zh-CN" sz="1000">
                <a:latin typeface="Arial" pitchFamily="34" charset="0"/>
              </a:rPr>
              <a:t> is false, and </a:t>
            </a:r>
            <a:r>
              <a:rPr lang="en-US" altLang="zh-CN" sz="1000" i="1">
                <a:latin typeface="Arial" pitchFamily="34" charset="0"/>
              </a:rPr>
              <a:t>q</a:t>
            </a:r>
            <a:r>
              <a:rPr lang="en-US" altLang="zh-CN" sz="1000">
                <a:latin typeface="Arial" pitchFamily="34" charset="0"/>
              </a:rPr>
              <a:t> is either true or false (namely false), so the second part of the statement is true.  But, of course that part is true, since it is just a tautology that </a:t>
            </a:r>
            <a:r>
              <a:rPr lang="en-US" altLang="zh-CN" sz="1000" i="1">
                <a:latin typeface="Arial" pitchFamily="34" charset="0"/>
              </a:rPr>
              <a:t>q</a:t>
            </a:r>
            <a:r>
              <a:rPr lang="en-US" altLang="zh-CN" sz="1000">
                <a:latin typeface="Arial" pitchFamily="34" charset="0"/>
              </a:rPr>
              <a:t> is either true or false.  In other words, and </a:t>
            </a:r>
            <a:r>
              <a:rPr lang="en-US" altLang="zh-CN" sz="1000" i="1">
                <a:latin typeface="Arial" pitchFamily="34" charset="0"/>
              </a:rPr>
              <a:t>if</a:t>
            </a:r>
            <a:r>
              <a:rPr lang="en-US" altLang="zh-CN" sz="1000">
                <a:latin typeface="Arial" pitchFamily="34" charset="0"/>
              </a:rPr>
              <a:t> is always true when its antecedent is false.</a:t>
            </a:r>
          </a:p>
          <a:p>
            <a:pPr eaLnBrk="1" hangingPunct="1"/>
            <a:r>
              <a:rPr lang="en-US" altLang="zh-CN" sz="1000">
                <a:latin typeface="Arial" pitchFamily="34" charset="0"/>
              </a:rPr>
              <a:t>         Similarly, the second row is True.</a:t>
            </a:r>
          </a:p>
          <a:p>
            <a:pPr eaLnBrk="1" hangingPunct="1"/>
            <a:r>
              <a:rPr lang="en-US" altLang="zh-CN" sz="1000">
                <a:latin typeface="Arial" pitchFamily="34" charset="0"/>
              </a:rPr>
              <a:t>         The third row is false, since </a:t>
            </a:r>
            <a:r>
              <a:rPr lang="en-US" altLang="zh-CN" sz="1000" i="1">
                <a:latin typeface="Arial" pitchFamily="34" charset="0"/>
              </a:rPr>
              <a:t>p</a:t>
            </a:r>
            <a:r>
              <a:rPr lang="en-US" altLang="zh-CN" sz="1000">
                <a:latin typeface="Arial" pitchFamily="34" charset="0"/>
              </a:rPr>
              <a:t> is true but </a:t>
            </a:r>
            <a:r>
              <a:rPr lang="en-US" altLang="zh-CN" sz="1000" i="1">
                <a:latin typeface="Arial" pitchFamily="34" charset="0"/>
              </a:rPr>
              <a:t>q</a:t>
            </a:r>
            <a:r>
              <a:rPr lang="en-US" altLang="zh-CN" sz="1000">
                <a:latin typeface="Arial" pitchFamily="34" charset="0"/>
              </a:rPr>
              <a:t> is false, so it is not the case that if </a:t>
            </a:r>
            <a:r>
              <a:rPr lang="en-US" altLang="zh-CN" sz="1000" i="1">
                <a:latin typeface="Arial" pitchFamily="34" charset="0"/>
              </a:rPr>
              <a:t>p</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 </a:t>
            </a:r>
          </a:p>
          <a:p>
            <a:pPr eaLnBrk="1" hangingPunct="1"/>
            <a:r>
              <a:rPr lang="en-US" altLang="zh-CN" sz="1000">
                <a:latin typeface="Arial" pitchFamily="34" charset="0"/>
              </a:rPr>
              <a:t>         Finally, in the fourth row, since </a:t>
            </a:r>
            <a:r>
              <a:rPr lang="en-US" altLang="zh-CN" sz="1000" i="1">
                <a:latin typeface="Arial" pitchFamily="34" charset="0"/>
              </a:rPr>
              <a:t>p</a:t>
            </a:r>
            <a:r>
              <a:rPr lang="en-US" altLang="zh-CN" sz="1000">
                <a:latin typeface="Arial" pitchFamily="34" charset="0"/>
              </a:rPr>
              <a:t> is true and </a:t>
            </a:r>
            <a:r>
              <a:rPr lang="en-US" altLang="zh-CN" sz="1000" i="1">
                <a:latin typeface="Arial" pitchFamily="34" charset="0"/>
              </a:rPr>
              <a:t>q</a:t>
            </a:r>
            <a:r>
              <a:rPr lang="en-US" altLang="zh-CN" sz="1000">
                <a:latin typeface="Arial" pitchFamily="34" charset="0"/>
              </a:rPr>
              <a:t> is true, it is the case that if </a:t>
            </a:r>
            <a:r>
              <a:rPr lang="en-US" altLang="zh-CN" sz="1000" i="1">
                <a:latin typeface="Arial" pitchFamily="34" charset="0"/>
              </a:rPr>
              <a:t>q</a:t>
            </a:r>
            <a:r>
              <a:rPr lang="en-US" altLang="zh-CN" sz="1000">
                <a:latin typeface="Arial" pitchFamily="34" charset="0"/>
              </a:rPr>
              <a:t> is true then </a:t>
            </a:r>
            <a:r>
              <a:rPr lang="en-US" altLang="zh-CN" sz="1000" i="1">
                <a:latin typeface="Arial" pitchFamily="34" charset="0"/>
              </a:rPr>
              <a:t>q</a:t>
            </a:r>
            <a:r>
              <a:rPr lang="en-US" altLang="zh-CN" sz="1000">
                <a:latin typeface="Arial" pitchFamily="34" charset="0"/>
              </a:rPr>
              <a:t> is true.</a:t>
            </a:r>
          </a:p>
          <a:p>
            <a:pPr eaLnBrk="1" hangingPunct="1"/>
            <a:r>
              <a:rPr lang="en-US" altLang="zh-CN" sz="1000">
                <a:latin typeface="Arial" pitchFamily="34" charset="0"/>
              </a:rPr>
              <a:t>         Many students have trouble with the implication operator.  When we say, </a:t>
            </a:r>
            <a:r>
              <a:rPr lang="en-US" altLang="zh-CN" sz="1000">
                <a:latin typeface="Times New Roman" pitchFamily="18" charset="0"/>
              </a:rPr>
              <a:t>“</a:t>
            </a:r>
            <a:r>
              <a:rPr lang="en-US" altLang="zh-CN" sz="1000">
                <a:latin typeface="Arial" pitchFamily="34" charset="0"/>
              </a:rPr>
              <a:t>A </a:t>
            </a:r>
            <a:r>
              <a:rPr lang="en-US" altLang="zh-CN" sz="1000" i="1">
                <a:latin typeface="Arial" pitchFamily="34" charset="0"/>
              </a:rPr>
              <a:t>implies</a:t>
            </a:r>
            <a:r>
              <a:rPr lang="en-US" altLang="zh-CN" sz="1000">
                <a:latin typeface="Arial" pitchFamily="34" charset="0"/>
              </a:rPr>
              <a:t> B</a:t>
            </a:r>
            <a:r>
              <a:rPr lang="en-US" altLang="zh-CN" sz="1000">
                <a:latin typeface="Times New Roman" pitchFamily="18" charset="0"/>
              </a:rPr>
              <a:t>”</a:t>
            </a:r>
            <a:r>
              <a:rPr lang="en-US" altLang="zh-CN" sz="1000">
                <a:latin typeface="Arial" pitchFamily="34" charset="0"/>
              </a:rPr>
              <a:t>, it is just a shorthand for </a:t>
            </a:r>
            <a:r>
              <a:rPr lang="en-US" altLang="zh-CN" sz="1000">
                <a:latin typeface="Times New Roman" pitchFamily="18" charset="0"/>
              </a:rPr>
              <a:t>“</a:t>
            </a:r>
            <a:r>
              <a:rPr lang="en-US" altLang="zh-CN" sz="1000">
                <a:latin typeface="Arial" pitchFamily="34" charset="0"/>
              </a:rPr>
              <a:t>either not A, or B</a:t>
            </a:r>
            <a:r>
              <a:rPr lang="en-US" altLang="zh-CN" sz="1000">
                <a:latin typeface="Times New Roman" pitchFamily="18" charset="0"/>
              </a:rPr>
              <a:t>”</a:t>
            </a:r>
            <a:r>
              <a:rPr lang="en-US" altLang="zh-CN" sz="1000">
                <a:latin typeface="Arial" pitchFamily="34" charset="0"/>
              </a:rPr>
              <a:t>.  In other words, it is just the statement that it is NOT the case that A is true and B is false.  </a:t>
            </a:r>
          </a:p>
          <a:p>
            <a:pPr eaLnBrk="1" hangingPunct="1"/>
            <a:r>
              <a:rPr lang="en-US" altLang="zh-CN" sz="1000">
                <a:latin typeface="Arial" pitchFamily="34" charset="0"/>
              </a:rPr>
              <a:t>         This often seems wrong to students, because when we say </a:t>
            </a:r>
            <a:r>
              <a:rPr lang="en-US" altLang="zh-CN" sz="1000">
                <a:latin typeface="Times New Roman" pitchFamily="18" charset="0"/>
              </a:rPr>
              <a:t>“</a:t>
            </a:r>
            <a:r>
              <a:rPr lang="en-US" altLang="zh-CN" sz="1000">
                <a:latin typeface="Arial" pitchFamily="34" charset="0"/>
              </a:rPr>
              <a:t>A implies B</a:t>
            </a:r>
            <a:r>
              <a:rPr lang="en-US" altLang="zh-CN" sz="1000">
                <a:latin typeface="Times New Roman" pitchFamily="18" charset="0"/>
              </a:rPr>
              <a:t>”</a:t>
            </a:r>
            <a:r>
              <a:rPr lang="en-US" altLang="zh-CN" sz="1000">
                <a:latin typeface="Arial" pitchFamily="34" charset="0"/>
              </a:rPr>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r>
              <a:rPr lang="en-US" altLang="zh-CN" sz="1000">
                <a:latin typeface="Arial" pitchFamily="34" charset="0"/>
              </a:rPr>
              <a:t>          In any case, perhaps a more accurate and satisfying English rendering of the true meaning of the </a:t>
            </a:r>
            <a:r>
              <a:rPr lang="en-US" altLang="zh-CN" sz="1000" i="1">
                <a:latin typeface="Arial" pitchFamily="34" charset="0"/>
              </a:rPr>
              <a:t>logical</a:t>
            </a:r>
            <a:r>
              <a:rPr lang="en-US" altLang="zh-CN" sz="1000">
                <a:latin typeface="Arial" pitchFamily="34" charset="0"/>
              </a:rPr>
              <a:t> claim </a:t>
            </a:r>
            <a:r>
              <a:rPr lang="en-US" altLang="zh-CN" sz="1000">
                <a:latin typeface="Times New Roman" pitchFamily="18" charset="0"/>
              </a:rPr>
              <a:t>“</a:t>
            </a:r>
            <a:r>
              <a:rPr lang="en-US" altLang="zh-CN" sz="1000">
                <a:latin typeface="Arial" pitchFamily="34" charset="0"/>
              </a:rPr>
              <a:t>A implies B</a:t>
            </a:r>
            <a:r>
              <a:rPr lang="en-US" altLang="zh-CN" sz="1000">
                <a:latin typeface="Times New Roman" pitchFamily="18" charset="0"/>
              </a:rPr>
              <a:t>”</a:t>
            </a:r>
            <a:r>
              <a:rPr lang="en-US" altLang="zh-CN" sz="1000">
                <a:latin typeface="Arial" pitchFamily="34" charset="0"/>
              </a:rPr>
              <a:t>, might be just, </a:t>
            </a:r>
            <a:r>
              <a:rPr lang="en-US" altLang="zh-CN" sz="1000">
                <a:latin typeface="Times New Roman" pitchFamily="18" charset="0"/>
              </a:rPr>
              <a:t>“</a:t>
            </a:r>
            <a:r>
              <a:rPr lang="en-US" altLang="zh-CN" sz="1000">
                <a:latin typeface="Arial" pitchFamily="34" charset="0"/>
              </a:rPr>
              <a:t>the possibility that A implies B is not contradicted directly by the truth values of A and B</a:t>
            </a:r>
            <a:r>
              <a:rPr lang="en-US" altLang="zh-CN" sz="1000">
                <a:latin typeface="Times New Roman" pitchFamily="18" charset="0"/>
              </a:rPr>
              <a:t>”</a:t>
            </a:r>
            <a:r>
              <a:rPr lang="en-US" altLang="zh-CN" sz="1000">
                <a:latin typeface="Arial" pitchFamily="34" charset="0"/>
              </a:rPr>
              <a:t>.  In other words, </a:t>
            </a:r>
            <a:r>
              <a:rPr lang="en-US" altLang="zh-CN" sz="1000">
                <a:latin typeface="Times New Roman" pitchFamily="18" charset="0"/>
              </a:rPr>
              <a:t>“</a:t>
            </a:r>
            <a:r>
              <a:rPr lang="en-US" altLang="zh-CN" sz="1000">
                <a:latin typeface="Arial" pitchFamily="34" charset="0"/>
              </a:rPr>
              <a:t>it is not the case that A is true and B is false.</a:t>
            </a:r>
            <a:r>
              <a:rPr lang="en-US" altLang="zh-CN" sz="1000">
                <a:latin typeface="Times New Roman" pitchFamily="18" charset="0"/>
              </a:rPr>
              <a:t>”</a:t>
            </a:r>
            <a:r>
              <a:rPr lang="en-US" altLang="zh-CN" sz="1000">
                <a:latin typeface="Arial" pitchFamily="34" charset="0"/>
              </a:rPr>
              <a:t>  (Since that combination of truth values would directly contradict the hypothesis that A implies B.)</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4AC1B33-58A6-4316-8FA6-ECF514D889F9}" type="slidenum">
              <a:rPr lang="en-US" altLang="zh-CN" smtClean="0"/>
              <a:pPr eaLnBrk="1" hangingPunct="1"/>
              <a:t>28</a:t>
            </a:fld>
            <a:endParaRPr lang="en-US" altLang="zh-CN"/>
          </a:p>
        </p:txBody>
      </p:sp>
      <p:sp>
        <p:nvSpPr>
          <p:cNvPr id="71683" name="Rectangle 2"/>
          <p:cNvSpPr>
            <a:spLocks noGrp="1" noRot="1" noChangeAspect="1" noChangeArrowheads="1" noTextEdit="1"/>
          </p:cNvSpPr>
          <p:nvPr>
            <p:ph type="sldImg"/>
          </p:nvPr>
        </p:nvSpPr>
        <p:spPr>
          <a:xfrm>
            <a:off x="1141413" y="701675"/>
            <a:ext cx="4578350" cy="3435350"/>
          </a:xfrm>
          <a:ln/>
        </p:spPr>
      </p:sp>
      <p:sp>
        <p:nvSpPr>
          <p:cNvPr id="71684"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The first one is true because T-&gt;T is True.  It doesn</a:t>
            </a:r>
            <a:r>
              <a:rPr lang="en-US" altLang="zh-CN">
                <a:latin typeface="Times New Roman" pitchFamily="18" charset="0"/>
              </a:rPr>
              <a:t>’</a:t>
            </a:r>
            <a:r>
              <a:rPr lang="en-US" altLang="zh-CN">
                <a:latin typeface="Arial" pitchFamily="34" charset="0"/>
              </a:rPr>
              <a:t>t matter that my lecture ending is not the cause of the sun rising tomorrow.</a:t>
            </a:r>
          </a:p>
          <a:p>
            <a:pPr eaLnBrk="1" hangingPunct="1"/>
            <a:r>
              <a:rPr lang="en-US" altLang="zh-CN">
                <a:latin typeface="Arial" pitchFamily="34" charset="0"/>
              </a:rPr>
              <a:t>          The second one is false for me, because although Tuesday is a day of the week, I am most certainly NOT a penguin.  (But, if a penguin were to say this statement, then it would be true for him.)</a:t>
            </a:r>
          </a:p>
          <a:p>
            <a:pPr eaLnBrk="1" hangingPunct="1"/>
            <a:r>
              <a:rPr lang="en-US" altLang="zh-CN">
                <a:latin typeface="Arial" pitchFamily="34" charset="0"/>
              </a:rPr>
              <a:t>          The third one is true, because 1+1 is not equal to 6.  F-&gt;T is True.</a:t>
            </a:r>
          </a:p>
          <a:p>
            <a:pPr eaLnBrk="1" hangingPunct="1"/>
            <a:r>
              <a:rPr lang="en-US" altLang="zh-CN">
                <a:latin typeface="Arial" pitchFamily="34" charset="0"/>
              </a:rPr>
              <a:t>          The last one is true, because the moon is not made of green cheese.  F-&gt;F is True.</a:t>
            </a:r>
          </a:p>
          <a:p>
            <a:pPr eaLnBrk="1" hangingPunct="1"/>
            <a:r>
              <a:rPr lang="en-US" altLang="zh-CN">
                <a:latin typeface="Arial" pitchFamily="34" charset="0"/>
              </a:rPr>
              <a:t>          In other words, anything that</a:t>
            </a:r>
            <a:r>
              <a:rPr lang="en-US" altLang="zh-CN">
                <a:latin typeface="Times New Roman" pitchFamily="18" charset="0"/>
              </a:rPr>
              <a:t>’</a:t>
            </a:r>
            <a:r>
              <a:rPr lang="en-US" altLang="zh-CN">
                <a:latin typeface="Arial" pitchFamily="34" charset="0"/>
              </a:rPr>
              <a:t>s false implies anything at all.  p-&gt;q if p is false.  Why?  If p is false, then if p is true, then p is both false and true at the same time, and so truth and falsity are the same thing.  So if q is false then q is true.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A7C7EED-3145-4961-9213-323D25D89C5F}" type="slidenum">
              <a:rPr lang="en-US" altLang="zh-CN" smtClean="0"/>
              <a:pPr eaLnBrk="1" hangingPunct="1"/>
              <a:t>29</a:t>
            </a:fld>
            <a:endParaRPr lang="en-US" altLang="zh-CN"/>
          </a:p>
        </p:txBody>
      </p:sp>
      <p:sp>
        <p:nvSpPr>
          <p:cNvPr id="72707" name="Rectangle 2"/>
          <p:cNvSpPr>
            <a:spLocks noGrp="1" noRot="1" noChangeAspect="1" noChangeArrowheads="1" noTextEdit="1"/>
          </p:cNvSpPr>
          <p:nvPr>
            <p:ph type="sldImg"/>
          </p:nvPr>
        </p:nvSpPr>
        <p:spPr>
          <a:xfrm>
            <a:off x="1141413" y="701675"/>
            <a:ext cx="4578350" cy="3435350"/>
          </a:xfrm>
          <a:ln/>
        </p:spPr>
      </p:sp>
      <p:sp>
        <p:nvSpPr>
          <p:cNvPr id="72708"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AC497DB-2E0A-4DD5-8F0B-438DB9EA47AD}" type="slidenum">
              <a:rPr lang="en-US" altLang="zh-CN" smtClean="0"/>
              <a:pPr eaLnBrk="1" hangingPunct="1"/>
              <a:t>8</a:t>
            </a:fld>
            <a:endParaRPr lang="en-US" altLang="zh-CN"/>
          </a:p>
        </p:txBody>
      </p:sp>
      <p:sp>
        <p:nvSpPr>
          <p:cNvPr id="55299" name="Rectangle 2"/>
          <p:cNvSpPr>
            <a:spLocks noGrp="1" noRot="1" noChangeAspect="1" noChangeArrowheads="1" noTextEdit="1"/>
          </p:cNvSpPr>
          <p:nvPr>
            <p:ph type="sldImg"/>
          </p:nvPr>
        </p:nvSpPr>
        <p:spPr>
          <a:xfrm>
            <a:off x="1141413" y="701675"/>
            <a:ext cx="4578350" cy="3435350"/>
          </a:xfrm>
          <a:ln/>
        </p:spPr>
      </p:sp>
      <p:sp>
        <p:nvSpPr>
          <p:cNvPr id="55300"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We normally attribute propositional logic to George Boole, who first formalized it.  Actually the particular formal notation we will present is not precisely Boole</a:t>
            </a:r>
            <a:r>
              <a:rPr lang="en-US" altLang="zh-CN">
                <a:latin typeface="Times New Roman" pitchFamily="18" charset="0"/>
              </a:rPr>
              <a:t>’</a:t>
            </a:r>
            <a:r>
              <a:rPr lang="en-US" altLang="zh-CN">
                <a:latin typeface="Arial" pitchFamily="34" charset="0"/>
              </a:rPr>
              <a:t>s; he originally spoke of logic in terms of sets, not propositions, and he also used Boolean algebra notation such as AB, A+B, rather than the A /\ B, A \/ B notation we will use.  But, he was the first to mathematically formalize these kinds of concepts in preserved writings.  Boole</a:t>
            </a:r>
            <a:r>
              <a:rPr lang="en-US" altLang="zh-CN">
                <a:latin typeface="Times New Roman" pitchFamily="18" charset="0"/>
              </a:rPr>
              <a:t>’</a:t>
            </a:r>
            <a:r>
              <a:rPr lang="en-US" altLang="zh-CN">
                <a:latin typeface="Arial" pitchFamily="34" charset="0"/>
              </a:rPr>
              <a:t>s formalization of logic was developed further by the philosopher Frege.  </a:t>
            </a:r>
          </a:p>
          <a:p>
            <a:pPr eaLnBrk="1" hangingPunct="1"/>
            <a:r>
              <a:rPr lang="en-US" altLang="zh-CN">
                <a:latin typeface="Arial" pitchFamily="34" charset="0"/>
              </a:rPr>
              <a:t>	However, even though logic was not formalized as such until the 1800</a:t>
            </a:r>
            <a:r>
              <a:rPr lang="en-US" altLang="zh-CN">
                <a:latin typeface="Times New Roman" pitchFamily="18" charset="0"/>
              </a:rPr>
              <a:t>’</a:t>
            </a:r>
            <a:r>
              <a:rPr lang="en-US" altLang="zh-CN">
                <a:latin typeface="Arial" pitchFamily="34" charset="0"/>
              </a:rPr>
              <a:t>s, the basic ideas of it go all the way back to the ancient Greeks.  Aristotle (ca. 384-322 B.C.) developed a detailed system of logic (though one that was not quite as convenient and powerful as the modern one), and Chrysippus of Soli (ca. 281-205 B.C.) introduced a logic centered around logic AND, inclusive and exclusive OR, NOT, and implication, similarly to Boole</a:t>
            </a:r>
            <a:r>
              <a:rPr lang="en-US" altLang="zh-CN">
                <a:latin typeface="Times New Roman" pitchFamily="18" charset="0"/>
              </a:rPr>
              <a:t>’</a:t>
            </a:r>
            <a:r>
              <a:rPr lang="en-US" altLang="zh-CN">
                <a:latin typeface="Arial" pitchFamily="34" charset="0"/>
              </a:rPr>
              <a:t>s.  Chrysippus</a:t>
            </a:r>
            <a:r>
              <a:rPr lang="en-US" altLang="zh-CN">
                <a:latin typeface="Times New Roman" pitchFamily="18" charset="0"/>
              </a:rPr>
              <a:t>’</a:t>
            </a:r>
            <a:r>
              <a:rPr lang="en-US" altLang="zh-CN">
                <a:latin typeface="Arial" pitchFamily="34" charset="0"/>
              </a:rPr>
              <a:t> logic apparently included all of the key rules that Boole</a:t>
            </a:r>
            <a:r>
              <a:rPr lang="en-US" altLang="zh-CN">
                <a:latin typeface="Times New Roman" pitchFamily="18" charset="0"/>
              </a:rPr>
              <a:t>’</a:t>
            </a:r>
            <a:r>
              <a:rPr lang="en-US" altLang="zh-CN">
                <a:latin typeface="Arial" pitchFamily="34" charset="0"/>
              </a:rPr>
              <a:t>s logic had.  However, his original works were unfortunately lost; we only have fragments quoted by other authors.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9A7CEBD-857B-4B4A-9E45-386DD02E4FE3}" type="slidenum">
              <a:rPr lang="en-US" altLang="zh-CN" smtClean="0"/>
              <a:pPr eaLnBrk="1" hangingPunct="1"/>
              <a:t>30</a:t>
            </a:fld>
            <a:endParaRPr lang="en-US" altLang="zh-CN"/>
          </a:p>
        </p:txBody>
      </p:sp>
      <p:sp>
        <p:nvSpPr>
          <p:cNvPr id="73731" name="Rectangle 2"/>
          <p:cNvSpPr>
            <a:spLocks noGrp="1" noRot="1" noChangeAspect="1" noChangeArrowheads="1" noTextEdit="1"/>
          </p:cNvSpPr>
          <p:nvPr>
            <p:ph type="sldImg"/>
          </p:nvPr>
        </p:nvSpPr>
        <p:spPr>
          <a:xfrm>
            <a:off x="1141413" y="701675"/>
            <a:ext cx="4578350" cy="3435350"/>
          </a:xfrm>
          <a:ln/>
        </p:spPr>
      </p:sp>
      <p:sp>
        <p:nvSpPr>
          <p:cNvPr id="73732"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Also, note that the converse and inverse of p-&gt;q also have the same meaning as each other.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AC48B1E-6FB3-4D2E-AA78-B06CD82902A4}" type="slidenum">
              <a:rPr lang="en-US" altLang="zh-CN" smtClean="0"/>
              <a:pPr eaLnBrk="1" hangingPunct="1"/>
              <a:t>31</a:t>
            </a:fld>
            <a:endParaRPr lang="en-US" altLang="zh-CN"/>
          </a:p>
        </p:txBody>
      </p:sp>
      <p:sp>
        <p:nvSpPr>
          <p:cNvPr id="74755" name="Rectangle 2"/>
          <p:cNvSpPr>
            <a:spLocks noGrp="1" noRot="1" noChangeAspect="1" noChangeArrowheads="1" noTextEdit="1"/>
          </p:cNvSpPr>
          <p:nvPr>
            <p:ph type="sldImg"/>
          </p:nvPr>
        </p:nvSpPr>
        <p:spPr>
          <a:xfrm>
            <a:off x="1141413" y="701675"/>
            <a:ext cx="4578350" cy="3435350"/>
          </a:xfrm>
          <a:ln/>
        </p:spPr>
      </p:sp>
      <p:sp>
        <p:nvSpPr>
          <p:cNvPr id="74756"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1F3F24C-88B1-4BF1-A548-A7A5D67CB8F5}" type="slidenum">
              <a:rPr lang="en-US" altLang="zh-CN" smtClean="0"/>
              <a:pPr eaLnBrk="1" hangingPunct="1"/>
              <a:t>33</a:t>
            </a:fld>
            <a:endParaRPr lang="en-US" altLang="zh-CN"/>
          </a:p>
        </p:txBody>
      </p:sp>
      <p:sp>
        <p:nvSpPr>
          <p:cNvPr id="75779" name="Rectangle 2"/>
          <p:cNvSpPr>
            <a:spLocks noGrp="1" noRot="1" noChangeAspect="1" noChangeArrowheads="1" noTextEdit="1"/>
          </p:cNvSpPr>
          <p:nvPr>
            <p:ph type="sldImg"/>
          </p:nvPr>
        </p:nvSpPr>
        <p:spPr>
          <a:xfrm>
            <a:off x="1141413" y="701675"/>
            <a:ext cx="4578350" cy="3435350"/>
          </a:xfrm>
          <a:ln/>
        </p:spPr>
      </p:sp>
      <p:sp>
        <p:nvSpPr>
          <p:cNvPr id="75780"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Also, </a:t>
            </a:r>
            <a:r>
              <a:rPr lang="en-US" altLang="zh-CN" i="1">
                <a:latin typeface="Arial" pitchFamily="34" charset="0"/>
              </a:rPr>
              <a:t>p</a:t>
            </a:r>
            <a:r>
              <a:rPr lang="en-US" altLang="zh-CN">
                <a:latin typeface="Arial" pitchFamily="34" charset="0"/>
              </a:rPr>
              <a:t> IFF </a:t>
            </a:r>
            <a:r>
              <a:rPr lang="en-US" altLang="zh-CN" i="1">
                <a:latin typeface="Arial" pitchFamily="34" charset="0"/>
              </a:rPr>
              <a:t>q</a:t>
            </a:r>
            <a:r>
              <a:rPr lang="en-US" altLang="zh-CN">
                <a:latin typeface="Arial" pitchFamily="34" charset="0"/>
              </a:rPr>
              <a:t> is equivalent to (</a:t>
            </a:r>
            <a:r>
              <a:rPr lang="en-US" altLang="zh-CN" i="1">
                <a:latin typeface="Arial" pitchFamily="34" charset="0"/>
              </a:rPr>
              <a:t>p</a:t>
            </a:r>
            <a:r>
              <a:rPr lang="en-US" altLang="zh-CN">
                <a:latin typeface="Arial" pitchFamily="34" charset="0"/>
              </a:rPr>
              <a:t> -&gt; </a:t>
            </a:r>
            <a:r>
              <a:rPr lang="en-US" altLang="zh-CN" i="1">
                <a:latin typeface="Arial" pitchFamily="34" charset="0"/>
              </a:rPr>
              <a:t>q</a:t>
            </a:r>
            <a:r>
              <a:rPr lang="en-US" altLang="zh-CN">
                <a:latin typeface="Arial" pitchFamily="34" charset="0"/>
              </a:rPr>
              <a:t>) /\ (</a:t>
            </a:r>
            <a:r>
              <a:rPr lang="en-US" altLang="zh-CN" i="1">
                <a:latin typeface="Arial" pitchFamily="34" charset="0"/>
              </a:rPr>
              <a:t>q</a:t>
            </a:r>
            <a:r>
              <a:rPr lang="en-US" altLang="zh-CN">
                <a:latin typeface="Arial" pitchFamily="34" charset="0"/>
              </a:rPr>
              <a:t> -&gt; </a:t>
            </a:r>
            <a:r>
              <a:rPr lang="en-US" altLang="zh-CN" i="1">
                <a:latin typeface="Arial" pitchFamily="34" charset="0"/>
              </a:rPr>
              <a:t>p</a:t>
            </a:r>
            <a:r>
              <a:rPr lang="en-US" altLang="zh-CN">
                <a:latin typeface="Arial" pitchFamily="34" charset="0"/>
              </a:rPr>
              <a:t>).  (</a:t>
            </a:r>
            <a:r>
              <a:rPr lang="en-US" altLang="zh-CN">
                <a:latin typeface="Times New Roman" pitchFamily="18" charset="0"/>
              </a:rPr>
              <a:t>“</a:t>
            </a:r>
            <a:r>
              <a:rPr lang="en-US" altLang="zh-CN">
                <a:latin typeface="Arial" pitchFamily="34" charset="0"/>
              </a:rPr>
              <a:t>/\</a:t>
            </a:r>
            <a:r>
              <a:rPr lang="en-US" altLang="zh-CN">
                <a:latin typeface="Times New Roman" pitchFamily="18" charset="0"/>
              </a:rPr>
              <a:t>”</a:t>
            </a:r>
            <a:r>
              <a:rPr lang="en-US" altLang="zh-CN">
                <a:latin typeface="Arial" pitchFamily="34" charset="0"/>
              </a:rPr>
              <a:t> being the AND wedge)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811ADCA-0C2D-4BCD-8349-CAC4CF4B7636}" type="slidenum">
              <a:rPr lang="en-US" altLang="zh-CN" smtClean="0"/>
              <a:pPr eaLnBrk="1" hangingPunct="1"/>
              <a:t>37</a:t>
            </a:fld>
            <a:endParaRPr lang="en-US" altLang="zh-CN"/>
          </a:p>
        </p:txBody>
      </p:sp>
      <p:sp>
        <p:nvSpPr>
          <p:cNvPr id="76803" name="Rectangle 2"/>
          <p:cNvSpPr>
            <a:spLocks noGrp="1" noRot="1" noChangeAspect="1" noChangeArrowheads="1" noTextEdit="1"/>
          </p:cNvSpPr>
          <p:nvPr>
            <p:ph type="sldImg"/>
          </p:nvPr>
        </p:nvSpPr>
        <p:spPr>
          <a:xfrm>
            <a:off x="1141413" y="701675"/>
            <a:ext cx="4578350" cy="3435350"/>
          </a:xfrm>
          <a:ln/>
        </p:spPr>
      </p:sp>
      <p:sp>
        <p:nvSpPr>
          <p:cNvPr id="76804"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For fun, try writing down the truth tables for each of the 4 possible unary operators, and each of the 16 possible binary operators.  For each one, try to come up with an English description of the operator that conveys its meaning.  Also, figure out a way to define it in terms of other operators we already introduced.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80FEE3D-C846-4248-AEF7-855C2E7652D7}" type="slidenum">
              <a:rPr lang="en-US" altLang="zh-CN" smtClean="0"/>
              <a:pPr eaLnBrk="1" hangingPunct="1"/>
              <a:t>38</a:t>
            </a:fld>
            <a:endParaRPr lang="en-US" altLang="zh-CN"/>
          </a:p>
        </p:txBody>
      </p:sp>
      <p:sp>
        <p:nvSpPr>
          <p:cNvPr id="77827" name="Rectangle 2"/>
          <p:cNvSpPr>
            <a:spLocks noGrp="1" noRot="1" noChangeAspect="1" noChangeArrowheads="1" noTextEdit="1"/>
          </p:cNvSpPr>
          <p:nvPr>
            <p:ph type="sldImg"/>
          </p:nvPr>
        </p:nvSpPr>
        <p:spPr>
          <a:xfrm>
            <a:off x="1141413" y="701675"/>
            <a:ext cx="4578350" cy="3435350"/>
          </a:xfrm>
          <a:ln/>
        </p:spPr>
      </p:sp>
      <p:sp>
        <p:nvSpPr>
          <p:cNvPr id="77828"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7FFAF49-5CE1-4ACD-8128-5B66756B20D1}" type="slidenum">
              <a:rPr lang="en-US" altLang="zh-CN" smtClean="0"/>
              <a:pPr eaLnBrk="1" hangingPunct="1"/>
              <a:t>41</a:t>
            </a:fld>
            <a:endParaRPr lang="en-US" altLang="zh-CN"/>
          </a:p>
        </p:txBody>
      </p:sp>
      <p:sp>
        <p:nvSpPr>
          <p:cNvPr id="78851" name="Rectangle 2"/>
          <p:cNvSpPr>
            <a:spLocks noGrp="1" noRot="1" noChangeAspect="1" noChangeArrowheads="1" noTextEdit="1"/>
          </p:cNvSpPr>
          <p:nvPr>
            <p:ph type="sldImg"/>
          </p:nvPr>
        </p:nvSpPr>
        <p:spPr>
          <a:xfrm>
            <a:off x="1141413" y="701675"/>
            <a:ext cx="4578350" cy="3435350"/>
          </a:xfrm>
          <a:ln/>
        </p:spPr>
      </p:sp>
      <p:sp>
        <p:nvSpPr>
          <p:cNvPr id="78852"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As an exercise, drop the truth tables for </a:t>
            </a:r>
            <a:r>
              <a:rPr lang="en-US" altLang="zh-CN" i="1">
                <a:latin typeface="Arial" pitchFamily="34" charset="0"/>
              </a:rPr>
              <a:t>f</a:t>
            </a:r>
            <a:r>
              <a:rPr lang="en-US" altLang="zh-CN">
                <a:latin typeface="Arial" pitchFamily="34" charset="0"/>
              </a:rPr>
              <a:t> /\ (</a:t>
            </a:r>
            <a:r>
              <a:rPr lang="en-US" altLang="zh-CN" i="1">
                <a:latin typeface="Arial" pitchFamily="34" charset="0"/>
              </a:rPr>
              <a:t>g</a:t>
            </a:r>
            <a:r>
              <a:rPr lang="en-US" altLang="zh-CN">
                <a:latin typeface="Arial" pitchFamily="34" charset="0"/>
              </a:rPr>
              <a:t> \/ </a:t>
            </a:r>
            <a:r>
              <a:rPr lang="en-US" altLang="zh-CN" i="1">
                <a:latin typeface="Arial" pitchFamily="34" charset="0"/>
              </a:rPr>
              <a:t>s</a:t>
            </a:r>
            <a:r>
              <a:rPr lang="en-US" altLang="zh-CN">
                <a:latin typeface="Arial" pitchFamily="34" charset="0"/>
              </a:rPr>
              <a:t>) and (</a:t>
            </a:r>
            <a:r>
              <a:rPr lang="en-US" altLang="zh-CN" i="1">
                <a:latin typeface="Arial" pitchFamily="34" charset="0"/>
              </a:rPr>
              <a:t>f</a:t>
            </a:r>
            <a:r>
              <a:rPr lang="en-US" altLang="zh-CN">
                <a:latin typeface="Arial" pitchFamily="34" charset="0"/>
              </a:rPr>
              <a:t> /\ </a:t>
            </a:r>
            <a:r>
              <a:rPr lang="en-US" altLang="zh-CN" i="1">
                <a:latin typeface="Arial" pitchFamily="34" charset="0"/>
              </a:rPr>
              <a:t>g</a:t>
            </a:r>
            <a:r>
              <a:rPr lang="en-US" altLang="zh-CN">
                <a:latin typeface="Arial" pitchFamily="34" charset="0"/>
              </a:rPr>
              <a:t>) \/ </a:t>
            </a:r>
            <a:r>
              <a:rPr lang="en-US" altLang="zh-CN" i="1">
                <a:latin typeface="Arial" pitchFamily="34" charset="0"/>
              </a:rPr>
              <a:t>s</a:t>
            </a:r>
            <a:r>
              <a:rPr lang="en-US" altLang="zh-CN">
                <a:latin typeface="Arial" pitchFamily="34" charset="0"/>
              </a:rPr>
              <a:t> to see that they</a:t>
            </a:r>
            <a:r>
              <a:rPr lang="en-US" altLang="zh-CN">
                <a:latin typeface="Times New Roman" pitchFamily="18" charset="0"/>
              </a:rPr>
              <a:t>’</a:t>
            </a:r>
            <a:r>
              <a:rPr lang="en-US" altLang="zh-CN">
                <a:latin typeface="Arial" pitchFamily="34" charset="0"/>
              </a:rPr>
              <a:t>re different, and thus the parentheses are necessary.</a:t>
            </a:r>
          </a:p>
          <a:p>
            <a:pPr eaLnBrk="1" hangingPunct="1"/>
            <a:r>
              <a:rPr lang="en-US" altLang="zh-CN">
                <a:latin typeface="Arial" pitchFamily="34" charset="0"/>
              </a:rPr>
              <a:t>	Precedence conventions such as the one in the second bullet help to reduce the number of parentheses needed in expressions.  Note that negation, with its tight binding (high precedence), and with its position to the left of its operand, behaves similarly to a negative sign in arithmetic.</a:t>
            </a:r>
          </a:p>
          <a:p>
            <a:pPr eaLnBrk="1" hangingPunct="1"/>
            <a:r>
              <a:rPr lang="en-US" altLang="zh-CN">
                <a:latin typeface="Arial" pitchFamily="34" charset="0"/>
              </a:rPr>
              <a:t>	There is also a precedence convention that you see sometimes (for example, in the C programming language) that AND takes precedence over OR.  However, this convention is not quite universally accepted, not all systems adopt it.  Therefore, to be safe, you should always include parentheses whenever you are mixing ANDs and ORs in a single sequence of binary operators.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759D68E-5E63-4D15-B0A3-5395721BB237}" type="slidenum">
              <a:rPr lang="en-US" altLang="zh-CN" smtClean="0"/>
              <a:pPr eaLnBrk="1" hangingPunct="1"/>
              <a:t>42</a:t>
            </a:fld>
            <a:endParaRPr lang="en-US" altLang="zh-CN"/>
          </a:p>
        </p:txBody>
      </p:sp>
      <p:sp>
        <p:nvSpPr>
          <p:cNvPr id="79875" name="Rectangle 2"/>
          <p:cNvSpPr>
            <a:spLocks noGrp="1" noRot="1" noChangeAspect="1" noChangeArrowheads="1" noTextEdit="1"/>
          </p:cNvSpPr>
          <p:nvPr>
            <p:ph type="sldImg"/>
          </p:nvPr>
        </p:nvSpPr>
        <p:spPr>
          <a:xfrm>
            <a:off x="1141413" y="701675"/>
            <a:ext cx="4578350" cy="3435350"/>
          </a:xfrm>
          <a:ln/>
        </p:spPr>
      </p:sp>
      <p:sp>
        <p:nvSpPr>
          <p:cNvPr id="79876"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itchFamily="34" charset="0"/>
              </a:rPr>
              <a:t>For slides that have interactive exercises, it may be a good idea to stop the class for a minute to allow the students to discuss the problem with their neighbors, then call on someone to answer.  This will help keep the students engaged in the lecture activity.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A7C7EED-3145-4961-9213-323D25D89C5F}" type="slidenum">
              <a:rPr lang="en-US" altLang="zh-CN" smtClean="0"/>
              <a:pPr eaLnBrk="1" hangingPunct="1"/>
              <a:t>44</a:t>
            </a:fld>
            <a:endParaRPr lang="en-US" altLang="zh-CN"/>
          </a:p>
        </p:txBody>
      </p:sp>
      <p:sp>
        <p:nvSpPr>
          <p:cNvPr id="72707" name="Rectangle 2"/>
          <p:cNvSpPr>
            <a:spLocks noGrp="1" noRot="1" noChangeAspect="1" noChangeArrowheads="1" noTextEdit="1"/>
          </p:cNvSpPr>
          <p:nvPr>
            <p:ph type="sldImg"/>
          </p:nvPr>
        </p:nvSpPr>
        <p:spPr>
          <a:xfrm>
            <a:off x="1141413" y="701675"/>
            <a:ext cx="4578350" cy="3435350"/>
          </a:xfrm>
          <a:ln/>
        </p:spPr>
      </p:sp>
      <p:sp>
        <p:nvSpPr>
          <p:cNvPr id="72708"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0706048-B101-46F8-A859-5E865317BC77}" type="slidenum">
              <a:rPr lang="en-US" altLang="zh-CN" smtClean="0"/>
              <a:pPr eaLnBrk="1" hangingPunct="1"/>
              <a:t>49</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A8259C0-C11F-4302-8BEF-FEC69BAE9561}" type="slidenum">
              <a:rPr lang="en-US" altLang="zh-CN" smtClean="0"/>
              <a:pPr eaLnBrk="1" hangingPunct="1"/>
              <a:t>10</a:t>
            </a:fld>
            <a:endParaRPr lang="en-US" altLang="zh-CN"/>
          </a:p>
        </p:txBody>
      </p:sp>
      <p:sp>
        <p:nvSpPr>
          <p:cNvPr id="56323" name="Rectangle 2"/>
          <p:cNvSpPr>
            <a:spLocks noGrp="1" noRot="1" noChangeAspect="1" noChangeArrowheads="1" noTextEdit="1"/>
          </p:cNvSpPr>
          <p:nvPr>
            <p:ph type="sldImg"/>
          </p:nvPr>
        </p:nvSpPr>
        <p:spPr>
          <a:xfrm>
            <a:off x="1141413" y="701675"/>
            <a:ext cx="4578350" cy="3435350"/>
          </a:xfrm>
          <a:ln/>
        </p:spPr>
      </p:sp>
      <p:sp>
        <p:nvSpPr>
          <p:cNvPr id="56324"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A8259C0-C11F-4302-8BEF-FEC69BAE9561}" type="slidenum">
              <a:rPr lang="en-US" altLang="zh-CN" smtClean="0"/>
              <a:pPr eaLnBrk="1" hangingPunct="1"/>
              <a:t>11</a:t>
            </a:fld>
            <a:endParaRPr lang="en-US" altLang="zh-CN"/>
          </a:p>
        </p:txBody>
      </p:sp>
      <p:sp>
        <p:nvSpPr>
          <p:cNvPr id="56323" name="Rectangle 2"/>
          <p:cNvSpPr>
            <a:spLocks noGrp="1" noRot="1" noChangeAspect="1" noChangeArrowheads="1" noTextEdit="1"/>
          </p:cNvSpPr>
          <p:nvPr>
            <p:ph type="sldImg"/>
          </p:nvPr>
        </p:nvSpPr>
        <p:spPr>
          <a:xfrm>
            <a:off x="1141413" y="701675"/>
            <a:ext cx="4578350" cy="3435350"/>
          </a:xfrm>
          <a:ln/>
        </p:spPr>
      </p:sp>
      <p:sp>
        <p:nvSpPr>
          <p:cNvPr id="56324"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8D5EA0B-B1FC-4F9E-B63A-49DAC09A4BDB}" type="slidenum">
              <a:rPr lang="en-US" altLang="zh-CN" smtClean="0"/>
              <a:pPr eaLnBrk="1" hangingPunct="1"/>
              <a:t>12</a:t>
            </a:fld>
            <a:endParaRPr lang="en-US" altLang="zh-CN"/>
          </a:p>
        </p:txBody>
      </p:sp>
      <p:sp>
        <p:nvSpPr>
          <p:cNvPr id="57347" name="Rectangle 2"/>
          <p:cNvSpPr>
            <a:spLocks noGrp="1" noRot="1" noChangeAspect="1" noChangeArrowheads="1" noTextEdit="1"/>
          </p:cNvSpPr>
          <p:nvPr>
            <p:ph type="sldImg"/>
          </p:nvPr>
        </p:nvSpPr>
        <p:spPr>
          <a:xfrm>
            <a:off x="1141413" y="701675"/>
            <a:ext cx="4578350" cy="3435350"/>
          </a:xfrm>
          <a:ln/>
        </p:spPr>
      </p:sp>
      <p:sp>
        <p:nvSpPr>
          <p:cNvPr id="57348"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19E349A-E9C0-4B6D-8475-63DDF495CEE3}" type="slidenum">
              <a:rPr lang="en-US" altLang="zh-CN" smtClean="0"/>
              <a:pPr eaLnBrk="1" hangingPunct="1"/>
              <a:t>13</a:t>
            </a:fld>
            <a:endParaRPr lang="en-US" altLang="zh-CN"/>
          </a:p>
        </p:txBody>
      </p:sp>
      <p:sp>
        <p:nvSpPr>
          <p:cNvPr id="58371" name="Rectangle 2"/>
          <p:cNvSpPr>
            <a:spLocks noGrp="1" noRot="1" noChangeAspect="1" noChangeArrowheads="1" noTextEdit="1"/>
          </p:cNvSpPr>
          <p:nvPr>
            <p:ph type="sldImg"/>
          </p:nvPr>
        </p:nvSpPr>
        <p:spPr>
          <a:xfrm>
            <a:off x="1141413" y="701675"/>
            <a:ext cx="4578350" cy="3435350"/>
          </a:xfrm>
          <a:ln/>
        </p:spPr>
      </p:sp>
      <p:sp>
        <p:nvSpPr>
          <p:cNvPr id="58372"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131C2BB-B042-4C4E-8BDA-C2ADD438D43D}" type="slidenum">
              <a:rPr lang="en-US" altLang="zh-CN" smtClean="0"/>
              <a:pPr eaLnBrk="1" hangingPunct="1"/>
              <a:t>14</a:t>
            </a:fld>
            <a:endParaRPr lang="en-US" altLang="zh-CN"/>
          </a:p>
        </p:txBody>
      </p:sp>
      <p:sp>
        <p:nvSpPr>
          <p:cNvPr id="59395" name="Rectangle 2"/>
          <p:cNvSpPr>
            <a:spLocks noGrp="1" noRot="1" noChangeAspect="1" noChangeArrowheads="1" noTextEdit="1"/>
          </p:cNvSpPr>
          <p:nvPr>
            <p:ph type="sldImg"/>
          </p:nvPr>
        </p:nvSpPr>
        <p:spPr>
          <a:xfrm>
            <a:off x="1141413" y="701675"/>
            <a:ext cx="4578350" cy="3435350"/>
          </a:xfrm>
          <a:ln/>
        </p:spPr>
      </p:sp>
      <p:sp>
        <p:nvSpPr>
          <p:cNvPr id="59396"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9ED6D1A-E9FA-4AD1-BED6-7939954C8B3D}" type="slidenum">
              <a:rPr lang="en-US" altLang="zh-CN" smtClean="0"/>
              <a:pPr eaLnBrk="1" hangingPunct="1"/>
              <a:t>15</a:t>
            </a:fld>
            <a:endParaRPr lang="en-US" altLang="zh-CN"/>
          </a:p>
        </p:txBody>
      </p:sp>
      <p:sp>
        <p:nvSpPr>
          <p:cNvPr id="60419" name="Rectangle 2"/>
          <p:cNvSpPr>
            <a:spLocks noGrp="1" noRot="1" noChangeAspect="1" noChangeArrowheads="1" noTextEdit="1"/>
          </p:cNvSpPr>
          <p:nvPr>
            <p:ph type="sldImg"/>
          </p:nvPr>
        </p:nvSpPr>
        <p:spPr>
          <a:xfrm>
            <a:off x="1141413" y="701675"/>
            <a:ext cx="4578350" cy="3435350"/>
          </a:xfrm>
          <a:ln/>
        </p:spPr>
      </p:sp>
      <p:sp>
        <p:nvSpPr>
          <p:cNvPr id="60420"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666B83-884B-46AF-8D90-A2281EBFAD68}" type="slidenum">
              <a:rPr lang="en-US" altLang="zh-CN" smtClean="0"/>
              <a:pPr eaLnBrk="1" hangingPunct="1"/>
              <a:t>16</a:t>
            </a:fld>
            <a:endParaRPr lang="en-US" altLang="zh-CN"/>
          </a:p>
        </p:txBody>
      </p:sp>
      <p:sp>
        <p:nvSpPr>
          <p:cNvPr id="61443" name="Rectangle 2"/>
          <p:cNvSpPr>
            <a:spLocks noGrp="1" noRot="1" noChangeAspect="1" noChangeArrowheads="1" noTextEdit="1"/>
          </p:cNvSpPr>
          <p:nvPr>
            <p:ph type="sldImg"/>
          </p:nvPr>
        </p:nvSpPr>
        <p:spPr>
          <a:xfrm>
            <a:off x="1141413" y="701675"/>
            <a:ext cx="4578350" cy="3435350"/>
          </a:xfrm>
          <a:ln/>
        </p:spPr>
      </p:sp>
      <p:sp>
        <p:nvSpPr>
          <p:cNvPr id="61444" name="Rectangle 3"/>
          <p:cNvSpPr>
            <a:spLocks noGrp="1" noChangeArrowheads="1"/>
          </p:cNvSpPr>
          <p:nvPr>
            <p:ph type="body" idx="1"/>
          </p:nvPr>
        </p:nvSpPr>
        <p:spPr>
          <a:xfrm>
            <a:off x="912813" y="4371975"/>
            <a:ext cx="5032375"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1000">
                <a:latin typeface="Arial" pitchFamily="34" charset="0"/>
              </a:rPr>
              <a:t>Note that AND is commutative and associative, which means that we can write a long conjunction (like in the first bullet on the left) without parenthesizing it.  It also doesn</a:t>
            </a:r>
            <a:r>
              <a:rPr lang="en-US" altLang="zh-CN" sz="1000">
                <a:latin typeface="Times New Roman" pitchFamily="18" charset="0"/>
              </a:rPr>
              <a:t>’</a:t>
            </a:r>
            <a:r>
              <a:rPr lang="en-US" altLang="zh-CN" sz="1000">
                <a:latin typeface="Arial" pitchFamily="34" charset="0"/>
              </a:rPr>
              <a:t>t matter what order the </a:t>
            </a:r>
            <a:r>
              <a:rPr lang="en-US" altLang="zh-CN" sz="1000" i="1">
                <a:latin typeface="Arial" pitchFamily="34" charset="0"/>
              </a:rPr>
              <a:t>n</a:t>
            </a:r>
            <a:r>
              <a:rPr lang="en-US" altLang="zh-CN" sz="1000">
                <a:latin typeface="Arial" pitchFamily="34" charset="0"/>
              </a:rPr>
              <a:t> propositions are in.</a:t>
            </a:r>
          </a:p>
          <a:p>
            <a:pPr eaLnBrk="1" hangingPunct="1">
              <a:lnSpc>
                <a:spcPct val="80000"/>
              </a:lnSpc>
            </a:pPr>
            <a:r>
              <a:rPr lang="en-US" altLang="zh-CN" sz="1000">
                <a:latin typeface="Arial" pitchFamily="34" charset="0"/>
              </a:rPr>
              <a:t>	The fact that an </a:t>
            </a:r>
            <a:r>
              <a:rPr lang="en-US" altLang="zh-CN" sz="1000" i="1">
                <a:latin typeface="Arial" pitchFamily="34" charset="0"/>
              </a:rPr>
              <a:t>n</a:t>
            </a:r>
            <a:r>
              <a:rPr lang="en-US" altLang="zh-CN" sz="1000">
                <a:latin typeface="Arial" pitchFamily="34" charset="0"/>
              </a:rPr>
              <a:t>-operand operator has 2^</a:t>
            </a:r>
            <a:r>
              <a:rPr lang="en-US" altLang="zh-CN" sz="1000" i="1">
                <a:latin typeface="Arial" pitchFamily="34" charset="0"/>
              </a:rPr>
              <a:t>n</a:t>
            </a:r>
            <a:r>
              <a:rPr lang="en-US" altLang="zh-CN" sz="1000">
                <a:latin typeface="Arial" pitchFamily="34" charset="0"/>
              </a:rPr>
              <a:t> rows in its truth table is an easy consequence of the product rule of combinatorics.  Here is a proof.  Note that for the table to be complete, we must have 1 row for every possible assignment of truth values to the </a:t>
            </a:r>
            <a:r>
              <a:rPr lang="en-US" altLang="zh-CN" sz="1000" i="1">
                <a:latin typeface="Arial" pitchFamily="34" charset="0"/>
              </a:rPr>
              <a:t>n</a:t>
            </a:r>
            <a:r>
              <a:rPr lang="en-US" altLang="zh-CN" sz="1000">
                <a:latin typeface="Arial" pitchFamily="34" charset="0"/>
              </a:rPr>
              <a:t> operands.  Thus, there is 1 row for every function </a:t>
            </a:r>
            <a:r>
              <a:rPr lang="en-US" altLang="zh-CN" sz="1000" i="1">
                <a:latin typeface="Arial" pitchFamily="34" charset="0"/>
              </a:rPr>
              <a:t>f</a:t>
            </a:r>
            <a:r>
              <a:rPr lang="en-US" altLang="zh-CN" sz="1000">
                <a:latin typeface="Arial" pitchFamily="34" charset="0"/>
              </a:rPr>
              <a:t>:</a:t>
            </a:r>
            <a:r>
              <a:rPr lang="en-US" altLang="zh-CN" sz="1000" i="1">
                <a:latin typeface="Arial" pitchFamily="34" charset="0"/>
              </a:rPr>
              <a:t>V</a:t>
            </a:r>
            <a:r>
              <a:rPr lang="en-US" altLang="zh-CN" sz="1000">
                <a:latin typeface="Arial" pitchFamily="34" charset="0"/>
              </a:rPr>
              <a:t>-&gt;</a:t>
            </a:r>
            <a:r>
              <a:rPr lang="en-US" altLang="zh-CN" sz="1000" i="1">
                <a:latin typeface="Arial" pitchFamily="34" charset="0"/>
              </a:rPr>
              <a:t>B</a:t>
            </a:r>
            <a:r>
              <a:rPr lang="en-US" altLang="zh-CN" sz="1000">
                <a:latin typeface="Arial" pitchFamily="34" charset="0"/>
              </a:rPr>
              <a:t>, where </a:t>
            </a:r>
            <a:r>
              <a:rPr lang="en-US" altLang="zh-CN" sz="1000" i="1">
                <a:latin typeface="Arial" pitchFamily="34" charset="0"/>
              </a:rPr>
              <a:t>V</a:t>
            </a:r>
            <a:r>
              <a:rPr lang="en-US" altLang="zh-CN" sz="1000">
                <a:latin typeface="Arial" pitchFamily="34" charset="0"/>
              </a:rPr>
              <a:t> is the set of operand columns {</a:t>
            </a:r>
            <a:r>
              <a:rPr lang="en-US" altLang="zh-CN" sz="1000" i="1">
                <a:latin typeface="Arial" pitchFamily="34" charset="0"/>
              </a:rPr>
              <a:t>p</a:t>
            </a:r>
            <a:r>
              <a:rPr lang="en-US" altLang="zh-CN" sz="1000">
                <a:latin typeface="Arial" pitchFamily="34" charset="0"/>
              </a:rPr>
              <a:t>,</a:t>
            </a:r>
            <a:r>
              <a:rPr lang="en-US" altLang="zh-CN" sz="1000" i="1">
                <a:latin typeface="Arial" pitchFamily="34" charset="0"/>
              </a:rPr>
              <a:t>q</a:t>
            </a:r>
            <a:r>
              <a:rPr lang="en-US" altLang="zh-CN" sz="1000">
                <a:latin typeface="Arial" pitchFamily="34" charset="0"/>
              </a:rPr>
              <a:t>,</a:t>
            </a:r>
            <a:r>
              <a:rPr lang="en-US" altLang="zh-CN" sz="1000">
                <a:latin typeface="Times New Roman" pitchFamily="18" charset="0"/>
              </a:rPr>
              <a:t>…</a:t>
            </a:r>
            <a:r>
              <a:rPr lang="en-US" altLang="zh-CN" sz="1000">
                <a:latin typeface="Arial" pitchFamily="34" charset="0"/>
              </a:rPr>
              <a:t>} and </a:t>
            </a:r>
            <a:r>
              <a:rPr lang="en-US" altLang="zh-CN" sz="1000" i="1">
                <a:latin typeface="Arial" pitchFamily="34" charset="0"/>
              </a:rPr>
              <a:t>B</a:t>
            </a:r>
            <a:r>
              <a:rPr lang="en-US" altLang="zh-CN" sz="1000">
                <a:latin typeface="Arial" pitchFamily="34" charset="0"/>
              </a:rPr>
              <a:t>={T,F}.  Here, |</a:t>
            </a:r>
            <a:r>
              <a:rPr lang="en-US" altLang="zh-CN" sz="1000" i="1">
                <a:latin typeface="Arial" pitchFamily="34" charset="0"/>
              </a:rPr>
              <a:t>V</a:t>
            </a:r>
            <a:r>
              <a:rPr lang="en-US" altLang="zh-CN" sz="1000">
                <a:latin typeface="Arial" pitchFamily="34" charset="0"/>
              </a:rPr>
              <a:t>|=</a:t>
            </a:r>
            <a:r>
              <a:rPr lang="en-US" altLang="zh-CN" sz="1000" i="1">
                <a:latin typeface="Arial" pitchFamily="34" charset="0"/>
              </a:rPr>
              <a:t>n</a:t>
            </a:r>
            <a:r>
              <a:rPr lang="en-US" altLang="zh-CN" sz="1000">
                <a:latin typeface="Arial" pitchFamily="34" charset="0"/>
              </a:rPr>
              <a:t> and |</a:t>
            </a:r>
            <a:r>
              <a:rPr lang="en-US" altLang="zh-CN" sz="1000" i="1">
                <a:latin typeface="Arial" pitchFamily="34" charset="0"/>
              </a:rPr>
              <a:t>B</a:t>
            </a:r>
            <a:r>
              <a:rPr lang="en-US" altLang="zh-CN" sz="1000">
                <a:latin typeface="Arial" pitchFamily="34" charset="0"/>
              </a:rPr>
              <a:t>|=2.  The number of functions from a set of size </a:t>
            </a:r>
            <a:r>
              <a:rPr lang="en-US" altLang="zh-CN" sz="1000" i="1">
                <a:latin typeface="Arial" pitchFamily="34" charset="0"/>
              </a:rPr>
              <a:t>n</a:t>
            </a:r>
            <a:r>
              <a:rPr lang="en-US" altLang="zh-CN" sz="1000">
                <a:latin typeface="Arial" pitchFamily="34" charset="0"/>
              </a:rPr>
              <a:t> to a set of size </a:t>
            </a:r>
            <a:r>
              <a:rPr lang="en-US" altLang="zh-CN" sz="1000" i="1">
                <a:latin typeface="Arial" pitchFamily="34" charset="0"/>
              </a:rPr>
              <a:t>m</a:t>
            </a:r>
            <a:r>
              <a:rPr lang="en-US" altLang="zh-CN" sz="1000">
                <a:latin typeface="Arial" pitchFamily="34" charset="0"/>
              </a:rPr>
              <a:t> is </a:t>
            </a:r>
            <a:r>
              <a:rPr lang="en-US" altLang="zh-CN" sz="1000" i="1">
                <a:latin typeface="Arial" pitchFamily="34" charset="0"/>
              </a:rPr>
              <a:t>m</a:t>
            </a:r>
            <a:r>
              <a:rPr lang="en-US" altLang="zh-CN" sz="1000">
                <a:latin typeface="Arial" pitchFamily="34" charset="0"/>
              </a:rPr>
              <a:t>^</a:t>
            </a:r>
            <a:r>
              <a:rPr lang="en-US" altLang="zh-CN" sz="1000" i="1">
                <a:latin typeface="Arial" pitchFamily="34" charset="0"/>
              </a:rPr>
              <a:t>n</a:t>
            </a:r>
            <a:r>
              <a:rPr lang="en-US" altLang="zh-CN" sz="1000">
                <a:latin typeface="Arial" pitchFamily="34" charset="0"/>
              </a:rPr>
              <a:t>.  This is because of the product rule, as we will see in a moment. In this case, </a:t>
            </a:r>
            <a:r>
              <a:rPr lang="en-US" altLang="zh-CN" sz="1000" i="1">
                <a:latin typeface="Arial" pitchFamily="34" charset="0"/>
              </a:rPr>
              <a:t>m</a:t>
            </a:r>
            <a:r>
              <a:rPr lang="en-US" altLang="zh-CN" sz="1000">
                <a:latin typeface="Arial" pitchFamily="34" charset="0"/>
              </a:rPr>
              <a:t>=2 so we get 2^</a:t>
            </a:r>
            <a:r>
              <a:rPr lang="en-US" altLang="zh-CN" sz="1000" i="1">
                <a:latin typeface="Arial" pitchFamily="34" charset="0"/>
              </a:rPr>
              <a:t>n</a:t>
            </a:r>
            <a:r>
              <a:rPr lang="en-US" altLang="zh-CN" sz="1000">
                <a:latin typeface="Arial" pitchFamily="34" charset="0"/>
              </a:rPr>
              <a:t> such functions.  In terms of the product rule:  There are 2 possible values for </a:t>
            </a:r>
            <a:r>
              <a:rPr lang="en-US" altLang="zh-CN" sz="1000" i="1">
                <a:latin typeface="Arial" pitchFamily="34" charset="0"/>
              </a:rPr>
              <a:t>p</a:t>
            </a:r>
            <a:r>
              <a:rPr lang="en-US" altLang="zh-CN" sz="1000">
                <a:latin typeface="Arial" pitchFamily="34" charset="0"/>
              </a:rPr>
              <a:t>.  For each of these, there are 2 possible values for q, since the choice of q is independent of the choice of p.  And so on.  So there are 2x2x</a:t>
            </a:r>
            <a:r>
              <a:rPr lang="en-US" altLang="zh-CN" sz="1000">
                <a:latin typeface="Times New Roman" pitchFamily="18" charset="0"/>
              </a:rPr>
              <a:t>…</a:t>
            </a:r>
            <a:r>
              <a:rPr lang="en-US" altLang="zh-CN" sz="1000">
                <a:latin typeface="Arial" pitchFamily="34" charset="0"/>
              </a:rPr>
              <a:t>(n repetitions)</a:t>
            </a:r>
            <a:r>
              <a:rPr lang="en-US" altLang="zh-CN" sz="1000">
                <a:latin typeface="Times New Roman" pitchFamily="18" charset="0"/>
              </a:rPr>
              <a:t>…</a:t>
            </a:r>
            <a:r>
              <a:rPr lang="en-US" altLang="zh-CN" sz="1000">
                <a:latin typeface="Arial" pitchFamily="34" charset="0"/>
              </a:rPr>
              <a:t>x2 possible rows, thus 2^</a:t>
            </a:r>
            <a:r>
              <a:rPr lang="en-US" altLang="zh-CN" sz="1000" i="1">
                <a:latin typeface="Arial" pitchFamily="34" charset="0"/>
              </a:rPr>
              <a:t>n</a:t>
            </a:r>
            <a:r>
              <a:rPr lang="en-US" altLang="zh-CN" sz="1000">
                <a:latin typeface="Arial" pitchFamily="34" charset="0"/>
              </a:rPr>
              <a:t>.  Of course, we haven</a:t>
            </a:r>
            <a:r>
              <a:rPr lang="en-US" altLang="zh-CN" sz="1000">
                <a:latin typeface="Times New Roman" pitchFamily="18" charset="0"/>
              </a:rPr>
              <a:t>’</a:t>
            </a:r>
            <a:r>
              <a:rPr lang="en-US" altLang="zh-CN" sz="1000">
                <a:latin typeface="Arial" pitchFamily="34" charset="0"/>
              </a:rPr>
              <a:t>t defined the product rule, set cardinality, or functions yet, so don</a:t>
            </a:r>
            <a:r>
              <a:rPr lang="en-US" altLang="zh-CN" sz="1000">
                <a:latin typeface="Times New Roman" pitchFamily="18" charset="0"/>
              </a:rPr>
              <a:t>’</a:t>
            </a:r>
            <a:r>
              <a:rPr lang="en-US" altLang="zh-CN" sz="1000">
                <a:latin typeface="Arial" pitchFamily="34" charset="0"/>
              </a:rPr>
              <a:t>t worry if the above argument doesn</a:t>
            </a:r>
            <a:r>
              <a:rPr lang="en-US" altLang="zh-CN" sz="1000">
                <a:latin typeface="Times New Roman" pitchFamily="18" charset="0"/>
              </a:rPr>
              <a:t>’</a:t>
            </a:r>
            <a:r>
              <a:rPr lang="en-US" altLang="zh-CN" sz="1000">
                <a:latin typeface="Arial" pitchFamily="34" charset="0"/>
              </a:rPr>
              <a:t>t quite make sense to you yet.</a:t>
            </a:r>
            <a:endParaRPr lang="en-US" altLang="zh-CN" sz="1000" i="1">
              <a:latin typeface="Arial" pitchFamily="34" charset="0"/>
            </a:endParaRPr>
          </a:p>
          <a:p>
            <a:pPr eaLnBrk="1" hangingPunct="1">
              <a:lnSpc>
                <a:spcPct val="80000"/>
              </a:lnSpc>
            </a:pPr>
            <a:r>
              <a:rPr lang="en-US" altLang="zh-CN" sz="1000">
                <a:latin typeface="Arial" pitchFamily="34" charset="0"/>
              </a:rPr>
              <a:t>	In the second bullet, we would say, {NOT,AND} is a </a:t>
            </a:r>
            <a:r>
              <a:rPr lang="en-US" altLang="zh-CN" sz="1000" i="1">
                <a:latin typeface="Arial" pitchFamily="34" charset="0"/>
              </a:rPr>
              <a:t>universal</a:t>
            </a:r>
            <a:r>
              <a:rPr lang="en-US" altLang="zh-CN" sz="1000">
                <a:latin typeface="Arial" pitchFamily="34" charset="0"/>
              </a:rPr>
              <a:t> set of Boolean operators, but we haven</a:t>
            </a:r>
            <a:r>
              <a:rPr lang="en-US" altLang="zh-CN" sz="1000">
                <a:latin typeface="Times New Roman" pitchFamily="18" charset="0"/>
              </a:rPr>
              <a:t>’</a:t>
            </a:r>
            <a:r>
              <a:rPr lang="en-US" altLang="zh-CN" sz="1000">
                <a:latin typeface="Arial" pitchFamily="34" charset="0"/>
              </a:rPr>
              <a:t>t even defined sets yet.  If you already know what a set is, a universal set of operators over a given domain is a set of operators such that nested expressions involving those operators are sufficient to express </a:t>
            </a:r>
            <a:r>
              <a:rPr lang="en-US" altLang="zh-CN" sz="1000" i="1">
                <a:latin typeface="Arial" pitchFamily="34" charset="0"/>
              </a:rPr>
              <a:t>any</a:t>
            </a:r>
            <a:r>
              <a:rPr lang="en-US" altLang="zh-CN" sz="1000">
                <a:latin typeface="Arial" pitchFamily="34" charset="0"/>
              </a:rPr>
              <a:t> possible operator over that domain.  In this case, the domain is B={T,F}.  The proof that {NOT,AND} is universal is as follows: OR can be defined by </a:t>
            </a:r>
            <a:r>
              <a:rPr lang="en-US" altLang="zh-CN" sz="1000" i="1">
                <a:latin typeface="Arial" pitchFamily="34" charset="0"/>
              </a:rPr>
              <a:t>p</a:t>
            </a:r>
            <a:r>
              <a:rPr lang="en-US" altLang="zh-CN" sz="1000">
                <a:latin typeface="Arial" pitchFamily="34" charset="0"/>
              </a:rPr>
              <a:t> OR </a:t>
            </a:r>
            <a:r>
              <a:rPr lang="en-US" altLang="zh-CN" sz="1000" i="1">
                <a:latin typeface="Arial" pitchFamily="34" charset="0"/>
              </a:rPr>
              <a:t>q</a:t>
            </a:r>
            <a:r>
              <a:rPr lang="en-US" altLang="zh-CN" sz="1000">
                <a:latin typeface="Arial" pitchFamily="34" charset="0"/>
              </a:rPr>
              <a:t> = NOT(NOT(p) AND NOT(q)) (easily verified; this is one of DeMorgan</a:t>
            </a:r>
            <a:r>
              <a:rPr lang="en-US" altLang="zh-CN" sz="1000">
                <a:latin typeface="Times New Roman" pitchFamily="18" charset="0"/>
              </a:rPr>
              <a:t>’</a:t>
            </a:r>
            <a:r>
              <a:rPr lang="en-US" altLang="zh-CN" sz="1000">
                <a:latin typeface="Arial" pitchFamily="34" charset="0"/>
              </a:rPr>
              <a:t>s Laws, which we will get to later).  Now, armed with OR, AND, and NOT, we can show how to express </a:t>
            </a:r>
            <a:r>
              <a:rPr lang="en-US" altLang="zh-CN" sz="1000" i="1" u="sng">
                <a:latin typeface="Arial" pitchFamily="34" charset="0"/>
              </a:rPr>
              <a:t>any</a:t>
            </a:r>
            <a:r>
              <a:rPr lang="en-US" altLang="zh-CN" sz="1000">
                <a:latin typeface="Arial" pitchFamily="34" charset="0"/>
              </a:rPr>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latin typeface="Arial" pitchFamily="34" charset="0"/>
              </a:rPr>
              <a:t>p</a:t>
            </a:r>
            <a:r>
              <a:rPr lang="en-US" altLang="zh-CN" sz="1000">
                <a:latin typeface="Arial" pitchFamily="34" charset="0"/>
              </a:rPr>
              <a:t> if the entry in that position is </a:t>
            </a:r>
            <a:r>
              <a:rPr lang="en-US" altLang="zh-CN" sz="1000">
                <a:latin typeface="Times New Roman" pitchFamily="18" charset="0"/>
              </a:rPr>
              <a:t>“</a:t>
            </a:r>
            <a:r>
              <a:rPr lang="en-US" altLang="zh-CN" sz="1000">
                <a:latin typeface="Arial" pitchFamily="34" charset="0"/>
              </a:rPr>
              <a:t>T</a:t>
            </a:r>
            <a:r>
              <a:rPr lang="en-US" altLang="zh-CN" sz="1000">
                <a:latin typeface="Times New Roman" pitchFamily="18" charset="0"/>
              </a:rPr>
              <a:t>”</a:t>
            </a:r>
            <a:r>
              <a:rPr lang="en-US" altLang="zh-CN" sz="1000">
                <a:latin typeface="Arial" pitchFamily="34" charset="0"/>
              </a:rPr>
              <a:t>, and NOT(</a:t>
            </a:r>
            <a:r>
              <a:rPr lang="en-US" altLang="zh-CN" sz="1000" i="1">
                <a:latin typeface="Arial" pitchFamily="34" charset="0"/>
              </a:rPr>
              <a:t>p</a:t>
            </a:r>
            <a:r>
              <a:rPr lang="en-US" altLang="zh-CN" sz="1000">
                <a:latin typeface="Arial" pitchFamily="34" charset="0"/>
              </a:rPr>
              <a:t>) if the entry in that position is </a:t>
            </a:r>
            <a:r>
              <a:rPr lang="en-US" altLang="zh-CN" sz="1000">
                <a:latin typeface="Times New Roman" pitchFamily="18" charset="0"/>
              </a:rPr>
              <a:t>“</a:t>
            </a:r>
            <a:r>
              <a:rPr lang="en-US" altLang="zh-CN" sz="1000">
                <a:latin typeface="Arial" pitchFamily="34" charset="0"/>
              </a:rPr>
              <a:t>F</a:t>
            </a:r>
            <a:r>
              <a:rPr lang="en-US" altLang="zh-CN" sz="1000">
                <a:latin typeface="Times New Roman" pitchFamily="18" charset="0"/>
              </a:rPr>
              <a:t>”</a:t>
            </a:r>
            <a:r>
              <a:rPr lang="en-US" altLang="zh-CN" sz="1000">
                <a:latin typeface="Arial" pitchFamily="34" charset="0"/>
              </a:rPr>
              <a:t>.  So, the entire expression basically says, </a:t>
            </a:r>
            <a:r>
              <a:rPr lang="en-US" altLang="zh-CN" sz="1000">
                <a:latin typeface="Times New Roman" pitchFamily="18" charset="0"/>
              </a:rPr>
              <a:t>“</a:t>
            </a:r>
            <a:r>
              <a:rPr lang="en-US" altLang="zh-CN" sz="1000">
                <a:latin typeface="Arial" pitchFamily="34" charset="0"/>
              </a:rPr>
              <a:t>the value of the operator is T if and only if the pattern of truth values of the input operands exactly matches one of the rows in the truth table that ends in a </a:t>
            </a:r>
            <a:r>
              <a:rPr lang="en-US" altLang="zh-CN" sz="1000">
                <a:latin typeface="Times New Roman" pitchFamily="18" charset="0"/>
              </a:rPr>
              <a:t>‘</a:t>
            </a:r>
            <a:r>
              <a:rPr lang="en-US" altLang="zh-CN" sz="1000">
                <a:latin typeface="Arial" pitchFamily="34" charset="0"/>
              </a:rPr>
              <a:t>T</a:t>
            </a:r>
            <a:r>
              <a:rPr lang="en-US" altLang="zh-CN" sz="1000">
                <a:latin typeface="Times New Roman" pitchFamily="18" charset="0"/>
              </a:rPr>
              <a:t>’</a:t>
            </a:r>
            <a:r>
              <a:rPr lang="en-US" altLang="zh-CN" sz="1000">
                <a:latin typeface="Arial" pitchFamily="34" charset="0"/>
              </a:rPr>
              <a:t> result.</a:t>
            </a:r>
            <a:r>
              <a:rPr lang="en-US" altLang="zh-CN" sz="1000">
                <a:latin typeface="Times New Roman" pitchFamily="18" charset="0"/>
              </a:rPr>
              <a:t>”</a:t>
            </a:r>
            <a:r>
              <a:rPr lang="en-US" altLang="zh-CN" sz="1000">
                <a:latin typeface="Arial" pitchFamily="34" charset="0"/>
              </a:rPr>
              <a:t>  Thus, the expression directly encodes the content of the truth table.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 name="Text Box 13"/>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800" b="1">
                <a:solidFill>
                  <a:schemeClr val="bg1"/>
                </a:solidFill>
                <a:latin typeface="Arial Black" pitchFamily="34" charset="0"/>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1" name="Rectangle 10"/>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fld id="{8F569EE5-9469-4DC3-AF1D-B14C5377BAEE}" type="datetime11">
              <a:rPr lang="zh-CN" altLang="en-US"/>
              <a:pPr>
                <a:defRPr/>
              </a:pPr>
              <a:t>23:28:30</a:t>
            </a:fld>
            <a:endParaRPr lang="en-US" altLang="zh-CN"/>
          </a:p>
        </p:txBody>
      </p:sp>
      <p:sp>
        <p:nvSpPr>
          <p:cNvPr id="12" name="Rectangle 11"/>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p>
        </p:txBody>
      </p:sp>
      <p:sp>
        <p:nvSpPr>
          <p:cNvPr id="13"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60A8DA34-58CF-424A-AA9E-6860CF93B99C}" type="slidenum">
              <a:rPr lang="en-US" altLang="zh-CN"/>
              <a:pPr>
                <a:defRPr/>
              </a:pPr>
              <a:t>‹#›</a:t>
            </a:fld>
            <a:endParaRPr lang="en-US" altLang="zh-CN"/>
          </a:p>
        </p:txBody>
      </p:sp>
    </p:spTree>
    <p:extLst>
      <p:ext uri="{BB962C8B-B14F-4D97-AF65-F5344CB8AC3E}">
        <p14:creationId xmlns:p14="http://schemas.microsoft.com/office/powerpoint/2010/main" val="421563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238DFB89-BE91-4E85-AC70-689EAE92A546}" type="datetime11">
              <a:rPr lang="zh-CN" altLang="en-US"/>
              <a:pPr>
                <a:defRPr/>
              </a:pPr>
              <a:t>23:28:31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13EA762-4A20-47AC-937B-58D8994E2237}" type="slidenum">
              <a:rPr lang="en-US" altLang="zh-CN"/>
              <a:pPr>
                <a:defRPr/>
              </a:pPr>
              <a:t>‹#›</a:t>
            </a:fld>
            <a:endParaRPr lang="en-US" altLang="zh-CN"/>
          </a:p>
        </p:txBody>
      </p:sp>
    </p:spTree>
    <p:extLst>
      <p:ext uri="{BB962C8B-B14F-4D97-AF65-F5344CB8AC3E}">
        <p14:creationId xmlns:p14="http://schemas.microsoft.com/office/powerpoint/2010/main" val="109694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D7F26138-76BC-4F49-99CA-BC0898485DAC}" type="datetime11">
              <a:rPr lang="zh-CN" altLang="en-US"/>
              <a:pPr>
                <a:defRPr/>
              </a:pPr>
              <a:t>23:28:31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208C79A-34F5-4B48-9C28-3D7DE08FDF1A}" type="slidenum">
              <a:rPr lang="en-US" altLang="zh-CN"/>
              <a:pPr>
                <a:defRPr/>
              </a:pPr>
              <a:t>‹#›</a:t>
            </a:fld>
            <a:endParaRPr lang="en-US" altLang="zh-CN"/>
          </a:p>
        </p:txBody>
      </p:sp>
    </p:spTree>
    <p:extLst>
      <p:ext uri="{BB962C8B-B14F-4D97-AF65-F5344CB8AC3E}">
        <p14:creationId xmlns:p14="http://schemas.microsoft.com/office/powerpoint/2010/main" val="349880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19225"/>
            <a:ext cx="4038600" cy="23637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5413"/>
            <a:ext cx="4038600" cy="2363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B3800421-6918-48B3-8734-539DFAC375C2}" type="datetime11">
              <a:rPr lang="zh-CN" altLang="en-US"/>
              <a:pPr>
                <a:defRPr/>
              </a:pPr>
              <a:t>23:28:31</a:t>
            </a:fld>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B4483F8A-1818-48A2-8EEE-D5BCD6435591}" type="slidenum">
              <a:rPr lang="en-US" altLang="zh-CN"/>
              <a:pPr>
                <a:defRPr/>
              </a:pPr>
              <a:t>‹#›</a:t>
            </a:fld>
            <a:endParaRPr lang="en-US" altLang="zh-CN"/>
          </a:p>
        </p:txBody>
      </p:sp>
    </p:spTree>
    <p:extLst>
      <p:ext uri="{BB962C8B-B14F-4D97-AF65-F5344CB8AC3E}">
        <p14:creationId xmlns:p14="http://schemas.microsoft.com/office/powerpoint/2010/main" val="78622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a:t>单击此处编辑母版标题样式</a:t>
            </a:r>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E2B92B89-B6AD-484E-B189-DA97093F1DC6}" type="datetime11">
              <a:rPr lang="zh-CN" altLang="en-US"/>
              <a:pPr>
                <a:defRPr/>
              </a:pPr>
              <a:t>23:28:31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641120C-F43D-4A0A-8972-5188043CA602}" type="slidenum">
              <a:rPr lang="en-US" altLang="zh-CN"/>
              <a:pPr>
                <a:defRPr/>
              </a:pPr>
              <a:t>‹#›</a:t>
            </a:fld>
            <a:endParaRPr lang="en-US" altLang="zh-CN"/>
          </a:p>
        </p:txBody>
      </p:sp>
    </p:spTree>
    <p:extLst>
      <p:ext uri="{BB962C8B-B14F-4D97-AF65-F5344CB8AC3E}">
        <p14:creationId xmlns:p14="http://schemas.microsoft.com/office/powerpoint/2010/main" val="103036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a:t>单击此处编辑母版标题样式</a:t>
            </a:r>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97526D0D-4285-4891-B692-ABA21AAE297E}" type="datetime11">
              <a:rPr lang="zh-CN" altLang="en-US"/>
              <a:pPr>
                <a:defRPr/>
              </a:pPr>
              <a:t>23:28:31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3E8550C-DC5E-43B5-93BE-BAF1B689F26F}" type="slidenum">
              <a:rPr lang="en-US" altLang="zh-CN"/>
              <a:pPr>
                <a:defRPr/>
              </a:pPr>
              <a:t>‹#›</a:t>
            </a:fld>
            <a:endParaRPr lang="en-US" altLang="zh-CN"/>
          </a:p>
        </p:txBody>
      </p:sp>
    </p:spTree>
    <p:extLst>
      <p:ext uri="{BB962C8B-B14F-4D97-AF65-F5344CB8AC3E}">
        <p14:creationId xmlns:p14="http://schemas.microsoft.com/office/powerpoint/2010/main" val="340769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3C51BA93-9E15-402A-8C7C-7C85F4931864}" type="datetime11">
              <a:rPr lang="zh-CN" altLang="en-US"/>
              <a:pPr>
                <a:defRPr/>
              </a:pPr>
              <a:t>23:28:31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328D4D6-8DF1-4A79-AAC8-F9B6DA2AABA8}" type="slidenum">
              <a:rPr lang="en-US" altLang="zh-CN"/>
              <a:pPr>
                <a:defRPr/>
              </a:pPr>
              <a:t>‹#›</a:t>
            </a:fld>
            <a:endParaRPr lang="en-US" altLang="zh-CN"/>
          </a:p>
        </p:txBody>
      </p:sp>
    </p:spTree>
    <p:extLst>
      <p:ext uri="{BB962C8B-B14F-4D97-AF65-F5344CB8AC3E}">
        <p14:creationId xmlns:p14="http://schemas.microsoft.com/office/powerpoint/2010/main" val="161151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E308195E-6121-4F9B-9EAD-F772EC387C74}" type="datetime11">
              <a:rPr lang="zh-CN" altLang="en-US"/>
              <a:pPr>
                <a:defRPr/>
              </a:pPr>
              <a:t>23:28:31</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9477C24-E5E4-4092-A142-212E81FCBE5E}" type="slidenum">
              <a:rPr lang="en-US" altLang="zh-CN"/>
              <a:pPr>
                <a:defRPr/>
              </a:pPr>
              <a:t>‹#›</a:t>
            </a:fld>
            <a:endParaRPr lang="en-US" altLang="zh-CN"/>
          </a:p>
        </p:txBody>
      </p:sp>
    </p:spTree>
    <p:extLst>
      <p:ext uri="{BB962C8B-B14F-4D97-AF65-F5344CB8AC3E}">
        <p14:creationId xmlns:p14="http://schemas.microsoft.com/office/powerpoint/2010/main" val="136863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DADBBA5E-C463-4307-ADAD-875B36BE6233}" type="datetime11">
              <a:rPr lang="zh-CN" altLang="en-US"/>
              <a:pPr>
                <a:defRPr/>
              </a:pPr>
              <a:t>23:28:31</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0B1C102-6759-4451-88AE-DDD643E62A26}" type="slidenum">
              <a:rPr lang="en-US" altLang="zh-CN"/>
              <a:pPr>
                <a:defRPr/>
              </a:pPr>
              <a:t>‹#›</a:t>
            </a:fld>
            <a:endParaRPr lang="en-US" altLang="zh-CN"/>
          </a:p>
        </p:txBody>
      </p:sp>
    </p:spTree>
    <p:extLst>
      <p:ext uri="{BB962C8B-B14F-4D97-AF65-F5344CB8AC3E}">
        <p14:creationId xmlns:p14="http://schemas.microsoft.com/office/powerpoint/2010/main" val="167063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CF04DC7C-0832-4E05-B8CA-33D9055A947B}" type="datetime11">
              <a:rPr lang="zh-CN" altLang="en-US"/>
              <a:pPr>
                <a:defRPr/>
              </a:pPr>
              <a:t>23:28:31</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BBF902AD-F43D-4252-A89F-DDD4F70F377F}" type="slidenum">
              <a:rPr lang="en-US" altLang="zh-CN"/>
              <a:pPr>
                <a:defRPr/>
              </a:pPr>
              <a:t>‹#›</a:t>
            </a:fld>
            <a:endParaRPr lang="en-US" altLang="zh-CN"/>
          </a:p>
        </p:txBody>
      </p:sp>
    </p:spTree>
    <p:extLst>
      <p:ext uri="{BB962C8B-B14F-4D97-AF65-F5344CB8AC3E}">
        <p14:creationId xmlns:p14="http://schemas.microsoft.com/office/powerpoint/2010/main" val="220442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F31DBD21-1CAA-4C73-8ABE-0F3068BB757A}" type="datetime11">
              <a:rPr lang="zh-CN" altLang="en-US"/>
              <a:pPr>
                <a:defRPr/>
              </a:pPr>
              <a:t>23:28:31</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AB143B6C-A1D1-4A66-BDF9-92326C9E7D13}" type="slidenum">
              <a:rPr lang="en-US" altLang="zh-CN"/>
              <a:pPr>
                <a:defRPr/>
              </a:pPr>
              <a:t>‹#›</a:t>
            </a:fld>
            <a:endParaRPr lang="en-US" altLang="zh-CN"/>
          </a:p>
        </p:txBody>
      </p:sp>
    </p:spTree>
    <p:extLst>
      <p:ext uri="{BB962C8B-B14F-4D97-AF65-F5344CB8AC3E}">
        <p14:creationId xmlns:p14="http://schemas.microsoft.com/office/powerpoint/2010/main" val="418243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67A01494-C5F3-4219-BD83-8F52D657D5F0}" type="datetime11">
              <a:rPr lang="zh-CN" altLang="en-US"/>
              <a:pPr>
                <a:defRPr/>
              </a:pPr>
              <a:t>23:28:31</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2E82B17-F4B9-4E69-BBA1-6349D6D638C5}" type="slidenum">
              <a:rPr lang="en-US" altLang="zh-CN"/>
              <a:pPr>
                <a:defRPr/>
              </a:pPr>
              <a:t>‹#›</a:t>
            </a:fld>
            <a:endParaRPr lang="en-US" altLang="zh-CN"/>
          </a:p>
        </p:txBody>
      </p:sp>
    </p:spTree>
    <p:extLst>
      <p:ext uri="{BB962C8B-B14F-4D97-AF65-F5344CB8AC3E}">
        <p14:creationId xmlns:p14="http://schemas.microsoft.com/office/powerpoint/2010/main" val="112880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80D389A6-D6AD-459F-98B2-CEFF099282B8}" type="datetime11">
              <a:rPr lang="zh-CN" altLang="en-US"/>
              <a:pPr>
                <a:defRPr/>
              </a:pPr>
              <a:t>23:28:31</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A8A2693-5A99-4A1F-B342-A74B29FD267E}" type="slidenum">
              <a:rPr lang="en-US" altLang="zh-CN"/>
              <a:pPr>
                <a:defRPr/>
              </a:pPr>
              <a:t>‹#›</a:t>
            </a:fld>
            <a:endParaRPr lang="en-US" altLang="zh-CN"/>
          </a:p>
        </p:txBody>
      </p:sp>
    </p:spTree>
    <p:extLst>
      <p:ext uri="{BB962C8B-B14F-4D97-AF65-F5344CB8AC3E}">
        <p14:creationId xmlns:p14="http://schemas.microsoft.com/office/powerpoint/2010/main" val="411257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A8D978D5-9051-4A3D-8BAD-97F337A7B5AD}" type="datetime11">
              <a:rPr lang="zh-CN" altLang="en-US"/>
              <a:pPr>
                <a:defRPr/>
              </a:pPr>
              <a:t>23:28:31</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8FB49F0-C32D-4E9D-B3E0-48BB716BD07C}" type="slidenum">
              <a:rPr lang="en-US" altLang="zh-CN"/>
              <a:pPr>
                <a:defRPr/>
              </a:pPr>
              <a:t>‹#›</a:t>
            </a:fld>
            <a:endParaRPr lang="en-US" altLang="zh-CN"/>
          </a:p>
        </p:txBody>
      </p:sp>
    </p:spTree>
    <p:extLst>
      <p:ext uri="{BB962C8B-B14F-4D97-AF65-F5344CB8AC3E}">
        <p14:creationId xmlns:p14="http://schemas.microsoft.com/office/powerpoint/2010/main" val="20689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28" name="Rectangle 4" descr="a2"/>
          <p:cNvSpPr>
            <a:spLocks noChangeArrowheads="1"/>
          </p:cNvSpPr>
          <p:nvPr/>
        </p:nvSpPr>
        <p:spPr bwMode="gray">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nvGrpSpPr>
          <p:cNvPr id="1031" name="Group 7"/>
          <p:cNvGrpSpPr>
            <a:grpSpLocks/>
          </p:cNvGrpSpPr>
          <p:nvPr/>
        </p:nvGrpSpPr>
        <p:grpSpPr bwMode="auto">
          <a:xfrm>
            <a:off x="0" y="685800"/>
            <a:ext cx="9144000" cy="609600"/>
            <a:chOff x="0" y="432"/>
            <a:chExt cx="5760" cy="384"/>
          </a:xfrm>
        </p:grpSpPr>
        <p:sp>
          <p:nvSpPr>
            <p:cNvPr id="1038"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9"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defRPr>
            </a:lvl1pPr>
          </a:lstStyle>
          <a:p>
            <a:pPr>
              <a:defRPr/>
            </a:pPr>
            <a:fld id="{A820B45E-2B05-477F-BFE5-914644D82253}" type="datetime11">
              <a:rPr lang="zh-CN" altLang="en-US"/>
              <a:pPr>
                <a:defRPr/>
              </a:pPr>
              <a:t>23:28:30</a:t>
            </a:fld>
            <a:endParaRPr lang="en-US" altLang="zh-CN"/>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defRPr>
            </a:lvl1pPr>
          </a:lstStyle>
          <a:p>
            <a:pPr>
              <a:defRPr/>
            </a:pPr>
            <a:endParaRPr lang="en-US" altLang="zh-CN"/>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j-lt"/>
              </a:defRPr>
            </a:lvl1pPr>
          </a:lstStyle>
          <a:p>
            <a:pPr>
              <a:defRPr/>
            </a:pPr>
            <a:fld id="{E8094F49-F1FD-40CC-B4BF-2FA691BFB0D8}" type="slidenum">
              <a:rPr lang="en-US" altLang="zh-CN"/>
              <a:pPr>
                <a:defRPr/>
              </a:pPr>
              <a:t>‹#›</a:t>
            </a:fld>
            <a:endParaRPr lang="en-US" altLang="zh-CN"/>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7" name="Text Box 15"/>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800" b="1">
                <a:solidFill>
                  <a:schemeClr val="bg1"/>
                </a:solidFill>
                <a:latin typeface="Arial Black" pitchFamily="34" charset="0"/>
              </a:rPr>
              <a:t>L o g o</a:t>
            </a:r>
          </a:p>
        </p:txBody>
      </p:sp>
    </p:spTree>
  </p:cSld>
  <p:clrMap bg1="lt1" tx1="dk1" bg2="lt2" tx2="dk2" accent1="accent1" accent2="accent2" accent3="accent3" accent4="accent4" accent5="accent5" accent6="accent6" hlink="hlink" folHlink="folHlink"/>
  <p:sldLayoutIdLst>
    <p:sldLayoutId id="2147483888"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Lst>
  <p:hf hdr="0" ft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sldNum" sz="quarter" idx="12"/>
          </p:nvPr>
        </p:nvSpPr>
        <p:spPr/>
        <p:txBody>
          <a:bodyPr/>
          <a:lstStyle/>
          <a:p>
            <a:pPr>
              <a:defRPr/>
            </a:pPr>
            <a:fld id="{389318F7-24A6-4483-B787-06CFD0EA2355}" type="slidenum">
              <a:rPr lang="en-US" altLang="zh-CN"/>
              <a:pPr>
                <a:defRPr/>
              </a:pPr>
              <a:t>1</a:t>
            </a:fld>
            <a:endParaRPr lang="en-US" altLang="zh-CN"/>
          </a:p>
        </p:txBody>
      </p:sp>
      <p:sp>
        <p:nvSpPr>
          <p:cNvPr id="3075" name="Rectangle 2"/>
          <p:cNvSpPr>
            <a:spLocks noGrp="1" noChangeArrowheads="1"/>
          </p:cNvSpPr>
          <p:nvPr>
            <p:ph type="ctrTitle"/>
          </p:nvPr>
        </p:nvSpPr>
        <p:spPr>
          <a:xfrm>
            <a:off x="2286000" y="2743200"/>
            <a:ext cx="6705600" cy="990600"/>
          </a:xfrm>
        </p:spPr>
        <p:txBody>
          <a:bodyPr anchor="b"/>
          <a:lstStyle/>
          <a:p>
            <a:pPr eaLnBrk="1" hangingPunct="1"/>
            <a:r>
              <a:rPr lang="en-US" altLang="zh-CN">
                <a:ea typeface="宋体" pitchFamily="2" charset="-122"/>
              </a:rPr>
              <a:t>Discrete Mathematics</a:t>
            </a:r>
          </a:p>
        </p:txBody>
      </p:sp>
      <p:sp>
        <p:nvSpPr>
          <p:cNvPr id="3076" name="Rectangle 3"/>
          <p:cNvSpPr>
            <a:spLocks noGrp="1" noChangeArrowheads="1"/>
          </p:cNvSpPr>
          <p:nvPr>
            <p:ph type="subTitle" idx="1"/>
          </p:nvPr>
        </p:nvSpPr>
        <p:spPr>
          <a:xfrm>
            <a:off x="1295400" y="5715000"/>
            <a:ext cx="6719888" cy="381000"/>
          </a:xfrm>
        </p:spPr>
        <p:txBody>
          <a:bodyPr/>
          <a:lstStyle/>
          <a:p>
            <a:pPr algn="ctr" eaLnBrk="1" hangingPunct="1">
              <a:lnSpc>
                <a:spcPct val="90000"/>
              </a:lnSpc>
            </a:pPr>
            <a:r>
              <a:rPr lang="en-US" altLang="zh-CN" b="1">
                <a:ea typeface="宋体" pitchFamily="2" charset="-122"/>
              </a:rPr>
              <a:t>South China University of Technology</a:t>
            </a:r>
          </a:p>
        </p:txBody>
      </p:sp>
      <p:sp>
        <p:nvSpPr>
          <p:cNvPr id="2" name="日期占位符 1"/>
          <p:cNvSpPr>
            <a:spLocks noGrp="1"/>
          </p:cNvSpPr>
          <p:nvPr>
            <p:ph type="dt" sz="quarter" idx="10"/>
          </p:nvPr>
        </p:nvSpPr>
        <p:spPr/>
        <p:txBody>
          <a:bodyPr/>
          <a:lstStyle/>
          <a:p>
            <a:pPr>
              <a:defRPr/>
            </a:pPr>
            <a:fld id="{7A1383DD-F6E4-44BA-A21C-5580D6EC538D}" type="datetime11">
              <a:rPr lang="zh-CN" altLang="en-US"/>
              <a:pPr>
                <a:defRPr/>
              </a:pPr>
              <a:t>23:28:30</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3A70B2B-FF31-4B4B-B9B8-9F7750D1460E}" type="slidenum">
              <a:rPr lang="en-US" altLang="zh-CN"/>
              <a:pPr>
                <a:defRPr/>
              </a:pPr>
              <a:t>10</a:t>
            </a:fld>
            <a:endParaRPr lang="en-US" altLang="zh-CN"/>
          </a:p>
        </p:txBody>
      </p:sp>
      <p:sp>
        <p:nvSpPr>
          <p:cNvPr id="10243" name="Rectangle 2"/>
          <p:cNvSpPr>
            <a:spLocks noGrp="1" noChangeArrowheads="1"/>
          </p:cNvSpPr>
          <p:nvPr>
            <p:ph type="title"/>
          </p:nvPr>
        </p:nvSpPr>
        <p:spPr/>
        <p:txBody>
          <a:bodyPr/>
          <a:lstStyle/>
          <a:p>
            <a:pPr eaLnBrk="1" hangingPunct="1"/>
            <a:r>
              <a:rPr lang="en-US" altLang="zh-CN">
                <a:ea typeface="宋体" pitchFamily="2" charset="-122"/>
              </a:rPr>
              <a:t>Propositions in natural language</a:t>
            </a:r>
          </a:p>
        </p:txBody>
      </p:sp>
      <p:sp>
        <p:nvSpPr>
          <p:cNvPr id="10244" name="Rectangle 3"/>
          <p:cNvSpPr>
            <a:spLocks noGrp="1" noChangeArrowheads="1"/>
          </p:cNvSpPr>
          <p:nvPr>
            <p:ph type="body" idx="1"/>
          </p:nvPr>
        </p:nvSpPr>
        <p:spPr>
          <a:xfrm>
            <a:off x="228600" y="1905000"/>
            <a:ext cx="8763000" cy="4419600"/>
          </a:xfrm>
        </p:spPr>
        <p:txBody>
          <a:bodyPr/>
          <a:lstStyle/>
          <a:p>
            <a:pPr eaLnBrk="1" hangingPunct="1">
              <a:lnSpc>
                <a:spcPct val="90000"/>
              </a:lnSpc>
              <a:buFont typeface="Wingdings" pitchFamily="2" charset="2"/>
              <a:buNone/>
            </a:pPr>
            <a:r>
              <a:rPr lang="en-US" altLang="zh-CN" dirty="0">
                <a:ea typeface="宋体" pitchFamily="2" charset="-122"/>
              </a:rPr>
              <a:t>In propositional logic, a </a:t>
            </a:r>
            <a:r>
              <a:rPr lang="en-US" altLang="zh-CN" i="1" dirty="0">
                <a:ea typeface="宋体" pitchFamily="2" charset="-122"/>
              </a:rPr>
              <a:t>proposition</a:t>
            </a:r>
            <a:r>
              <a:rPr lang="en-US" altLang="zh-CN" dirty="0">
                <a:ea typeface="宋体" pitchFamily="2" charset="-122"/>
              </a:rPr>
              <a:t> is simply:</a:t>
            </a:r>
          </a:p>
          <a:p>
            <a:pPr eaLnBrk="1" hangingPunct="1">
              <a:lnSpc>
                <a:spcPct val="90000"/>
              </a:lnSpc>
            </a:pPr>
            <a:r>
              <a:rPr lang="en-US" altLang="zh-CN" dirty="0">
                <a:ea typeface="宋体" pitchFamily="2" charset="-122"/>
              </a:rPr>
              <a:t>a </a:t>
            </a:r>
            <a:r>
              <a:rPr lang="en-US" altLang="zh-CN" i="1" dirty="0">
                <a:ea typeface="宋体" pitchFamily="2" charset="-122"/>
              </a:rPr>
              <a:t>statement </a:t>
            </a:r>
            <a:r>
              <a:rPr lang="en-US" altLang="zh-CN" dirty="0">
                <a:ea typeface="宋体" pitchFamily="2" charset="-122"/>
              </a:rPr>
              <a:t>(</a:t>
            </a:r>
            <a:r>
              <a:rPr lang="en-US" altLang="zh-CN" i="1" dirty="0">
                <a:ea typeface="宋体" pitchFamily="2" charset="-122"/>
              </a:rPr>
              <a:t>i.e.</a:t>
            </a:r>
            <a:r>
              <a:rPr lang="en-US" altLang="zh-CN" dirty="0">
                <a:ea typeface="宋体" pitchFamily="2" charset="-122"/>
              </a:rPr>
              <a:t>, a declarative sentence)</a:t>
            </a:r>
            <a:r>
              <a:rPr lang="en-US" altLang="zh-CN" i="1" dirty="0">
                <a:ea typeface="宋体" pitchFamily="2" charset="-122"/>
              </a:rPr>
              <a:t> </a:t>
            </a:r>
          </a:p>
          <a:p>
            <a:pPr lvl="1" eaLnBrk="1" hangingPunct="1">
              <a:lnSpc>
                <a:spcPct val="90000"/>
              </a:lnSpc>
            </a:pPr>
            <a:r>
              <a:rPr lang="en-US" altLang="zh-CN" sz="3200" i="1" dirty="0">
                <a:ea typeface="宋体" pitchFamily="2" charset="-122"/>
              </a:rPr>
              <a:t>with some definite meaning</a:t>
            </a:r>
            <a:endParaRPr lang="en-US" altLang="zh-CN" sz="3200" dirty="0">
              <a:ea typeface="宋体" pitchFamily="2" charset="-122"/>
            </a:endParaRPr>
          </a:p>
          <a:p>
            <a:pPr eaLnBrk="1" hangingPunct="1">
              <a:lnSpc>
                <a:spcPct val="90000"/>
              </a:lnSpc>
            </a:pPr>
            <a:r>
              <a:rPr lang="en-US" altLang="zh-CN" dirty="0">
                <a:ea typeface="宋体" pitchFamily="2" charset="-122"/>
              </a:rPr>
              <a:t>having a </a:t>
            </a:r>
            <a:r>
              <a:rPr lang="en-US" altLang="zh-CN" i="1" dirty="0">
                <a:ea typeface="宋体" pitchFamily="2" charset="-122"/>
              </a:rPr>
              <a:t>truth value</a:t>
            </a:r>
            <a:r>
              <a:rPr lang="en-US" altLang="zh-CN" dirty="0">
                <a:ea typeface="宋体" pitchFamily="2" charset="-122"/>
              </a:rPr>
              <a:t> that</a:t>
            </a:r>
            <a:r>
              <a:rPr lang="en-US" altLang="zh-CN" dirty="0">
                <a:latin typeface="Times New Roman" pitchFamily="18" charset="0"/>
                <a:ea typeface="宋体" pitchFamily="2" charset="-122"/>
              </a:rPr>
              <a:t>’</a:t>
            </a:r>
            <a:r>
              <a:rPr lang="en-US" altLang="zh-CN" dirty="0">
                <a:ea typeface="宋体" pitchFamily="2" charset="-122"/>
              </a:rPr>
              <a:t>s </a:t>
            </a:r>
            <a:br>
              <a:rPr lang="en-US" altLang="zh-CN" dirty="0">
                <a:ea typeface="宋体" pitchFamily="2" charset="-122"/>
              </a:rPr>
            </a:br>
            <a:r>
              <a:rPr lang="en-US" altLang="zh-CN" dirty="0">
                <a:ea typeface="宋体" pitchFamily="2" charset="-122"/>
              </a:rPr>
              <a:t>either </a:t>
            </a:r>
            <a:r>
              <a:rPr lang="en-US" altLang="zh-CN" i="1" dirty="0">
                <a:ea typeface="宋体" pitchFamily="2" charset="-122"/>
              </a:rPr>
              <a:t>true</a:t>
            </a:r>
            <a:r>
              <a:rPr lang="en-US" altLang="zh-CN" dirty="0">
                <a:ea typeface="宋体" pitchFamily="2" charset="-122"/>
              </a:rPr>
              <a:t> (</a:t>
            </a:r>
            <a:r>
              <a:rPr lang="en-US" altLang="zh-CN" b="1" dirty="0">
                <a:ea typeface="宋体" pitchFamily="2" charset="-122"/>
              </a:rPr>
              <a:t>T</a:t>
            </a:r>
            <a:r>
              <a:rPr lang="en-US" altLang="zh-CN" dirty="0">
                <a:ea typeface="宋体" pitchFamily="2" charset="-122"/>
              </a:rPr>
              <a:t>) or </a:t>
            </a:r>
            <a:r>
              <a:rPr lang="en-US" altLang="zh-CN" i="1" dirty="0">
                <a:ea typeface="宋体" pitchFamily="2" charset="-122"/>
              </a:rPr>
              <a:t>false</a:t>
            </a:r>
            <a:r>
              <a:rPr lang="en-US" altLang="zh-CN" dirty="0">
                <a:ea typeface="宋体" pitchFamily="2" charset="-122"/>
              </a:rPr>
              <a:t> (</a:t>
            </a:r>
            <a:r>
              <a:rPr lang="en-US" altLang="zh-CN" b="1" dirty="0">
                <a:ea typeface="宋体" pitchFamily="2" charset="-122"/>
              </a:rPr>
              <a:t>F</a:t>
            </a:r>
            <a:r>
              <a:rPr lang="en-US" altLang="zh-CN" dirty="0">
                <a:ea typeface="宋体" pitchFamily="2" charset="-122"/>
              </a:rPr>
              <a:t>) </a:t>
            </a:r>
          </a:p>
          <a:p>
            <a:pPr lvl="1" eaLnBrk="1" hangingPunct="1">
              <a:lnSpc>
                <a:spcPct val="90000"/>
              </a:lnSpc>
            </a:pPr>
            <a:r>
              <a:rPr lang="en-US" altLang="zh-CN" sz="3200" dirty="0">
                <a:ea typeface="宋体" pitchFamily="2" charset="-122"/>
              </a:rPr>
              <a:t>Never both, or somewhere </a:t>
            </a:r>
            <a:r>
              <a:rPr lang="en-US" altLang="zh-CN" sz="3200" dirty="0">
                <a:latin typeface="Times New Roman" pitchFamily="18" charset="0"/>
                <a:ea typeface="宋体" pitchFamily="2" charset="-122"/>
              </a:rPr>
              <a:t>“</a:t>
            </a:r>
            <a:r>
              <a:rPr lang="en-US" altLang="zh-CN" sz="3200" dirty="0">
                <a:ea typeface="宋体" pitchFamily="2" charset="-122"/>
              </a:rPr>
              <a:t>in between</a:t>
            </a:r>
            <a:r>
              <a:rPr lang="en-US" altLang="zh-CN" sz="3200" dirty="0">
                <a:latin typeface="Times New Roman" pitchFamily="18" charset="0"/>
                <a:ea typeface="宋体" pitchFamily="2" charset="-122"/>
              </a:rPr>
              <a:t>”</a:t>
            </a:r>
            <a:r>
              <a:rPr lang="en-US" altLang="zh-CN" sz="3200" dirty="0">
                <a:ea typeface="宋体" pitchFamily="2" charset="-122"/>
              </a:rPr>
              <a:t>. However, you might not </a:t>
            </a:r>
            <a:r>
              <a:rPr lang="en-US" altLang="zh-CN" sz="3200" i="1" dirty="0">
                <a:ea typeface="宋体" pitchFamily="2" charset="-122"/>
              </a:rPr>
              <a:t>know</a:t>
            </a:r>
            <a:r>
              <a:rPr lang="en-US" altLang="zh-CN" sz="3200" dirty="0">
                <a:ea typeface="宋体" pitchFamily="2" charset="-122"/>
              </a:rPr>
              <a:t> the </a:t>
            </a:r>
            <a:br>
              <a:rPr lang="en-US" altLang="zh-CN" sz="3200" dirty="0">
                <a:ea typeface="宋体" pitchFamily="2" charset="-122"/>
              </a:rPr>
            </a:br>
            <a:r>
              <a:rPr lang="en-US" altLang="zh-CN" sz="3200" dirty="0">
                <a:ea typeface="宋体" pitchFamily="2" charset="-122"/>
              </a:rPr>
              <a:t>truth value</a:t>
            </a:r>
          </a:p>
        </p:txBody>
      </p:sp>
      <p:sp>
        <p:nvSpPr>
          <p:cNvPr id="2" name="日期占位符 1"/>
          <p:cNvSpPr>
            <a:spLocks noGrp="1"/>
          </p:cNvSpPr>
          <p:nvPr>
            <p:ph type="dt" sz="quarter" idx="10"/>
          </p:nvPr>
        </p:nvSpPr>
        <p:spPr/>
        <p:txBody>
          <a:bodyPr/>
          <a:lstStyle/>
          <a:p>
            <a:pPr>
              <a:defRPr/>
            </a:pPr>
            <a:fld id="{9C3D98D3-603E-46FC-A448-E0F9A5F8A38A}" type="datetime11">
              <a:rPr lang="zh-CN" altLang="en-US"/>
              <a:pPr>
                <a:defRPr/>
              </a:pPr>
              <a:t>23:28:31</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3A70B2B-FF31-4B4B-B9B8-9F7750D1460E}" type="slidenum">
              <a:rPr lang="en-US" altLang="zh-CN"/>
              <a:pPr>
                <a:defRPr/>
              </a:pPr>
              <a:t>11</a:t>
            </a:fld>
            <a:endParaRPr lang="en-US" altLang="zh-CN"/>
          </a:p>
        </p:txBody>
      </p:sp>
      <p:sp>
        <p:nvSpPr>
          <p:cNvPr id="10243" name="Rectangle 2"/>
          <p:cNvSpPr>
            <a:spLocks noGrp="1" noChangeArrowheads="1"/>
          </p:cNvSpPr>
          <p:nvPr>
            <p:ph type="title"/>
          </p:nvPr>
        </p:nvSpPr>
        <p:spPr/>
        <p:txBody>
          <a:bodyPr/>
          <a:lstStyle/>
          <a:p>
            <a:pPr eaLnBrk="1" hangingPunct="1"/>
            <a:r>
              <a:rPr lang="en-US" altLang="zh-CN">
                <a:ea typeface="宋体" pitchFamily="2" charset="-122"/>
              </a:rPr>
              <a:t>Propositions in natural language</a:t>
            </a:r>
          </a:p>
        </p:txBody>
      </p:sp>
      <p:sp>
        <p:nvSpPr>
          <p:cNvPr id="10244" name="Rectangle 3"/>
          <p:cNvSpPr>
            <a:spLocks noGrp="1" noChangeArrowheads="1"/>
          </p:cNvSpPr>
          <p:nvPr>
            <p:ph type="body" idx="1"/>
          </p:nvPr>
        </p:nvSpPr>
        <p:spPr>
          <a:xfrm>
            <a:off x="228600" y="1905000"/>
            <a:ext cx="8763000" cy="4419600"/>
          </a:xfrm>
        </p:spPr>
        <p:txBody>
          <a:bodyPr/>
          <a:lstStyle/>
          <a:p>
            <a:pPr eaLnBrk="1" hangingPunct="1">
              <a:lnSpc>
                <a:spcPct val="90000"/>
              </a:lnSpc>
              <a:buFont typeface="Wingdings" pitchFamily="2" charset="2"/>
              <a:buNone/>
            </a:pPr>
            <a:r>
              <a:rPr lang="en-US" altLang="zh-CN" dirty="0">
                <a:ea typeface="宋体" pitchFamily="2" charset="-122"/>
              </a:rPr>
              <a:t>p is a  </a:t>
            </a:r>
            <a:r>
              <a:rPr lang="en-US" altLang="zh-CN" i="1" dirty="0">
                <a:ea typeface="宋体" pitchFamily="2" charset="-122"/>
              </a:rPr>
              <a:t>proposition</a:t>
            </a:r>
            <a:r>
              <a:rPr lang="en-US" altLang="zh-CN" dirty="0">
                <a:ea typeface="宋体" pitchFamily="2" charset="-122"/>
              </a:rPr>
              <a:t> =</a:t>
            </a:r>
          </a:p>
          <a:p>
            <a:pPr marL="514350" indent="-514350" eaLnBrk="1" hangingPunct="1">
              <a:lnSpc>
                <a:spcPct val="90000"/>
              </a:lnSpc>
              <a:buFont typeface="+mj-lt"/>
              <a:buAutoNum type="arabicPeriod"/>
            </a:pPr>
            <a:r>
              <a:rPr lang="en-US" altLang="zh-CN" dirty="0">
                <a:ea typeface="宋体" pitchFamily="2" charset="-122"/>
              </a:rPr>
              <a:t>It  is a </a:t>
            </a:r>
            <a:r>
              <a:rPr lang="en-US" altLang="zh-CN" i="1" dirty="0">
                <a:ea typeface="宋体" pitchFamily="2" charset="-122"/>
              </a:rPr>
              <a:t>statement. </a:t>
            </a:r>
            <a:r>
              <a:rPr lang="en-US" altLang="zh-CN" dirty="0">
                <a:ea typeface="宋体" pitchFamily="2" charset="-122"/>
              </a:rPr>
              <a:t> </a:t>
            </a:r>
          </a:p>
          <a:p>
            <a:pPr marL="514350" indent="-514350" eaLnBrk="1" hangingPunct="1">
              <a:lnSpc>
                <a:spcPct val="90000"/>
              </a:lnSpc>
              <a:buFont typeface="+mj-lt"/>
              <a:buAutoNum type="arabicPeriod"/>
            </a:pPr>
            <a:r>
              <a:rPr lang="en-US" altLang="zh-CN" dirty="0">
                <a:ea typeface="宋体" pitchFamily="2" charset="-122"/>
              </a:rPr>
              <a:t>It  </a:t>
            </a:r>
            <a:r>
              <a:rPr lang="en-US" altLang="zh-CN" i="1" dirty="0">
                <a:ea typeface="宋体" pitchFamily="2" charset="-122"/>
              </a:rPr>
              <a:t>has </a:t>
            </a:r>
            <a:r>
              <a:rPr lang="en-US" altLang="zh-CN" sz="3200" i="1" dirty="0">
                <a:ea typeface="宋体" pitchFamily="2" charset="-122"/>
              </a:rPr>
              <a:t>some definite meaning.</a:t>
            </a:r>
          </a:p>
          <a:p>
            <a:pPr marL="514350" indent="-514350" eaLnBrk="1" hangingPunct="1">
              <a:lnSpc>
                <a:spcPct val="90000"/>
              </a:lnSpc>
              <a:buFont typeface="+mj-lt"/>
              <a:buAutoNum type="arabicPeriod"/>
            </a:pPr>
            <a:r>
              <a:rPr lang="en-US" altLang="zh-CN" dirty="0">
                <a:ea typeface="宋体" pitchFamily="2" charset="-122"/>
              </a:rPr>
              <a:t>It has a constant </a:t>
            </a:r>
            <a:r>
              <a:rPr lang="en-US" altLang="zh-CN" i="1" dirty="0">
                <a:ea typeface="宋体" pitchFamily="2" charset="-122"/>
              </a:rPr>
              <a:t>truth value.</a:t>
            </a:r>
            <a:endParaRPr lang="en-US" altLang="zh-CN" sz="3200" dirty="0">
              <a:ea typeface="宋体" pitchFamily="2" charset="-122"/>
            </a:endParaRPr>
          </a:p>
        </p:txBody>
      </p:sp>
      <p:sp>
        <p:nvSpPr>
          <p:cNvPr id="2" name="日期占位符 1"/>
          <p:cNvSpPr>
            <a:spLocks noGrp="1"/>
          </p:cNvSpPr>
          <p:nvPr>
            <p:ph type="dt" sz="quarter" idx="10"/>
          </p:nvPr>
        </p:nvSpPr>
        <p:spPr/>
        <p:txBody>
          <a:bodyPr/>
          <a:lstStyle/>
          <a:p>
            <a:pPr>
              <a:defRPr/>
            </a:pPr>
            <a:fld id="{9C3D98D3-603E-46FC-A448-E0F9A5F8A38A}" type="datetime11">
              <a:rPr lang="zh-CN" altLang="en-US"/>
              <a:pPr>
                <a:defRPr/>
              </a:pPr>
              <a:t>23:28:31</a:t>
            </a:fld>
            <a:endParaRPr lang="en-US" altLang="zh-CN"/>
          </a:p>
        </p:txBody>
      </p:sp>
    </p:spTree>
    <p:extLst>
      <p:ext uri="{BB962C8B-B14F-4D97-AF65-F5344CB8AC3E}">
        <p14:creationId xmlns:p14="http://schemas.microsoft.com/office/powerpoint/2010/main" val="418382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02585069-AF8B-4465-AB8F-465D56DFF71E}" type="slidenum">
              <a:rPr lang="en-US" altLang="zh-CN"/>
              <a:pPr>
                <a:defRPr/>
              </a:pPr>
              <a:t>12</a:t>
            </a:fld>
            <a:endParaRPr lang="en-US" altLang="zh-CN"/>
          </a:p>
        </p:txBody>
      </p:sp>
      <p:sp>
        <p:nvSpPr>
          <p:cNvPr id="11267" name="Rectangle 2"/>
          <p:cNvSpPr>
            <a:spLocks noGrp="1" noChangeArrowheads="1"/>
          </p:cNvSpPr>
          <p:nvPr>
            <p:ph type="title"/>
          </p:nvPr>
        </p:nvSpPr>
        <p:spPr/>
        <p:txBody>
          <a:bodyPr/>
          <a:lstStyle/>
          <a:p>
            <a:pPr eaLnBrk="1" hangingPunct="1"/>
            <a:r>
              <a:rPr lang="en-US" altLang="zh-CN">
                <a:ea typeface="宋体" pitchFamily="2" charset="-122"/>
              </a:rPr>
              <a:t>Examples of NL Propositions</a:t>
            </a:r>
          </a:p>
        </p:txBody>
      </p:sp>
      <p:sp>
        <p:nvSpPr>
          <p:cNvPr id="11268" name="Rectangle 3"/>
          <p:cNvSpPr>
            <a:spLocks noGrp="1" noChangeArrowheads="1"/>
          </p:cNvSpPr>
          <p:nvPr>
            <p:ph type="body" idx="1"/>
          </p:nvPr>
        </p:nvSpPr>
        <p:spPr/>
        <p:txBody>
          <a:bodyPr/>
          <a:lstStyle/>
          <a:p>
            <a:pPr eaLnBrk="1" hangingPunct="1"/>
            <a:r>
              <a:rPr lang="en-US" altLang="zh-CN" sz="2800">
                <a:solidFill>
                  <a:srgbClr val="000000"/>
                </a:solidFill>
                <a:latin typeface="Times New Roman" pitchFamily="18" charset="0"/>
                <a:ea typeface="宋体" pitchFamily="2" charset="-122"/>
              </a:rPr>
              <a:t>“</a:t>
            </a:r>
            <a:r>
              <a:rPr lang="en-US" altLang="zh-CN" sz="2800">
                <a:solidFill>
                  <a:srgbClr val="000000"/>
                </a:solidFill>
                <a:ea typeface="宋体" pitchFamily="2" charset="-122"/>
              </a:rPr>
              <a:t>It is raining.</a:t>
            </a:r>
            <a:r>
              <a:rPr lang="en-US" altLang="zh-CN" sz="2800">
                <a:solidFill>
                  <a:srgbClr val="000000"/>
                </a:solidFill>
                <a:latin typeface="Times New Roman" pitchFamily="18" charset="0"/>
                <a:ea typeface="宋体" pitchFamily="2" charset="-122"/>
              </a:rPr>
              <a:t>”</a:t>
            </a:r>
            <a:r>
              <a:rPr lang="en-US" altLang="zh-CN" sz="2800">
                <a:solidFill>
                  <a:schemeClr val="accent2"/>
                </a:solidFill>
                <a:ea typeface="宋体" pitchFamily="2" charset="-122"/>
              </a:rPr>
              <a:t>  </a:t>
            </a:r>
            <a:r>
              <a:rPr lang="en-US" altLang="zh-CN" sz="2800">
                <a:solidFill>
                  <a:srgbClr val="FF0000"/>
                </a:solidFill>
                <a:ea typeface="宋体" pitchFamily="2" charset="-122"/>
              </a:rPr>
              <a:t>(In a given situation.)</a:t>
            </a:r>
          </a:p>
          <a:p>
            <a:pPr eaLnBrk="1" hangingPunct="1"/>
            <a:r>
              <a:rPr lang="en-US" altLang="zh-CN" sz="2800">
                <a:solidFill>
                  <a:srgbClr val="000000"/>
                </a:solidFill>
                <a:latin typeface="Times New Roman" pitchFamily="18" charset="0"/>
                <a:ea typeface="宋体" pitchFamily="2" charset="-122"/>
              </a:rPr>
              <a:t>“</a:t>
            </a:r>
            <a:r>
              <a:rPr lang="en-US" altLang="zh-CN" sz="2800">
                <a:solidFill>
                  <a:srgbClr val="000000"/>
                </a:solidFill>
                <a:ea typeface="宋体" pitchFamily="2" charset="-122"/>
              </a:rPr>
              <a:t>Beijing is the capital of China, and 1 + 2 = 2</a:t>
            </a:r>
            <a:r>
              <a:rPr lang="en-US" altLang="zh-CN" sz="2800">
                <a:solidFill>
                  <a:srgbClr val="000000"/>
                </a:solidFill>
                <a:latin typeface="Times New Roman" pitchFamily="18" charset="0"/>
                <a:ea typeface="宋体" pitchFamily="2" charset="-122"/>
              </a:rPr>
              <a:t>”</a:t>
            </a:r>
            <a:endParaRPr lang="en-US" altLang="zh-CN" sz="2800">
              <a:solidFill>
                <a:srgbClr val="000000"/>
              </a:solidFill>
              <a:ea typeface="宋体" pitchFamily="2" charset="-122"/>
            </a:endParaRPr>
          </a:p>
          <a:p>
            <a:pPr eaLnBrk="1" hangingPunct="1">
              <a:buFont typeface="Wingdings" pitchFamily="2" charset="2"/>
              <a:buNone/>
            </a:pPr>
            <a:r>
              <a:rPr lang="en-US" altLang="zh-CN" sz="2800" u="sng">
                <a:ea typeface="宋体" pitchFamily="2" charset="-122"/>
              </a:rPr>
              <a:t>But, the following are </a:t>
            </a:r>
            <a:r>
              <a:rPr lang="en-US" altLang="zh-CN" sz="2800" b="1" u="sng">
                <a:ea typeface="宋体" pitchFamily="2" charset="-122"/>
              </a:rPr>
              <a:t>NOT</a:t>
            </a:r>
            <a:r>
              <a:rPr lang="en-US" altLang="zh-CN" sz="2800" u="sng">
                <a:ea typeface="宋体" pitchFamily="2" charset="-122"/>
              </a:rPr>
              <a:t> propositions:</a:t>
            </a:r>
            <a:endParaRPr lang="en-US" altLang="zh-CN" sz="2800">
              <a:solidFill>
                <a:srgbClr val="FF0000"/>
              </a:solidFill>
              <a:ea typeface="宋体" pitchFamily="2" charset="-122"/>
            </a:endParaRPr>
          </a:p>
          <a:p>
            <a:pPr eaLnBrk="1" hangingPunct="1"/>
            <a:r>
              <a:rPr lang="en-US" altLang="zh-CN" sz="2800">
                <a:solidFill>
                  <a:srgbClr val="000000"/>
                </a:solidFill>
                <a:latin typeface="Times New Roman" pitchFamily="18" charset="0"/>
                <a:ea typeface="宋体" pitchFamily="2" charset="-122"/>
              </a:rPr>
              <a:t>“</a:t>
            </a:r>
            <a:r>
              <a:rPr lang="en-US" altLang="zh-CN" sz="2800">
                <a:solidFill>
                  <a:srgbClr val="000000"/>
                </a:solidFill>
                <a:ea typeface="宋体" pitchFamily="2" charset="-122"/>
              </a:rPr>
              <a:t>Who</a:t>
            </a:r>
            <a:r>
              <a:rPr lang="en-US" altLang="zh-CN" sz="2800">
                <a:solidFill>
                  <a:srgbClr val="000000"/>
                </a:solidFill>
                <a:latin typeface="Times New Roman" pitchFamily="18" charset="0"/>
                <a:ea typeface="宋体" pitchFamily="2" charset="-122"/>
              </a:rPr>
              <a:t>’</a:t>
            </a:r>
            <a:r>
              <a:rPr lang="en-US" altLang="zh-CN" sz="2800">
                <a:solidFill>
                  <a:srgbClr val="000000"/>
                </a:solidFill>
                <a:ea typeface="宋体" pitchFamily="2" charset="-122"/>
              </a:rPr>
              <a:t>s there?</a:t>
            </a:r>
            <a:r>
              <a:rPr lang="en-US" altLang="zh-CN" sz="2800">
                <a:solidFill>
                  <a:srgbClr val="000000"/>
                </a:solidFill>
                <a:latin typeface="Times New Roman" pitchFamily="18" charset="0"/>
                <a:ea typeface="宋体" pitchFamily="2" charset="-122"/>
              </a:rPr>
              <a:t>”</a:t>
            </a:r>
            <a:r>
              <a:rPr lang="en-US" altLang="zh-CN" sz="2800">
                <a:solidFill>
                  <a:schemeClr val="accent2"/>
                </a:solidFill>
                <a:ea typeface="宋体" pitchFamily="2" charset="-122"/>
              </a:rPr>
              <a:t> </a:t>
            </a:r>
            <a:r>
              <a:rPr lang="en-US" altLang="zh-CN" sz="2800">
                <a:solidFill>
                  <a:srgbClr val="FF0000"/>
                </a:solidFill>
                <a:ea typeface="宋体" pitchFamily="2" charset="-122"/>
              </a:rPr>
              <a:t>(interrogative: no truth value)</a:t>
            </a:r>
          </a:p>
          <a:p>
            <a:pPr eaLnBrk="1" hangingPunct="1"/>
            <a:r>
              <a:rPr lang="en-US" altLang="zh-CN" sz="2800">
                <a:solidFill>
                  <a:srgbClr val="000000"/>
                </a:solidFill>
                <a:latin typeface="Times New Roman" pitchFamily="18" charset="0"/>
                <a:ea typeface="宋体" pitchFamily="2" charset="-122"/>
              </a:rPr>
              <a:t>“</a:t>
            </a:r>
            <a:r>
              <a:rPr lang="en-US" altLang="zh-CN" sz="2800">
                <a:solidFill>
                  <a:srgbClr val="000000"/>
                </a:solidFill>
                <a:ea typeface="宋体" pitchFamily="2" charset="-122"/>
              </a:rPr>
              <a:t>x := x+1</a:t>
            </a:r>
            <a:r>
              <a:rPr lang="en-US" altLang="zh-CN" sz="2800">
                <a:solidFill>
                  <a:srgbClr val="000000"/>
                </a:solidFill>
                <a:latin typeface="Times New Roman" pitchFamily="18" charset="0"/>
                <a:ea typeface="宋体" pitchFamily="2" charset="-122"/>
              </a:rPr>
              <a:t>”</a:t>
            </a:r>
            <a:r>
              <a:rPr lang="en-US" altLang="zh-CN" sz="2800">
                <a:solidFill>
                  <a:schemeClr val="accent2"/>
                </a:solidFill>
                <a:ea typeface="宋体" pitchFamily="2" charset="-122"/>
              </a:rPr>
              <a:t> </a:t>
            </a:r>
            <a:r>
              <a:rPr lang="en-US" altLang="zh-CN" sz="2800">
                <a:solidFill>
                  <a:srgbClr val="FF0000"/>
                </a:solidFill>
                <a:ea typeface="宋体" pitchFamily="2" charset="-122"/>
              </a:rPr>
              <a:t>(imperative: no truth value)</a:t>
            </a:r>
          </a:p>
          <a:p>
            <a:pPr eaLnBrk="1" hangingPunct="1"/>
            <a:r>
              <a:rPr lang="en-US" altLang="zh-CN" sz="2800">
                <a:solidFill>
                  <a:srgbClr val="000000"/>
                </a:solidFill>
                <a:latin typeface="Times New Roman" pitchFamily="18" charset="0"/>
                <a:ea typeface="宋体" pitchFamily="2" charset="-122"/>
              </a:rPr>
              <a:t>“</a:t>
            </a:r>
            <a:r>
              <a:rPr lang="en-US" altLang="zh-CN" sz="2800">
                <a:solidFill>
                  <a:srgbClr val="000000"/>
                </a:solidFill>
                <a:ea typeface="宋体" pitchFamily="2" charset="-122"/>
              </a:rPr>
              <a:t>1 + 2</a:t>
            </a:r>
            <a:r>
              <a:rPr lang="en-US" altLang="zh-CN" sz="2800">
                <a:solidFill>
                  <a:srgbClr val="000000"/>
                </a:solidFill>
                <a:latin typeface="Times New Roman" pitchFamily="18" charset="0"/>
                <a:ea typeface="宋体" pitchFamily="2" charset="-122"/>
              </a:rPr>
              <a:t>”</a:t>
            </a:r>
            <a:r>
              <a:rPr lang="en-US" altLang="zh-CN" sz="2800">
                <a:solidFill>
                  <a:schemeClr val="accent2"/>
                </a:solidFill>
                <a:ea typeface="宋体" pitchFamily="2" charset="-122"/>
              </a:rPr>
              <a:t> </a:t>
            </a:r>
            <a:r>
              <a:rPr lang="en-US" altLang="zh-CN" sz="2800">
                <a:solidFill>
                  <a:srgbClr val="FF0000"/>
                </a:solidFill>
                <a:ea typeface="宋体" pitchFamily="2" charset="-122"/>
              </a:rPr>
              <a:t>(term: no truth value)</a:t>
            </a:r>
          </a:p>
        </p:txBody>
      </p:sp>
      <p:sp>
        <p:nvSpPr>
          <p:cNvPr id="2" name="日期占位符 1"/>
          <p:cNvSpPr>
            <a:spLocks noGrp="1"/>
          </p:cNvSpPr>
          <p:nvPr>
            <p:ph type="dt" sz="quarter" idx="10"/>
          </p:nvPr>
        </p:nvSpPr>
        <p:spPr/>
        <p:txBody>
          <a:bodyPr/>
          <a:lstStyle/>
          <a:p>
            <a:pPr>
              <a:defRPr/>
            </a:pPr>
            <a:fld id="{14938118-E78D-4EE8-BA4A-8D0E76D416E0}" type="datetime11">
              <a:rPr lang="zh-CN" altLang="en-US"/>
              <a:pPr>
                <a:defRPr/>
              </a:pPr>
              <a:t>23:28:31</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pPr>
              <a:defRPr/>
            </a:pPr>
            <a:fld id="{E40ED023-6818-49BF-9D3B-25EA2B0E8CE6}" type="slidenum">
              <a:rPr lang="en-US" altLang="zh-CN"/>
              <a:pPr>
                <a:defRPr/>
              </a:pPr>
              <a:t>13</a:t>
            </a:fld>
            <a:endParaRPr lang="en-US" altLang="zh-CN"/>
          </a:p>
        </p:txBody>
      </p:sp>
      <p:sp>
        <p:nvSpPr>
          <p:cNvPr id="12291" name="Rectangle 2"/>
          <p:cNvSpPr>
            <a:spLocks noGrp="1" noChangeArrowheads="1"/>
          </p:cNvSpPr>
          <p:nvPr>
            <p:ph type="title"/>
          </p:nvPr>
        </p:nvSpPr>
        <p:spPr/>
        <p:txBody>
          <a:bodyPr/>
          <a:lstStyle/>
          <a:p>
            <a:pPr eaLnBrk="1" hangingPunct="1"/>
            <a:r>
              <a:rPr lang="en-US" altLang="zh-CN">
                <a:ea typeface="宋体" pitchFamily="2" charset="-122"/>
              </a:rPr>
              <a:t>Some Popular Boolean Operators</a:t>
            </a:r>
          </a:p>
        </p:txBody>
      </p:sp>
      <p:graphicFrame>
        <p:nvGraphicFramePr>
          <p:cNvPr id="26627" name="Group 3"/>
          <p:cNvGraphicFramePr>
            <a:graphicFrameLocks noGrp="1"/>
          </p:cNvGraphicFramePr>
          <p:nvPr>
            <p:ph idx="1"/>
          </p:nvPr>
        </p:nvGraphicFramePr>
        <p:xfrm>
          <a:off x="381000" y="2209800"/>
          <a:ext cx="8305800" cy="3810000"/>
        </p:xfrm>
        <a:graphic>
          <a:graphicData uri="http://schemas.openxmlformats.org/drawingml/2006/table">
            <a:tbl>
              <a:tblPr/>
              <a:tblGrid>
                <a:gridCol w="3581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sng" strike="noStrike" cap="none" normalizeH="0" baseline="0" dirty="0">
                          <a:ln>
                            <a:noFill/>
                          </a:ln>
                          <a:solidFill>
                            <a:schemeClr val="tx1"/>
                          </a:solidFill>
                          <a:effectLst/>
                          <a:latin typeface="Arial" charset="0"/>
                          <a:ea typeface="宋体" pitchFamily="2" charset="-122"/>
                        </a:rPr>
                        <a:t>Formal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sng" strike="noStrike" cap="none" normalizeH="0" baseline="0">
                          <a:ln>
                            <a:noFill/>
                          </a:ln>
                          <a:solidFill>
                            <a:schemeClr val="tx1"/>
                          </a:solidFill>
                          <a:effectLst/>
                          <a:latin typeface="Arial" charset="0"/>
                          <a:ea typeface="宋体" pitchFamily="2" charset="-122"/>
                        </a:rPr>
                        <a:t>Nickname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sng" strike="noStrike" cap="none" normalizeH="0" baseline="0">
                          <a:ln>
                            <a:noFill/>
                          </a:ln>
                          <a:solidFill>
                            <a:schemeClr val="tx1"/>
                          </a:solidFill>
                          <a:effectLst/>
                          <a:latin typeface="Arial" charset="0"/>
                          <a:ea typeface="宋体" pitchFamily="2" charset="-122"/>
                        </a:rPr>
                        <a:t>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sng" strike="noStrike" cap="none" normalizeH="0" baseline="0">
                          <a:ln>
                            <a:noFill/>
                          </a:ln>
                          <a:solidFill>
                            <a:schemeClr val="tx1"/>
                          </a:solidFill>
                          <a:effectLst/>
                          <a:latin typeface="Arial" charset="0"/>
                          <a:ea typeface="宋体" pitchFamily="2" charset="-122"/>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Negation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Unary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Times New Roman"/>
                          <a:ea typeface="宋体" pitchFamily="2" charset="-122"/>
                        </a:rPr>
                        <a:t>¬</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pitchFamily="2" charset="-122"/>
                        </a:rPr>
                        <a:t>Conjunction</a:t>
                      </a:r>
                      <a:r>
                        <a:rPr kumimoji="0" lang="zh-CN" altLang="en-US" sz="2400" b="0" i="0" u="none" strike="noStrike" cap="none" normalizeH="0" baseline="0" dirty="0">
                          <a:ln>
                            <a:noFill/>
                          </a:ln>
                          <a:solidFill>
                            <a:schemeClr val="tx1"/>
                          </a:solidFill>
                          <a:effectLst/>
                          <a:latin typeface="Arial" charset="0"/>
                          <a:ea typeface="宋体" pitchFamily="2" charset="-122"/>
                        </a:rPr>
                        <a:t>合取</a:t>
                      </a:r>
                      <a:r>
                        <a:rPr kumimoji="0" lang="en-US" altLang="zh-CN" sz="2400" b="0" i="0" u="none" strike="noStrike" cap="none" normalizeH="0" baseline="0" dirty="0">
                          <a:ln>
                            <a:noFill/>
                          </a:ln>
                          <a:solidFill>
                            <a:schemeClr val="tx1"/>
                          </a:solidFill>
                          <a:effectLst/>
                          <a:latin typeface="Arial" charset="0"/>
                          <a:ea typeface="宋体" pitchFamily="2" charset="-122"/>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Disjunction</a:t>
                      </a:r>
                      <a:r>
                        <a:rPr kumimoji="0" lang="zh-CN" altLang="en-US" sz="2400" b="0" i="0" u="none" strike="noStrike" cap="none" normalizeH="0" baseline="0">
                          <a:ln>
                            <a:noFill/>
                          </a:ln>
                          <a:solidFill>
                            <a:schemeClr val="tx1"/>
                          </a:solidFill>
                          <a:effectLst/>
                          <a:latin typeface="Arial" charset="0"/>
                          <a:ea typeface="宋体" pitchFamily="2" charset="-122"/>
                        </a:rPr>
                        <a:t>析取</a:t>
                      </a:r>
                      <a:r>
                        <a:rPr kumimoji="0" lang="en-US" altLang="zh-CN" sz="2400" b="0" i="0" u="none" strike="noStrike" cap="none" normalizeH="0" baseline="0" dirty="0">
                          <a:ln>
                            <a:noFill/>
                          </a:ln>
                          <a:solidFill>
                            <a:schemeClr val="tx1"/>
                          </a:solidFill>
                          <a:effectLst/>
                          <a:latin typeface="Arial" charset="0"/>
                          <a:ea typeface="宋体" pitchFamily="2" charset="-122"/>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Exclusive-OR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Implication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IMPLIES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Biconditional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IFF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cs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 name="日期占位符 1"/>
          <p:cNvSpPr>
            <a:spLocks noGrp="1"/>
          </p:cNvSpPr>
          <p:nvPr>
            <p:ph type="dt" sz="quarter" idx="10"/>
          </p:nvPr>
        </p:nvSpPr>
        <p:spPr/>
        <p:txBody>
          <a:bodyPr/>
          <a:lstStyle/>
          <a:p>
            <a:pPr>
              <a:defRPr/>
            </a:pPr>
            <a:fld id="{B3C66878-D697-4568-8678-50DE3C45E9BB}" type="datetime11">
              <a:rPr lang="zh-CN" altLang="en-US"/>
              <a:pPr>
                <a:defRPr/>
              </a:pPr>
              <a:t>23:28:31</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71676D89-B00D-4F8C-881F-75B437652851}" type="slidenum">
              <a:rPr lang="en-US" altLang="zh-CN"/>
              <a:pPr>
                <a:defRPr/>
              </a:pPr>
              <a:t>14</a:t>
            </a:fld>
            <a:endParaRPr lang="en-US" altLang="zh-CN"/>
          </a:p>
        </p:txBody>
      </p:sp>
      <p:sp>
        <p:nvSpPr>
          <p:cNvPr id="13315" name="Rectangle 2"/>
          <p:cNvSpPr>
            <a:spLocks noGrp="1" noChangeArrowheads="1"/>
          </p:cNvSpPr>
          <p:nvPr>
            <p:ph type="title"/>
          </p:nvPr>
        </p:nvSpPr>
        <p:spPr/>
        <p:txBody>
          <a:bodyPr/>
          <a:lstStyle/>
          <a:p>
            <a:pPr eaLnBrk="1" hangingPunct="1"/>
            <a:r>
              <a:rPr lang="en-US" altLang="zh-CN">
                <a:ea typeface="宋体" pitchFamily="2" charset="-122"/>
              </a:rPr>
              <a:t>The Negation Operator</a:t>
            </a:r>
          </a:p>
        </p:txBody>
      </p:sp>
      <p:sp>
        <p:nvSpPr>
          <p:cNvPr id="13316" name="Rectangle 3"/>
          <p:cNvSpPr>
            <a:spLocks noGrp="1" noChangeArrowheads="1"/>
          </p:cNvSpPr>
          <p:nvPr>
            <p:ph type="body" idx="1"/>
          </p:nvPr>
        </p:nvSpPr>
        <p:spPr/>
        <p:txBody>
          <a:bodyPr/>
          <a:lstStyle/>
          <a:p>
            <a:pPr eaLnBrk="1" hangingPunct="1">
              <a:buFont typeface="Wingdings" pitchFamily="2" charset="2"/>
              <a:buNone/>
            </a:pPr>
            <a:r>
              <a:rPr lang="en-US" altLang="zh-CN" dirty="0">
                <a:ea typeface="宋体" pitchFamily="2" charset="-122"/>
              </a:rPr>
              <a:t>The unary </a:t>
            </a:r>
            <a:r>
              <a:rPr lang="en-US" altLang="zh-CN" i="1" dirty="0">
                <a:ea typeface="宋体" pitchFamily="2" charset="-122"/>
              </a:rPr>
              <a:t>negation operator</a:t>
            </a:r>
            <a:r>
              <a:rPr lang="en-US" altLang="zh-CN" dirty="0">
                <a:ea typeface="宋体" pitchFamily="2" charset="-122"/>
              </a:rPr>
              <a:t> </a:t>
            </a:r>
            <a:r>
              <a:rPr lang="en-US" altLang="zh-CN" dirty="0">
                <a:latin typeface="Times New Roman" pitchFamily="18" charset="0"/>
                <a:ea typeface="宋体" pitchFamily="2" charset="-122"/>
              </a:rPr>
              <a:t>“¬”</a:t>
            </a:r>
            <a:r>
              <a:rPr lang="en-US" altLang="zh-CN" dirty="0">
                <a:ea typeface="宋体" pitchFamily="2" charset="-122"/>
              </a:rPr>
              <a:t> (</a:t>
            </a:r>
            <a:r>
              <a:rPr lang="en-US" altLang="zh-CN" i="1" dirty="0">
                <a:ea typeface="宋体" pitchFamily="2" charset="-122"/>
              </a:rPr>
              <a:t>NOT</a:t>
            </a:r>
            <a:r>
              <a:rPr lang="en-US" altLang="zh-CN" dirty="0">
                <a:ea typeface="宋体" pitchFamily="2" charset="-122"/>
              </a:rPr>
              <a:t>) transforms a proposition into its </a:t>
            </a:r>
            <a:r>
              <a:rPr lang="en-US" altLang="zh-CN" i="1" dirty="0">
                <a:ea typeface="宋体" pitchFamily="2" charset="-122"/>
              </a:rPr>
              <a:t>negation</a:t>
            </a:r>
            <a:r>
              <a:rPr lang="en-US" altLang="zh-CN" dirty="0">
                <a:ea typeface="宋体" pitchFamily="2" charset="-122"/>
              </a:rPr>
              <a:t>.</a:t>
            </a:r>
          </a:p>
          <a:p>
            <a:pPr eaLnBrk="1" hangingPunct="1">
              <a:buFont typeface="Wingdings" panose="05000000000000000000" pitchFamily="2" charset="2"/>
              <a:buChar char="l"/>
            </a:pPr>
            <a:r>
              <a:rPr lang="en-US" altLang="zh-CN" i="1" dirty="0">
                <a:solidFill>
                  <a:srgbClr val="000000"/>
                </a:solidFill>
                <a:ea typeface="宋体" pitchFamily="2" charset="-122"/>
              </a:rPr>
              <a:t>p</a:t>
            </a:r>
            <a:r>
              <a:rPr lang="en-US" altLang="zh-CN" dirty="0">
                <a:solidFill>
                  <a:srgbClr val="000000"/>
                </a:solidFill>
                <a:ea typeface="宋体" pitchFamily="2" charset="-122"/>
              </a:rPr>
              <a:t> = </a:t>
            </a:r>
            <a:r>
              <a:rPr lang="en-US" altLang="zh-CN" dirty="0">
                <a:solidFill>
                  <a:srgbClr val="000000"/>
                </a:solidFill>
                <a:latin typeface="Times New Roman" pitchFamily="18" charset="0"/>
                <a:ea typeface="宋体" pitchFamily="2" charset="-122"/>
              </a:rPr>
              <a:t>“</a:t>
            </a:r>
            <a:r>
              <a:rPr lang="en-US" altLang="zh-CN" dirty="0">
                <a:solidFill>
                  <a:srgbClr val="000000"/>
                </a:solidFill>
                <a:ea typeface="宋体" pitchFamily="2" charset="-122"/>
              </a:rPr>
              <a:t>I have brown hair.</a:t>
            </a:r>
            <a:r>
              <a:rPr lang="en-US" altLang="zh-CN" dirty="0">
                <a:solidFill>
                  <a:srgbClr val="000000"/>
                </a:solidFill>
                <a:latin typeface="Times New Roman" pitchFamily="18" charset="0"/>
                <a:ea typeface="宋体" pitchFamily="2" charset="-122"/>
              </a:rPr>
              <a:t>”</a:t>
            </a:r>
            <a:endParaRPr lang="en-US" altLang="zh-CN" dirty="0">
              <a:solidFill>
                <a:srgbClr val="000000"/>
              </a:solidFill>
              <a:ea typeface="宋体" pitchFamily="2" charset="-122"/>
            </a:endParaRPr>
          </a:p>
          <a:p>
            <a:pPr eaLnBrk="1" hangingPunct="1">
              <a:buFont typeface="Wingdings" panose="05000000000000000000" pitchFamily="2" charset="2"/>
              <a:buChar char="l"/>
            </a:pPr>
            <a:r>
              <a:rPr lang="en-US" altLang="zh-CN" dirty="0">
                <a:solidFill>
                  <a:srgbClr val="000000"/>
                </a:solidFill>
                <a:latin typeface="Times New Roman" pitchFamily="18" charset="0"/>
                <a:ea typeface="宋体" pitchFamily="2" charset="-122"/>
              </a:rPr>
              <a:t>¬</a:t>
            </a:r>
            <a:r>
              <a:rPr lang="en-US" altLang="zh-CN" i="1" dirty="0">
                <a:solidFill>
                  <a:srgbClr val="000000"/>
                </a:solidFill>
                <a:ea typeface="宋体" pitchFamily="2" charset="-122"/>
              </a:rPr>
              <a:t>p</a:t>
            </a:r>
            <a:r>
              <a:rPr lang="en-US" altLang="zh-CN" dirty="0">
                <a:solidFill>
                  <a:srgbClr val="000000"/>
                </a:solidFill>
                <a:ea typeface="宋体" pitchFamily="2" charset="-122"/>
              </a:rPr>
              <a:t> = </a:t>
            </a:r>
            <a:r>
              <a:rPr lang="en-US" altLang="zh-CN" dirty="0">
                <a:solidFill>
                  <a:srgbClr val="000000"/>
                </a:solidFill>
                <a:latin typeface="Times New Roman" pitchFamily="18" charset="0"/>
                <a:ea typeface="宋体" pitchFamily="2" charset="-122"/>
              </a:rPr>
              <a:t>“</a:t>
            </a:r>
            <a:r>
              <a:rPr lang="en-US" altLang="zh-CN" dirty="0">
                <a:solidFill>
                  <a:srgbClr val="000000"/>
                </a:solidFill>
                <a:ea typeface="宋体" pitchFamily="2" charset="-122"/>
              </a:rPr>
              <a:t>I do </a:t>
            </a:r>
            <a:r>
              <a:rPr lang="en-US" altLang="zh-CN" b="1" dirty="0">
                <a:solidFill>
                  <a:srgbClr val="000000"/>
                </a:solidFill>
                <a:ea typeface="宋体" pitchFamily="2" charset="-122"/>
              </a:rPr>
              <a:t>not</a:t>
            </a:r>
            <a:r>
              <a:rPr lang="en-US" altLang="zh-CN" dirty="0">
                <a:solidFill>
                  <a:srgbClr val="000000"/>
                </a:solidFill>
                <a:ea typeface="宋体" pitchFamily="2" charset="-122"/>
              </a:rPr>
              <a:t> have brown hair.</a:t>
            </a:r>
            <a:r>
              <a:rPr lang="en-US" altLang="zh-CN" dirty="0">
                <a:solidFill>
                  <a:srgbClr val="000000"/>
                </a:solidFill>
                <a:latin typeface="Times New Roman" pitchFamily="18" charset="0"/>
                <a:ea typeface="宋体" pitchFamily="2" charset="-122"/>
              </a:rPr>
              <a:t>”</a:t>
            </a:r>
            <a:endParaRPr lang="en-US" altLang="zh-CN" dirty="0">
              <a:solidFill>
                <a:srgbClr val="000000"/>
              </a:solidFill>
              <a:ea typeface="宋体" pitchFamily="2" charset="-122"/>
            </a:endParaRPr>
          </a:p>
          <a:p>
            <a:pPr eaLnBrk="1" hangingPunct="1">
              <a:buFont typeface="Wingdings" pitchFamily="2" charset="2"/>
              <a:buNone/>
            </a:pPr>
            <a:r>
              <a:rPr lang="en-US" altLang="zh-CN" dirty="0">
                <a:ea typeface="宋体" pitchFamily="2" charset="-122"/>
              </a:rPr>
              <a:t>The </a:t>
            </a:r>
            <a:r>
              <a:rPr lang="en-US" altLang="zh-CN" i="1" dirty="0">
                <a:ea typeface="宋体" pitchFamily="2" charset="-122"/>
              </a:rPr>
              <a:t>truth table</a:t>
            </a:r>
            <a:r>
              <a:rPr lang="en-US" altLang="zh-CN" dirty="0">
                <a:ea typeface="宋体" pitchFamily="2" charset="-122"/>
              </a:rPr>
              <a:t> for NOT:</a:t>
            </a:r>
          </a:p>
        </p:txBody>
      </p:sp>
      <p:graphicFrame>
        <p:nvGraphicFramePr>
          <p:cNvPr id="13317" name="Object 4"/>
          <p:cNvGraphicFramePr>
            <a:graphicFrameLocks noChangeAspect="1"/>
          </p:cNvGraphicFramePr>
          <p:nvPr/>
        </p:nvGraphicFramePr>
        <p:xfrm>
          <a:off x="5702300" y="4192588"/>
          <a:ext cx="1439863" cy="1612900"/>
        </p:xfrm>
        <a:graphic>
          <a:graphicData uri="http://schemas.openxmlformats.org/presentationml/2006/ole">
            <mc:AlternateContent xmlns:mc="http://schemas.openxmlformats.org/markup-compatibility/2006">
              <mc:Choice xmlns:v="urn:schemas-microsoft-com:vml" Requires="v">
                <p:oleObj spid="_x0000_s13444" name="Document" r:id="rId4" imgW="1449796" imgH="1618748" progId="Word.Document.8">
                  <p:embed/>
                </p:oleObj>
              </mc:Choice>
              <mc:Fallback>
                <p:oleObj name="Document" r:id="rId4" imgW="1449796" imgH="161874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2300" y="4192588"/>
                        <a:ext cx="1439863"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Text Box 5"/>
          <p:cNvSpPr txBox="1">
            <a:spLocks noChangeArrowheads="1"/>
          </p:cNvSpPr>
          <p:nvPr/>
        </p:nvSpPr>
        <p:spPr bwMode="auto">
          <a:xfrm>
            <a:off x="1076325" y="4953000"/>
            <a:ext cx="3565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solidFill>
                  <a:srgbClr val="006600"/>
                </a:solidFill>
                <a:latin typeface="Times New Roman" pitchFamily="18" charset="0"/>
              </a:rPr>
              <a:t>T :</a:t>
            </a:r>
            <a:r>
              <a:rPr lang="en-US" altLang="zh-CN" sz="2400" dirty="0">
                <a:solidFill>
                  <a:srgbClr val="006600"/>
                </a:solidFill>
                <a:latin typeface="Times New Roman" pitchFamily="18" charset="0"/>
                <a:cs typeface="Times New Roman" pitchFamily="18" charset="0"/>
              </a:rPr>
              <a:t>≡ True;  F :≡ False</a:t>
            </a:r>
          </a:p>
          <a:p>
            <a:r>
              <a:rPr lang="en-US" altLang="zh-CN" sz="2400" dirty="0">
                <a:solidFill>
                  <a:srgbClr val="006600"/>
                </a:solidFill>
                <a:latin typeface="Times New Roman" pitchFamily="18" charset="0"/>
                <a:cs typeface="Times New Roman" pitchFamily="18" charset="0"/>
              </a:rPr>
              <a:t>“:≡” means “is defined as”</a:t>
            </a:r>
          </a:p>
        </p:txBody>
      </p:sp>
      <p:sp>
        <p:nvSpPr>
          <p:cNvPr id="13319" name="Text Box 6"/>
          <p:cNvSpPr txBox="1">
            <a:spLocks noChangeArrowheads="1"/>
          </p:cNvSpPr>
          <p:nvPr/>
        </p:nvSpPr>
        <p:spPr bwMode="auto">
          <a:xfrm>
            <a:off x="5013325" y="5654675"/>
            <a:ext cx="1233488" cy="8223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a:latin typeface="Times New Roman" pitchFamily="18" charset="0"/>
              </a:rPr>
              <a:t>Operand</a:t>
            </a:r>
            <a:br>
              <a:rPr lang="en-US" altLang="zh-CN" sz="2400">
                <a:latin typeface="Times New Roman" pitchFamily="18" charset="0"/>
              </a:rPr>
            </a:br>
            <a:r>
              <a:rPr lang="en-US" altLang="zh-CN" sz="2400">
                <a:latin typeface="Times New Roman" pitchFamily="18" charset="0"/>
              </a:rPr>
              <a:t>column</a:t>
            </a:r>
          </a:p>
        </p:txBody>
      </p:sp>
      <p:sp>
        <p:nvSpPr>
          <p:cNvPr id="13320" name="Text Box 7"/>
          <p:cNvSpPr txBox="1">
            <a:spLocks noChangeArrowheads="1"/>
          </p:cNvSpPr>
          <p:nvPr/>
        </p:nvSpPr>
        <p:spPr bwMode="auto">
          <a:xfrm>
            <a:off x="6523038" y="5654675"/>
            <a:ext cx="1096962" cy="8223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a:latin typeface="Times New Roman" pitchFamily="18" charset="0"/>
              </a:rPr>
              <a:t>Result</a:t>
            </a:r>
            <a:br>
              <a:rPr lang="en-US" altLang="zh-CN" sz="2400">
                <a:latin typeface="Times New Roman" pitchFamily="18" charset="0"/>
              </a:rPr>
            </a:br>
            <a:r>
              <a:rPr lang="en-US" altLang="zh-CN" sz="2400">
                <a:latin typeface="Times New Roman" pitchFamily="18" charset="0"/>
              </a:rPr>
              <a:t>column</a:t>
            </a:r>
          </a:p>
        </p:txBody>
      </p:sp>
      <p:sp>
        <p:nvSpPr>
          <p:cNvPr id="2" name="日期占位符 1"/>
          <p:cNvSpPr>
            <a:spLocks noGrp="1"/>
          </p:cNvSpPr>
          <p:nvPr>
            <p:ph type="dt" sz="quarter" idx="10"/>
          </p:nvPr>
        </p:nvSpPr>
        <p:spPr/>
        <p:txBody>
          <a:bodyPr/>
          <a:lstStyle/>
          <a:p>
            <a:pPr>
              <a:defRPr/>
            </a:pPr>
            <a:fld id="{F0C1015B-19CE-4947-83AF-244440E77103}"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2" end="2"/>
                                            </p:txEl>
                                          </p:spTgt>
                                        </p:tgtEl>
                                        <p:attrNameLst>
                                          <p:attrName>style.visibility</p:attrName>
                                        </p:attrNameLst>
                                      </p:cBhvr>
                                      <p:to>
                                        <p:strVal val="visible"/>
                                      </p:to>
                                    </p:set>
                                    <p:anim calcmode="lin" valueType="num">
                                      <p:cBhvr additive="base">
                                        <p:cTn id="7" dur="500" fill="hold"/>
                                        <p:tgtEl>
                                          <p:spTgt spid="133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fade">
                                      <p:cBhvr>
                                        <p:cTn id="13" dur="500"/>
                                        <p:tgtEl>
                                          <p:spTgt spid="133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19"/>
                                        </p:tgtEl>
                                        <p:attrNameLst>
                                          <p:attrName>style.visibility</p:attrName>
                                        </p:attrNameLst>
                                      </p:cBhvr>
                                      <p:to>
                                        <p:strVal val="visible"/>
                                      </p:to>
                                    </p:set>
                                    <p:animEffect transition="in" filter="fade">
                                      <p:cBhvr>
                                        <p:cTn id="16" dur="500"/>
                                        <p:tgtEl>
                                          <p:spTgt spid="133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320"/>
                                        </p:tgtEl>
                                        <p:attrNameLst>
                                          <p:attrName>style.visibility</p:attrName>
                                        </p:attrNameLst>
                                      </p:cBhvr>
                                      <p:to>
                                        <p:strVal val="visible"/>
                                      </p:to>
                                    </p:set>
                                    <p:animEffect transition="in" filter="fade">
                                      <p:cBhvr>
                                        <p:cTn id="19" dur="500"/>
                                        <p:tgtEl>
                                          <p:spTgt spid="133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318"/>
                                        </p:tgtEl>
                                        <p:attrNameLst>
                                          <p:attrName>style.visibility</p:attrName>
                                        </p:attrNameLst>
                                      </p:cBhvr>
                                      <p:to>
                                        <p:strVal val="visible"/>
                                      </p:to>
                                    </p:set>
                                    <p:animEffect transition="in" filter="fade">
                                      <p:cBhvr>
                                        <p:cTn id="22"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19" grpId="0" animBg="1"/>
      <p:bldP spid="133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BB41B88-6CFF-47FC-BDA0-2AB35985A9AA}" type="slidenum">
              <a:rPr lang="en-US" altLang="zh-CN"/>
              <a:pPr>
                <a:defRPr/>
              </a:pPr>
              <a:t>15</a:t>
            </a:fld>
            <a:endParaRPr lang="en-US" altLang="zh-CN"/>
          </a:p>
        </p:txBody>
      </p:sp>
      <p:sp>
        <p:nvSpPr>
          <p:cNvPr id="14339" name="Rectangle 2"/>
          <p:cNvSpPr>
            <a:spLocks noGrp="1" noChangeArrowheads="1"/>
          </p:cNvSpPr>
          <p:nvPr>
            <p:ph type="title"/>
          </p:nvPr>
        </p:nvSpPr>
        <p:spPr/>
        <p:txBody>
          <a:bodyPr/>
          <a:lstStyle/>
          <a:p>
            <a:pPr eaLnBrk="1" hangingPunct="1"/>
            <a:r>
              <a:rPr lang="en-US" altLang="zh-CN">
                <a:ea typeface="宋体" pitchFamily="2" charset="-122"/>
              </a:rPr>
              <a:t>The Conjunction Operator</a:t>
            </a:r>
          </a:p>
        </p:txBody>
      </p:sp>
      <p:sp>
        <p:nvSpPr>
          <p:cNvPr id="14340" name="Rectangle 3"/>
          <p:cNvSpPr>
            <a:spLocks noGrp="1" noChangeArrowheads="1"/>
          </p:cNvSpPr>
          <p:nvPr>
            <p:ph type="body" idx="1"/>
          </p:nvPr>
        </p:nvSpPr>
        <p:spPr/>
        <p:txBody>
          <a:bodyPr/>
          <a:lstStyle/>
          <a:p>
            <a:pPr eaLnBrk="1" hangingPunct="1">
              <a:buFont typeface="Wingdings" pitchFamily="2" charset="2"/>
              <a:buNone/>
            </a:pPr>
            <a:r>
              <a:rPr lang="en-US" altLang="zh-CN" dirty="0">
                <a:ea typeface="宋体" pitchFamily="2" charset="-122"/>
              </a:rPr>
              <a:t>The binary </a:t>
            </a:r>
            <a:r>
              <a:rPr lang="en-US" altLang="zh-CN" i="1" dirty="0">
                <a:ea typeface="宋体" pitchFamily="2" charset="-122"/>
              </a:rPr>
              <a:t>conjunction operator</a:t>
            </a:r>
            <a:r>
              <a:rPr lang="en-US" altLang="zh-CN" dirty="0">
                <a:ea typeface="宋体" pitchFamily="2" charset="-122"/>
              </a:rPr>
              <a:t> </a:t>
            </a:r>
            <a:r>
              <a:rPr lang="en-US" altLang="zh-CN" dirty="0">
                <a:latin typeface="Times New Roman" pitchFamily="18" charset="0"/>
                <a:ea typeface="宋体" pitchFamily="2" charset="-12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r>
              <a:rPr lang="en-US" altLang="zh-CN" i="1" dirty="0">
                <a:ea typeface="宋体" pitchFamily="2" charset="-122"/>
                <a:sym typeface="Symbol" pitchFamily="18" charset="2"/>
              </a:rPr>
              <a:t>AND</a:t>
            </a:r>
            <a:r>
              <a:rPr lang="en-US" altLang="zh-CN" dirty="0">
                <a:ea typeface="宋体" pitchFamily="2" charset="-122"/>
                <a:sym typeface="Symbol" pitchFamily="18" charset="2"/>
              </a:rPr>
              <a:t>) combines two propositions to form their logical </a:t>
            </a:r>
            <a:r>
              <a:rPr lang="en-US" altLang="zh-CN" i="1" dirty="0">
                <a:ea typeface="宋体" pitchFamily="2" charset="-122"/>
                <a:sym typeface="Symbol" pitchFamily="18" charset="2"/>
              </a:rPr>
              <a:t>conjunction</a:t>
            </a:r>
            <a:r>
              <a:rPr lang="en-US" altLang="zh-CN" dirty="0">
                <a:ea typeface="宋体" pitchFamily="2" charset="-122"/>
                <a:sym typeface="Symbol" pitchFamily="18" charset="2"/>
              </a:rPr>
              <a:t>.</a:t>
            </a:r>
          </a:p>
          <a:p>
            <a:pPr marL="0" indent="0" eaLnBrk="1" hangingPunct="1">
              <a:buNone/>
            </a:pPr>
            <a:endParaRPr lang="en-US" altLang="zh-CN" i="1" dirty="0">
              <a:solidFill>
                <a:srgbClr val="000000"/>
              </a:solidFill>
              <a:ea typeface="宋体" pitchFamily="2" charset="-122"/>
              <a:sym typeface="Symbol" pitchFamily="18" charset="2"/>
            </a:endParaRPr>
          </a:p>
          <a:p>
            <a:pPr eaLnBrk="1" hangingPunct="1">
              <a:buFont typeface="Wingdings" panose="05000000000000000000" pitchFamily="2" charset="2"/>
              <a:buChar char="l"/>
            </a:pPr>
            <a:r>
              <a:rPr lang="en-US" altLang="zh-CN" i="1" dirty="0">
                <a:solidFill>
                  <a:srgbClr val="000000"/>
                </a:solidFill>
                <a:ea typeface="宋体" pitchFamily="2" charset="-122"/>
                <a:sym typeface="Symbol" pitchFamily="18" charset="2"/>
              </a:rPr>
              <a:t>p</a:t>
            </a:r>
            <a:r>
              <a:rPr lang="en-US" altLang="zh-CN" dirty="0">
                <a:solidFill>
                  <a:srgbClr val="000000"/>
                </a:solidFill>
                <a:ea typeface="宋体" pitchFamily="2" charset="-122"/>
                <a:sym typeface="Symbol" pitchFamily="18" charset="2"/>
              </a:rPr>
              <a:t>=</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ea typeface="宋体" pitchFamily="2" charset="-122"/>
                <a:sym typeface="Symbol" pitchFamily="18" charset="2"/>
              </a:rPr>
              <a:t>I will have salad </a:t>
            </a:r>
            <a:r>
              <a:rPr lang="zh-CN" altLang="en-US" dirty="0">
                <a:solidFill>
                  <a:srgbClr val="000000"/>
                </a:solidFill>
                <a:ea typeface="宋体" pitchFamily="2" charset="-122"/>
                <a:sym typeface="Symbol" pitchFamily="18" charset="2"/>
              </a:rPr>
              <a:t>色拉</a:t>
            </a:r>
            <a:r>
              <a:rPr lang="en-US" altLang="zh-CN" dirty="0">
                <a:solidFill>
                  <a:srgbClr val="000000"/>
                </a:solidFill>
                <a:ea typeface="宋体" pitchFamily="2" charset="-122"/>
                <a:sym typeface="Symbol" pitchFamily="18" charset="2"/>
              </a:rPr>
              <a:t> for lunch.</a:t>
            </a:r>
            <a:r>
              <a:rPr lang="en-US" altLang="zh-CN" dirty="0">
                <a:solidFill>
                  <a:srgbClr val="000000"/>
                </a:solidFill>
                <a:latin typeface="Times New Roman" pitchFamily="18" charset="0"/>
                <a:ea typeface="宋体" pitchFamily="2" charset="-122"/>
                <a:sym typeface="Symbol" pitchFamily="18" charset="2"/>
              </a:rPr>
              <a:t>”</a:t>
            </a:r>
          </a:p>
          <a:p>
            <a:pPr eaLnBrk="1" hangingPunct="1">
              <a:buFont typeface="Wingdings" panose="05000000000000000000" pitchFamily="2" charset="2"/>
              <a:buChar char="l"/>
            </a:pPr>
            <a:r>
              <a:rPr lang="en-US" altLang="zh-CN" dirty="0">
                <a:solidFill>
                  <a:srgbClr val="000000"/>
                </a:solidFill>
                <a:ea typeface="宋体" pitchFamily="2" charset="-122"/>
                <a:sym typeface="Symbol" pitchFamily="18" charset="2"/>
              </a:rPr>
              <a:t> </a:t>
            </a:r>
            <a:r>
              <a:rPr lang="en-US" altLang="zh-CN" i="1" dirty="0">
                <a:solidFill>
                  <a:srgbClr val="000000"/>
                </a:solidFill>
                <a:ea typeface="宋体" pitchFamily="2" charset="-122"/>
                <a:sym typeface="Symbol" pitchFamily="18" charset="2"/>
              </a:rPr>
              <a:t>q=</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ea typeface="宋体" pitchFamily="2" charset="-122"/>
                <a:sym typeface="Symbol" pitchFamily="18" charset="2"/>
              </a:rPr>
              <a:t>I will have steak</a:t>
            </a:r>
            <a:r>
              <a:rPr lang="zh-CN" altLang="en-US" dirty="0"/>
              <a:t>牛排</a:t>
            </a:r>
            <a:r>
              <a:rPr lang="en-US" altLang="zh-CN" dirty="0">
                <a:solidFill>
                  <a:srgbClr val="000000"/>
                </a:solidFill>
                <a:ea typeface="宋体" pitchFamily="2" charset="-122"/>
                <a:sym typeface="Symbol" pitchFamily="18" charset="2"/>
              </a:rPr>
              <a:t>for dinner.</a:t>
            </a:r>
            <a:r>
              <a:rPr lang="en-US" altLang="zh-CN" dirty="0">
                <a:solidFill>
                  <a:srgbClr val="000000"/>
                </a:solidFill>
                <a:latin typeface="Times New Roman" pitchFamily="18" charset="0"/>
                <a:ea typeface="宋体" pitchFamily="2" charset="-122"/>
                <a:sym typeface="Symbol" pitchFamily="18" charset="2"/>
              </a:rPr>
              <a:t>”</a:t>
            </a:r>
          </a:p>
          <a:p>
            <a:pPr eaLnBrk="1" hangingPunct="1">
              <a:buFont typeface="Wingdings" panose="05000000000000000000" pitchFamily="2" charset="2"/>
              <a:buChar char="l"/>
            </a:pPr>
            <a:r>
              <a:rPr lang="en-US" altLang="zh-CN" dirty="0">
                <a:solidFill>
                  <a:srgbClr val="000000"/>
                </a:solidFill>
                <a:ea typeface="宋体" pitchFamily="2" charset="-122"/>
                <a:sym typeface="Symbol" pitchFamily="18" charset="2"/>
              </a:rPr>
              <a:t> </a:t>
            </a:r>
            <a:r>
              <a:rPr lang="en-US" altLang="zh-CN" i="1" dirty="0" err="1">
                <a:solidFill>
                  <a:srgbClr val="000000"/>
                </a:solidFill>
                <a:ea typeface="宋体" pitchFamily="2" charset="-122"/>
                <a:sym typeface="Symbol" pitchFamily="18" charset="2"/>
              </a:rPr>
              <a:t>p</a:t>
            </a:r>
            <a:r>
              <a:rPr lang="en-US" altLang="zh-CN" dirty="0" err="1">
                <a:solidFill>
                  <a:srgbClr val="000000"/>
                </a:solidFill>
                <a:ea typeface="宋体" pitchFamily="2" charset="-122"/>
                <a:sym typeface="Symbol" pitchFamily="18" charset="2"/>
              </a:rPr>
              <a:t></a:t>
            </a:r>
            <a:r>
              <a:rPr lang="en-US" altLang="zh-CN" i="1" dirty="0" err="1">
                <a:solidFill>
                  <a:srgbClr val="000000"/>
                </a:solidFill>
                <a:ea typeface="宋体" pitchFamily="2" charset="-122"/>
                <a:sym typeface="Symbol" pitchFamily="18" charset="2"/>
              </a:rPr>
              <a:t>q</a:t>
            </a:r>
            <a:r>
              <a:rPr lang="en-US" altLang="zh-CN" dirty="0">
                <a:solidFill>
                  <a:srgbClr val="000000"/>
                </a:solidFill>
                <a:ea typeface="宋体" pitchFamily="2" charset="-122"/>
                <a:sym typeface="Symbol" pitchFamily="18" charset="2"/>
              </a:rPr>
              <a:t>=</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ea typeface="宋体" pitchFamily="2" charset="-122"/>
                <a:sym typeface="Symbol" pitchFamily="18" charset="2"/>
              </a:rPr>
              <a:t>I will have salad for lunch </a:t>
            </a:r>
            <a:r>
              <a:rPr lang="en-US" altLang="zh-CN" b="1" dirty="0">
                <a:solidFill>
                  <a:srgbClr val="000000"/>
                </a:solidFill>
                <a:ea typeface="宋体" pitchFamily="2" charset="-122"/>
                <a:sym typeface="Symbol" pitchFamily="18" charset="2"/>
              </a:rPr>
              <a:t>and</a:t>
            </a:r>
            <a:r>
              <a:rPr lang="en-US" altLang="zh-CN" b="1" i="1" dirty="0">
                <a:solidFill>
                  <a:srgbClr val="000000"/>
                </a:solidFill>
                <a:ea typeface="宋体" pitchFamily="2" charset="-122"/>
                <a:sym typeface="Symbol" pitchFamily="18" charset="2"/>
              </a:rPr>
              <a:t> </a:t>
            </a:r>
            <a:br>
              <a:rPr lang="en-US" altLang="zh-CN" b="1" i="1" dirty="0">
                <a:solidFill>
                  <a:srgbClr val="000000"/>
                </a:solidFill>
                <a:ea typeface="宋体" pitchFamily="2" charset="-122"/>
                <a:sym typeface="Symbol" pitchFamily="18" charset="2"/>
              </a:rPr>
            </a:br>
            <a:r>
              <a:rPr lang="en-US" altLang="zh-CN" b="1" i="1" dirty="0">
                <a:solidFill>
                  <a:srgbClr val="000000"/>
                </a:solidFill>
                <a:ea typeface="宋体" pitchFamily="2" charset="-122"/>
                <a:sym typeface="Symbol" pitchFamily="18" charset="2"/>
              </a:rPr>
              <a:t>           </a:t>
            </a:r>
            <a:r>
              <a:rPr lang="en-US" altLang="zh-CN" dirty="0">
                <a:solidFill>
                  <a:srgbClr val="000000"/>
                </a:solidFill>
                <a:ea typeface="宋体" pitchFamily="2" charset="-122"/>
                <a:sym typeface="Symbol" pitchFamily="18" charset="2"/>
              </a:rPr>
              <a:t>I will have steak for dinner.</a:t>
            </a:r>
            <a:r>
              <a:rPr lang="en-US" altLang="zh-CN" dirty="0">
                <a:solidFill>
                  <a:srgbClr val="000000"/>
                </a:solidFill>
                <a:latin typeface="Times New Roman" pitchFamily="18" charset="0"/>
                <a:ea typeface="宋体" pitchFamily="2" charset="-122"/>
                <a:sym typeface="Symbol" pitchFamily="18" charset="2"/>
              </a:rPr>
              <a:t>”</a:t>
            </a:r>
            <a:endParaRPr lang="en-US" altLang="zh-CN" dirty="0">
              <a:solidFill>
                <a:srgbClr val="000000"/>
              </a:solidFill>
              <a:ea typeface="宋体" pitchFamily="2" charset="-122"/>
            </a:endParaRPr>
          </a:p>
        </p:txBody>
      </p:sp>
      <p:sp>
        <p:nvSpPr>
          <p:cNvPr id="14341" name="Line 4"/>
          <p:cNvSpPr>
            <a:spLocks noChangeShapeType="1"/>
          </p:cNvSpPr>
          <p:nvPr/>
        </p:nvSpPr>
        <p:spPr bwMode="auto">
          <a:xfrm>
            <a:off x="8229600" y="613568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2" name="Line 5"/>
          <p:cNvSpPr>
            <a:spLocks noChangeShapeType="1"/>
          </p:cNvSpPr>
          <p:nvPr/>
        </p:nvSpPr>
        <p:spPr bwMode="auto">
          <a:xfrm>
            <a:off x="8121650" y="3284538"/>
            <a:ext cx="1524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quarter" idx="10"/>
          </p:nvPr>
        </p:nvSpPr>
        <p:spPr/>
        <p:txBody>
          <a:bodyPr/>
          <a:lstStyle/>
          <a:p>
            <a:pPr>
              <a:defRPr/>
            </a:pPr>
            <a:fld id="{9574CFA1-A033-469E-B38A-A1E0072D4346}"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3D2DB0C-B814-4B30-874A-446012637597}" type="slidenum">
              <a:rPr lang="en-US" altLang="zh-CN"/>
              <a:pPr>
                <a:defRPr/>
              </a:pPr>
              <a:t>16</a:t>
            </a:fld>
            <a:endParaRPr lang="en-US" altLang="zh-CN"/>
          </a:p>
        </p:txBody>
      </p:sp>
      <p:sp>
        <p:nvSpPr>
          <p:cNvPr id="15363" name="Rectangle 2"/>
          <p:cNvSpPr>
            <a:spLocks noGrp="1" noChangeArrowheads="1"/>
          </p:cNvSpPr>
          <p:nvPr>
            <p:ph type="body" idx="1"/>
          </p:nvPr>
        </p:nvSpPr>
        <p:spPr/>
        <p:txBody>
          <a:bodyPr/>
          <a:lstStyle/>
          <a:p>
            <a:pPr eaLnBrk="1" hangingPunct="1"/>
            <a:r>
              <a:rPr lang="en-US" altLang="zh-CN" sz="2800" dirty="0">
                <a:ea typeface="宋体" pitchFamily="2" charset="-122"/>
              </a:rPr>
              <a:t>Note that a</a:t>
            </a:r>
            <a:br>
              <a:rPr lang="en-US" altLang="zh-CN" sz="2800" dirty="0">
                <a:ea typeface="宋体" pitchFamily="2" charset="-122"/>
              </a:rPr>
            </a:br>
            <a:r>
              <a:rPr lang="en-US" altLang="zh-CN" sz="2800" dirty="0">
                <a:ea typeface="宋体" pitchFamily="2" charset="-122"/>
              </a:rPr>
              <a:t>conjunction</a:t>
            </a:r>
            <a:br>
              <a:rPr lang="en-US" altLang="zh-CN" sz="2800" dirty="0">
                <a:ea typeface="宋体" pitchFamily="2" charset="-122"/>
              </a:rPr>
            </a:br>
            <a:r>
              <a:rPr lang="en-US" altLang="zh-CN" sz="2800" i="1" dirty="0">
                <a:ea typeface="宋体" pitchFamily="2" charset="-122"/>
              </a:rPr>
              <a:t>p</a:t>
            </a:r>
            <a:r>
              <a:rPr lang="en-US" altLang="zh-CN" sz="2800" baseline="-25000" dirty="0">
                <a:ea typeface="宋体" pitchFamily="2" charset="-122"/>
              </a:rPr>
              <a:t>1</a:t>
            </a:r>
            <a:r>
              <a:rPr lang="en-US" altLang="zh-CN" sz="2800" dirty="0">
                <a:ea typeface="宋体" pitchFamily="2" charset="-122"/>
              </a:rPr>
              <a:t> </a:t>
            </a:r>
            <a:r>
              <a:rPr lang="en-US" altLang="zh-CN" sz="2800" dirty="0">
                <a:ea typeface="宋体" pitchFamily="2" charset="-122"/>
                <a:sym typeface="Symbol" pitchFamily="18" charset="2"/>
              </a:rPr>
              <a:t></a:t>
            </a:r>
            <a:r>
              <a:rPr lang="en-US" altLang="zh-CN" sz="2800" dirty="0">
                <a:ea typeface="宋体" pitchFamily="2" charset="-122"/>
              </a:rPr>
              <a:t> </a:t>
            </a:r>
            <a:r>
              <a:rPr lang="en-US" altLang="zh-CN" sz="2800" i="1" dirty="0">
                <a:ea typeface="宋体" pitchFamily="2" charset="-122"/>
              </a:rPr>
              <a:t>p</a:t>
            </a:r>
            <a:r>
              <a:rPr lang="en-US" altLang="zh-CN" sz="2800" baseline="-25000" dirty="0">
                <a:ea typeface="宋体" pitchFamily="2" charset="-122"/>
              </a:rPr>
              <a:t>2 </a:t>
            </a:r>
            <a:r>
              <a:rPr lang="en-US" altLang="zh-CN" sz="2800" dirty="0">
                <a:ea typeface="宋体" pitchFamily="2" charset="-122"/>
                <a:sym typeface="Symbol" pitchFamily="18" charset="2"/>
              </a:rPr>
              <a:t></a:t>
            </a:r>
            <a:r>
              <a:rPr lang="en-US" altLang="zh-CN" sz="2800" dirty="0">
                <a:ea typeface="宋体" pitchFamily="2" charset="-122"/>
              </a:rPr>
              <a:t> </a:t>
            </a:r>
            <a:r>
              <a:rPr lang="en-US" altLang="zh-CN" sz="2800" dirty="0">
                <a:latin typeface="Times New Roman" pitchFamily="18" charset="0"/>
                <a:ea typeface="宋体" pitchFamily="2" charset="-122"/>
              </a:rPr>
              <a:t>…</a:t>
            </a:r>
            <a:r>
              <a:rPr lang="en-US" altLang="zh-CN" sz="2800" dirty="0">
                <a:ea typeface="宋体" pitchFamily="2" charset="-122"/>
              </a:rPr>
              <a:t> </a:t>
            </a:r>
            <a:r>
              <a:rPr lang="en-US" altLang="zh-CN" sz="2800" dirty="0">
                <a:ea typeface="宋体" pitchFamily="2" charset="-122"/>
                <a:sym typeface="Symbol" pitchFamily="18" charset="2"/>
              </a:rPr>
              <a:t></a:t>
            </a:r>
            <a:r>
              <a:rPr lang="en-US" altLang="zh-CN" sz="2800" dirty="0">
                <a:ea typeface="宋体" pitchFamily="2" charset="-122"/>
              </a:rPr>
              <a:t> </a:t>
            </a:r>
            <a:r>
              <a:rPr lang="en-US" altLang="zh-CN" sz="2800" i="1" dirty="0" err="1">
                <a:ea typeface="宋体" pitchFamily="2" charset="-122"/>
              </a:rPr>
              <a:t>p</a:t>
            </a:r>
            <a:r>
              <a:rPr lang="en-US" altLang="zh-CN" sz="2800" i="1" baseline="-25000" dirty="0" err="1">
                <a:ea typeface="宋体" pitchFamily="2" charset="-122"/>
              </a:rPr>
              <a:t>n</a:t>
            </a:r>
            <a:br>
              <a:rPr lang="en-US" altLang="zh-CN" sz="2800" dirty="0">
                <a:ea typeface="宋体" pitchFamily="2" charset="-122"/>
              </a:rPr>
            </a:br>
            <a:r>
              <a:rPr lang="en-US" altLang="zh-CN" sz="2800" dirty="0">
                <a:ea typeface="宋体" pitchFamily="2" charset="-122"/>
              </a:rPr>
              <a:t>of </a:t>
            </a:r>
            <a:r>
              <a:rPr lang="en-US" altLang="zh-CN" sz="2800" i="1" dirty="0">
                <a:ea typeface="宋体" pitchFamily="2" charset="-122"/>
              </a:rPr>
              <a:t>n</a:t>
            </a:r>
            <a:r>
              <a:rPr lang="en-US" altLang="zh-CN" sz="2800" dirty="0">
                <a:ea typeface="宋体" pitchFamily="2" charset="-122"/>
              </a:rPr>
              <a:t> propositions</a:t>
            </a:r>
            <a:br>
              <a:rPr lang="en-US" altLang="zh-CN" sz="2800" dirty="0">
                <a:ea typeface="宋体" pitchFamily="2" charset="-122"/>
              </a:rPr>
            </a:br>
            <a:r>
              <a:rPr lang="en-US" altLang="zh-CN" sz="2800" dirty="0">
                <a:ea typeface="宋体" pitchFamily="2" charset="-122"/>
              </a:rPr>
              <a:t>will have 2</a:t>
            </a:r>
            <a:r>
              <a:rPr lang="en-US" altLang="zh-CN" sz="2800" i="1" baseline="30000" dirty="0">
                <a:ea typeface="宋体" pitchFamily="2" charset="-122"/>
              </a:rPr>
              <a:t>n</a:t>
            </a:r>
            <a:r>
              <a:rPr lang="en-US" altLang="zh-CN" sz="2800" dirty="0">
                <a:ea typeface="宋体" pitchFamily="2" charset="-122"/>
              </a:rPr>
              <a:t> rows</a:t>
            </a:r>
            <a:br>
              <a:rPr lang="en-US" altLang="zh-CN" sz="2800" dirty="0">
                <a:ea typeface="宋体" pitchFamily="2" charset="-122"/>
              </a:rPr>
            </a:br>
            <a:r>
              <a:rPr lang="en-US" altLang="zh-CN" sz="2800" dirty="0">
                <a:ea typeface="宋体" pitchFamily="2" charset="-122"/>
              </a:rPr>
              <a:t>in its truth table.</a:t>
            </a:r>
          </a:p>
          <a:p>
            <a:pPr eaLnBrk="1" hangingPunct="1">
              <a:buFont typeface="Wingdings" pitchFamily="2" charset="2"/>
              <a:buNone/>
            </a:pPr>
            <a:endParaRPr lang="en-US" altLang="zh-CN" sz="2800" dirty="0">
              <a:ea typeface="宋体" pitchFamily="2" charset="-122"/>
            </a:endParaRPr>
          </a:p>
          <a:p>
            <a:pPr eaLnBrk="1" hangingPunct="1">
              <a:buFont typeface="Wingdings" pitchFamily="2" charset="2"/>
              <a:buNone/>
            </a:pPr>
            <a:endParaRPr lang="en-US" altLang="zh-CN" sz="2800" dirty="0">
              <a:ea typeface="宋体" pitchFamily="2" charset="-122"/>
            </a:endParaRPr>
          </a:p>
          <a:p>
            <a:pPr eaLnBrk="1" hangingPunct="1"/>
            <a:r>
              <a:rPr lang="en-US" altLang="zh-CN" sz="2800" dirty="0">
                <a:solidFill>
                  <a:srgbClr val="000000"/>
                </a:solidFill>
                <a:ea typeface="宋体" pitchFamily="2" charset="-122"/>
              </a:rPr>
              <a:t>Also: </a:t>
            </a:r>
            <a:r>
              <a:rPr lang="en-US" altLang="zh-CN" sz="2800" dirty="0">
                <a:solidFill>
                  <a:srgbClr val="000000"/>
                </a:solidFill>
                <a:latin typeface="Times New Roman" pitchFamily="18" charset="0"/>
                <a:ea typeface="宋体" pitchFamily="2" charset="-122"/>
              </a:rPr>
              <a:t>¬</a:t>
            </a:r>
            <a:r>
              <a:rPr lang="en-US" altLang="zh-CN" sz="2800" dirty="0">
                <a:solidFill>
                  <a:srgbClr val="000000"/>
                </a:solidFill>
                <a:ea typeface="宋体" pitchFamily="2" charset="-122"/>
              </a:rPr>
              <a:t> and </a:t>
            </a:r>
            <a:r>
              <a:rPr lang="en-US" altLang="zh-CN" sz="2800" dirty="0">
                <a:solidFill>
                  <a:srgbClr val="000000"/>
                </a:solidFill>
                <a:ea typeface="宋体" pitchFamily="2" charset="-122"/>
                <a:sym typeface="Symbol" pitchFamily="18" charset="2"/>
              </a:rPr>
              <a:t> operations together are sufficient to express </a:t>
            </a:r>
            <a:r>
              <a:rPr lang="en-US" altLang="zh-CN" sz="2800" i="1" dirty="0">
                <a:solidFill>
                  <a:srgbClr val="000000"/>
                </a:solidFill>
                <a:ea typeface="宋体" pitchFamily="2" charset="-122"/>
                <a:sym typeface="Symbol" pitchFamily="18" charset="2"/>
              </a:rPr>
              <a:t>any</a:t>
            </a:r>
            <a:r>
              <a:rPr lang="en-US" altLang="zh-CN" sz="2800" dirty="0">
                <a:solidFill>
                  <a:srgbClr val="000000"/>
                </a:solidFill>
                <a:ea typeface="宋体" pitchFamily="2" charset="-122"/>
                <a:sym typeface="Symbol" pitchFamily="18" charset="2"/>
              </a:rPr>
              <a:t> Boolean truth table!</a:t>
            </a:r>
            <a:endParaRPr lang="en-US" altLang="zh-CN" sz="2800" dirty="0">
              <a:solidFill>
                <a:srgbClr val="000000"/>
              </a:solidFill>
              <a:ea typeface="宋体" pitchFamily="2" charset="-122"/>
            </a:endParaRPr>
          </a:p>
        </p:txBody>
      </p:sp>
      <p:sp>
        <p:nvSpPr>
          <p:cNvPr id="15364" name="Rectangle 3"/>
          <p:cNvSpPr>
            <a:spLocks noGrp="1" noChangeArrowheads="1"/>
          </p:cNvSpPr>
          <p:nvPr>
            <p:ph type="title"/>
          </p:nvPr>
        </p:nvSpPr>
        <p:spPr/>
        <p:txBody>
          <a:bodyPr/>
          <a:lstStyle/>
          <a:p>
            <a:pPr eaLnBrk="1" hangingPunct="1"/>
            <a:r>
              <a:rPr lang="en-US" altLang="zh-CN">
                <a:ea typeface="宋体" pitchFamily="2" charset="-122"/>
              </a:rPr>
              <a:t>Conjunction Truth Table</a:t>
            </a:r>
          </a:p>
        </p:txBody>
      </p:sp>
      <p:graphicFrame>
        <p:nvGraphicFramePr>
          <p:cNvPr id="15365" name="Object 4"/>
          <p:cNvGraphicFramePr>
            <a:graphicFrameLocks noChangeAspect="1"/>
          </p:cNvGraphicFramePr>
          <p:nvPr/>
        </p:nvGraphicFramePr>
        <p:xfrm>
          <a:off x="4876800" y="2209800"/>
          <a:ext cx="3581400" cy="3146425"/>
        </p:xfrm>
        <a:graphic>
          <a:graphicData uri="http://schemas.openxmlformats.org/presentationml/2006/ole">
            <mc:AlternateContent xmlns:mc="http://schemas.openxmlformats.org/markup-compatibility/2006">
              <mc:Choice xmlns:v="urn:schemas-microsoft-com:vml" Requires="v">
                <p:oleObj spid="_x0000_s15490" name="Document" r:id="rId4" imgW="2444496" imgH="2148840" progId="Word.Document.8">
                  <p:embed/>
                </p:oleObj>
              </mc:Choice>
              <mc:Fallback>
                <p:oleObj name="Document" r:id="rId4" imgW="2444496" imgH="214884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209800"/>
                        <a:ext cx="3581400" cy="3146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Text Box 5"/>
          <p:cNvSpPr txBox="1">
            <a:spLocks noChangeArrowheads="1"/>
          </p:cNvSpPr>
          <p:nvPr/>
        </p:nvSpPr>
        <p:spPr bwMode="auto">
          <a:xfrm>
            <a:off x="4495800" y="1676400"/>
            <a:ext cx="2341563"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a:latin typeface="Times New Roman" pitchFamily="18" charset="0"/>
              </a:rPr>
              <a:t>Operand columns</a:t>
            </a:r>
          </a:p>
        </p:txBody>
      </p:sp>
      <p:sp>
        <p:nvSpPr>
          <p:cNvPr id="2" name="日期占位符 1"/>
          <p:cNvSpPr>
            <a:spLocks noGrp="1"/>
          </p:cNvSpPr>
          <p:nvPr>
            <p:ph type="dt" sz="quarter" idx="10"/>
          </p:nvPr>
        </p:nvSpPr>
        <p:spPr/>
        <p:txBody>
          <a:bodyPr/>
          <a:lstStyle/>
          <a:p>
            <a:pPr>
              <a:defRPr/>
            </a:pPr>
            <a:fld id="{AB1A5AA2-D747-4A28-A14D-260B8D113E20}"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animEffect transition="in" filter="fade">
                                      <p:cBhvr>
                                        <p:cTn id="7" dur="1000"/>
                                        <p:tgtEl>
                                          <p:spTgt spid="15363">
                                            <p:txEl>
                                              <p:pRg st="3" end="3"/>
                                            </p:txEl>
                                          </p:spTgt>
                                        </p:tgtEl>
                                      </p:cBhvr>
                                    </p:animEffect>
                                    <p:anim calcmode="lin" valueType="num">
                                      <p:cBhvr>
                                        <p:cTn id="8"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7A6C986-9747-4725-8969-324B002EB539}" type="slidenum">
              <a:rPr lang="en-US" altLang="zh-CN"/>
              <a:pPr>
                <a:defRPr/>
              </a:pPr>
              <a:t>17</a:t>
            </a:fld>
            <a:endParaRPr lang="en-US" altLang="zh-CN"/>
          </a:p>
        </p:txBody>
      </p:sp>
      <p:sp>
        <p:nvSpPr>
          <p:cNvPr id="16387" name="Rectangle 2"/>
          <p:cNvSpPr>
            <a:spLocks noGrp="1" noChangeArrowheads="1"/>
          </p:cNvSpPr>
          <p:nvPr>
            <p:ph type="title"/>
          </p:nvPr>
        </p:nvSpPr>
        <p:spPr/>
        <p:txBody>
          <a:bodyPr/>
          <a:lstStyle/>
          <a:p>
            <a:pPr eaLnBrk="1" hangingPunct="1"/>
            <a:r>
              <a:rPr lang="en-US" altLang="zh-CN">
                <a:ea typeface="宋体" pitchFamily="2" charset="-122"/>
              </a:rPr>
              <a:t>The Disjunction Operator</a:t>
            </a:r>
          </a:p>
        </p:txBody>
      </p:sp>
      <p:sp>
        <p:nvSpPr>
          <p:cNvPr id="16388" name="Rectangle 3"/>
          <p:cNvSpPr>
            <a:spLocks noGrp="1" noChangeArrowheads="1"/>
          </p:cNvSpPr>
          <p:nvPr>
            <p:ph type="body" idx="1"/>
          </p:nvPr>
        </p:nvSpPr>
        <p:spPr/>
        <p:txBody>
          <a:bodyPr/>
          <a:lstStyle/>
          <a:p>
            <a:pPr eaLnBrk="1" hangingPunct="1">
              <a:buFont typeface="Wingdings" pitchFamily="2" charset="2"/>
              <a:buNone/>
            </a:pPr>
            <a:r>
              <a:rPr lang="en-US" altLang="zh-CN" dirty="0">
                <a:ea typeface="宋体" pitchFamily="2" charset="-122"/>
              </a:rPr>
              <a:t>The binary </a:t>
            </a:r>
            <a:r>
              <a:rPr lang="en-US" altLang="zh-CN" i="1" dirty="0">
                <a:ea typeface="宋体" pitchFamily="2" charset="-122"/>
              </a:rPr>
              <a:t>disjunction operator</a:t>
            </a:r>
            <a:r>
              <a:rPr lang="en-US" altLang="zh-CN" dirty="0">
                <a:ea typeface="宋体" pitchFamily="2" charset="-122"/>
              </a:rPr>
              <a:t> </a:t>
            </a:r>
            <a:r>
              <a:rPr lang="en-US" altLang="zh-CN" dirty="0">
                <a:latin typeface="Times New Roman" pitchFamily="18" charset="0"/>
                <a:ea typeface="宋体" pitchFamily="2" charset="-12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r>
              <a:rPr lang="en-US" altLang="zh-CN" i="1" dirty="0">
                <a:ea typeface="宋体" pitchFamily="2" charset="-122"/>
                <a:sym typeface="Symbol" pitchFamily="18" charset="2"/>
              </a:rPr>
              <a:t>OR</a:t>
            </a:r>
            <a:r>
              <a:rPr lang="en-US" altLang="zh-CN" dirty="0">
                <a:ea typeface="宋体" pitchFamily="2" charset="-122"/>
                <a:sym typeface="Symbol" pitchFamily="18" charset="2"/>
              </a:rPr>
              <a:t>) combines two propositions to form their logical </a:t>
            </a:r>
            <a:r>
              <a:rPr lang="en-US" altLang="zh-CN" i="1" dirty="0">
                <a:ea typeface="宋体" pitchFamily="2" charset="-122"/>
                <a:sym typeface="Symbol" pitchFamily="18" charset="2"/>
              </a:rPr>
              <a:t>disjunction</a:t>
            </a:r>
            <a:r>
              <a:rPr lang="en-US" altLang="zh-CN" dirty="0">
                <a:ea typeface="宋体" pitchFamily="2" charset="-122"/>
                <a:sym typeface="Symbol" pitchFamily="18" charset="2"/>
              </a:rPr>
              <a:t>.</a:t>
            </a:r>
          </a:p>
          <a:p>
            <a:pPr eaLnBrk="1" hangingPunct="1">
              <a:buFont typeface="Wingdings" panose="05000000000000000000" pitchFamily="2" charset="2"/>
              <a:buChar char="l"/>
            </a:pPr>
            <a:r>
              <a:rPr lang="en-US" altLang="zh-CN" i="1" dirty="0">
                <a:solidFill>
                  <a:srgbClr val="000000"/>
                </a:solidFill>
                <a:ea typeface="宋体" pitchFamily="2" charset="-122"/>
                <a:sym typeface="Symbol" pitchFamily="18" charset="2"/>
              </a:rPr>
              <a:t>p</a:t>
            </a:r>
            <a:r>
              <a:rPr lang="en-US" altLang="zh-CN" dirty="0">
                <a:solidFill>
                  <a:srgbClr val="000000"/>
                </a:solidFill>
                <a:ea typeface="宋体" pitchFamily="2" charset="-122"/>
                <a:sym typeface="Symbol" pitchFamily="18" charset="2"/>
              </a:rPr>
              <a:t>=</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ea typeface="宋体" pitchFamily="2" charset="-122"/>
                <a:sym typeface="Symbol" pitchFamily="18" charset="2"/>
              </a:rPr>
              <a:t>My car has a bad engine.</a:t>
            </a:r>
            <a:r>
              <a:rPr lang="en-US" altLang="zh-CN" dirty="0">
                <a:solidFill>
                  <a:srgbClr val="000000"/>
                </a:solidFill>
                <a:latin typeface="Times New Roman" pitchFamily="18" charset="0"/>
                <a:ea typeface="宋体" pitchFamily="2" charset="-122"/>
                <a:sym typeface="Symbol" pitchFamily="18" charset="2"/>
              </a:rPr>
              <a:t>”</a:t>
            </a:r>
            <a:endParaRPr lang="en-US" altLang="zh-CN" dirty="0">
              <a:solidFill>
                <a:srgbClr val="000000"/>
              </a:solidFill>
              <a:ea typeface="宋体" pitchFamily="2" charset="-122"/>
              <a:sym typeface="Symbol" pitchFamily="18" charset="2"/>
            </a:endParaRPr>
          </a:p>
          <a:p>
            <a:pPr eaLnBrk="1" hangingPunct="1">
              <a:buFont typeface="Wingdings" panose="05000000000000000000" pitchFamily="2" charset="2"/>
              <a:buChar char="l"/>
            </a:pPr>
            <a:r>
              <a:rPr lang="en-US" altLang="zh-CN" i="1" dirty="0">
                <a:solidFill>
                  <a:srgbClr val="000000"/>
                </a:solidFill>
                <a:ea typeface="宋体" pitchFamily="2" charset="-122"/>
                <a:sym typeface="Symbol" pitchFamily="18" charset="2"/>
              </a:rPr>
              <a:t>q=</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ea typeface="宋体" pitchFamily="2" charset="-122"/>
                <a:sym typeface="Symbol" pitchFamily="18" charset="2"/>
              </a:rPr>
              <a:t>My car has a bad carburetor.</a:t>
            </a:r>
            <a:r>
              <a:rPr lang="zh-CN" altLang="en-US" dirty="0"/>
              <a:t>汽化器</a:t>
            </a:r>
            <a:r>
              <a:rPr lang="en-US" altLang="zh-CN" dirty="0">
                <a:solidFill>
                  <a:srgbClr val="000000"/>
                </a:solidFill>
                <a:latin typeface="Times New Roman" pitchFamily="18" charset="0"/>
                <a:ea typeface="宋体" pitchFamily="2" charset="-122"/>
                <a:sym typeface="Symbol" pitchFamily="18" charset="2"/>
              </a:rPr>
              <a:t>”</a:t>
            </a:r>
            <a:endParaRPr lang="en-US" altLang="zh-CN" dirty="0">
              <a:solidFill>
                <a:srgbClr val="000000"/>
              </a:solidFill>
              <a:ea typeface="宋体" pitchFamily="2" charset="-122"/>
              <a:sym typeface="Symbol" pitchFamily="18" charset="2"/>
            </a:endParaRPr>
          </a:p>
          <a:p>
            <a:pPr eaLnBrk="1" hangingPunct="1">
              <a:buFont typeface="Wingdings" panose="05000000000000000000" pitchFamily="2" charset="2"/>
              <a:buChar char="l"/>
            </a:pPr>
            <a:r>
              <a:rPr lang="en-US" altLang="zh-CN" i="1" dirty="0" err="1">
                <a:solidFill>
                  <a:srgbClr val="000000"/>
                </a:solidFill>
                <a:ea typeface="宋体" pitchFamily="2" charset="-122"/>
                <a:sym typeface="Symbol" pitchFamily="18" charset="2"/>
              </a:rPr>
              <a:t>p</a:t>
            </a:r>
            <a:r>
              <a:rPr lang="en-US" altLang="zh-CN" dirty="0" err="1">
                <a:solidFill>
                  <a:srgbClr val="000000"/>
                </a:solidFill>
                <a:ea typeface="宋体" pitchFamily="2" charset="-122"/>
                <a:sym typeface="Symbol" pitchFamily="18" charset="2"/>
              </a:rPr>
              <a:t></a:t>
            </a:r>
            <a:r>
              <a:rPr lang="en-US" altLang="zh-CN" i="1" dirty="0" err="1">
                <a:solidFill>
                  <a:srgbClr val="000000"/>
                </a:solidFill>
                <a:ea typeface="宋体" pitchFamily="2" charset="-122"/>
                <a:sym typeface="Symbol" pitchFamily="18" charset="2"/>
              </a:rPr>
              <a:t>q</a:t>
            </a:r>
            <a:r>
              <a:rPr lang="en-US" altLang="zh-CN" dirty="0">
                <a:solidFill>
                  <a:srgbClr val="000000"/>
                </a:solidFill>
                <a:ea typeface="宋体" pitchFamily="2" charset="-122"/>
                <a:sym typeface="Symbol" pitchFamily="18" charset="2"/>
              </a:rPr>
              <a:t>=</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ea typeface="宋体" pitchFamily="2" charset="-122"/>
                <a:sym typeface="Symbol" pitchFamily="18" charset="2"/>
              </a:rPr>
              <a:t>Either my car has a bad engine, </a:t>
            </a:r>
            <a:r>
              <a:rPr lang="en-US" altLang="zh-CN" b="1" dirty="0">
                <a:solidFill>
                  <a:srgbClr val="000000"/>
                </a:solidFill>
                <a:ea typeface="宋体" pitchFamily="2" charset="-122"/>
                <a:sym typeface="Symbol" pitchFamily="18" charset="2"/>
              </a:rPr>
              <a:t>or</a:t>
            </a:r>
            <a:r>
              <a:rPr lang="en-US" altLang="zh-CN" b="1" i="1" dirty="0">
                <a:solidFill>
                  <a:srgbClr val="000000"/>
                </a:solidFill>
                <a:ea typeface="宋体" pitchFamily="2" charset="-122"/>
                <a:sym typeface="Symbol" pitchFamily="18" charset="2"/>
              </a:rPr>
              <a:t> </a:t>
            </a:r>
            <a:br>
              <a:rPr lang="en-US" altLang="zh-CN" b="1" i="1" dirty="0">
                <a:solidFill>
                  <a:srgbClr val="000000"/>
                </a:solidFill>
                <a:ea typeface="宋体" pitchFamily="2" charset="-122"/>
                <a:sym typeface="Symbol" pitchFamily="18" charset="2"/>
              </a:rPr>
            </a:br>
            <a:r>
              <a:rPr lang="en-US" altLang="zh-CN" b="1" i="1" dirty="0">
                <a:solidFill>
                  <a:srgbClr val="000000"/>
                </a:solidFill>
                <a:ea typeface="宋体" pitchFamily="2" charset="-122"/>
                <a:sym typeface="Symbol" pitchFamily="18" charset="2"/>
              </a:rPr>
              <a:t>       </a:t>
            </a:r>
            <a:r>
              <a:rPr lang="en-US" altLang="zh-CN" dirty="0">
                <a:solidFill>
                  <a:srgbClr val="000000"/>
                </a:solidFill>
                <a:ea typeface="宋体" pitchFamily="2" charset="-122"/>
                <a:sym typeface="Symbol" pitchFamily="18" charset="2"/>
              </a:rPr>
              <a:t>my car has a bad carburetor.</a:t>
            </a:r>
            <a:r>
              <a:rPr lang="en-US" altLang="zh-CN" dirty="0">
                <a:solidFill>
                  <a:srgbClr val="000000"/>
                </a:solidFill>
                <a:latin typeface="Times New Roman" pitchFamily="18" charset="0"/>
                <a:ea typeface="宋体" pitchFamily="2" charset="-122"/>
                <a:sym typeface="Symbol" pitchFamily="18" charset="2"/>
              </a:rPr>
              <a:t>”</a:t>
            </a:r>
            <a:endParaRPr lang="en-US" altLang="zh-CN" dirty="0">
              <a:solidFill>
                <a:srgbClr val="000000"/>
              </a:solidFill>
              <a:ea typeface="宋体" pitchFamily="2" charset="-122"/>
              <a:sym typeface="Symbol" pitchFamily="18" charset="2"/>
            </a:endParaRPr>
          </a:p>
        </p:txBody>
      </p:sp>
      <p:sp>
        <p:nvSpPr>
          <p:cNvPr id="16389" name="Text Box 5"/>
          <p:cNvSpPr txBox="1">
            <a:spLocks noChangeArrowheads="1"/>
          </p:cNvSpPr>
          <p:nvPr/>
        </p:nvSpPr>
        <p:spPr bwMode="auto">
          <a:xfrm>
            <a:off x="1279525" y="5867400"/>
            <a:ext cx="4635500" cy="495300"/>
          </a:xfrm>
          <a:prstGeom prst="rect">
            <a:avLst/>
          </a:prstGeom>
          <a:solidFill>
            <a:srgbClr val="FFFF00"/>
          </a:solidFill>
          <a:ln w="38100">
            <a:solidFill>
              <a:srgbClr val="FF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latin typeface="Times New Roman" pitchFamily="18" charset="0"/>
              </a:rPr>
              <a:t>Meaning is like “and/or” in English.</a:t>
            </a:r>
          </a:p>
        </p:txBody>
      </p:sp>
      <p:sp>
        <p:nvSpPr>
          <p:cNvPr id="2" name="日期占位符 1"/>
          <p:cNvSpPr>
            <a:spLocks noGrp="1"/>
          </p:cNvSpPr>
          <p:nvPr>
            <p:ph type="dt" sz="quarter" idx="10"/>
          </p:nvPr>
        </p:nvSpPr>
        <p:spPr/>
        <p:txBody>
          <a:bodyPr/>
          <a:lstStyle/>
          <a:p>
            <a:pPr>
              <a:defRPr/>
            </a:pPr>
            <a:fld id="{F8A7463A-FC43-4B13-846C-2ECE9A157E56}"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3" end="3"/>
                                            </p:txEl>
                                          </p:spTgt>
                                        </p:tgtEl>
                                        <p:attrNameLst>
                                          <p:attrName>style.visibility</p:attrName>
                                        </p:attrNameLst>
                                      </p:cBhvr>
                                      <p:to>
                                        <p:strVal val="visible"/>
                                      </p:to>
                                    </p:set>
                                    <p:anim calcmode="lin" valueType="num">
                                      <p:cBhvr additive="base">
                                        <p:cTn id="7"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Effect transition="in" filter="fade">
                                      <p:cBhvr>
                                        <p:cTn id="13" dur="1000"/>
                                        <p:tgtEl>
                                          <p:spTgt spid="16389"/>
                                        </p:tgtEl>
                                      </p:cBhvr>
                                    </p:animEffect>
                                    <p:anim calcmode="lin" valueType="num">
                                      <p:cBhvr>
                                        <p:cTn id="14" dur="1000" fill="hold"/>
                                        <p:tgtEl>
                                          <p:spTgt spid="16389"/>
                                        </p:tgtEl>
                                        <p:attrNameLst>
                                          <p:attrName>ppt_x</p:attrName>
                                        </p:attrNameLst>
                                      </p:cBhvr>
                                      <p:tavLst>
                                        <p:tav tm="0">
                                          <p:val>
                                            <p:strVal val="#ppt_x"/>
                                          </p:val>
                                        </p:tav>
                                        <p:tav tm="100000">
                                          <p:val>
                                            <p:strVal val="#ppt_x"/>
                                          </p:val>
                                        </p:tav>
                                      </p:tavLst>
                                    </p:anim>
                                    <p:anim calcmode="lin" valueType="num">
                                      <p:cBhvr>
                                        <p:cTn id="15" dur="1000" fill="hold"/>
                                        <p:tgtEl>
                                          <p:spTgt spid="163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9FF0AE4-106F-4957-9BD4-256E8798B1A6}" type="slidenum">
              <a:rPr lang="en-US" altLang="zh-CN"/>
              <a:pPr>
                <a:defRPr/>
              </a:pPr>
              <a:t>18</a:t>
            </a:fld>
            <a:endParaRPr lang="en-US" altLang="zh-CN"/>
          </a:p>
        </p:txBody>
      </p:sp>
      <p:sp>
        <p:nvSpPr>
          <p:cNvPr id="17411" name="Rectangle 2"/>
          <p:cNvSpPr>
            <a:spLocks noGrp="1" noChangeArrowheads="1"/>
          </p:cNvSpPr>
          <p:nvPr>
            <p:ph type="body" idx="1"/>
          </p:nvPr>
        </p:nvSpPr>
        <p:spPr>
          <a:xfrm>
            <a:off x="685800" y="1981200"/>
            <a:ext cx="7772400" cy="4267200"/>
          </a:xfrm>
        </p:spPr>
        <p:txBody>
          <a:bodyPr/>
          <a:lstStyle/>
          <a:p>
            <a:pPr eaLnBrk="1" hangingPunct="1"/>
            <a:r>
              <a:rPr lang="en-US" altLang="zh-CN" dirty="0">
                <a:ea typeface="宋体" pitchFamily="2" charset="-122"/>
              </a:rPr>
              <a:t>Note that </a:t>
            </a:r>
            <a:r>
              <a:rPr lang="en-US" altLang="zh-CN" i="1" dirty="0" err="1">
                <a:ea typeface="宋体" pitchFamily="2" charset="-122"/>
              </a:rPr>
              <a:t>p</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q</a:t>
            </a:r>
            <a:r>
              <a:rPr lang="en-US" altLang="zh-CN" i="1" dirty="0">
                <a:ea typeface="宋体" pitchFamily="2" charset="-122"/>
                <a:sym typeface="Symbol" pitchFamily="18" charset="2"/>
              </a:rPr>
              <a:t> </a:t>
            </a:r>
            <a:r>
              <a:rPr lang="en-US" altLang="zh-CN" dirty="0">
                <a:ea typeface="宋体" pitchFamily="2" charset="-122"/>
                <a:sym typeface="Symbol" pitchFamily="18" charset="2"/>
              </a:rPr>
              <a:t>means</a:t>
            </a:r>
            <a:br>
              <a:rPr lang="en-US" altLang="zh-CN" dirty="0">
                <a:ea typeface="宋体" pitchFamily="2" charset="-122"/>
                <a:sym typeface="Symbol" pitchFamily="18" charset="2"/>
              </a:rPr>
            </a:br>
            <a:r>
              <a:rPr lang="en-US" altLang="zh-CN" dirty="0">
                <a:ea typeface="宋体" pitchFamily="2" charset="-122"/>
                <a:sym typeface="Symbol" pitchFamily="18" charset="2"/>
              </a:rPr>
              <a:t>that </a:t>
            </a:r>
            <a:r>
              <a:rPr lang="en-US" altLang="zh-CN" i="1" dirty="0">
                <a:ea typeface="宋体" pitchFamily="2" charset="-122"/>
                <a:sym typeface="Symbol" pitchFamily="18" charset="2"/>
              </a:rPr>
              <a:t>p</a:t>
            </a:r>
            <a:r>
              <a:rPr lang="en-US" altLang="zh-CN" dirty="0">
                <a:ea typeface="宋体" pitchFamily="2" charset="-122"/>
                <a:sym typeface="Symbol" pitchFamily="18" charset="2"/>
              </a:rPr>
              <a:t> is true, or </a:t>
            </a:r>
            <a:r>
              <a:rPr lang="en-US" altLang="zh-CN" i="1" dirty="0">
                <a:ea typeface="宋体" pitchFamily="2" charset="-122"/>
                <a:sym typeface="Symbol" pitchFamily="18" charset="2"/>
              </a:rPr>
              <a:t>q</a:t>
            </a:r>
            <a:r>
              <a:rPr lang="en-US" altLang="zh-CN" dirty="0">
                <a:ea typeface="宋体" pitchFamily="2" charset="-122"/>
                <a:sym typeface="Symbol" pitchFamily="18" charset="2"/>
              </a:rPr>
              <a:t> is</a:t>
            </a:r>
            <a:br>
              <a:rPr lang="en-US" altLang="zh-CN" dirty="0">
                <a:ea typeface="宋体" pitchFamily="2" charset="-122"/>
                <a:sym typeface="Symbol" pitchFamily="18" charset="2"/>
              </a:rPr>
            </a:br>
            <a:r>
              <a:rPr lang="en-US" altLang="zh-CN" dirty="0">
                <a:ea typeface="宋体" pitchFamily="2" charset="-122"/>
                <a:sym typeface="Symbol" pitchFamily="18" charset="2"/>
              </a:rPr>
              <a:t>true, </a:t>
            </a:r>
            <a:r>
              <a:rPr lang="en-US" altLang="zh-CN" b="1" dirty="0">
                <a:ea typeface="宋体" pitchFamily="2" charset="-122"/>
                <a:sym typeface="Symbol" pitchFamily="18" charset="2"/>
              </a:rPr>
              <a:t>or both</a:t>
            </a:r>
            <a:r>
              <a:rPr lang="en-US" altLang="zh-CN" dirty="0">
                <a:ea typeface="宋体" pitchFamily="2" charset="-122"/>
                <a:sym typeface="Symbol" pitchFamily="18" charset="2"/>
              </a:rPr>
              <a:t> are true!</a:t>
            </a:r>
          </a:p>
          <a:p>
            <a:pPr eaLnBrk="1" hangingPunct="1"/>
            <a:r>
              <a:rPr lang="en-US" altLang="zh-CN" dirty="0">
                <a:solidFill>
                  <a:srgbClr val="000000"/>
                </a:solidFill>
                <a:ea typeface="宋体" pitchFamily="2" charset="-122"/>
                <a:sym typeface="Symbol" pitchFamily="18" charset="2"/>
              </a:rPr>
              <a:t>So, this operation is</a:t>
            </a:r>
            <a:br>
              <a:rPr lang="en-US" altLang="zh-CN" dirty="0">
                <a:solidFill>
                  <a:srgbClr val="000000"/>
                </a:solidFill>
                <a:ea typeface="宋体" pitchFamily="2" charset="-122"/>
                <a:sym typeface="Symbol" pitchFamily="18" charset="2"/>
              </a:rPr>
            </a:br>
            <a:r>
              <a:rPr lang="en-US" altLang="zh-CN" dirty="0">
                <a:solidFill>
                  <a:srgbClr val="000000"/>
                </a:solidFill>
                <a:ea typeface="宋体" pitchFamily="2" charset="-122"/>
                <a:sym typeface="Symbol" pitchFamily="18" charset="2"/>
              </a:rPr>
              <a:t>also called </a:t>
            </a:r>
            <a:r>
              <a:rPr lang="en-US" altLang="zh-CN" i="1" dirty="0">
                <a:solidFill>
                  <a:srgbClr val="000000"/>
                </a:solidFill>
                <a:ea typeface="宋体" pitchFamily="2" charset="-122"/>
                <a:sym typeface="Symbol" pitchFamily="18" charset="2"/>
              </a:rPr>
              <a:t>inclusive or,</a:t>
            </a:r>
            <a:br>
              <a:rPr lang="en-US" altLang="zh-CN" dirty="0">
                <a:solidFill>
                  <a:srgbClr val="000000"/>
                </a:solidFill>
                <a:ea typeface="宋体" pitchFamily="2" charset="-122"/>
                <a:sym typeface="Symbol" pitchFamily="18" charset="2"/>
              </a:rPr>
            </a:br>
            <a:r>
              <a:rPr lang="en-US" altLang="zh-CN" dirty="0">
                <a:solidFill>
                  <a:srgbClr val="000000"/>
                </a:solidFill>
                <a:ea typeface="宋体" pitchFamily="2" charset="-122"/>
                <a:sym typeface="Symbol" pitchFamily="18" charset="2"/>
              </a:rPr>
              <a:t>because it </a:t>
            </a:r>
            <a:r>
              <a:rPr lang="en-US" altLang="zh-CN" b="1" dirty="0">
                <a:solidFill>
                  <a:srgbClr val="000000"/>
                </a:solidFill>
                <a:ea typeface="宋体" pitchFamily="2" charset="-122"/>
                <a:sym typeface="Symbol" pitchFamily="18" charset="2"/>
              </a:rPr>
              <a:t>includes</a:t>
            </a:r>
            <a:r>
              <a:rPr lang="en-US" altLang="zh-CN" dirty="0">
                <a:solidFill>
                  <a:srgbClr val="000000"/>
                </a:solidFill>
                <a:ea typeface="宋体" pitchFamily="2" charset="-122"/>
                <a:sym typeface="Symbol" pitchFamily="18" charset="2"/>
              </a:rPr>
              <a:t> the</a:t>
            </a:r>
            <a:br>
              <a:rPr lang="en-US" altLang="zh-CN" dirty="0">
                <a:solidFill>
                  <a:srgbClr val="000000"/>
                </a:solidFill>
                <a:ea typeface="宋体" pitchFamily="2" charset="-122"/>
                <a:sym typeface="Symbol" pitchFamily="18" charset="2"/>
              </a:rPr>
            </a:br>
            <a:r>
              <a:rPr lang="en-US" altLang="zh-CN" dirty="0">
                <a:solidFill>
                  <a:srgbClr val="000000"/>
                </a:solidFill>
                <a:ea typeface="宋体" pitchFamily="2" charset="-122"/>
                <a:sym typeface="Symbol" pitchFamily="18" charset="2"/>
              </a:rPr>
              <a:t>possibility that both </a:t>
            </a:r>
            <a:r>
              <a:rPr lang="en-US" altLang="zh-CN" i="1" dirty="0">
                <a:solidFill>
                  <a:srgbClr val="000000"/>
                </a:solidFill>
                <a:ea typeface="宋体" pitchFamily="2" charset="-122"/>
                <a:sym typeface="Symbol" pitchFamily="18" charset="2"/>
              </a:rPr>
              <a:t>p</a:t>
            </a:r>
            <a:r>
              <a:rPr lang="en-US" altLang="zh-CN" dirty="0">
                <a:solidFill>
                  <a:srgbClr val="000000"/>
                </a:solidFill>
                <a:ea typeface="宋体" pitchFamily="2" charset="-122"/>
                <a:sym typeface="Symbol" pitchFamily="18" charset="2"/>
              </a:rPr>
              <a:t> and </a:t>
            </a:r>
            <a:r>
              <a:rPr lang="en-US" altLang="zh-CN" i="1" dirty="0">
                <a:solidFill>
                  <a:srgbClr val="000000"/>
                </a:solidFill>
                <a:ea typeface="宋体" pitchFamily="2" charset="-122"/>
                <a:sym typeface="Symbol" pitchFamily="18" charset="2"/>
              </a:rPr>
              <a:t>q</a:t>
            </a:r>
            <a:r>
              <a:rPr lang="en-US" altLang="zh-CN" dirty="0">
                <a:solidFill>
                  <a:srgbClr val="000000"/>
                </a:solidFill>
                <a:ea typeface="宋体" pitchFamily="2" charset="-122"/>
                <a:sym typeface="Symbol" pitchFamily="18" charset="2"/>
              </a:rPr>
              <a:t> are true.</a:t>
            </a:r>
          </a:p>
          <a:p>
            <a:pPr eaLnBrk="1" hangingPunct="1"/>
            <a:r>
              <a:rPr lang="en-US" altLang="zh-CN" dirty="0">
                <a:latin typeface="Times New Roman" pitchFamily="18" charset="0"/>
                <a:ea typeface="宋体" pitchFamily="2" charset="-122"/>
                <a:sym typeface="Symbol" pitchFamily="18" charset="2"/>
              </a:rPr>
              <a:t>“</a:t>
            </a:r>
            <a:r>
              <a:rPr lang="en-US" altLang="zh-CN" dirty="0">
                <a:latin typeface="Times New Roman" pitchFamily="18" charset="0"/>
                <a:ea typeface="宋体" pitchFamily="2" charset="-12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and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together are also universal.</a:t>
            </a:r>
          </a:p>
        </p:txBody>
      </p:sp>
      <p:sp>
        <p:nvSpPr>
          <p:cNvPr id="17412" name="Rectangle 3"/>
          <p:cNvSpPr>
            <a:spLocks noGrp="1" noChangeArrowheads="1"/>
          </p:cNvSpPr>
          <p:nvPr>
            <p:ph type="title"/>
          </p:nvPr>
        </p:nvSpPr>
        <p:spPr/>
        <p:txBody>
          <a:bodyPr/>
          <a:lstStyle/>
          <a:p>
            <a:pPr eaLnBrk="1" hangingPunct="1"/>
            <a:r>
              <a:rPr lang="en-US" altLang="zh-CN">
                <a:ea typeface="宋体" pitchFamily="2" charset="-122"/>
              </a:rPr>
              <a:t>Disjunction Truth Table</a:t>
            </a:r>
          </a:p>
        </p:txBody>
      </p:sp>
      <p:graphicFrame>
        <p:nvGraphicFramePr>
          <p:cNvPr id="17413" name="Object 4"/>
          <p:cNvGraphicFramePr>
            <a:graphicFrameLocks noChangeAspect="1"/>
          </p:cNvGraphicFramePr>
          <p:nvPr/>
        </p:nvGraphicFramePr>
        <p:xfrm>
          <a:off x="5483225" y="2214563"/>
          <a:ext cx="2908300" cy="2830512"/>
        </p:xfrm>
        <a:graphic>
          <a:graphicData uri="http://schemas.openxmlformats.org/presentationml/2006/ole">
            <mc:AlternateContent xmlns:mc="http://schemas.openxmlformats.org/markup-compatibility/2006">
              <mc:Choice xmlns:v="urn:schemas-microsoft-com:vml" Requires="v">
                <p:oleObj spid="_x0000_s17539" name="Document" r:id="rId4" imgW="2910840" imgH="2843784" progId="Word.Document.8">
                  <p:embed/>
                </p:oleObj>
              </mc:Choice>
              <mc:Fallback>
                <p:oleObj name="Document" r:id="rId4" imgW="2910840"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3225" y="2214563"/>
                        <a:ext cx="2908300" cy="2830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AutoShape 5"/>
          <p:cNvSpPr>
            <a:spLocks/>
          </p:cNvSpPr>
          <p:nvPr/>
        </p:nvSpPr>
        <p:spPr bwMode="auto">
          <a:xfrm>
            <a:off x="7239000" y="3352800"/>
            <a:ext cx="304800" cy="990600"/>
          </a:xfrm>
          <a:prstGeom prst="rightBrace">
            <a:avLst>
              <a:gd name="adj1" fmla="val 2708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7415" name="Text Box 6"/>
          <p:cNvSpPr txBox="1">
            <a:spLocks noChangeArrowheads="1"/>
          </p:cNvSpPr>
          <p:nvPr/>
        </p:nvSpPr>
        <p:spPr bwMode="auto">
          <a:xfrm>
            <a:off x="7543800" y="3200400"/>
            <a:ext cx="1514475" cy="11874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a:latin typeface="Times New Roman" pitchFamily="18" charset="0"/>
              </a:rPr>
              <a:t>Note</a:t>
            </a:r>
            <a:br>
              <a:rPr lang="en-US" altLang="zh-CN" sz="2400">
                <a:latin typeface="Times New Roman" pitchFamily="18" charset="0"/>
              </a:rPr>
            </a:br>
            <a:r>
              <a:rPr lang="en-US" altLang="zh-CN" sz="2400">
                <a:latin typeface="Times New Roman" pitchFamily="18" charset="0"/>
              </a:rPr>
              <a:t>difference</a:t>
            </a:r>
            <a:br>
              <a:rPr lang="en-US" altLang="zh-CN" sz="2400">
                <a:latin typeface="Times New Roman" pitchFamily="18" charset="0"/>
              </a:rPr>
            </a:br>
            <a:r>
              <a:rPr lang="en-US" altLang="zh-CN" sz="2400">
                <a:latin typeface="Times New Roman" pitchFamily="18" charset="0"/>
              </a:rPr>
              <a:t>from AND</a:t>
            </a:r>
          </a:p>
        </p:txBody>
      </p:sp>
      <p:sp>
        <p:nvSpPr>
          <p:cNvPr id="2" name="日期占位符 1"/>
          <p:cNvSpPr>
            <a:spLocks noGrp="1"/>
          </p:cNvSpPr>
          <p:nvPr>
            <p:ph type="dt" sz="quarter" idx="10"/>
          </p:nvPr>
        </p:nvSpPr>
        <p:spPr/>
        <p:txBody>
          <a:bodyPr/>
          <a:lstStyle/>
          <a:p>
            <a:pPr>
              <a:defRPr/>
            </a:pPr>
            <a:fld id="{2FC6C174-6E95-49C7-8C25-671FD37C562F}" type="datetime11">
              <a:rPr lang="zh-CN" altLang="en-US"/>
              <a:pPr>
                <a:defRPr/>
              </a:pPr>
              <a:t>23:28:31</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AF520B9-4A4B-4598-B666-396548852741}" type="slidenum">
              <a:rPr lang="en-US" altLang="zh-CN"/>
              <a:pPr>
                <a:defRPr/>
              </a:pPr>
              <a:t>19</a:t>
            </a:fld>
            <a:endParaRPr lang="en-US" altLang="zh-CN"/>
          </a:p>
        </p:txBody>
      </p:sp>
      <p:sp>
        <p:nvSpPr>
          <p:cNvPr id="18435" name="Rectangle 2"/>
          <p:cNvSpPr>
            <a:spLocks noGrp="1" noChangeArrowheads="1"/>
          </p:cNvSpPr>
          <p:nvPr>
            <p:ph type="title"/>
          </p:nvPr>
        </p:nvSpPr>
        <p:spPr/>
        <p:txBody>
          <a:bodyPr/>
          <a:lstStyle/>
          <a:p>
            <a:pPr eaLnBrk="1" hangingPunct="1"/>
            <a:r>
              <a:rPr lang="en-US" altLang="zh-CN">
                <a:ea typeface="宋体" pitchFamily="2" charset="-122"/>
              </a:rPr>
              <a:t>The </a:t>
            </a:r>
            <a:r>
              <a:rPr lang="en-US" altLang="zh-CN" i="1">
                <a:ea typeface="宋体" pitchFamily="2" charset="-122"/>
              </a:rPr>
              <a:t>Exclusive Or</a:t>
            </a:r>
            <a:r>
              <a:rPr lang="en-US" altLang="zh-CN">
                <a:ea typeface="宋体" pitchFamily="2" charset="-122"/>
              </a:rPr>
              <a:t> Operator</a:t>
            </a:r>
          </a:p>
        </p:txBody>
      </p:sp>
      <p:sp>
        <p:nvSpPr>
          <p:cNvPr id="18436" name="Rectangle 3"/>
          <p:cNvSpPr>
            <a:spLocks noGrp="1" noChangeArrowheads="1"/>
          </p:cNvSpPr>
          <p:nvPr>
            <p:ph type="body" idx="1"/>
          </p:nvPr>
        </p:nvSpPr>
        <p:spPr/>
        <p:txBody>
          <a:bodyPr/>
          <a:lstStyle/>
          <a:p>
            <a:pPr eaLnBrk="1" hangingPunct="1">
              <a:buFont typeface="Wingdings" pitchFamily="2" charset="2"/>
              <a:buNone/>
            </a:pPr>
            <a:r>
              <a:rPr lang="en-US" altLang="zh-CN" dirty="0">
                <a:ea typeface="宋体" pitchFamily="2" charset="-122"/>
              </a:rPr>
              <a:t>The binary </a:t>
            </a:r>
            <a:r>
              <a:rPr lang="en-US" altLang="zh-CN" i="1" dirty="0">
                <a:ea typeface="宋体" pitchFamily="2" charset="-122"/>
              </a:rPr>
              <a:t>exclusive-or operator</a:t>
            </a:r>
            <a:r>
              <a:rPr lang="en-US" altLang="zh-CN" dirty="0">
                <a:ea typeface="宋体" pitchFamily="2" charset="-122"/>
              </a:rPr>
              <a:t> </a:t>
            </a:r>
            <a:r>
              <a:rPr lang="en-US" altLang="zh-CN" dirty="0">
                <a:latin typeface="Times New Roman" pitchFamily="18" charset="0"/>
                <a:ea typeface="宋体" pitchFamily="2" charset="-12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t>
            </a:r>
            <a:r>
              <a:rPr lang="en-US" altLang="zh-CN" i="1" dirty="0">
                <a:ea typeface="宋体" pitchFamily="2" charset="-122"/>
                <a:sym typeface="Symbol" pitchFamily="18" charset="2"/>
              </a:rPr>
              <a:t>XOR</a:t>
            </a:r>
            <a:r>
              <a:rPr lang="en-US" altLang="zh-CN" dirty="0">
                <a:ea typeface="宋体" pitchFamily="2" charset="-122"/>
                <a:sym typeface="Symbol" pitchFamily="18" charset="2"/>
              </a:rPr>
              <a:t>) combines two propositions to form their logical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exclusive or</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endParaRPr lang="en-US" altLang="zh-CN" i="1" dirty="0">
              <a:ea typeface="宋体" pitchFamily="2" charset="-122"/>
            </a:endParaRPr>
          </a:p>
          <a:p>
            <a:pPr eaLnBrk="1" hangingPunct="1">
              <a:buFont typeface="Wingdings" panose="05000000000000000000" pitchFamily="2" charset="2"/>
              <a:buChar char="l"/>
            </a:pPr>
            <a:r>
              <a:rPr lang="en-US" altLang="zh-CN" i="1" dirty="0">
                <a:solidFill>
                  <a:srgbClr val="000000"/>
                </a:solidFill>
                <a:ea typeface="宋体" pitchFamily="2" charset="-122"/>
              </a:rPr>
              <a:t>p</a:t>
            </a:r>
            <a:r>
              <a:rPr lang="en-US" altLang="zh-CN" dirty="0">
                <a:solidFill>
                  <a:srgbClr val="000000"/>
                </a:solidFill>
                <a:ea typeface="宋体" pitchFamily="2" charset="-122"/>
              </a:rPr>
              <a:t> = </a:t>
            </a:r>
            <a:r>
              <a:rPr lang="en-US" altLang="zh-CN" dirty="0">
                <a:solidFill>
                  <a:srgbClr val="000000"/>
                </a:solidFill>
                <a:latin typeface="Times New Roman" pitchFamily="18" charset="0"/>
                <a:ea typeface="宋体" pitchFamily="2" charset="-122"/>
              </a:rPr>
              <a:t>“</a:t>
            </a:r>
            <a:r>
              <a:rPr lang="en-US" altLang="zh-CN" dirty="0">
                <a:solidFill>
                  <a:srgbClr val="000000"/>
                </a:solidFill>
                <a:ea typeface="宋体" pitchFamily="2" charset="-122"/>
              </a:rPr>
              <a:t>I will earn an A in this course,</a:t>
            </a:r>
            <a:r>
              <a:rPr lang="en-US" altLang="zh-CN" dirty="0">
                <a:solidFill>
                  <a:srgbClr val="000000"/>
                </a:solidFill>
                <a:latin typeface="Times New Roman" pitchFamily="18" charset="0"/>
                <a:ea typeface="宋体" pitchFamily="2" charset="-122"/>
              </a:rPr>
              <a:t>”</a:t>
            </a:r>
            <a:endParaRPr lang="en-US" altLang="zh-CN" dirty="0">
              <a:solidFill>
                <a:srgbClr val="000000"/>
              </a:solidFill>
              <a:ea typeface="宋体" pitchFamily="2" charset="-122"/>
            </a:endParaRPr>
          </a:p>
          <a:p>
            <a:pPr eaLnBrk="1" hangingPunct="1">
              <a:buFont typeface="Wingdings" panose="05000000000000000000" pitchFamily="2" charset="2"/>
              <a:buChar char="l"/>
            </a:pPr>
            <a:r>
              <a:rPr lang="en-US" altLang="zh-CN" i="1" dirty="0">
                <a:solidFill>
                  <a:srgbClr val="000000"/>
                </a:solidFill>
                <a:ea typeface="宋体" pitchFamily="2" charset="-122"/>
              </a:rPr>
              <a:t>q</a:t>
            </a:r>
            <a:r>
              <a:rPr lang="en-US" altLang="zh-CN" dirty="0">
                <a:solidFill>
                  <a:srgbClr val="000000"/>
                </a:solidFill>
                <a:ea typeface="宋体" pitchFamily="2" charset="-122"/>
              </a:rPr>
              <a:t> =</a:t>
            </a:r>
            <a:r>
              <a:rPr lang="en-US" altLang="zh-CN" i="1" dirty="0">
                <a:solidFill>
                  <a:srgbClr val="000000"/>
                </a:solidFill>
                <a:ea typeface="宋体" pitchFamily="2" charset="-122"/>
              </a:rPr>
              <a:t> </a:t>
            </a:r>
            <a:r>
              <a:rPr lang="en-US" altLang="zh-CN" dirty="0">
                <a:solidFill>
                  <a:srgbClr val="000000"/>
                </a:solidFill>
                <a:latin typeface="Times New Roman" pitchFamily="18" charset="0"/>
                <a:ea typeface="宋体" pitchFamily="2" charset="-122"/>
              </a:rPr>
              <a:t>“</a:t>
            </a:r>
            <a:r>
              <a:rPr lang="en-US" altLang="zh-CN" dirty="0">
                <a:solidFill>
                  <a:srgbClr val="000000"/>
                </a:solidFill>
                <a:ea typeface="宋体" pitchFamily="2" charset="-122"/>
              </a:rPr>
              <a:t>I will drop this course,</a:t>
            </a:r>
            <a:r>
              <a:rPr lang="en-US" altLang="zh-CN" dirty="0">
                <a:solidFill>
                  <a:srgbClr val="000000"/>
                </a:solidFill>
                <a:latin typeface="Times New Roman" pitchFamily="18" charset="0"/>
                <a:ea typeface="宋体" pitchFamily="2" charset="-122"/>
              </a:rPr>
              <a:t>”</a:t>
            </a:r>
            <a:endParaRPr lang="en-US" altLang="zh-CN" i="1" dirty="0">
              <a:solidFill>
                <a:srgbClr val="000000"/>
              </a:solidFill>
              <a:ea typeface="宋体" pitchFamily="2" charset="-122"/>
            </a:endParaRPr>
          </a:p>
          <a:p>
            <a:pPr eaLnBrk="1" hangingPunct="1">
              <a:buFont typeface="Wingdings" panose="05000000000000000000" pitchFamily="2" charset="2"/>
              <a:buChar char="l"/>
            </a:pPr>
            <a:r>
              <a:rPr lang="en-US" altLang="zh-CN" i="1" dirty="0">
                <a:solidFill>
                  <a:srgbClr val="000000"/>
                </a:solidFill>
                <a:ea typeface="宋体" pitchFamily="2" charset="-122"/>
              </a:rPr>
              <a:t>p</a:t>
            </a:r>
            <a:r>
              <a:rPr lang="en-US" altLang="zh-CN" dirty="0">
                <a:solidFill>
                  <a:srgbClr val="000000"/>
                </a:solidFill>
                <a:ea typeface="宋体" pitchFamily="2" charset="-122"/>
              </a:rPr>
              <a:t> </a:t>
            </a:r>
            <a:r>
              <a:rPr lang="en-US" altLang="zh-CN" dirty="0">
                <a:solidFill>
                  <a:srgbClr val="000000"/>
                </a:solidFill>
                <a:ea typeface="宋体" pitchFamily="2" charset="-122"/>
                <a:sym typeface="Symbol" pitchFamily="18" charset="2"/>
              </a:rPr>
              <a:t> </a:t>
            </a:r>
            <a:r>
              <a:rPr lang="en-US" altLang="zh-CN" i="1" dirty="0">
                <a:solidFill>
                  <a:srgbClr val="000000"/>
                </a:solidFill>
                <a:ea typeface="宋体" pitchFamily="2" charset="-122"/>
                <a:sym typeface="Symbol" pitchFamily="18" charset="2"/>
              </a:rPr>
              <a:t>q </a:t>
            </a:r>
            <a:r>
              <a:rPr lang="en-US" altLang="zh-CN" dirty="0">
                <a:solidFill>
                  <a:srgbClr val="000000"/>
                </a:solidFill>
                <a:ea typeface="宋体" pitchFamily="2" charset="-122"/>
              </a:rPr>
              <a:t>= </a:t>
            </a:r>
            <a:r>
              <a:rPr lang="en-US" altLang="zh-CN" dirty="0">
                <a:solidFill>
                  <a:srgbClr val="000000"/>
                </a:solidFill>
                <a:latin typeface="Times New Roman" pitchFamily="18" charset="0"/>
                <a:ea typeface="宋体" pitchFamily="2" charset="-122"/>
              </a:rPr>
              <a:t>“</a:t>
            </a:r>
            <a:r>
              <a:rPr lang="en-US" altLang="zh-CN" dirty="0">
                <a:solidFill>
                  <a:srgbClr val="000000"/>
                </a:solidFill>
                <a:ea typeface="宋体" pitchFamily="2" charset="-122"/>
              </a:rPr>
              <a:t>I will either earn an A in this course, or I will drop it (but not both!)</a:t>
            </a:r>
            <a:r>
              <a:rPr lang="en-US" altLang="zh-CN" dirty="0">
                <a:solidFill>
                  <a:srgbClr val="000000"/>
                </a:solidFill>
                <a:latin typeface="Times New Roman" pitchFamily="18" charset="0"/>
                <a:ea typeface="宋体" pitchFamily="2" charset="-122"/>
              </a:rPr>
              <a:t>”</a:t>
            </a:r>
            <a:endParaRPr lang="en-US" altLang="zh-CN" dirty="0">
              <a:solidFill>
                <a:srgbClr val="000000"/>
              </a:solidFill>
              <a:ea typeface="宋体" pitchFamily="2" charset="-122"/>
            </a:endParaRPr>
          </a:p>
        </p:txBody>
      </p:sp>
      <p:sp>
        <p:nvSpPr>
          <p:cNvPr id="2" name="日期占位符 1"/>
          <p:cNvSpPr>
            <a:spLocks noGrp="1"/>
          </p:cNvSpPr>
          <p:nvPr>
            <p:ph type="dt" sz="quarter" idx="10"/>
          </p:nvPr>
        </p:nvSpPr>
        <p:spPr/>
        <p:txBody>
          <a:bodyPr/>
          <a:lstStyle/>
          <a:p>
            <a:pPr>
              <a:defRPr/>
            </a:pPr>
            <a:fld id="{B0279978-920F-42F9-A1F0-092602531BDF}"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6">
                                            <p:txEl>
                                              <p:pRg st="3" end="3"/>
                                            </p:txEl>
                                          </p:spTgt>
                                        </p:tgtEl>
                                        <p:attrNameLst>
                                          <p:attrName>style.visibility</p:attrName>
                                        </p:attrNameLst>
                                      </p:cBhvr>
                                      <p:to>
                                        <p:strVal val="visible"/>
                                      </p:to>
                                    </p:set>
                                    <p:animEffect transition="in" filter="fade">
                                      <p:cBhvr>
                                        <p:cTn id="7" dur="500"/>
                                        <p:tgtEl>
                                          <p:spTgt spid="184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a:spLocks noGrp="1" noChangeArrowheads="1"/>
          </p:cNvSpPr>
          <p:nvPr>
            <p:ph type="sldNum" sz="quarter" idx="12"/>
          </p:nvPr>
        </p:nvSpPr>
        <p:spPr/>
        <p:txBody>
          <a:bodyPr/>
          <a:lstStyle/>
          <a:p>
            <a:pPr>
              <a:defRPr/>
            </a:pPr>
            <a:fld id="{E79C77A9-E865-46E6-A9E5-2CFBF0559E93}" type="slidenum">
              <a:rPr lang="en-US" altLang="zh-CN"/>
              <a:pPr>
                <a:defRPr/>
              </a:pPr>
              <a:t>2</a:t>
            </a:fld>
            <a:endParaRPr lang="en-US" altLang="zh-CN"/>
          </a:p>
        </p:txBody>
      </p:sp>
      <p:sp>
        <p:nvSpPr>
          <p:cNvPr id="4099" name="Rectangle 2"/>
          <p:cNvSpPr>
            <a:spLocks noGrp="1" noChangeArrowheads="1"/>
          </p:cNvSpPr>
          <p:nvPr>
            <p:ph type="subTitle" idx="1"/>
          </p:nvPr>
        </p:nvSpPr>
        <p:spPr bwMode="white">
          <a:xfrm>
            <a:off x="4038600" y="6096000"/>
            <a:ext cx="1447800" cy="304800"/>
          </a:xfrm>
        </p:spPr>
        <p:txBody>
          <a:bodyPr/>
          <a:lstStyle/>
          <a:p>
            <a:pPr eaLnBrk="1" hangingPunct="1">
              <a:lnSpc>
                <a:spcPct val="80000"/>
              </a:lnSpc>
            </a:pPr>
            <a:r>
              <a:rPr lang="en-US" altLang="zh-CN" sz="1800" b="1">
                <a:latin typeface="Arial" pitchFamily="34" charset="0"/>
                <a:ea typeface="宋体" pitchFamily="2" charset="-122"/>
              </a:rPr>
              <a:t>Section 1.1</a:t>
            </a:r>
          </a:p>
        </p:txBody>
      </p:sp>
      <p:sp>
        <p:nvSpPr>
          <p:cNvPr id="4100" name="Text Box 3"/>
          <p:cNvSpPr txBox="1">
            <a:spLocks noChangeArrowheads="1"/>
          </p:cNvSpPr>
          <p:nvPr/>
        </p:nvSpPr>
        <p:spPr bwMode="white">
          <a:xfrm>
            <a:off x="2362200" y="32766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chemeClr val="bg1"/>
                </a:solidFill>
                <a:latin typeface="Euclid" pitchFamily="18" charset="0"/>
                <a:ea typeface="Dotum" pitchFamily="34" charset="-127"/>
              </a:rPr>
              <a:t>Chapter 1. Logic and Proof, Sets, and Function</a:t>
            </a:r>
          </a:p>
        </p:txBody>
      </p:sp>
      <p:sp>
        <p:nvSpPr>
          <p:cNvPr id="15364" name="WordArt 4"/>
          <p:cNvSpPr>
            <a:spLocks noChangeArrowheads="1" noChangeShapeType="1" noTextEdit="1"/>
          </p:cNvSpPr>
          <p:nvPr/>
        </p:nvSpPr>
        <p:spPr bwMode="gray">
          <a:xfrm>
            <a:off x="2590800" y="4419600"/>
            <a:ext cx="4419600" cy="10668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Logic</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2" name="日期占位符 1"/>
          <p:cNvSpPr>
            <a:spLocks noGrp="1"/>
          </p:cNvSpPr>
          <p:nvPr>
            <p:ph type="dt" sz="quarter" idx="10"/>
          </p:nvPr>
        </p:nvSpPr>
        <p:spPr/>
        <p:txBody>
          <a:bodyPr/>
          <a:lstStyle/>
          <a:p>
            <a:pPr>
              <a:defRPr/>
            </a:pPr>
            <a:fld id="{0AC521CD-BF0F-41C0-92EF-1AE7327C7ACA}"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500" fill="hold"/>
                                        <p:tgtEl>
                                          <p:spTgt spid="15364"/>
                                        </p:tgtEl>
                                        <p:attrNameLst>
                                          <p:attrName>ppt_w</p:attrName>
                                        </p:attrNameLst>
                                      </p:cBhvr>
                                      <p:tavLst>
                                        <p:tav tm="0">
                                          <p:val>
                                            <p:fltVal val="0"/>
                                          </p:val>
                                        </p:tav>
                                        <p:tav tm="100000">
                                          <p:val>
                                            <p:strVal val="#ppt_w"/>
                                          </p:val>
                                        </p:tav>
                                      </p:tavLst>
                                    </p:anim>
                                    <p:anim calcmode="lin" valueType="num">
                                      <p:cBhvr>
                                        <p:cTn id="8" dur="500" fill="hold"/>
                                        <p:tgtEl>
                                          <p:spTgt spid="15364"/>
                                        </p:tgtEl>
                                        <p:attrNameLst>
                                          <p:attrName>ppt_h</p:attrName>
                                        </p:attrNameLst>
                                      </p:cBhvr>
                                      <p:tavLst>
                                        <p:tav tm="0">
                                          <p:val>
                                            <p:fltVal val="0"/>
                                          </p:val>
                                        </p:tav>
                                        <p:tav tm="100000">
                                          <p:val>
                                            <p:strVal val="#ppt_h"/>
                                          </p:val>
                                        </p:tav>
                                      </p:tavLst>
                                    </p:anim>
                                    <p:animEffect transition="in" filter="fade">
                                      <p:cBhvr>
                                        <p:cTn id="9"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77CC044-1178-48B8-94E4-379943CE54EE}" type="slidenum">
              <a:rPr lang="en-US" altLang="zh-CN"/>
              <a:pPr>
                <a:defRPr/>
              </a:pPr>
              <a:t>20</a:t>
            </a:fld>
            <a:endParaRPr lang="en-US" altLang="zh-CN"/>
          </a:p>
        </p:txBody>
      </p:sp>
      <p:sp>
        <p:nvSpPr>
          <p:cNvPr id="19459" name="Rectangle 2"/>
          <p:cNvSpPr>
            <a:spLocks noGrp="1" noChangeArrowheads="1"/>
          </p:cNvSpPr>
          <p:nvPr>
            <p:ph type="body" idx="1"/>
          </p:nvPr>
        </p:nvSpPr>
        <p:spPr>
          <a:xfrm>
            <a:off x="685800" y="1981200"/>
            <a:ext cx="7772400" cy="4267200"/>
          </a:xfrm>
        </p:spPr>
        <p:txBody>
          <a:bodyPr/>
          <a:lstStyle/>
          <a:p>
            <a:pPr eaLnBrk="1" hangingPunct="1"/>
            <a:r>
              <a:rPr lang="en-US" altLang="zh-CN" dirty="0">
                <a:ea typeface="宋体" pitchFamily="2" charset="-122"/>
              </a:rPr>
              <a:t>Note that </a:t>
            </a:r>
            <a:r>
              <a:rPr lang="en-US" altLang="zh-CN" i="1" dirty="0" err="1">
                <a:ea typeface="宋体" pitchFamily="2" charset="-122"/>
              </a:rPr>
              <a:t>p</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q</a:t>
            </a:r>
            <a:r>
              <a:rPr lang="en-US" altLang="zh-CN" i="1" dirty="0">
                <a:ea typeface="宋体" pitchFamily="2" charset="-122"/>
                <a:sym typeface="Symbol" pitchFamily="18" charset="2"/>
              </a:rPr>
              <a:t> </a:t>
            </a:r>
            <a:r>
              <a:rPr lang="en-US" altLang="zh-CN" dirty="0">
                <a:ea typeface="宋体" pitchFamily="2" charset="-122"/>
                <a:sym typeface="Symbol" pitchFamily="18" charset="2"/>
              </a:rPr>
              <a:t>means</a:t>
            </a:r>
            <a:br>
              <a:rPr lang="en-US" altLang="zh-CN" dirty="0">
                <a:ea typeface="宋体" pitchFamily="2" charset="-122"/>
                <a:sym typeface="Symbol" pitchFamily="18" charset="2"/>
              </a:rPr>
            </a:br>
            <a:r>
              <a:rPr lang="en-US" altLang="zh-CN" dirty="0">
                <a:ea typeface="宋体" pitchFamily="2" charset="-122"/>
                <a:sym typeface="Symbol" pitchFamily="18" charset="2"/>
              </a:rPr>
              <a:t>that </a:t>
            </a:r>
            <a:r>
              <a:rPr lang="en-US" altLang="zh-CN" i="1" dirty="0">
                <a:ea typeface="宋体" pitchFamily="2" charset="-122"/>
                <a:sym typeface="Symbol" pitchFamily="18" charset="2"/>
              </a:rPr>
              <a:t>p</a:t>
            </a:r>
            <a:r>
              <a:rPr lang="en-US" altLang="zh-CN" dirty="0">
                <a:ea typeface="宋体" pitchFamily="2" charset="-122"/>
                <a:sym typeface="Symbol" pitchFamily="18" charset="2"/>
              </a:rPr>
              <a:t> is true, or </a:t>
            </a:r>
            <a:r>
              <a:rPr lang="en-US" altLang="zh-CN" i="1" dirty="0">
                <a:ea typeface="宋体" pitchFamily="2" charset="-122"/>
                <a:sym typeface="Symbol" pitchFamily="18" charset="2"/>
              </a:rPr>
              <a:t>q</a:t>
            </a:r>
            <a:r>
              <a:rPr lang="en-US" altLang="zh-CN" dirty="0">
                <a:ea typeface="宋体" pitchFamily="2" charset="-122"/>
                <a:sym typeface="Symbol" pitchFamily="18" charset="2"/>
              </a:rPr>
              <a:t> is</a:t>
            </a:r>
            <a:br>
              <a:rPr lang="en-US" altLang="zh-CN" dirty="0">
                <a:ea typeface="宋体" pitchFamily="2" charset="-122"/>
                <a:sym typeface="Symbol" pitchFamily="18" charset="2"/>
              </a:rPr>
            </a:br>
            <a:r>
              <a:rPr lang="en-US" altLang="zh-CN" dirty="0">
                <a:ea typeface="宋体" pitchFamily="2" charset="-122"/>
                <a:sym typeface="Symbol" pitchFamily="18" charset="2"/>
              </a:rPr>
              <a:t>true, but </a:t>
            </a:r>
            <a:r>
              <a:rPr lang="en-US" altLang="zh-CN" b="1" dirty="0">
                <a:ea typeface="宋体" pitchFamily="2" charset="-122"/>
                <a:sym typeface="Symbol" pitchFamily="18" charset="2"/>
              </a:rPr>
              <a:t>not both</a:t>
            </a:r>
            <a:r>
              <a:rPr lang="en-US" altLang="zh-CN" dirty="0">
                <a:ea typeface="宋体" pitchFamily="2" charset="-122"/>
                <a:sym typeface="Symbol" pitchFamily="18" charset="2"/>
              </a:rPr>
              <a:t>!</a:t>
            </a:r>
          </a:p>
          <a:p>
            <a:pPr eaLnBrk="1" hangingPunct="1"/>
            <a:r>
              <a:rPr lang="en-US" altLang="zh-CN" dirty="0">
                <a:solidFill>
                  <a:srgbClr val="000000"/>
                </a:solidFill>
                <a:ea typeface="宋体" pitchFamily="2" charset="-122"/>
                <a:sym typeface="Symbol" pitchFamily="18" charset="2"/>
              </a:rPr>
              <a:t>This operation is</a:t>
            </a:r>
            <a:br>
              <a:rPr lang="en-US" altLang="zh-CN" dirty="0">
                <a:solidFill>
                  <a:srgbClr val="000000"/>
                </a:solidFill>
                <a:ea typeface="宋体" pitchFamily="2" charset="-122"/>
                <a:sym typeface="Symbol" pitchFamily="18" charset="2"/>
              </a:rPr>
            </a:br>
            <a:r>
              <a:rPr lang="en-US" altLang="zh-CN" dirty="0">
                <a:solidFill>
                  <a:srgbClr val="000000"/>
                </a:solidFill>
                <a:ea typeface="宋体" pitchFamily="2" charset="-122"/>
                <a:sym typeface="Symbol" pitchFamily="18" charset="2"/>
              </a:rPr>
              <a:t>called </a:t>
            </a:r>
            <a:r>
              <a:rPr lang="en-US" altLang="zh-CN" i="1" dirty="0">
                <a:solidFill>
                  <a:srgbClr val="000000"/>
                </a:solidFill>
                <a:ea typeface="宋体" pitchFamily="2" charset="-122"/>
                <a:sym typeface="Symbol" pitchFamily="18" charset="2"/>
              </a:rPr>
              <a:t>exclusive or,</a:t>
            </a:r>
            <a:br>
              <a:rPr lang="en-US" altLang="zh-CN" dirty="0">
                <a:solidFill>
                  <a:srgbClr val="000000"/>
                </a:solidFill>
                <a:ea typeface="宋体" pitchFamily="2" charset="-122"/>
                <a:sym typeface="Symbol" pitchFamily="18" charset="2"/>
              </a:rPr>
            </a:br>
            <a:r>
              <a:rPr lang="en-US" altLang="zh-CN" dirty="0">
                <a:solidFill>
                  <a:srgbClr val="000000"/>
                </a:solidFill>
                <a:ea typeface="宋体" pitchFamily="2" charset="-122"/>
                <a:sym typeface="Symbol" pitchFamily="18" charset="2"/>
              </a:rPr>
              <a:t>because it </a:t>
            </a:r>
            <a:r>
              <a:rPr lang="en-US" altLang="zh-CN" b="1" dirty="0">
                <a:solidFill>
                  <a:srgbClr val="000000"/>
                </a:solidFill>
                <a:ea typeface="宋体" pitchFamily="2" charset="-122"/>
                <a:sym typeface="Symbol" pitchFamily="18" charset="2"/>
              </a:rPr>
              <a:t>excludes</a:t>
            </a:r>
            <a:r>
              <a:rPr lang="en-US" altLang="zh-CN" dirty="0">
                <a:solidFill>
                  <a:srgbClr val="000000"/>
                </a:solidFill>
                <a:ea typeface="宋体" pitchFamily="2" charset="-122"/>
                <a:sym typeface="Symbol" pitchFamily="18" charset="2"/>
              </a:rPr>
              <a:t> the</a:t>
            </a:r>
            <a:br>
              <a:rPr lang="en-US" altLang="zh-CN" dirty="0">
                <a:solidFill>
                  <a:srgbClr val="000000"/>
                </a:solidFill>
                <a:ea typeface="宋体" pitchFamily="2" charset="-122"/>
                <a:sym typeface="Symbol" pitchFamily="18" charset="2"/>
              </a:rPr>
            </a:br>
            <a:r>
              <a:rPr lang="en-US" altLang="zh-CN" dirty="0">
                <a:solidFill>
                  <a:srgbClr val="000000"/>
                </a:solidFill>
                <a:ea typeface="宋体" pitchFamily="2" charset="-122"/>
                <a:sym typeface="Symbol" pitchFamily="18" charset="2"/>
              </a:rPr>
              <a:t>possibility that both </a:t>
            </a:r>
            <a:r>
              <a:rPr lang="en-US" altLang="zh-CN" i="1" dirty="0">
                <a:solidFill>
                  <a:srgbClr val="000000"/>
                </a:solidFill>
                <a:ea typeface="宋体" pitchFamily="2" charset="-122"/>
                <a:sym typeface="Symbol" pitchFamily="18" charset="2"/>
              </a:rPr>
              <a:t>p</a:t>
            </a:r>
            <a:r>
              <a:rPr lang="en-US" altLang="zh-CN" dirty="0">
                <a:solidFill>
                  <a:srgbClr val="000000"/>
                </a:solidFill>
                <a:ea typeface="宋体" pitchFamily="2" charset="-122"/>
                <a:sym typeface="Symbol" pitchFamily="18" charset="2"/>
              </a:rPr>
              <a:t> and </a:t>
            </a:r>
            <a:r>
              <a:rPr lang="en-US" altLang="zh-CN" i="1" dirty="0">
                <a:solidFill>
                  <a:srgbClr val="000000"/>
                </a:solidFill>
                <a:ea typeface="宋体" pitchFamily="2" charset="-122"/>
                <a:sym typeface="Symbol" pitchFamily="18" charset="2"/>
              </a:rPr>
              <a:t>q</a:t>
            </a:r>
            <a:r>
              <a:rPr lang="en-US" altLang="zh-CN" dirty="0">
                <a:solidFill>
                  <a:srgbClr val="000000"/>
                </a:solidFill>
                <a:ea typeface="宋体" pitchFamily="2" charset="-122"/>
                <a:sym typeface="Symbol" pitchFamily="18" charset="2"/>
              </a:rPr>
              <a:t> are true.</a:t>
            </a:r>
          </a:p>
          <a:p>
            <a:pPr eaLnBrk="1" hangingPunct="1"/>
            <a:r>
              <a:rPr lang="en-US" altLang="zh-CN" dirty="0">
                <a:latin typeface="Times New Roman" pitchFamily="18" charset="0"/>
                <a:ea typeface="宋体" pitchFamily="2" charset="-122"/>
                <a:sym typeface="Symbol" pitchFamily="18" charset="2"/>
              </a:rPr>
              <a:t>“</a:t>
            </a:r>
            <a:r>
              <a:rPr lang="en-US" altLang="zh-CN" dirty="0">
                <a:latin typeface="Times New Roman" pitchFamily="18" charset="0"/>
                <a:ea typeface="宋体" pitchFamily="2" charset="-12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and </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a:t>
            </a:r>
            <a:r>
              <a:rPr lang="en-US" altLang="zh-CN" dirty="0">
                <a:latin typeface="Times New Roman" pitchFamily="18" charset="0"/>
                <a:ea typeface="宋体" pitchFamily="2" charset="-122"/>
                <a:sym typeface="Symbol" pitchFamily="18" charset="2"/>
              </a:rPr>
              <a:t>”</a:t>
            </a:r>
            <a:r>
              <a:rPr lang="en-US" altLang="zh-CN" dirty="0">
                <a:ea typeface="宋体" pitchFamily="2" charset="-122"/>
                <a:sym typeface="Symbol" pitchFamily="18" charset="2"/>
              </a:rPr>
              <a:t> together are </a:t>
            </a:r>
            <a:r>
              <a:rPr lang="en-US" altLang="zh-CN" b="1" dirty="0">
                <a:ea typeface="宋体" pitchFamily="2" charset="-122"/>
                <a:sym typeface="Symbol" pitchFamily="18" charset="2"/>
              </a:rPr>
              <a:t>not</a:t>
            </a:r>
            <a:r>
              <a:rPr lang="en-US" altLang="zh-CN" dirty="0">
                <a:ea typeface="宋体" pitchFamily="2" charset="-122"/>
                <a:sym typeface="Symbol" pitchFamily="18" charset="2"/>
              </a:rPr>
              <a:t> universal.</a:t>
            </a:r>
          </a:p>
        </p:txBody>
      </p:sp>
      <p:sp>
        <p:nvSpPr>
          <p:cNvPr id="19460" name="Rectangle 3"/>
          <p:cNvSpPr>
            <a:spLocks noGrp="1" noChangeArrowheads="1"/>
          </p:cNvSpPr>
          <p:nvPr>
            <p:ph type="title"/>
          </p:nvPr>
        </p:nvSpPr>
        <p:spPr/>
        <p:txBody>
          <a:bodyPr/>
          <a:lstStyle/>
          <a:p>
            <a:pPr eaLnBrk="1" hangingPunct="1"/>
            <a:r>
              <a:rPr lang="en-US" altLang="zh-CN">
                <a:ea typeface="宋体" pitchFamily="2" charset="-122"/>
              </a:rPr>
              <a:t>Exclusive-Or Truth Table</a:t>
            </a:r>
          </a:p>
        </p:txBody>
      </p:sp>
      <p:graphicFrame>
        <p:nvGraphicFramePr>
          <p:cNvPr id="19461" name="Object 4"/>
          <p:cNvGraphicFramePr>
            <a:graphicFrameLocks noChangeAspect="1"/>
          </p:cNvGraphicFramePr>
          <p:nvPr/>
        </p:nvGraphicFramePr>
        <p:xfrm>
          <a:off x="5637213" y="2214563"/>
          <a:ext cx="2317750" cy="2830512"/>
        </p:xfrm>
        <a:graphic>
          <a:graphicData uri="http://schemas.openxmlformats.org/presentationml/2006/ole">
            <mc:AlternateContent xmlns:mc="http://schemas.openxmlformats.org/markup-compatibility/2006">
              <mc:Choice xmlns:v="urn:schemas-microsoft-com:vml" Requires="v">
                <p:oleObj spid="_x0000_s19587" name="Document" r:id="rId4" imgW="2325624" imgH="2843784" progId="Word.Document.8">
                  <p:embed/>
                </p:oleObj>
              </mc:Choice>
              <mc:Fallback>
                <p:oleObj name="Document" r:id="rId4" imgW="2325624"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7213" y="2214563"/>
                        <a:ext cx="2317750" cy="2830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AutoShape 5"/>
          <p:cNvSpPr>
            <a:spLocks/>
          </p:cNvSpPr>
          <p:nvPr/>
        </p:nvSpPr>
        <p:spPr bwMode="auto">
          <a:xfrm>
            <a:off x="7696200" y="4343400"/>
            <a:ext cx="228600" cy="609600"/>
          </a:xfrm>
          <a:prstGeom prst="rightBrace">
            <a:avLst>
              <a:gd name="adj1" fmla="val 22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9463" name="Text Box 6"/>
          <p:cNvSpPr txBox="1">
            <a:spLocks noChangeArrowheads="1"/>
          </p:cNvSpPr>
          <p:nvPr/>
        </p:nvSpPr>
        <p:spPr bwMode="auto">
          <a:xfrm>
            <a:off x="7985125" y="4457700"/>
            <a:ext cx="1120775" cy="925513"/>
          </a:xfrm>
          <a:prstGeom prst="rect">
            <a:avLst/>
          </a:prstGeom>
          <a:solidFill>
            <a:srgbClr val="FFFFCC"/>
          </a:solidFill>
          <a:ln w="9525">
            <a:solidFill>
              <a:schemeClr val="accent2"/>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latin typeface="Times New Roman" pitchFamily="18" charset="0"/>
              </a:rPr>
              <a:t>Note</a:t>
            </a:r>
            <a:br>
              <a:rPr lang="en-US" altLang="zh-CN">
                <a:latin typeface="Times New Roman" pitchFamily="18" charset="0"/>
              </a:rPr>
            </a:br>
            <a:r>
              <a:rPr lang="en-US" altLang="zh-CN">
                <a:latin typeface="Times New Roman" pitchFamily="18" charset="0"/>
              </a:rPr>
              <a:t>difference</a:t>
            </a:r>
            <a:br>
              <a:rPr lang="en-US" altLang="zh-CN">
                <a:latin typeface="Times New Roman" pitchFamily="18" charset="0"/>
              </a:rPr>
            </a:br>
            <a:r>
              <a:rPr lang="en-US" altLang="zh-CN">
                <a:latin typeface="Times New Roman" pitchFamily="18" charset="0"/>
              </a:rPr>
              <a:t>from OR.</a:t>
            </a:r>
          </a:p>
        </p:txBody>
      </p:sp>
      <p:sp>
        <p:nvSpPr>
          <p:cNvPr id="2" name="日期占位符 1"/>
          <p:cNvSpPr>
            <a:spLocks noGrp="1"/>
          </p:cNvSpPr>
          <p:nvPr>
            <p:ph type="dt" sz="quarter" idx="10"/>
          </p:nvPr>
        </p:nvSpPr>
        <p:spPr/>
        <p:txBody>
          <a:bodyPr/>
          <a:lstStyle/>
          <a:p>
            <a:pPr>
              <a:defRPr/>
            </a:pPr>
            <a:fld id="{F539696B-DC5E-46CB-A1E8-8DF6CBABD111}" type="datetime11">
              <a:rPr lang="zh-CN" altLang="en-US"/>
              <a:pPr>
                <a:defRPr/>
              </a:pPr>
              <a:t>23:28:31</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F50E216-D7A4-4A94-B0B9-C14395C896D0}" type="slidenum">
              <a:rPr lang="en-US" altLang="zh-CN"/>
              <a:pPr>
                <a:defRPr/>
              </a:pPr>
              <a:t>21</a:t>
            </a:fld>
            <a:endParaRPr lang="en-US" altLang="zh-CN"/>
          </a:p>
        </p:txBody>
      </p:sp>
      <p:sp>
        <p:nvSpPr>
          <p:cNvPr id="20483" name="Rectangle 2"/>
          <p:cNvSpPr>
            <a:spLocks noGrp="1" noChangeArrowheads="1"/>
          </p:cNvSpPr>
          <p:nvPr>
            <p:ph type="title"/>
          </p:nvPr>
        </p:nvSpPr>
        <p:spPr>
          <a:xfrm>
            <a:off x="733425" y="731838"/>
            <a:ext cx="8181975" cy="563562"/>
          </a:xfrm>
        </p:spPr>
        <p:txBody>
          <a:bodyPr/>
          <a:lstStyle/>
          <a:p>
            <a:pPr eaLnBrk="1" hangingPunct="1"/>
            <a:r>
              <a:rPr lang="en-GB" altLang="zh-CN" sz="2000">
                <a:ea typeface="宋体" pitchFamily="2" charset="-122"/>
              </a:rPr>
              <a:t>Test your understanding of the two types of disjunction</a:t>
            </a:r>
            <a:endParaRPr lang="en-US" altLang="zh-CN" sz="2000">
              <a:ea typeface="宋体" pitchFamily="2" charset="-122"/>
            </a:endParaRPr>
          </a:p>
        </p:txBody>
      </p:sp>
      <p:sp>
        <p:nvSpPr>
          <p:cNvPr id="20484" name="Rectangle 3"/>
          <p:cNvSpPr>
            <a:spLocks noGrp="1" noChangeArrowheads="1"/>
          </p:cNvSpPr>
          <p:nvPr>
            <p:ph type="body" idx="1"/>
          </p:nvPr>
        </p:nvSpPr>
        <p:spPr/>
        <p:txBody>
          <a:bodyPr/>
          <a:lstStyle/>
          <a:p>
            <a:pPr marL="609600" indent="-609600" eaLnBrk="1" hangingPunct="1">
              <a:buFontTx/>
              <a:buAutoNum type="arabicPeriod"/>
            </a:pPr>
            <a:r>
              <a:rPr lang="en-GB" altLang="zh-CN">
                <a:ea typeface="宋体" pitchFamily="2" charset="-122"/>
              </a:rPr>
              <a:t>Suppose p </a:t>
            </a:r>
            <a:r>
              <a:rPr lang="en-US" altLang="zh-CN">
                <a:solidFill>
                  <a:schemeClr val="accent2"/>
                </a:solidFill>
                <a:ea typeface="宋体" pitchFamily="2" charset="-122"/>
                <a:sym typeface="Symbol" pitchFamily="18" charset="2"/>
              </a:rPr>
              <a:t></a:t>
            </a:r>
            <a:r>
              <a:rPr lang="en-US" altLang="zh-CN">
                <a:ea typeface="宋体" pitchFamily="2" charset="-122"/>
                <a:sym typeface="Symbol" pitchFamily="18" charset="2"/>
              </a:rPr>
              <a:t> q is true.</a:t>
            </a:r>
            <a:br>
              <a:rPr lang="en-US" altLang="zh-CN">
                <a:ea typeface="宋体" pitchFamily="2" charset="-122"/>
                <a:sym typeface="Symbol" pitchFamily="18" charset="2"/>
              </a:rPr>
            </a:br>
            <a:r>
              <a:rPr lang="en-US" altLang="zh-CN">
                <a:ea typeface="宋体" pitchFamily="2" charset="-122"/>
                <a:sym typeface="Symbol" pitchFamily="18" charset="2"/>
              </a:rPr>
              <a:t>Does it follow that </a:t>
            </a:r>
            <a:r>
              <a:rPr lang="en-US" altLang="zh-CN">
                <a:ea typeface="宋体" pitchFamily="2" charset="-122"/>
              </a:rPr>
              <a:t>p</a:t>
            </a:r>
            <a:r>
              <a:rPr lang="en-US" altLang="zh-CN">
                <a:ea typeface="宋体" pitchFamily="2" charset="-122"/>
                <a:sym typeface="Symbol" pitchFamily="18" charset="2"/>
              </a:rPr>
              <a:t>q</a:t>
            </a:r>
            <a:r>
              <a:rPr lang="en-US" altLang="zh-CN" i="1">
                <a:ea typeface="宋体" pitchFamily="2" charset="-122"/>
                <a:sym typeface="Symbol" pitchFamily="18" charset="2"/>
              </a:rPr>
              <a:t> </a:t>
            </a:r>
            <a:r>
              <a:rPr lang="en-US" altLang="zh-CN">
                <a:ea typeface="宋体" pitchFamily="2" charset="-122"/>
                <a:sym typeface="Symbol" pitchFamily="18" charset="2"/>
              </a:rPr>
              <a:t>is true?</a:t>
            </a:r>
            <a:br>
              <a:rPr lang="en-US" altLang="zh-CN">
                <a:ea typeface="宋体" pitchFamily="2" charset="-122"/>
                <a:sym typeface="Symbol" pitchFamily="18" charset="2"/>
              </a:rPr>
            </a:br>
            <a:endParaRPr lang="en-US" altLang="zh-CN">
              <a:ea typeface="宋体" pitchFamily="2" charset="-122"/>
              <a:sym typeface="Symbol" pitchFamily="18" charset="2"/>
            </a:endParaRPr>
          </a:p>
          <a:p>
            <a:pPr marL="609600" indent="-609600" eaLnBrk="1" hangingPunct="1">
              <a:buFontTx/>
              <a:buAutoNum type="arabicPeriod"/>
            </a:pPr>
            <a:r>
              <a:rPr lang="en-GB" altLang="zh-CN">
                <a:ea typeface="宋体" pitchFamily="2" charset="-122"/>
              </a:rPr>
              <a:t>Suppose </a:t>
            </a:r>
            <a:r>
              <a:rPr lang="en-US" altLang="zh-CN">
                <a:ea typeface="宋体" pitchFamily="2" charset="-122"/>
              </a:rPr>
              <a:t>p</a:t>
            </a:r>
            <a:r>
              <a:rPr lang="en-US" altLang="zh-CN">
                <a:ea typeface="宋体" pitchFamily="2" charset="-122"/>
                <a:sym typeface="Symbol" pitchFamily="18" charset="2"/>
              </a:rPr>
              <a:t>q</a:t>
            </a:r>
            <a:r>
              <a:rPr lang="en-US" altLang="zh-CN" i="1">
                <a:ea typeface="宋体" pitchFamily="2" charset="-122"/>
                <a:sym typeface="Symbol" pitchFamily="18" charset="2"/>
              </a:rPr>
              <a:t> </a:t>
            </a:r>
            <a:r>
              <a:rPr lang="en-US" altLang="zh-CN">
                <a:ea typeface="宋体" pitchFamily="2" charset="-122"/>
                <a:sym typeface="Symbol" pitchFamily="18" charset="2"/>
              </a:rPr>
              <a:t>is true.</a:t>
            </a:r>
            <a:br>
              <a:rPr lang="en-US" altLang="zh-CN">
                <a:ea typeface="宋体" pitchFamily="2" charset="-122"/>
                <a:sym typeface="Symbol" pitchFamily="18" charset="2"/>
              </a:rPr>
            </a:br>
            <a:r>
              <a:rPr lang="en-US" altLang="zh-CN">
                <a:ea typeface="宋体" pitchFamily="2" charset="-122"/>
                <a:sym typeface="Symbol" pitchFamily="18" charset="2"/>
              </a:rPr>
              <a:t>Does it follow that </a:t>
            </a:r>
            <a:r>
              <a:rPr lang="en-GB" altLang="zh-CN">
                <a:ea typeface="宋体" pitchFamily="2" charset="-122"/>
              </a:rPr>
              <a:t>p </a:t>
            </a:r>
            <a:r>
              <a:rPr lang="en-US" altLang="zh-CN" b="1">
                <a:solidFill>
                  <a:srgbClr val="000000"/>
                </a:solidFill>
                <a:ea typeface="宋体" pitchFamily="2" charset="-122"/>
                <a:sym typeface="Symbol" pitchFamily="18" charset="2"/>
              </a:rPr>
              <a:t></a:t>
            </a:r>
            <a:r>
              <a:rPr lang="en-US" altLang="zh-CN" b="1" i="1">
                <a:ea typeface="宋体" pitchFamily="2" charset="-122"/>
                <a:sym typeface="Symbol" pitchFamily="18" charset="2"/>
              </a:rPr>
              <a:t> </a:t>
            </a:r>
            <a:r>
              <a:rPr lang="en-US" altLang="zh-CN">
                <a:ea typeface="宋体" pitchFamily="2" charset="-122"/>
                <a:sym typeface="Symbol" pitchFamily="18" charset="2"/>
              </a:rPr>
              <a:t>q is true?</a:t>
            </a:r>
          </a:p>
          <a:p>
            <a:pPr marL="609600" indent="-609600" eaLnBrk="1" hangingPunct="1">
              <a:buFontTx/>
              <a:buAutoNum type="arabicPeriod"/>
            </a:pPr>
            <a:endParaRPr lang="en-US" altLang="zh-CN">
              <a:ea typeface="宋体" pitchFamily="2" charset="-122"/>
              <a:sym typeface="Symbol" pitchFamily="18" charset="2"/>
            </a:endParaRPr>
          </a:p>
          <a:p>
            <a:pPr marL="609600" indent="-609600" eaLnBrk="1" hangingPunct="1"/>
            <a:endParaRPr lang="en-US" altLang="zh-CN">
              <a:ea typeface="宋体" pitchFamily="2" charset="-122"/>
              <a:sym typeface="Symbol" pitchFamily="18" charset="2"/>
            </a:endParaRPr>
          </a:p>
        </p:txBody>
      </p:sp>
      <p:sp>
        <p:nvSpPr>
          <p:cNvPr id="2" name="日期占位符 1"/>
          <p:cNvSpPr>
            <a:spLocks noGrp="1"/>
          </p:cNvSpPr>
          <p:nvPr>
            <p:ph type="dt" sz="quarter" idx="10"/>
          </p:nvPr>
        </p:nvSpPr>
        <p:spPr/>
        <p:txBody>
          <a:bodyPr/>
          <a:lstStyle/>
          <a:p>
            <a:pPr>
              <a:defRPr/>
            </a:pPr>
            <a:fld id="{16F9B763-B9A4-4961-892D-6EAFE6A25FFB}" type="datetime11">
              <a:rPr lang="zh-CN" altLang="en-US"/>
              <a:pPr>
                <a:defRPr/>
              </a:pPr>
              <a:t>23:28:31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C752F0BF-434E-4E66-A87D-798C91976789}" type="slidenum">
              <a:rPr lang="en-US" altLang="zh-CN"/>
              <a:pPr>
                <a:defRPr/>
              </a:pPr>
              <a:t>22</a:t>
            </a:fld>
            <a:endParaRPr lang="en-US" altLang="zh-CN"/>
          </a:p>
        </p:txBody>
      </p:sp>
      <p:sp>
        <p:nvSpPr>
          <p:cNvPr id="22531"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22532" name="Group 3"/>
          <p:cNvGrpSpPr>
            <a:grpSpLocks/>
          </p:cNvGrpSpPr>
          <p:nvPr/>
        </p:nvGrpSpPr>
        <p:grpSpPr bwMode="auto">
          <a:xfrm>
            <a:off x="1981200" y="2819400"/>
            <a:ext cx="5029200" cy="2438400"/>
            <a:chOff x="1997" y="1314"/>
            <a:chExt cx="1889" cy="1009"/>
          </a:xfrm>
        </p:grpSpPr>
        <p:grpSp>
          <p:nvGrpSpPr>
            <p:cNvPr id="22535" name="Group 4"/>
            <p:cNvGrpSpPr>
              <a:grpSpLocks/>
            </p:cNvGrpSpPr>
            <p:nvPr/>
          </p:nvGrpSpPr>
          <p:grpSpPr bwMode="auto">
            <a:xfrm>
              <a:off x="1997" y="1404"/>
              <a:ext cx="1889" cy="919"/>
              <a:chOff x="1973" y="1027"/>
              <a:chExt cx="1926" cy="937"/>
            </a:xfrm>
          </p:grpSpPr>
          <p:sp>
            <p:nvSpPr>
              <p:cNvPr id="56325"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sp>
            <p:nvSpPr>
              <p:cNvPr id="56326"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latin typeface="Arial" charset="0"/>
                </a:endParaRPr>
              </a:p>
            </p:txBody>
          </p:sp>
        </p:grpSp>
        <p:sp>
          <p:nvSpPr>
            <p:cNvPr id="56327"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56328"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56329"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56330"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grpSp>
      <p:sp>
        <p:nvSpPr>
          <p:cNvPr id="22533" name="Rectangle 11"/>
          <p:cNvSpPr>
            <a:spLocks noGrp="1" noChangeArrowheads="1"/>
          </p:cNvSpPr>
          <p:nvPr>
            <p:ph type="body" idx="1"/>
          </p:nvPr>
        </p:nvSpPr>
        <p:spPr>
          <a:xfrm>
            <a:off x="2743200" y="3505200"/>
            <a:ext cx="3429000" cy="228600"/>
          </a:xfrm>
        </p:spPr>
        <p:txBody>
          <a:bodyPr/>
          <a:lstStyle/>
          <a:p>
            <a:pPr eaLnBrk="1" hangingPunct="1">
              <a:lnSpc>
                <a:spcPct val="80000"/>
              </a:lnSpc>
            </a:pPr>
            <a:r>
              <a:rPr lang="en-US" altLang="zh-CN" sz="3600" b="1">
                <a:ea typeface="宋体" pitchFamily="2" charset="-122"/>
              </a:rPr>
              <a:t>Implications</a:t>
            </a:r>
          </a:p>
        </p:txBody>
      </p:sp>
      <p:sp>
        <p:nvSpPr>
          <p:cNvPr id="2" name="日期占位符 1"/>
          <p:cNvSpPr>
            <a:spLocks noGrp="1"/>
          </p:cNvSpPr>
          <p:nvPr>
            <p:ph type="dt" sz="quarter" idx="10"/>
          </p:nvPr>
        </p:nvSpPr>
        <p:spPr/>
        <p:txBody>
          <a:bodyPr/>
          <a:lstStyle/>
          <a:p>
            <a:pPr>
              <a:defRPr/>
            </a:pPr>
            <a:fld id="{582F71E6-7C52-4A12-AF33-5679FAB9E596}" type="datetime11">
              <a:rPr lang="zh-CN" altLang="en-US"/>
              <a:pPr>
                <a:defRPr/>
              </a:pPr>
              <a:t>23:28:31</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F9A6B4A9-E1F2-47D9-9292-0D0D9F526428}" type="slidenum">
              <a:rPr lang="en-US" altLang="zh-CN"/>
              <a:pPr>
                <a:defRPr/>
              </a:pPr>
              <a:t>23</a:t>
            </a:fld>
            <a:endParaRPr lang="en-US" altLang="zh-CN"/>
          </a:p>
        </p:txBody>
      </p:sp>
      <p:sp>
        <p:nvSpPr>
          <p:cNvPr id="23555" name="Rectangle 2"/>
          <p:cNvSpPr>
            <a:spLocks noGrp="1" noChangeArrowheads="1"/>
          </p:cNvSpPr>
          <p:nvPr>
            <p:ph type="title"/>
          </p:nvPr>
        </p:nvSpPr>
        <p:spPr/>
        <p:txBody>
          <a:bodyPr/>
          <a:lstStyle/>
          <a:p>
            <a:pPr eaLnBrk="1" hangingPunct="1"/>
            <a:r>
              <a:rPr lang="en-US" altLang="zh-CN">
                <a:ea typeface="宋体" pitchFamily="2" charset="-122"/>
              </a:rPr>
              <a:t>The </a:t>
            </a:r>
            <a:r>
              <a:rPr lang="en-US" altLang="zh-CN" i="1">
                <a:ea typeface="宋体" pitchFamily="2" charset="-122"/>
              </a:rPr>
              <a:t>Implication</a:t>
            </a:r>
            <a:r>
              <a:rPr lang="en-US" altLang="zh-CN">
                <a:ea typeface="宋体" pitchFamily="2" charset="-122"/>
              </a:rPr>
              <a:t> Operator</a:t>
            </a:r>
          </a:p>
        </p:txBody>
      </p:sp>
      <p:sp>
        <p:nvSpPr>
          <p:cNvPr id="23556" name="Rectangle 3"/>
          <p:cNvSpPr>
            <a:spLocks noGrp="1" noChangeArrowheads="1"/>
          </p:cNvSpPr>
          <p:nvPr>
            <p:ph type="body" idx="1"/>
          </p:nvPr>
        </p:nvSpPr>
        <p:spPr>
          <a:xfrm>
            <a:off x="485775" y="2009775"/>
            <a:ext cx="8229600" cy="4391025"/>
          </a:xfrm>
        </p:spPr>
        <p:txBody>
          <a:bodyPr/>
          <a:lstStyle/>
          <a:p>
            <a:pPr eaLnBrk="1" hangingPunct="1">
              <a:buFont typeface="Wingdings" pitchFamily="2" charset="2"/>
              <a:buNone/>
            </a:pPr>
            <a:r>
              <a:rPr lang="en-US" altLang="zh-CN" dirty="0">
                <a:ea typeface="宋体" pitchFamily="2" charset="-122"/>
              </a:rPr>
              <a:t>The </a:t>
            </a:r>
            <a:r>
              <a:rPr lang="en-US" altLang="zh-CN" i="1" dirty="0">
                <a:ea typeface="宋体" pitchFamily="2" charset="-122"/>
              </a:rPr>
              <a:t>implication</a:t>
            </a:r>
            <a:r>
              <a:rPr lang="en-US" altLang="zh-CN" dirty="0">
                <a:ea typeface="宋体" pitchFamily="2" charset="-122"/>
              </a:rPr>
              <a:t> </a:t>
            </a:r>
            <a:r>
              <a:rPr lang="en-US" altLang="zh-CN" i="1" dirty="0">
                <a:ea typeface="宋体" pitchFamily="2" charset="-122"/>
              </a:rPr>
              <a:t>p </a:t>
            </a:r>
            <a:r>
              <a:rPr lang="en-US" altLang="zh-CN" dirty="0">
                <a:ea typeface="宋体" pitchFamily="2" charset="-122"/>
                <a:sym typeface="Symbol" pitchFamily="18" charset="2"/>
              </a:rPr>
              <a:t> </a:t>
            </a:r>
            <a:r>
              <a:rPr lang="en-US" altLang="zh-CN" i="1" dirty="0">
                <a:ea typeface="宋体" pitchFamily="2" charset="-122"/>
                <a:sym typeface="Symbol" pitchFamily="18" charset="2"/>
              </a:rPr>
              <a:t>q</a:t>
            </a:r>
            <a:r>
              <a:rPr lang="en-US" altLang="zh-CN" dirty="0">
                <a:ea typeface="宋体" pitchFamily="2" charset="-122"/>
                <a:sym typeface="Symbol" pitchFamily="18" charset="2"/>
              </a:rPr>
              <a:t> states that </a:t>
            </a:r>
            <a:r>
              <a:rPr lang="en-US" altLang="zh-CN" i="1" dirty="0">
                <a:ea typeface="宋体" pitchFamily="2" charset="-122"/>
                <a:sym typeface="Symbol" pitchFamily="18" charset="2"/>
              </a:rPr>
              <a:t>p</a:t>
            </a:r>
            <a:r>
              <a:rPr lang="en-US" altLang="zh-CN" dirty="0">
                <a:ea typeface="宋体" pitchFamily="2" charset="-122"/>
                <a:sym typeface="Symbol" pitchFamily="18" charset="2"/>
              </a:rPr>
              <a:t> implies </a:t>
            </a:r>
            <a:r>
              <a:rPr lang="en-US" altLang="zh-CN" i="1" dirty="0">
                <a:ea typeface="宋体" pitchFamily="2" charset="-122"/>
                <a:sym typeface="Symbol" pitchFamily="18" charset="2"/>
              </a:rPr>
              <a:t>q.</a:t>
            </a:r>
          </a:p>
          <a:p>
            <a:pPr eaLnBrk="1" hangingPunct="1">
              <a:buFont typeface="Wingdings" pitchFamily="2" charset="2"/>
              <a:buNone/>
            </a:pPr>
            <a:r>
              <a:rPr lang="en-US" altLang="zh-CN" i="1" dirty="0">
                <a:solidFill>
                  <a:srgbClr val="000000"/>
                </a:solidFill>
                <a:ea typeface="宋体" pitchFamily="2" charset="-122"/>
                <a:sym typeface="Symbol" pitchFamily="18" charset="2"/>
              </a:rPr>
              <a:t>I.e.</a:t>
            </a:r>
            <a:r>
              <a:rPr lang="en-US" altLang="zh-CN" dirty="0">
                <a:solidFill>
                  <a:srgbClr val="000000"/>
                </a:solidFill>
                <a:ea typeface="宋体" pitchFamily="2" charset="-122"/>
                <a:sym typeface="Symbol" pitchFamily="18" charset="2"/>
              </a:rPr>
              <a:t>, If </a:t>
            </a:r>
            <a:r>
              <a:rPr lang="en-US" altLang="zh-CN" i="1" dirty="0">
                <a:solidFill>
                  <a:srgbClr val="000000"/>
                </a:solidFill>
                <a:ea typeface="宋体" pitchFamily="2" charset="-122"/>
                <a:sym typeface="Symbol" pitchFamily="18" charset="2"/>
              </a:rPr>
              <a:t>p</a:t>
            </a:r>
            <a:r>
              <a:rPr lang="en-US" altLang="zh-CN" dirty="0">
                <a:solidFill>
                  <a:srgbClr val="000000"/>
                </a:solidFill>
                <a:ea typeface="宋体" pitchFamily="2" charset="-122"/>
                <a:sym typeface="Symbol" pitchFamily="18" charset="2"/>
              </a:rPr>
              <a:t> is true, then </a:t>
            </a:r>
            <a:r>
              <a:rPr lang="en-US" altLang="zh-CN" i="1" dirty="0">
                <a:solidFill>
                  <a:srgbClr val="000000"/>
                </a:solidFill>
                <a:ea typeface="宋体" pitchFamily="2" charset="-122"/>
                <a:sym typeface="Symbol" pitchFamily="18" charset="2"/>
              </a:rPr>
              <a:t>q</a:t>
            </a:r>
            <a:r>
              <a:rPr lang="en-US" altLang="zh-CN" dirty="0">
                <a:solidFill>
                  <a:srgbClr val="000000"/>
                </a:solidFill>
                <a:ea typeface="宋体" pitchFamily="2" charset="-122"/>
                <a:sym typeface="Symbol" pitchFamily="18" charset="2"/>
              </a:rPr>
              <a:t> is true; but if </a:t>
            </a:r>
            <a:r>
              <a:rPr lang="en-US" altLang="zh-CN" i="1" dirty="0">
                <a:solidFill>
                  <a:srgbClr val="000000"/>
                </a:solidFill>
                <a:ea typeface="宋体" pitchFamily="2" charset="-122"/>
                <a:sym typeface="Symbol" pitchFamily="18" charset="2"/>
              </a:rPr>
              <a:t>p</a:t>
            </a:r>
            <a:r>
              <a:rPr lang="en-US" altLang="zh-CN" dirty="0">
                <a:solidFill>
                  <a:srgbClr val="000000"/>
                </a:solidFill>
                <a:ea typeface="宋体" pitchFamily="2" charset="-122"/>
                <a:sym typeface="Symbol" pitchFamily="18" charset="2"/>
              </a:rPr>
              <a:t> is not true, then </a:t>
            </a:r>
            <a:r>
              <a:rPr lang="en-US" altLang="zh-CN" i="1" dirty="0">
                <a:solidFill>
                  <a:srgbClr val="000000"/>
                </a:solidFill>
                <a:ea typeface="宋体" pitchFamily="2" charset="-122"/>
                <a:sym typeface="Symbol" pitchFamily="18" charset="2"/>
              </a:rPr>
              <a:t>q</a:t>
            </a:r>
            <a:r>
              <a:rPr lang="en-US" altLang="zh-CN" dirty="0">
                <a:solidFill>
                  <a:srgbClr val="000000"/>
                </a:solidFill>
                <a:ea typeface="宋体" pitchFamily="2" charset="-122"/>
                <a:sym typeface="Symbol" pitchFamily="18" charset="2"/>
              </a:rPr>
              <a:t> could be either true or false.</a:t>
            </a:r>
          </a:p>
          <a:p>
            <a:pPr eaLnBrk="1" hangingPunct="1">
              <a:buFont typeface="Wingdings" panose="05000000000000000000" pitchFamily="2" charset="2"/>
              <a:buChar char="l"/>
            </a:pPr>
            <a:r>
              <a:rPr lang="en-US" altLang="zh-CN" i="1" dirty="0">
                <a:solidFill>
                  <a:srgbClr val="006600"/>
                </a:solidFill>
                <a:ea typeface="宋体" pitchFamily="2" charset="-122"/>
                <a:sym typeface="Symbol" pitchFamily="18" charset="2"/>
              </a:rPr>
              <a:t>p </a:t>
            </a:r>
            <a:r>
              <a:rPr lang="en-US" altLang="zh-CN" dirty="0">
                <a:solidFill>
                  <a:srgbClr val="006600"/>
                </a:solidFill>
                <a:ea typeface="宋体" pitchFamily="2" charset="-122"/>
                <a:sym typeface="Symbol" pitchFamily="18" charset="2"/>
              </a:rPr>
              <a:t>= </a:t>
            </a:r>
            <a:r>
              <a:rPr lang="en-US" altLang="zh-CN" dirty="0">
                <a:solidFill>
                  <a:srgbClr val="006600"/>
                </a:solidFill>
                <a:latin typeface="Times New Roman" pitchFamily="18" charset="0"/>
                <a:ea typeface="宋体" pitchFamily="2" charset="-122"/>
                <a:sym typeface="Symbol" pitchFamily="18" charset="2"/>
              </a:rPr>
              <a:t>“</a:t>
            </a:r>
            <a:r>
              <a:rPr lang="en-US" altLang="zh-CN" dirty="0">
                <a:solidFill>
                  <a:srgbClr val="006600"/>
                </a:solidFill>
                <a:ea typeface="宋体" pitchFamily="2" charset="-122"/>
                <a:sym typeface="Symbol" pitchFamily="18" charset="2"/>
              </a:rPr>
              <a:t>You study hard.</a:t>
            </a:r>
            <a:r>
              <a:rPr lang="en-US" altLang="zh-CN" dirty="0">
                <a:solidFill>
                  <a:srgbClr val="006600"/>
                </a:solidFill>
                <a:latin typeface="Times New Roman" pitchFamily="18" charset="0"/>
                <a:ea typeface="宋体" pitchFamily="2" charset="-122"/>
                <a:sym typeface="Symbol" pitchFamily="18" charset="2"/>
              </a:rPr>
              <a:t>”</a:t>
            </a:r>
            <a:endParaRPr lang="en-US" altLang="zh-CN" dirty="0">
              <a:solidFill>
                <a:srgbClr val="006600"/>
              </a:solidFill>
              <a:ea typeface="宋体" pitchFamily="2" charset="-122"/>
              <a:sym typeface="Symbol" pitchFamily="18" charset="2"/>
            </a:endParaRPr>
          </a:p>
          <a:p>
            <a:pPr eaLnBrk="1" hangingPunct="1">
              <a:buFont typeface="Wingdings" panose="05000000000000000000" pitchFamily="2" charset="2"/>
              <a:buChar char="l"/>
            </a:pPr>
            <a:r>
              <a:rPr lang="en-US" altLang="zh-CN" i="1" dirty="0">
                <a:solidFill>
                  <a:srgbClr val="006600"/>
                </a:solidFill>
                <a:ea typeface="宋体" pitchFamily="2" charset="-122"/>
                <a:sym typeface="Symbol" pitchFamily="18" charset="2"/>
              </a:rPr>
              <a:t>q </a:t>
            </a:r>
            <a:r>
              <a:rPr lang="en-US" altLang="zh-CN" dirty="0">
                <a:solidFill>
                  <a:srgbClr val="006600"/>
                </a:solidFill>
                <a:ea typeface="宋体" pitchFamily="2" charset="-122"/>
                <a:sym typeface="Symbol" pitchFamily="18" charset="2"/>
              </a:rPr>
              <a:t>= </a:t>
            </a:r>
            <a:r>
              <a:rPr lang="en-US" altLang="zh-CN" dirty="0">
                <a:solidFill>
                  <a:srgbClr val="006600"/>
                </a:solidFill>
                <a:latin typeface="Times New Roman" pitchFamily="18" charset="0"/>
                <a:ea typeface="宋体" pitchFamily="2" charset="-122"/>
                <a:sym typeface="Symbol" pitchFamily="18" charset="2"/>
              </a:rPr>
              <a:t>“</a:t>
            </a:r>
            <a:r>
              <a:rPr lang="en-US" altLang="zh-CN" dirty="0">
                <a:solidFill>
                  <a:srgbClr val="006600"/>
                </a:solidFill>
                <a:ea typeface="宋体" pitchFamily="2" charset="-122"/>
                <a:sym typeface="Symbol" pitchFamily="18" charset="2"/>
              </a:rPr>
              <a:t>You will get a good grade.</a:t>
            </a:r>
            <a:r>
              <a:rPr lang="en-US" altLang="zh-CN" dirty="0">
                <a:solidFill>
                  <a:srgbClr val="006600"/>
                </a:solidFill>
                <a:latin typeface="Times New Roman" pitchFamily="18" charset="0"/>
                <a:ea typeface="宋体" pitchFamily="2" charset="-122"/>
                <a:sym typeface="Symbol" pitchFamily="18" charset="2"/>
              </a:rPr>
              <a:t>”</a:t>
            </a:r>
            <a:endParaRPr lang="en-US" altLang="zh-CN" dirty="0">
              <a:solidFill>
                <a:srgbClr val="006600"/>
              </a:solidFill>
              <a:ea typeface="宋体" pitchFamily="2" charset="-122"/>
              <a:sym typeface="Symbol" pitchFamily="18" charset="2"/>
            </a:endParaRPr>
          </a:p>
          <a:p>
            <a:pPr eaLnBrk="1" hangingPunct="1">
              <a:buFont typeface="Wingdings" panose="05000000000000000000" pitchFamily="2" charset="2"/>
              <a:buChar char="l"/>
            </a:pPr>
            <a:r>
              <a:rPr lang="en-US" altLang="zh-CN" i="1" dirty="0">
                <a:solidFill>
                  <a:srgbClr val="FF0000"/>
                </a:solidFill>
                <a:ea typeface="宋体" pitchFamily="2" charset="-122"/>
              </a:rPr>
              <a:t>p </a:t>
            </a:r>
            <a:r>
              <a:rPr lang="en-US" altLang="zh-CN" dirty="0">
                <a:solidFill>
                  <a:srgbClr val="FF0000"/>
                </a:solidFill>
                <a:ea typeface="宋体" pitchFamily="2" charset="-122"/>
                <a:sym typeface="Symbol" pitchFamily="18" charset="2"/>
              </a:rPr>
              <a:t> </a:t>
            </a:r>
            <a:r>
              <a:rPr lang="en-US" altLang="zh-CN" i="1" dirty="0">
                <a:solidFill>
                  <a:srgbClr val="FF0000"/>
                </a:solidFill>
                <a:ea typeface="宋体" pitchFamily="2" charset="-122"/>
                <a:sym typeface="Symbol" pitchFamily="18" charset="2"/>
              </a:rPr>
              <a:t>q = </a:t>
            </a:r>
            <a:r>
              <a:rPr lang="en-US" altLang="zh-CN" dirty="0">
                <a:solidFill>
                  <a:srgbClr val="FF0000"/>
                </a:solidFill>
                <a:latin typeface="Times New Roman" pitchFamily="18" charset="0"/>
                <a:ea typeface="宋体" pitchFamily="2" charset="-122"/>
                <a:sym typeface="Symbol" pitchFamily="18" charset="2"/>
              </a:rPr>
              <a:t>“</a:t>
            </a:r>
            <a:r>
              <a:rPr lang="en-US" altLang="zh-CN" dirty="0">
                <a:solidFill>
                  <a:srgbClr val="FF0000"/>
                </a:solidFill>
                <a:ea typeface="宋体" pitchFamily="2" charset="-122"/>
                <a:sym typeface="Symbol" pitchFamily="18" charset="2"/>
              </a:rPr>
              <a:t>If you study hard, then you will get a good grade.</a:t>
            </a:r>
            <a:r>
              <a:rPr lang="en-US" altLang="zh-CN" dirty="0">
                <a:solidFill>
                  <a:srgbClr val="FF0000"/>
                </a:solidFill>
                <a:latin typeface="Times New Roman" pitchFamily="18" charset="0"/>
                <a:ea typeface="宋体" pitchFamily="2" charset="-122"/>
                <a:sym typeface="Symbol" pitchFamily="18" charset="2"/>
              </a:rPr>
              <a:t>”</a:t>
            </a:r>
          </a:p>
          <a:p>
            <a:pPr eaLnBrk="1" hangingPunct="1">
              <a:buNone/>
            </a:pPr>
            <a:r>
              <a:rPr lang="en-US" altLang="zh-CN" dirty="0">
                <a:ea typeface="宋体" pitchFamily="2" charset="-122"/>
                <a:sym typeface="Symbol" pitchFamily="18" charset="2"/>
              </a:rPr>
              <a:t>   : </a:t>
            </a:r>
            <a:r>
              <a:rPr lang="zh-CN" altLang="en-US" dirty="0">
                <a:ea typeface="宋体" pitchFamily="2" charset="-122"/>
                <a:sym typeface="Symbol" pitchFamily="18" charset="2"/>
              </a:rPr>
              <a:t>蕴涵</a:t>
            </a:r>
            <a:endParaRPr lang="en-US" altLang="zh-CN" i="1" dirty="0">
              <a:ea typeface="宋体" pitchFamily="2" charset="-122"/>
              <a:sym typeface="Symbol" pitchFamily="18" charset="2"/>
            </a:endParaRPr>
          </a:p>
          <a:p>
            <a:pPr eaLnBrk="1" hangingPunct="1">
              <a:buFont typeface="Wingdings" pitchFamily="2" charset="2"/>
              <a:buNone/>
            </a:pPr>
            <a:endParaRPr lang="en-US" altLang="zh-CN" i="1" dirty="0">
              <a:solidFill>
                <a:srgbClr val="FF0000"/>
              </a:solidFill>
              <a:ea typeface="宋体" pitchFamily="2" charset="-122"/>
              <a:sym typeface="Symbol" pitchFamily="18" charset="2"/>
            </a:endParaRPr>
          </a:p>
        </p:txBody>
      </p:sp>
      <p:sp>
        <p:nvSpPr>
          <p:cNvPr id="23557" name="Text Box 5"/>
          <p:cNvSpPr txBox="1">
            <a:spLocks noChangeArrowheads="1"/>
          </p:cNvSpPr>
          <p:nvPr/>
        </p:nvSpPr>
        <p:spPr bwMode="auto">
          <a:xfrm>
            <a:off x="2401888" y="1600200"/>
            <a:ext cx="1484312"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latin typeface="Times New Roman" pitchFamily="18" charset="0"/>
              </a:rPr>
              <a:t>antecedent</a:t>
            </a:r>
          </a:p>
        </p:txBody>
      </p:sp>
      <p:sp>
        <p:nvSpPr>
          <p:cNvPr id="23558" name="AutoShape 6"/>
          <p:cNvSpPr>
            <a:spLocks/>
          </p:cNvSpPr>
          <p:nvPr/>
        </p:nvSpPr>
        <p:spPr bwMode="auto">
          <a:xfrm rot="5400000">
            <a:off x="3476625" y="1943100"/>
            <a:ext cx="228600" cy="304800"/>
          </a:xfrm>
          <a:prstGeom prst="lef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3559" name="Text Box 7"/>
          <p:cNvSpPr txBox="1">
            <a:spLocks noChangeArrowheads="1"/>
          </p:cNvSpPr>
          <p:nvPr/>
        </p:nvSpPr>
        <p:spPr bwMode="auto">
          <a:xfrm>
            <a:off x="4114800" y="1600200"/>
            <a:ext cx="1554163"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latin typeface="Times New Roman" pitchFamily="18" charset="0"/>
              </a:rPr>
              <a:t>consequent</a:t>
            </a:r>
          </a:p>
        </p:txBody>
      </p:sp>
      <p:sp>
        <p:nvSpPr>
          <p:cNvPr id="23560" name="AutoShape 8"/>
          <p:cNvSpPr>
            <a:spLocks/>
          </p:cNvSpPr>
          <p:nvPr/>
        </p:nvSpPr>
        <p:spPr bwMode="auto">
          <a:xfrm rot="5400000">
            <a:off x="4276725" y="1981200"/>
            <a:ext cx="228600" cy="304800"/>
          </a:xfrm>
          <a:prstGeom prst="lef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 name="日期占位符 1"/>
          <p:cNvSpPr>
            <a:spLocks noGrp="1"/>
          </p:cNvSpPr>
          <p:nvPr>
            <p:ph type="dt" sz="quarter" idx="10"/>
          </p:nvPr>
        </p:nvSpPr>
        <p:spPr/>
        <p:txBody>
          <a:bodyPr/>
          <a:lstStyle/>
          <a:p>
            <a:pPr>
              <a:defRPr/>
            </a:pPr>
            <a:fld id="{EAF3C5A4-7897-4A9A-88C2-B93990E39E72}"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xEl>
                                              <p:pRg st="4" end="4"/>
                                            </p:txEl>
                                          </p:spTgt>
                                        </p:tgtEl>
                                        <p:attrNameLst>
                                          <p:attrName>style.visibility</p:attrName>
                                        </p:attrNameLst>
                                      </p:cBhvr>
                                      <p:to>
                                        <p:strVal val="visible"/>
                                      </p:to>
                                    </p:set>
                                    <p:anim calcmode="lin" valueType="num">
                                      <p:cBhvr additive="base">
                                        <p:cTn id="7" dur="500" fill="hold"/>
                                        <p:tgtEl>
                                          <p:spTgt spid="2355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B8486842-8F62-4A52-BACB-EBE2AA54FF0E}" type="slidenum">
              <a:rPr lang="en-US" altLang="zh-CN"/>
              <a:pPr>
                <a:defRPr/>
              </a:pPr>
              <a:t>24</a:t>
            </a:fld>
            <a:endParaRPr lang="en-US" altLang="zh-CN"/>
          </a:p>
        </p:txBody>
      </p:sp>
      <p:sp>
        <p:nvSpPr>
          <p:cNvPr id="24579" name="Rectangle 2"/>
          <p:cNvSpPr>
            <a:spLocks noGrp="1" noChangeArrowheads="1"/>
          </p:cNvSpPr>
          <p:nvPr>
            <p:ph type="title"/>
          </p:nvPr>
        </p:nvSpPr>
        <p:spPr/>
        <p:txBody>
          <a:bodyPr/>
          <a:lstStyle/>
          <a:p>
            <a:pPr eaLnBrk="1" hangingPunct="1"/>
            <a:r>
              <a:rPr lang="en-US" altLang="zh-CN">
                <a:ea typeface="宋体" pitchFamily="2" charset="-122"/>
              </a:rPr>
              <a:t>Implication Truth Table</a:t>
            </a:r>
          </a:p>
        </p:txBody>
      </p:sp>
      <p:sp>
        <p:nvSpPr>
          <p:cNvPr id="24580" name="Rectangle 3"/>
          <p:cNvSpPr>
            <a:spLocks noGrp="1" noChangeArrowheads="1"/>
          </p:cNvSpPr>
          <p:nvPr>
            <p:ph type="body" idx="1"/>
          </p:nvPr>
        </p:nvSpPr>
        <p:spPr/>
        <p:txBody>
          <a:bodyPr/>
          <a:lstStyle/>
          <a:p>
            <a:pPr eaLnBrk="1" hangingPunct="1"/>
            <a:r>
              <a:rPr lang="en-US" altLang="zh-CN" i="1" dirty="0">
                <a:ea typeface="宋体" pitchFamily="2" charset="-122"/>
              </a:rPr>
              <a:t>p </a:t>
            </a:r>
            <a:r>
              <a:rPr lang="en-US" altLang="zh-CN" dirty="0">
                <a:ea typeface="宋体" pitchFamily="2" charset="-122"/>
                <a:sym typeface="Symbol" pitchFamily="18" charset="2"/>
              </a:rPr>
              <a:t></a:t>
            </a:r>
            <a:r>
              <a:rPr lang="en-US" altLang="zh-CN" i="1" dirty="0">
                <a:ea typeface="宋体" pitchFamily="2" charset="-122"/>
              </a:rPr>
              <a:t> q </a:t>
            </a:r>
            <a:r>
              <a:rPr lang="en-US" altLang="zh-CN" dirty="0">
                <a:ea typeface="宋体" pitchFamily="2" charset="-122"/>
              </a:rPr>
              <a:t>is </a:t>
            </a:r>
            <a:r>
              <a:rPr lang="en-US" altLang="zh-CN" b="1" dirty="0">
                <a:ea typeface="宋体" pitchFamily="2" charset="-122"/>
              </a:rPr>
              <a:t>false</a:t>
            </a:r>
            <a:r>
              <a:rPr lang="en-US" altLang="zh-CN" dirty="0">
                <a:ea typeface="宋体" pitchFamily="2" charset="-122"/>
              </a:rPr>
              <a:t> </a:t>
            </a:r>
            <a:r>
              <a:rPr lang="en-US" altLang="zh-CN" u="sng" dirty="0">
                <a:ea typeface="宋体" pitchFamily="2" charset="-122"/>
              </a:rPr>
              <a:t>only</a:t>
            </a:r>
            <a:r>
              <a:rPr lang="en-US" altLang="zh-CN" dirty="0">
                <a:ea typeface="宋体" pitchFamily="2" charset="-122"/>
              </a:rPr>
              <a:t> when</a:t>
            </a:r>
            <a:br>
              <a:rPr lang="en-US" altLang="zh-CN" dirty="0">
                <a:ea typeface="宋体" pitchFamily="2" charset="-122"/>
              </a:rPr>
            </a:br>
            <a:r>
              <a:rPr lang="en-US" altLang="zh-CN" dirty="0">
                <a:ea typeface="宋体" pitchFamily="2" charset="-122"/>
              </a:rPr>
              <a:t>(</a:t>
            </a:r>
            <a:r>
              <a:rPr lang="en-US" altLang="zh-CN" i="1" dirty="0">
                <a:ea typeface="宋体" pitchFamily="2" charset="-122"/>
              </a:rPr>
              <a:t>p</a:t>
            </a:r>
            <a:r>
              <a:rPr lang="en-US" altLang="zh-CN" dirty="0">
                <a:ea typeface="宋体" pitchFamily="2" charset="-122"/>
              </a:rPr>
              <a:t> is true but </a:t>
            </a:r>
            <a:r>
              <a:rPr lang="en-US" altLang="zh-CN" i="1" dirty="0">
                <a:ea typeface="宋体" pitchFamily="2" charset="-122"/>
              </a:rPr>
              <a:t>q</a:t>
            </a:r>
            <a:r>
              <a:rPr lang="en-US" altLang="zh-CN" dirty="0">
                <a:ea typeface="宋体" pitchFamily="2" charset="-122"/>
              </a:rPr>
              <a:t> is </a:t>
            </a:r>
            <a:r>
              <a:rPr lang="en-US" altLang="zh-CN" b="1" dirty="0">
                <a:ea typeface="宋体" pitchFamily="2" charset="-122"/>
              </a:rPr>
              <a:t>not</a:t>
            </a:r>
            <a:r>
              <a:rPr lang="en-US" altLang="zh-CN" dirty="0">
                <a:ea typeface="宋体" pitchFamily="2" charset="-122"/>
              </a:rPr>
              <a:t> true)</a:t>
            </a:r>
          </a:p>
          <a:p>
            <a:pPr lvl="1" eaLnBrk="1" hangingPunct="1"/>
            <a:r>
              <a:rPr lang="en-US" altLang="zh-CN" i="1" dirty="0">
                <a:solidFill>
                  <a:srgbClr val="000000"/>
                </a:solidFill>
                <a:ea typeface="宋体" pitchFamily="2" charset="-122"/>
              </a:rPr>
              <a:t>p </a:t>
            </a:r>
            <a:r>
              <a:rPr lang="en-US" altLang="zh-CN" dirty="0">
                <a:solidFill>
                  <a:srgbClr val="000000"/>
                </a:solidFill>
                <a:ea typeface="宋体" pitchFamily="2" charset="-122"/>
                <a:sym typeface="Symbol" pitchFamily="18" charset="2"/>
              </a:rPr>
              <a:t></a:t>
            </a:r>
            <a:r>
              <a:rPr lang="en-US" altLang="zh-CN" i="1" dirty="0">
                <a:solidFill>
                  <a:srgbClr val="000000"/>
                </a:solidFill>
                <a:ea typeface="宋体" pitchFamily="2" charset="-122"/>
              </a:rPr>
              <a:t> q   </a:t>
            </a:r>
            <a:r>
              <a:rPr lang="en-US" altLang="zh-CN" dirty="0">
                <a:solidFill>
                  <a:srgbClr val="000000"/>
                </a:solidFill>
                <a:ea typeface="宋体" pitchFamily="2" charset="-122"/>
              </a:rPr>
              <a:t>does </a:t>
            </a:r>
            <a:r>
              <a:rPr lang="en-US" altLang="zh-CN" b="1" dirty="0">
                <a:solidFill>
                  <a:srgbClr val="000000"/>
                </a:solidFill>
                <a:ea typeface="宋体" pitchFamily="2" charset="-122"/>
              </a:rPr>
              <a:t>not </a:t>
            </a:r>
            <a:r>
              <a:rPr lang="en-US" altLang="zh-CN" dirty="0">
                <a:solidFill>
                  <a:srgbClr val="000000"/>
                </a:solidFill>
                <a:ea typeface="宋体" pitchFamily="2" charset="-122"/>
              </a:rPr>
              <a:t>say</a:t>
            </a:r>
            <a:br>
              <a:rPr lang="en-US" altLang="zh-CN" dirty="0">
                <a:solidFill>
                  <a:srgbClr val="000000"/>
                </a:solidFill>
                <a:ea typeface="宋体" pitchFamily="2" charset="-122"/>
              </a:rPr>
            </a:br>
            <a:r>
              <a:rPr lang="en-US" altLang="zh-CN" dirty="0">
                <a:solidFill>
                  <a:srgbClr val="000000"/>
                </a:solidFill>
                <a:ea typeface="宋体" pitchFamily="2" charset="-122"/>
              </a:rPr>
              <a:t>that </a:t>
            </a:r>
            <a:r>
              <a:rPr lang="en-US" altLang="zh-CN" i="1" dirty="0">
                <a:solidFill>
                  <a:srgbClr val="000000"/>
                </a:solidFill>
                <a:ea typeface="宋体" pitchFamily="2" charset="-122"/>
              </a:rPr>
              <a:t>p</a:t>
            </a:r>
            <a:r>
              <a:rPr lang="en-US" altLang="zh-CN" dirty="0">
                <a:solidFill>
                  <a:srgbClr val="000000"/>
                </a:solidFill>
                <a:ea typeface="宋体" pitchFamily="2" charset="-122"/>
              </a:rPr>
              <a:t> </a:t>
            </a:r>
            <a:r>
              <a:rPr lang="en-US" altLang="zh-CN" u="sng" dirty="0">
                <a:solidFill>
                  <a:srgbClr val="000000"/>
                </a:solidFill>
                <a:ea typeface="宋体" pitchFamily="2" charset="-122"/>
              </a:rPr>
              <a:t>causes</a:t>
            </a:r>
            <a:r>
              <a:rPr lang="en-US" altLang="zh-CN" dirty="0">
                <a:solidFill>
                  <a:srgbClr val="000000"/>
                </a:solidFill>
                <a:ea typeface="宋体" pitchFamily="2" charset="-122"/>
              </a:rPr>
              <a:t> </a:t>
            </a:r>
            <a:r>
              <a:rPr lang="en-US" altLang="zh-CN" i="1" dirty="0">
                <a:solidFill>
                  <a:srgbClr val="000000"/>
                </a:solidFill>
                <a:ea typeface="宋体" pitchFamily="2" charset="-122"/>
              </a:rPr>
              <a:t>q</a:t>
            </a:r>
            <a:r>
              <a:rPr lang="en-US" altLang="zh-CN" dirty="0">
                <a:solidFill>
                  <a:srgbClr val="000000"/>
                </a:solidFill>
                <a:ea typeface="宋体" pitchFamily="2" charset="-122"/>
              </a:rPr>
              <a:t>!</a:t>
            </a:r>
          </a:p>
          <a:p>
            <a:pPr lvl="1" eaLnBrk="1" hangingPunct="1"/>
            <a:r>
              <a:rPr lang="en-US" altLang="zh-CN" i="1" dirty="0">
                <a:solidFill>
                  <a:srgbClr val="006600"/>
                </a:solidFill>
                <a:ea typeface="宋体" pitchFamily="2" charset="-122"/>
              </a:rPr>
              <a:t>p </a:t>
            </a:r>
            <a:r>
              <a:rPr lang="en-US" altLang="zh-CN" dirty="0">
                <a:solidFill>
                  <a:srgbClr val="006600"/>
                </a:solidFill>
                <a:ea typeface="宋体" pitchFamily="2" charset="-122"/>
                <a:sym typeface="Symbol" pitchFamily="18" charset="2"/>
              </a:rPr>
              <a:t></a:t>
            </a:r>
            <a:r>
              <a:rPr lang="en-US" altLang="zh-CN" i="1" dirty="0">
                <a:solidFill>
                  <a:srgbClr val="006600"/>
                </a:solidFill>
                <a:ea typeface="宋体" pitchFamily="2" charset="-122"/>
              </a:rPr>
              <a:t> q   </a:t>
            </a:r>
            <a:r>
              <a:rPr lang="en-US" altLang="zh-CN" dirty="0">
                <a:solidFill>
                  <a:srgbClr val="006600"/>
                </a:solidFill>
                <a:ea typeface="宋体" pitchFamily="2" charset="-122"/>
              </a:rPr>
              <a:t>does </a:t>
            </a:r>
            <a:r>
              <a:rPr lang="en-US" altLang="zh-CN" b="1" dirty="0">
                <a:solidFill>
                  <a:srgbClr val="006600"/>
                </a:solidFill>
                <a:ea typeface="宋体" pitchFamily="2" charset="-122"/>
              </a:rPr>
              <a:t>not </a:t>
            </a:r>
            <a:r>
              <a:rPr lang="en-US" altLang="zh-CN" dirty="0">
                <a:solidFill>
                  <a:srgbClr val="006600"/>
                </a:solidFill>
                <a:ea typeface="宋体" pitchFamily="2" charset="-122"/>
              </a:rPr>
              <a:t>require</a:t>
            </a:r>
            <a:br>
              <a:rPr lang="en-US" altLang="zh-CN" dirty="0">
                <a:solidFill>
                  <a:srgbClr val="006600"/>
                </a:solidFill>
                <a:ea typeface="宋体" pitchFamily="2" charset="-122"/>
              </a:rPr>
            </a:br>
            <a:r>
              <a:rPr lang="en-US" altLang="zh-CN" dirty="0">
                <a:solidFill>
                  <a:srgbClr val="006600"/>
                </a:solidFill>
                <a:ea typeface="宋体" pitchFamily="2" charset="-122"/>
              </a:rPr>
              <a:t>that </a:t>
            </a:r>
            <a:r>
              <a:rPr lang="en-US" altLang="zh-CN" i="1" dirty="0">
                <a:solidFill>
                  <a:srgbClr val="006600"/>
                </a:solidFill>
                <a:ea typeface="宋体" pitchFamily="2" charset="-122"/>
              </a:rPr>
              <a:t>p</a:t>
            </a:r>
            <a:r>
              <a:rPr lang="en-US" altLang="zh-CN" dirty="0">
                <a:solidFill>
                  <a:srgbClr val="006600"/>
                </a:solidFill>
                <a:ea typeface="宋体" pitchFamily="2" charset="-122"/>
              </a:rPr>
              <a:t> or </a:t>
            </a:r>
            <a:r>
              <a:rPr lang="en-US" altLang="zh-CN" i="1" dirty="0">
                <a:solidFill>
                  <a:srgbClr val="006600"/>
                </a:solidFill>
                <a:ea typeface="宋体" pitchFamily="2" charset="-122"/>
              </a:rPr>
              <a:t>q</a:t>
            </a:r>
            <a:r>
              <a:rPr lang="en-US" altLang="zh-CN" dirty="0">
                <a:solidFill>
                  <a:srgbClr val="006600"/>
                </a:solidFill>
                <a:ea typeface="宋体" pitchFamily="2" charset="-122"/>
              </a:rPr>
              <a:t> </a:t>
            </a:r>
            <a:r>
              <a:rPr lang="en-US" altLang="zh-CN" b="1" u="sng" dirty="0">
                <a:solidFill>
                  <a:srgbClr val="006600"/>
                </a:solidFill>
                <a:ea typeface="宋体" pitchFamily="2" charset="-122"/>
              </a:rPr>
              <a:t>are true</a:t>
            </a:r>
            <a:r>
              <a:rPr lang="en-US" altLang="zh-CN" dirty="0">
                <a:solidFill>
                  <a:srgbClr val="006600"/>
                </a:solidFill>
                <a:ea typeface="宋体" pitchFamily="2" charset="-122"/>
              </a:rPr>
              <a:t>!</a:t>
            </a:r>
          </a:p>
          <a:p>
            <a:pPr lvl="1" eaLnBrk="1" hangingPunct="1"/>
            <a:endParaRPr lang="en-US" altLang="zh-CN" dirty="0">
              <a:solidFill>
                <a:srgbClr val="006600"/>
              </a:solidFill>
              <a:ea typeface="宋体" pitchFamily="2" charset="-122"/>
            </a:endParaRPr>
          </a:p>
          <a:p>
            <a:pPr eaLnBrk="1" hangingPunct="1"/>
            <a:r>
              <a:rPr lang="en-US" altLang="zh-CN" i="1" dirty="0">
                <a:solidFill>
                  <a:srgbClr val="FF0000"/>
                </a:solidFill>
                <a:ea typeface="宋体" pitchFamily="2" charset="-122"/>
              </a:rPr>
              <a:t>E.g.</a:t>
            </a:r>
            <a:r>
              <a:rPr lang="en-US" altLang="zh-CN" dirty="0">
                <a:solidFill>
                  <a:srgbClr val="FF0000"/>
                </a:solidFill>
                <a:ea typeface="宋体" pitchFamily="2" charset="-122"/>
              </a:rPr>
              <a:t> </a:t>
            </a:r>
            <a:r>
              <a:rPr lang="en-US" altLang="zh-CN" dirty="0">
                <a:solidFill>
                  <a:srgbClr val="FF0000"/>
                </a:solidFill>
                <a:latin typeface="Times New Roman" pitchFamily="18" charset="0"/>
                <a:ea typeface="宋体" pitchFamily="2" charset="-122"/>
              </a:rPr>
              <a:t>“</a:t>
            </a:r>
            <a:r>
              <a:rPr lang="en-US" altLang="zh-CN" dirty="0">
                <a:solidFill>
                  <a:srgbClr val="FF0000"/>
                </a:solidFill>
                <a:ea typeface="宋体" pitchFamily="2" charset="-122"/>
              </a:rPr>
              <a:t>(1=0) </a:t>
            </a:r>
            <a:r>
              <a:rPr lang="en-US" altLang="zh-CN" dirty="0">
                <a:solidFill>
                  <a:srgbClr val="FF0000"/>
                </a:solidFill>
                <a:ea typeface="宋体" pitchFamily="2" charset="-122"/>
                <a:sym typeface="Symbol" pitchFamily="18" charset="2"/>
              </a:rPr>
              <a:t> pigs can fly</a:t>
            </a:r>
            <a:r>
              <a:rPr lang="en-US" altLang="zh-CN" dirty="0">
                <a:solidFill>
                  <a:srgbClr val="FF0000"/>
                </a:solidFill>
                <a:latin typeface="Times New Roman" pitchFamily="18" charset="0"/>
                <a:ea typeface="宋体" pitchFamily="2" charset="-122"/>
                <a:sym typeface="Symbol" pitchFamily="18" charset="2"/>
              </a:rPr>
              <a:t>”</a:t>
            </a:r>
            <a:r>
              <a:rPr lang="en-US" altLang="zh-CN" dirty="0">
                <a:solidFill>
                  <a:srgbClr val="FF0000"/>
                </a:solidFill>
                <a:ea typeface="宋体" pitchFamily="2" charset="-122"/>
                <a:sym typeface="Symbol" pitchFamily="18" charset="2"/>
              </a:rPr>
              <a:t> is TRUE!</a:t>
            </a:r>
          </a:p>
        </p:txBody>
      </p:sp>
      <p:graphicFrame>
        <p:nvGraphicFramePr>
          <p:cNvPr id="24581" name="Object 4"/>
          <p:cNvGraphicFramePr>
            <a:graphicFrameLocks noChangeAspect="1"/>
          </p:cNvGraphicFramePr>
          <p:nvPr/>
        </p:nvGraphicFramePr>
        <p:xfrm>
          <a:off x="5561013" y="2136775"/>
          <a:ext cx="2651125" cy="2832100"/>
        </p:xfrm>
        <a:graphic>
          <a:graphicData uri="http://schemas.openxmlformats.org/presentationml/2006/ole">
            <mc:AlternateContent xmlns:mc="http://schemas.openxmlformats.org/markup-compatibility/2006">
              <mc:Choice xmlns:v="urn:schemas-microsoft-com:vml" Requires="v">
                <p:oleObj spid="_x0000_s24707" name="Document" r:id="rId4" imgW="2666524" imgH="2842736" progId="Word.Document.8">
                  <p:embed/>
                </p:oleObj>
              </mc:Choice>
              <mc:Fallback>
                <p:oleObj name="Document" r:id="rId4" imgW="2666524" imgH="284273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013" y="2136775"/>
                        <a:ext cx="2651125" cy="2832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2" name="AutoShape 5"/>
          <p:cNvSpPr>
            <a:spLocks/>
          </p:cNvSpPr>
          <p:nvPr/>
        </p:nvSpPr>
        <p:spPr bwMode="auto">
          <a:xfrm>
            <a:off x="7772400" y="3810000"/>
            <a:ext cx="228600" cy="457200"/>
          </a:xfrm>
          <a:prstGeom prst="rightBrace">
            <a:avLst>
              <a:gd name="adj1" fmla="val 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4583" name="Text Box 6"/>
          <p:cNvSpPr txBox="1">
            <a:spLocks noChangeArrowheads="1"/>
          </p:cNvSpPr>
          <p:nvPr/>
        </p:nvSpPr>
        <p:spPr bwMode="auto">
          <a:xfrm>
            <a:off x="8061325" y="3352800"/>
            <a:ext cx="827088" cy="15525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a:latin typeface="Times New Roman" pitchFamily="18" charset="0"/>
              </a:rPr>
              <a:t>The </a:t>
            </a:r>
            <a:br>
              <a:rPr lang="en-US" altLang="zh-CN" sz="2400">
                <a:latin typeface="Times New Roman" pitchFamily="18" charset="0"/>
              </a:rPr>
            </a:br>
            <a:r>
              <a:rPr lang="en-US" altLang="zh-CN" sz="2400" u="sng">
                <a:latin typeface="Times New Roman" pitchFamily="18" charset="0"/>
              </a:rPr>
              <a:t>only</a:t>
            </a:r>
            <a:br>
              <a:rPr lang="en-US" altLang="zh-CN" sz="2400">
                <a:latin typeface="Times New Roman" pitchFamily="18" charset="0"/>
              </a:rPr>
            </a:br>
            <a:r>
              <a:rPr lang="en-US" altLang="zh-CN" sz="2400">
                <a:latin typeface="Times New Roman" pitchFamily="18" charset="0"/>
              </a:rPr>
              <a:t>False</a:t>
            </a:r>
            <a:br>
              <a:rPr lang="en-US" altLang="zh-CN" sz="2400">
                <a:latin typeface="Times New Roman" pitchFamily="18" charset="0"/>
              </a:rPr>
            </a:br>
            <a:r>
              <a:rPr lang="en-US" altLang="zh-CN" sz="2400">
                <a:latin typeface="Times New Roman" pitchFamily="18" charset="0"/>
              </a:rPr>
              <a:t>case!</a:t>
            </a:r>
          </a:p>
        </p:txBody>
      </p:sp>
      <p:sp>
        <p:nvSpPr>
          <p:cNvPr id="2" name="日期占位符 1"/>
          <p:cNvSpPr>
            <a:spLocks noGrp="1"/>
          </p:cNvSpPr>
          <p:nvPr>
            <p:ph type="dt" sz="quarter" idx="10"/>
          </p:nvPr>
        </p:nvSpPr>
        <p:spPr/>
        <p:txBody>
          <a:bodyPr/>
          <a:lstStyle/>
          <a:p>
            <a:pPr>
              <a:defRPr/>
            </a:pPr>
            <a:fld id="{43542A6B-A19E-4470-8187-D538E877B4E0}"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580">
                                            <p:txEl>
                                              <p:pRg st="2" end="2"/>
                                            </p:txEl>
                                          </p:spTgt>
                                        </p:tgtEl>
                                        <p:attrNameLst>
                                          <p:attrName>style.visibility</p:attrName>
                                        </p:attrNameLst>
                                      </p:cBhvr>
                                      <p:to>
                                        <p:strVal val="visible"/>
                                      </p:to>
                                    </p:set>
                                    <p:animEffect transition="in" filter="fade">
                                      <p:cBhvr>
                                        <p:cTn id="11" dur="500"/>
                                        <p:tgtEl>
                                          <p:spTgt spid="2458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4580">
                                            <p:txEl>
                                              <p:pRg st="4" end="4"/>
                                            </p:txEl>
                                          </p:spTgt>
                                        </p:tgtEl>
                                        <p:attrNameLst>
                                          <p:attrName>style.visibility</p:attrName>
                                        </p:attrNameLst>
                                      </p:cBhvr>
                                      <p:to>
                                        <p:strVal val="visible"/>
                                      </p:to>
                                    </p:set>
                                    <p:anim calcmode="lin" valueType="num">
                                      <p:cBhvr additive="base">
                                        <p:cTn id="16" dur="500" fill="hold"/>
                                        <p:tgtEl>
                                          <p:spTgt spid="24580">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45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3C51BA93-9E15-402A-8C7C-7C85F4931864}" type="datetime11">
              <a:rPr lang="zh-CN" altLang="en-US" smtClean="0"/>
              <a:pPr>
                <a:defRPr/>
              </a:pPr>
              <a:t>23:28:31</a:t>
            </a:fld>
            <a:endParaRPr lang="en-US" altLang="zh-CN"/>
          </a:p>
        </p:txBody>
      </p:sp>
      <p:sp>
        <p:nvSpPr>
          <p:cNvPr id="5" name="灯片编号占位符 4"/>
          <p:cNvSpPr>
            <a:spLocks noGrp="1"/>
          </p:cNvSpPr>
          <p:nvPr>
            <p:ph type="sldNum" sz="quarter" idx="12"/>
          </p:nvPr>
        </p:nvSpPr>
        <p:spPr/>
        <p:txBody>
          <a:bodyPr/>
          <a:lstStyle/>
          <a:p>
            <a:pPr>
              <a:defRPr/>
            </a:pPr>
            <a:fld id="{6328D4D6-8DF1-4A79-AAC8-F9B6DA2AABA8}" type="slidenum">
              <a:rPr lang="en-US" altLang="zh-CN" smtClean="0"/>
              <a:pPr>
                <a:defRPr/>
              </a:pPr>
              <a:t>25</a:t>
            </a:fld>
            <a:endParaRPr lang="en-US" altLang="zh-CN"/>
          </a:p>
        </p:txBody>
      </p:sp>
      <p:sp>
        <p:nvSpPr>
          <p:cNvPr id="3" name="内容占位符 2"/>
          <p:cNvSpPr>
            <a:spLocks noGrp="1"/>
          </p:cNvSpPr>
          <p:nvPr>
            <p:ph idx="1"/>
          </p:nvPr>
        </p:nvSpPr>
        <p:spPr/>
        <p:txBody>
          <a:bodyPr/>
          <a:lstStyle/>
          <a:p>
            <a:r>
              <a:rPr lang="en-US" altLang="zh-CN" dirty="0"/>
              <a:t>P:</a:t>
            </a:r>
            <a:r>
              <a:rPr lang="zh-CN" altLang="en-US" dirty="0"/>
              <a:t>曾老师得图灵奖</a:t>
            </a:r>
            <a:r>
              <a:rPr lang="en-US" altLang="zh-CN" dirty="0"/>
              <a:t>; Q:  </a:t>
            </a:r>
            <a:r>
              <a:rPr lang="zh-CN" altLang="en-US" dirty="0"/>
              <a:t>曾老师当美国总统</a:t>
            </a:r>
            <a:r>
              <a:rPr lang="en-US" altLang="zh-CN" dirty="0"/>
              <a:t>. </a:t>
            </a:r>
            <a:r>
              <a:rPr lang="zh-CN" altLang="en-US" dirty="0"/>
              <a:t>考虑如下两个命题的真假</a:t>
            </a:r>
            <a:r>
              <a:rPr lang="en-US" altLang="zh-CN" dirty="0"/>
              <a:t>:</a:t>
            </a:r>
          </a:p>
          <a:p>
            <a:pPr lvl="1"/>
            <a:r>
              <a:rPr lang="en-US" altLang="zh-CN" dirty="0"/>
              <a:t>P-&gt;Q</a:t>
            </a:r>
          </a:p>
          <a:p>
            <a:pPr lvl="1"/>
            <a:r>
              <a:rPr lang="en-US" altLang="zh-CN" dirty="0"/>
              <a:t>P-&gt; ¬ Q</a:t>
            </a:r>
            <a:endParaRPr lang="zh-CN" altLang="en-US" dirty="0"/>
          </a:p>
          <a:p>
            <a:endParaRPr lang="en-US" altLang="zh-CN" dirty="0"/>
          </a:p>
          <a:p>
            <a:r>
              <a:rPr lang="zh-CN" altLang="en-US" dirty="0"/>
              <a:t>启发</a:t>
            </a:r>
            <a:r>
              <a:rPr lang="en-US" altLang="zh-CN" dirty="0"/>
              <a:t>: </a:t>
            </a:r>
            <a:r>
              <a:rPr lang="zh-CN" altLang="en-US" dirty="0"/>
              <a:t>从错误的前提出发</a:t>
            </a:r>
            <a:r>
              <a:rPr lang="en-US" altLang="zh-CN" dirty="0"/>
              <a:t>, </a:t>
            </a:r>
            <a:r>
              <a:rPr lang="zh-CN" altLang="en-US" dirty="0"/>
              <a:t>可以得到任何结论</a:t>
            </a:r>
            <a:r>
              <a:rPr lang="en-US" altLang="zh-CN" dirty="0"/>
              <a:t>.</a:t>
            </a:r>
            <a:endParaRPr lang="zh-CN" altLang="en-US" dirty="0"/>
          </a:p>
        </p:txBody>
      </p:sp>
    </p:spTree>
    <p:extLst>
      <p:ext uri="{BB962C8B-B14F-4D97-AF65-F5344CB8AC3E}">
        <p14:creationId xmlns:p14="http://schemas.microsoft.com/office/powerpoint/2010/main" val="44329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C99C48AB-8BEB-4562-8D0D-F806EAB6CDBB}" type="slidenum">
              <a:rPr lang="en-US" altLang="zh-CN"/>
              <a:pPr>
                <a:defRPr/>
              </a:pPr>
              <a:t>26</a:t>
            </a:fld>
            <a:endParaRPr lang="en-US" altLang="zh-CN"/>
          </a:p>
        </p:txBody>
      </p:sp>
      <p:sp>
        <p:nvSpPr>
          <p:cNvPr id="26627" name="Rectangle 2"/>
          <p:cNvSpPr>
            <a:spLocks noGrp="1" noChangeArrowheads="1"/>
          </p:cNvSpPr>
          <p:nvPr>
            <p:ph type="title"/>
          </p:nvPr>
        </p:nvSpPr>
        <p:spPr/>
        <p:txBody>
          <a:bodyPr/>
          <a:lstStyle/>
          <a:p>
            <a:pPr eaLnBrk="1" hangingPunct="1"/>
            <a:r>
              <a:rPr lang="en-US" altLang="zh-CN">
                <a:ea typeface="宋体" pitchFamily="2" charset="-122"/>
              </a:rPr>
              <a:t>Implication Truth Table</a:t>
            </a:r>
          </a:p>
        </p:txBody>
      </p:sp>
      <p:sp>
        <p:nvSpPr>
          <p:cNvPr id="26628" name="Rectangle 3"/>
          <p:cNvSpPr>
            <a:spLocks noGrp="1" noChangeArrowheads="1"/>
          </p:cNvSpPr>
          <p:nvPr>
            <p:ph type="body" idx="1"/>
          </p:nvPr>
        </p:nvSpPr>
        <p:spPr/>
        <p:txBody>
          <a:bodyPr/>
          <a:lstStyle/>
          <a:p>
            <a:pPr eaLnBrk="1" hangingPunct="1"/>
            <a:r>
              <a:rPr lang="en-GB" altLang="zh-CN" dirty="0">
                <a:ea typeface="宋体" pitchFamily="2" charset="-122"/>
                <a:sym typeface="Symbol" pitchFamily="18" charset="2"/>
              </a:rPr>
              <a:t>Suppose you know </a:t>
            </a:r>
            <a:br>
              <a:rPr lang="en-GB" altLang="zh-CN" dirty="0">
                <a:ea typeface="宋体" pitchFamily="2" charset="-122"/>
                <a:sym typeface="Symbol" pitchFamily="18" charset="2"/>
              </a:rPr>
            </a:br>
            <a:r>
              <a:rPr lang="en-GB" altLang="zh-CN" dirty="0">
                <a:ea typeface="宋体" pitchFamily="2" charset="-122"/>
                <a:sym typeface="Symbol" pitchFamily="18" charset="2"/>
              </a:rPr>
              <a:t>that </a:t>
            </a:r>
            <a:r>
              <a:rPr lang="en-GB" altLang="zh-CN" dirty="0">
                <a:solidFill>
                  <a:srgbClr val="FF0000"/>
                </a:solidFill>
                <a:ea typeface="宋体" pitchFamily="2" charset="-122"/>
                <a:sym typeface="Symbol" pitchFamily="18" charset="2"/>
              </a:rPr>
              <a:t>q is T</a:t>
            </a:r>
            <a:r>
              <a:rPr lang="en-GB" altLang="zh-CN" dirty="0">
                <a:ea typeface="宋体" pitchFamily="2" charset="-122"/>
                <a:sym typeface="Symbol" pitchFamily="18" charset="2"/>
              </a:rPr>
              <a:t>. What </a:t>
            </a:r>
            <a:br>
              <a:rPr lang="en-GB" altLang="zh-CN" dirty="0">
                <a:ea typeface="宋体" pitchFamily="2" charset="-122"/>
                <a:sym typeface="Symbol" pitchFamily="18" charset="2"/>
              </a:rPr>
            </a:br>
            <a:r>
              <a:rPr lang="en-GB" altLang="zh-CN" dirty="0">
                <a:ea typeface="宋体" pitchFamily="2" charset="-122"/>
                <a:sym typeface="Symbol" pitchFamily="18" charset="2"/>
              </a:rPr>
              <a:t>do you know about</a:t>
            </a:r>
            <a:br>
              <a:rPr lang="en-GB" altLang="zh-CN" dirty="0">
                <a:ea typeface="宋体" pitchFamily="2" charset="-122"/>
                <a:sym typeface="Symbol" pitchFamily="18" charset="2"/>
              </a:rPr>
            </a:br>
            <a:r>
              <a:rPr lang="en-US" altLang="zh-CN" i="1" dirty="0" err="1">
                <a:ea typeface="宋体" pitchFamily="2" charset="-122"/>
                <a:sym typeface="Symbol" pitchFamily="18" charset="2"/>
              </a:rPr>
              <a:t>p</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q</a:t>
            </a:r>
            <a:r>
              <a:rPr lang="en-US" altLang="zh-CN" dirty="0">
                <a:ea typeface="宋体" pitchFamily="2" charset="-122"/>
                <a:sym typeface="Symbol" pitchFamily="18" charset="2"/>
              </a:rPr>
              <a:t> ?</a:t>
            </a:r>
          </a:p>
          <a:p>
            <a:pPr eaLnBrk="1" hangingPunct="1"/>
            <a:r>
              <a:rPr lang="en-GB" altLang="zh-CN" dirty="0">
                <a:ea typeface="宋体" pitchFamily="2" charset="-122"/>
                <a:sym typeface="Symbol" pitchFamily="18" charset="2"/>
              </a:rPr>
              <a:t>The conditional </a:t>
            </a:r>
            <a:br>
              <a:rPr lang="en-GB" altLang="zh-CN" dirty="0">
                <a:ea typeface="宋体" pitchFamily="2" charset="-122"/>
                <a:sym typeface="Symbol" pitchFamily="18" charset="2"/>
              </a:rPr>
            </a:br>
            <a:r>
              <a:rPr lang="en-GB" altLang="zh-CN" dirty="0">
                <a:ea typeface="宋体" pitchFamily="2" charset="-122"/>
                <a:sym typeface="Symbol" pitchFamily="18" charset="2"/>
              </a:rPr>
              <a:t>must be T</a:t>
            </a:r>
            <a:endParaRPr lang="en-US" altLang="zh-CN" dirty="0">
              <a:ea typeface="宋体" pitchFamily="2" charset="-122"/>
              <a:sym typeface="Symbol" pitchFamily="18" charset="2"/>
            </a:endParaRPr>
          </a:p>
        </p:txBody>
      </p:sp>
      <p:graphicFrame>
        <p:nvGraphicFramePr>
          <p:cNvPr id="26629" name="Object 4"/>
          <p:cNvGraphicFramePr>
            <a:graphicFrameLocks noChangeAspect="1"/>
          </p:cNvGraphicFramePr>
          <p:nvPr/>
        </p:nvGraphicFramePr>
        <p:xfrm>
          <a:off x="5556250" y="2133600"/>
          <a:ext cx="2632075" cy="2813050"/>
        </p:xfrm>
        <a:graphic>
          <a:graphicData uri="http://schemas.openxmlformats.org/presentationml/2006/ole">
            <mc:AlternateContent xmlns:mc="http://schemas.openxmlformats.org/markup-compatibility/2006">
              <mc:Choice xmlns:v="urn:schemas-microsoft-com:vml" Requires="v">
                <p:oleObj spid="_x0000_s26753" name="Document" r:id="rId4" imgW="2667626" imgH="2848189" progId="Word.Document.8">
                  <p:embed/>
                </p:oleObj>
              </mc:Choice>
              <mc:Fallback>
                <p:oleObj name="Document" r:id="rId4" imgW="2667626" imgH="28481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2133600"/>
                        <a:ext cx="2632075" cy="281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BE865547-0FA1-4DB6-A317-694CC9FC1DC6}"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 calcmode="lin" valueType="num">
                                      <p:cBhvr additive="base">
                                        <p:cTn id="7"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39ADE4D-F4E8-46A9-A4B8-C1DD8E338A74}" type="slidenum">
              <a:rPr lang="en-US" altLang="zh-CN"/>
              <a:pPr>
                <a:defRPr/>
              </a:pPr>
              <a:t>27</a:t>
            </a:fld>
            <a:endParaRPr lang="en-US" altLang="zh-CN"/>
          </a:p>
        </p:txBody>
      </p:sp>
      <p:sp>
        <p:nvSpPr>
          <p:cNvPr id="27651" name="Rectangle 2"/>
          <p:cNvSpPr>
            <a:spLocks noGrp="1" noChangeArrowheads="1"/>
          </p:cNvSpPr>
          <p:nvPr>
            <p:ph type="title"/>
          </p:nvPr>
        </p:nvSpPr>
        <p:spPr/>
        <p:txBody>
          <a:bodyPr/>
          <a:lstStyle/>
          <a:p>
            <a:pPr eaLnBrk="1" hangingPunct="1"/>
            <a:r>
              <a:rPr lang="en-US" altLang="zh-CN">
                <a:ea typeface="宋体" pitchFamily="2" charset="-122"/>
              </a:rPr>
              <a:t>Implication Truth Table</a:t>
            </a:r>
          </a:p>
        </p:txBody>
      </p:sp>
      <p:sp>
        <p:nvSpPr>
          <p:cNvPr id="27652" name="Rectangle 3"/>
          <p:cNvSpPr>
            <a:spLocks noGrp="1" noChangeArrowheads="1"/>
          </p:cNvSpPr>
          <p:nvPr>
            <p:ph type="body" idx="1"/>
          </p:nvPr>
        </p:nvSpPr>
        <p:spPr/>
        <p:txBody>
          <a:bodyPr/>
          <a:lstStyle/>
          <a:p>
            <a:pPr eaLnBrk="1" hangingPunct="1"/>
            <a:r>
              <a:rPr lang="en-GB" altLang="zh-CN" dirty="0">
                <a:ea typeface="宋体" pitchFamily="2" charset="-122"/>
                <a:sym typeface="Symbol" pitchFamily="18" charset="2"/>
              </a:rPr>
              <a:t>Suppose you know</a:t>
            </a:r>
            <a:br>
              <a:rPr lang="en-GB" altLang="zh-CN" dirty="0">
                <a:ea typeface="宋体" pitchFamily="2" charset="-122"/>
                <a:sym typeface="Symbol" pitchFamily="18" charset="2"/>
              </a:rPr>
            </a:br>
            <a:r>
              <a:rPr lang="en-GB" altLang="zh-CN" dirty="0">
                <a:ea typeface="宋体" pitchFamily="2" charset="-122"/>
                <a:sym typeface="Symbol" pitchFamily="18" charset="2"/>
              </a:rPr>
              <a:t>that </a:t>
            </a:r>
            <a:r>
              <a:rPr lang="en-GB" altLang="zh-CN" dirty="0">
                <a:solidFill>
                  <a:srgbClr val="FF0000"/>
                </a:solidFill>
                <a:ea typeface="宋体" pitchFamily="2" charset="-122"/>
                <a:sym typeface="Symbol" pitchFamily="18" charset="2"/>
              </a:rPr>
              <a:t>p is F</a:t>
            </a:r>
            <a:r>
              <a:rPr lang="en-GB" altLang="zh-CN" dirty="0">
                <a:ea typeface="宋体" pitchFamily="2" charset="-122"/>
                <a:sym typeface="Symbol" pitchFamily="18" charset="2"/>
              </a:rPr>
              <a:t>.  What</a:t>
            </a:r>
            <a:br>
              <a:rPr lang="en-GB" altLang="zh-CN" dirty="0">
                <a:ea typeface="宋体" pitchFamily="2" charset="-122"/>
                <a:sym typeface="Symbol" pitchFamily="18" charset="2"/>
              </a:rPr>
            </a:br>
            <a:r>
              <a:rPr lang="en-GB" altLang="zh-CN" dirty="0">
                <a:ea typeface="宋体" pitchFamily="2" charset="-122"/>
                <a:sym typeface="Symbol" pitchFamily="18" charset="2"/>
              </a:rPr>
              <a:t>do you know about</a:t>
            </a:r>
            <a:br>
              <a:rPr lang="en-GB" altLang="zh-CN" dirty="0">
                <a:ea typeface="宋体" pitchFamily="2" charset="-122"/>
                <a:sym typeface="Symbol" pitchFamily="18" charset="2"/>
              </a:rPr>
            </a:br>
            <a:r>
              <a:rPr lang="en-US" altLang="zh-CN" i="1" dirty="0" err="1">
                <a:ea typeface="宋体" pitchFamily="2" charset="-122"/>
                <a:sym typeface="Symbol" pitchFamily="18" charset="2"/>
              </a:rPr>
              <a:t>p</a:t>
            </a:r>
            <a:r>
              <a:rPr lang="en-US" altLang="zh-CN" dirty="0" err="1">
                <a:ea typeface="宋体" pitchFamily="2" charset="-122"/>
                <a:sym typeface="Symbol" pitchFamily="18" charset="2"/>
              </a:rPr>
              <a:t></a:t>
            </a:r>
            <a:r>
              <a:rPr lang="en-US" altLang="zh-CN" i="1" dirty="0" err="1">
                <a:ea typeface="宋体" pitchFamily="2" charset="-122"/>
                <a:sym typeface="Symbol" pitchFamily="18" charset="2"/>
              </a:rPr>
              <a:t>q</a:t>
            </a:r>
            <a:r>
              <a:rPr lang="en-US" altLang="zh-CN" dirty="0">
                <a:ea typeface="宋体" pitchFamily="2" charset="-122"/>
                <a:sym typeface="Symbol" pitchFamily="18" charset="2"/>
              </a:rPr>
              <a:t> ?</a:t>
            </a:r>
          </a:p>
          <a:p>
            <a:pPr eaLnBrk="1" hangingPunct="1"/>
            <a:r>
              <a:rPr lang="en-GB" altLang="zh-CN" dirty="0">
                <a:ea typeface="宋体" pitchFamily="2" charset="-122"/>
                <a:sym typeface="Symbol" pitchFamily="18" charset="2"/>
              </a:rPr>
              <a:t>The conditional</a:t>
            </a:r>
            <a:br>
              <a:rPr lang="en-GB" altLang="zh-CN" dirty="0">
                <a:ea typeface="宋体" pitchFamily="2" charset="-122"/>
                <a:sym typeface="Symbol" pitchFamily="18" charset="2"/>
              </a:rPr>
            </a:br>
            <a:r>
              <a:rPr lang="en-GB" altLang="zh-CN" dirty="0">
                <a:ea typeface="宋体" pitchFamily="2" charset="-122"/>
                <a:sym typeface="Symbol" pitchFamily="18" charset="2"/>
              </a:rPr>
              <a:t>must be T</a:t>
            </a:r>
            <a:endParaRPr lang="en-US" altLang="zh-CN" dirty="0">
              <a:ea typeface="宋体" pitchFamily="2" charset="-122"/>
              <a:sym typeface="Symbol" pitchFamily="18" charset="2"/>
            </a:endParaRPr>
          </a:p>
        </p:txBody>
      </p:sp>
      <p:graphicFrame>
        <p:nvGraphicFramePr>
          <p:cNvPr id="27653" name="Object 4"/>
          <p:cNvGraphicFramePr>
            <a:graphicFrameLocks noChangeAspect="1"/>
          </p:cNvGraphicFramePr>
          <p:nvPr/>
        </p:nvGraphicFramePr>
        <p:xfrm>
          <a:off x="5556250" y="2133600"/>
          <a:ext cx="2632075" cy="2813050"/>
        </p:xfrm>
        <a:graphic>
          <a:graphicData uri="http://schemas.openxmlformats.org/presentationml/2006/ole">
            <mc:AlternateContent xmlns:mc="http://schemas.openxmlformats.org/markup-compatibility/2006">
              <mc:Choice xmlns:v="urn:schemas-microsoft-com:vml" Requires="v">
                <p:oleObj spid="_x0000_s27777" name="Document" r:id="rId4" imgW="2667626" imgH="2846388" progId="Word.Document.8">
                  <p:embed/>
                </p:oleObj>
              </mc:Choice>
              <mc:Fallback>
                <p:oleObj name="Document" r:id="rId4" imgW="2667626" imgH="284638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2133600"/>
                        <a:ext cx="2632075" cy="281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86819168-1358-49CB-A6AD-51D316D7E117}"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4CD99630-60FF-4301-8017-2A483BB103B6}" type="slidenum">
              <a:rPr lang="en-US" altLang="zh-CN"/>
              <a:pPr>
                <a:defRPr/>
              </a:pPr>
              <a:t>28</a:t>
            </a:fld>
            <a:endParaRPr lang="en-US" altLang="zh-CN"/>
          </a:p>
        </p:txBody>
      </p:sp>
      <p:sp>
        <p:nvSpPr>
          <p:cNvPr id="28675" name="Rectangle 2"/>
          <p:cNvSpPr>
            <a:spLocks noGrp="1" noChangeArrowheads="1"/>
          </p:cNvSpPr>
          <p:nvPr>
            <p:ph type="title"/>
          </p:nvPr>
        </p:nvSpPr>
        <p:spPr/>
        <p:txBody>
          <a:bodyPr/>
          <a:lstStyle/>
          <a:p>
            <a:pPr eaLnBrk="1" hangingPunct="1"/>
            <a:r>
              <a:rPr lang="en-US" altLang="zh-CN" sz="2800">
                <a:ea typeface="宋体" pitchFamily="2" charset="-122"/>
              </a:rPr>
              <a:t>Implications between real sentencs</a:t>
            </a:r>
          </a:p>
        </p:txBody>
      </p:sp>
      <p:sp>
        <p:nvSpPr>
          <p:cNvPr id="28676" name="Rectangle 3"/>
          <p:cNvSpPr>
            <a:spLocks noGrp="1" noChangeArrowheads="1"/>
          </p:cNvSpPr>
          <p:nvPr>
            <p:ph type="body" idx="1"/>
          </p:nvPr>
        </p:nvSpPr>
        <p:spPr>
          <a:xfrm>
            <a:off x="685800" y="1981200"/>
            <a:ext cx="7772400" cy="4267200"/>
          </a:xfrm>
        </p:spPr>
        <p:txBody>
          <a:bodyPr/>
          <a:lstStyle/>
          <a:p>
            <a:pPr eaLnBrk="1" hangingPunct="1"/>
            <a:r>
              <a:rPr lang="en-US" altLang="zh-CN" dirty="0">
                <a:latin typeface="Times New Roman" pitchFamily="18" charset="0"/>
                <a:ea typeface="宋体" pitchFamily="2" charset="-122"/>
              </a:rPr>
              <a:t>“</a:t>
            </a:r>
            <a:r>
              <a:rPr lang="en-US" altLang="zh-CN" dirty="0">
                <a:ea typeface="宋体" pitchFamily="2" charset="-122"/>
              </a:rPr>
              <a:t>If this lecture is written in Chinese, then today is sunny.</a:t>
            </a:r>
            <a:r>
              <a:rPr lang="en-US" altLang="zh-CN" dirty="0">
                <a:latin typeface="Times New Roman" pitchFamily="18" charset="0"/>
                <a:ea typeface="宋体" pitchFamily="2" charset="-122"/>
              </a:rPr>
              <a:t>”</a:t>
            </a:r>
            <a:r>
              <a:rPr lang="en-US" altLang="zh-CN" dirty="0">
                <a:ea typeface="宋体" pitchFamily="2" charset="-122"/>
              </a:rPr>
              <a:t> </a:t>
            </a:r>
            <a:r>
              <a:rPr lang="en-US" altLang="zh-CN" i="1" dirty="0">
                <a:solidFill>
                  <a:srgbClr val="000000"/>
                </a:solidFill>
                <a:ea typeface="宋体" pitchFamily="2" charset="-122"/>
              </a:rPr>
              <a:t>True</a:t>
            </a:r>
            <a:r>
              <a:rPr lang="en-US" altLang="zh-CN" dirty="0">
                <a:solidFill>
                  <a:srgbClr val="000000"/>
                </a:solidFill>
                <a:ea typeface="宋体" pitchFamily="2" charset="-122"/>
              </a:rPr>
              <a:t> or </a:t>
            </a:r>
            <a:r>
              <a:rPr lang="en-US" altLang="zh-CN" i="1" dirty="0">
                <a:solidFill>
                  <a:srgbClr val="000000"/>
                </a:solidFill>
                <a:ea typeface="宋体" pitchFamily="2" charset="-122"/>
              </a:rPr>
              <a:t>False</a:t>
            </a:r>
            <a:r>
              <a:rPr lang="en-US" altLang="zh-CN" dirty="0">
                <a:solidFill>
                  <a:srgbClr val="000000"/>
                </a:solidFill>
                <a:ea typeface="宋体" pitchFamily="2" charset="-122"/>
              </a:rPr>
              <a:t>?</a:t>
            </a:r>
          </a:p>
          <a:p>
            <a:pPr eaLnBrk="1" hangingPunct="1"/>
            <a:r>
              <a:rPr lang="en-US" altLang="zh-CN" dirty="0">
                <a:latin typeface="Times New Roman" pitchFamily="18" charset="0"/>
                <a:ea typeface="宋体" pitchFamily="2" charset="-122"/>
              </a:rPr>
              <a:t>“</a:t>
            </a:r>
            <a:r>
              <a:rPr lang="en-US" altLang="zh-CN" dirty="0">
                <a:ea typeface="宋体" pitchFamily="2" charset="-122"/>
              </a:rPr>
              <a:t>If Tuesday is a day of the week, then I am Andy Lau.</a:t>
            </a:r>
            <a:r>
              <a:rPr lang="en-US" altLang="zh-CN" dirty="0">
                <a:latin typeface="Times New Roman" pitchFamily="18" charset="0"/>
                <a:ea typeface="宋体" pitchFamily="2" charset="-122"/>
              </a:rPr>
              <a:t>”</a:t>
            </a:r>
            <a:r>
              <a:rPr lang="en-US" altLang="zh-CN" dirty="0">
                <a:ea typeface="宋体" pitchFamily="2" charset="-122"/>
              </a:rPr>
              <a:t> </a:t>
            </a:r>
            <a:r>
              <a:rPr lang="en-US" altLang="zh-CN" i="1" dirty="0">
                <a:solidFill>
                  <a:srgbClr val="000000"/>
                </a:solidFill>
                <a:ea typeface="宋体" pitchFamily="2" charset="-122"/>
              </a:rPr>
              <a:t>True</a:t>
            </a:r>
            <a:r>
              <a:rPr lang="en-US" altLang="zh-CN" dirty="0">
                <a:solidFill>
                  <a:srgbClr val="000000"/>
                </a:solidFill>
                <a:ea typeface="宋体" pitchFamily="2" charset="-122"/>
              </a:rPr>
              <a:t> or </a:t>
            </a:r>
            <a:r>
              <a:rPr lang="en-US" altLang="zh-CN" i="1" dirty="0">
                <a:solidFill>
                  <a:srgbClr val="000000"/>
                </a:solidFill>
                <a:ea typeface="宋体" pitchFamily="2" charset="-122"/>
              </a:rPr>
              <a:t>False</a:t>
            </a:r>
            <a:r>
              <a:rPr lang="en-US" altLang="zh-CN" dirty="0">
                <a:solidFill>
                  <a:srgbClr val="000000"/>
                </a:solidFill>
                <a:ea typeface="宋体" pitchFamily="2" charset="-122"/>
              </a:rPr>
              <a:t>?</a:t>
            </a:r>
          </a:p>
          <a:p>
            <a:pPr eaLnBrk="1" hangingPunct="1"/>
            <a:r>
              <a:rPr lang="en-US" altLang="zh-CN" dirty="0">
                <a:latin typeface="Times New Roman" pitchFamily="18" charset="0"/>
                <a:ea typeface="宋体" pitchFamily="2" charset="-122"/>
              </a:rPr>
              <a:t>“</a:t>
            </a:r>
            <a:r>
              <a:rPr lang="en-US" altLang="zh-CN" dirty="0">
                <a:ea typeface="宋体" pitchFamily="2" charset="-122"/>
              </a:rPr>
              <a:t>If 1+1=6, </a:t>
            </a:r>
            <a:r>
              <a:rPr lang="en-US" altLang="zh-CN">
                <a:ea typeface="宋体" pitchFamily="2" charset="-122"/>
              </a:rPr>
              <a:t>then </a:t>
            </a:r>
            <a:r>
              <a:rPr lang="en-US" altLang="zh-CN"/>
              <a:t>Obama</a:t>
            </a:r>
            <a:r>
              <a:rPr lang="en-US" altLang="zh-CN">
                <a:ea typeface="宋体" pitchFamily="2" charset="-122"/>
              </a:rPr>
              <a:t> </a:t>
            </a:r>
            <a:r>
              <a:rPr lang="en-US" altLang="zh-CN" dirty="0">
                <a:ea typeface="宋体" pitchFamily="2" charset="-122"/>
              </a:rPr>
              <a:t>is president.</a:t>
            </a:r>
            <a:r>
              <a:rPr lang="en-US" altLang="zh-CN" dirty="0">
                <a:latin typeface="Times New Roman" pitchFamily="18" charset="0"/>
                <a:ea typeface="宋体" pitchFamily="2" charset="-122"/>
              </a:rPr>
              <a:t>”</a:t>
            </a:r>
            <a:r>
              <a:rPr lang="en-US" altLang="zh-CN" dirty="0">
                <a:ea typeface="宋体" pitchFamily="2" charset="-122"/>
              </a:rPr>
              <a:t> </a:t>
            </a:r>
            <a:br>
              <a:rPr lang="en-US" altLang="zh-CN" dirty="0">
                <a:ea typeface="宋体" pitchFamily="2" charset="-122"/>
              </a:rPr>
            </a:br>
            <a:r>
              <a:rPr lang="en-US" altLang="zh-CN" i="1" dirty="0">
                <a:solidFill>
                  <a:srgbClr val="000000"/>
                </a:solidFill>
                <a:ea typeface="宋体" pitchFamily="2" charset="-122"/>
              </a:rPr>
              <a:t>True</a:t>
            </a:r>
            <a:r>
              <a:rPr lang="en-US" altLang="zh-CN" dirty="0">
                <a:solidFill>
                  <a:srgbClr val="000000"/>
                </a:solidFill>
                <a:ea typeface="宋体" pitchFamily="2" charset="-122"/>
              </a:rPr>
              <a:t> or </a:t>
            </a:r>
            <a:r>
              <a:rPr lang="en-US" altLang="zh-CN" i="1" dirty="0">
                <a:solidFill>
                  <a:srgbClr val="000000"/>
                </a:solidFill>
                <a:ea typeface="宋体" pitchFamily="2" charset="-122"/>
              </a:rPr>
              <a:t>False</a:t>
            </a:r>
            <a:r>
              <a:rPr lang="en-US" altLang="zh-CN" dirty="0">
                <a:solidFill>
                  <a:srgbClr val="000000"/>
                </a:solidFill>
                <a:ea typeface="宋体" pitchFamily="2" charset="-122"/>
              </a:rPr>
              <a:t>?</a:t>
            </a:r>
          </a:p>
          <a:p>
            <a:pPr eaLnBrk="1" hangingPunct="1"/>
            <a:r>
              <a:rPr lang="en-US" altLang="zh-CN" dirty="0">
                <a:latin typeface="Times New Roman" pitchFamily="18" charset="0"/>
                <a:ea typeface="宋体" pitchFamily="2" charset="-122"/>
              </a:rPr>
              <a:t>“</a:t>
            </a:r>
            <a:r>
              <a:rPr lang="en-US" altLang="zh-CN" dirty="0">
                <a:ea typeface="宋体" pitchFamily="2" charset="-122"/>
              </a:rPr>
              <a:t>If the moon is made of green cheese, then I am richer than Bill Gates.</a:t>
            </a:r>
            <a:r>
              <a:rPr lang="en-US" altLang="zh-CN" dirty="0">
                <a:latin typeface="Times New Roman" pitchFamily="18" charset="0"/>
                <a:ea typeface="宋体" pitchFamily="2" charset="-122"/>
              </a:rPr>
              <a:t>”</a:t>
            </a:r>
            <a:r>
              <a:rPr lang="en-US" altLang="zh-CN" dirty="0">
                <a:ea typeface="宋体" pitchFamily="2" charset="-122"/>
              </a:rPr>
              <a:t> </a:t>
            </a:r>
            <a:r>
              <a:rPr lang="en-US" altLang="zh-CN" i="1" dirty="0">
                <a:solidFill>
                  <a:srgbClr val="000000"/>
                </a:solidFill>
                <a:ea typeface="宋体" pitchFamily="2" charset="-122"/>
              </a:rPr>
              <a:t>True </a:t>
            </a:r>
            <a:r>
              <a:rPr lang="en-US" altLang="zh-CN" dirty="0">
                <a:solidFill>
                  <a:srgbClr val="000000"/>
                </a:solidFill>
                <a:ea typeface="宋体" pitchFamily="2" charset="-122"/>
              </a:rPr>
              <a:t>or</a:t>
            </a:r>
            <a:r>
              <a:rPr lang="en-US" altLang="zh-CN" i="1" dirty="0">
                <a:solidFill>
                  <a:srgbClr val="000000"/>
                </a:solidFill>
                <a:ea typeface="宋体" pitchFamily="2" charset="-122"/>
              </a:rPr>
              <a:t> False</a:t>
            </a:r>
            <a:r>
              <a:rPr lang="en-US" altLang="zh-CN" dirty="0">
                <a:solidFill>
                  <a:srgbClr val="000000"/>
                </a:solidFill>
                <a:ea typeface="宋体" pitchFamily="2" charset="-122"/>
              </a:rPr>
              <a:t>?</a:t>
            </a:r>
          </a:p>
        </p:txBody>
      </p:sp>
      <p:sp>
        <p:nvSpPr>
          <p:cNvPr id="71684" name="Oval 4"/>
          <p:cNvSpPr>
            <a:spLocks noChangeArrowheads="1"/>
          </p:cNvSpPr>
          <p:nvPr/>
        </p:nvSpPr>
        <p:spPr bwMode="auto">
          <a:xfrm>
            <a:off x="7086600" y="5791200"/>
            <a:ext cx="9144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685" name="Oval 5"/>
          <p:cNvSpPr>
            <a:spLocks noChangeArrowheads="1"/>
          </p:cNvSpPr>
          <p:nvPr/>
        </p:nvSpPr>
        <p:spPr bwMode="auto">
          <a:xfrm>
            <a:off x="1066800" y="4724400"/>
            <a:ext cx="9144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686" name="Oval 6"/>
          <p:cNvSpPr>
            <a:spLocks noChangeArrowheads="1"/>
          </p:cNvSpPr>
          <p:nvPr/>
        </p:nvSpPr>
        <p:spPr bwMode="auto">
          <a:xfrm>
            <a:off x="4983163" y="2554288"/>
            <a:ext cx="9144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687" name="Oval 7"/>
          <p:cNvSpPr>
            <a:spLocks noChangeArrowheads="1"/>
          </p:cNvSpPr>
          <p:nvPr/>
        </p:nvSpPr>
        <p:spPr bwMode="auto">
          <a:xfrm>
            <a:off x="5334000" y="3657600"/>
            <a:ext cx="10668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 name="日期占位符 1"/>
          <p:cNvSpPr>
            <a:spLocks noGrp="1"/>
          </p:cNvSpPr>
          <p:nvPr>
            <p:ph type="dt" sz="quarter" idx="10"/>
          </p:nvPr>
        </p:nvSpPr>
        <p:spPr/>
        <p:txBody>
          <a:bodyPr/>
          <a:lstStyle/>
          <a:p>
            <a:pPr>
              <a:defRPr/>
            </a:pPr>
            <a:fld id="{C1E44541-984F-488B-9E9A-D52D417947D8}"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p:cTn id="7" dur="500" fill="hold"/>
                                        <p:tgtEl>
                                          <p:spTgt spid="71686"/>
                                        </p:tgtEl>
                                        <p:attrNameLst>
                                          <p:attrName>ppt_w</p:attrName>
                                        </p:attrNameLst>
                                      </p:cBhvr>
                                      <p:tavLst>
                                        <p:tav tm="0">
                                          <p:val>
                                            <p:strVal val="(6*min(max(#ppt_w*#ppt_h,.3),1)-7.4)/-.7*#ppt_w"/>
                                          </p:val>
                                        </p:tav>
                                        <p:tav tm="100000">
                                          <p:val>
                                            <p:strVal val="#ppt_w"/>
                                          </p:val>
                                        </p:tav>
                                      </p:tavLst>
                                    </p:anim>
                                    <p:anim calcmode="lin" valueType="num">
                                      <p:cBhvr>
                                        <p:cTn id="8" dur="500" fill="hold"/>
                                        <p:tgtEl>
                                          <p:spTgt spid="71686"/>
                                        </p:tgtEl>
                                        <p:attrNameLst>
                                          <p:attrName>ppt_h</p:attrName>
                                        </p:attrNameLst>
                                      </p:cBhvr>
                                      <p:tavLst>
                                        <p:tav tm="0">
                                          <p:val>
                                            <p:strVal val="(6*min(max(#ppt_w*#ppt_h,.3),1)-7.4)/-.7*#ppt_h"/>
                                          </p:val>
                                        </p:tav>
                                        <p:tav tm="100000">
                                          <p:val>
                                            <p:strVal val="#ppt_h"/>
                                          </p:val>
                                        </p:tav>
                                      </p:tavLst>
                                    </p:anim>
                                    <p:anim calcmode="lin" valueType="num">
                                      <p:cBhvr>
                                        <p:cTn id="9" dur="500" fill="hold"/>
                                        <p:tgtEl>
                                          <p:spTgt spid="71686"/>
                                        </p:tgtEl>
                                        <p:attrNameLst>
                                          <p:attrName>ppt_x</p:attrName>
                                        </p:attrNameLst>
                                      </p:cBhvr>
                                      <p:tavLst>
                                        <p:tav tm="0">
                                          <p:val>
                                            <p:fltVal val="0.5"/>
                                          </p:val>
                                        </p:tav>
                                        <p:tav tm="100000">
                                          <p:val>
                                            <p:strVal val="#ppt_x"/>
                                          </p:val>
                                        </p:tav>
                                      </p:tavLst>
                                    </p:anim>
                                    <p:anim calcmode="lin" valueType="num">
                                      <p:cBhvr>
                                        <p:cTn id="10" dur="500" fill="hold"/>
                                        <p:tgtEl>
                                          <p:spTgt spid="71686"/>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71687"/>
                                        </p:tgtEl>
                                        <p:attrNameLst>
                                          <p:attrName>style.visibility</p:attrName>
                                        </p:attrNameLst>
                                      </p:cBhvr>
                                      <p:to>
                                        <p:strVal val="visible"/>
                                      </p:to>
                                    </p:set>
                                    <p:anim calcmode="lin" valueType="num">
                                      <p:cBhvr>
                                        <p:cTn id="15" dur="500" fill="hold"/>
                                        <p:tgtEl>
                                          <p:spTgt spid="71687"/>
                                        </p:tgtEl>
                                        <p:attrNameLst>
                                          <p:attrName>ppt_w</p:attrName>
                                        </p:attrNameLst>
                                      </p:cBhvr>
                                      <p:tavLst>
                                        <p:tav tm="0">
                                          <p:val>
                                            <p:strVal val="(6*min(max(#ppt_w*#ppt_h,.3),1)-7.4)/-.7*#ppt_w"/>
                                          </p:val>
                                        </p:tav>
                                        <p:tav tm="100000">
                                          <p:val>
                                            <p:strVal val="#ppt_w"/>
                                          </p:val>
                                        </p:tav>
                                      </p:tavLst>
                                    </p:anim>
                                    <p:anim calcmode="lin" valueType="num">
                                      <p:cBhvr>
                                        <p:cTn id="16" dur="500" fill="hold"/>
                                        <p:tgtEl>
                                          <p:spTgt spid="71687"/>
                                        </p:tgtEl>
                                        <p:attrNameLst>
                                          <p:attrName>ppt_h</p:attrName>
                                        </p:attrNameLst>
                                      </p:cBhvr>
                                      <p:tavLst>
                                        <p:tav tm="0">
                                          <p:val>
                                            <p:strVal val="(6*min(max(#ppt_w*#ppt_h,.3),1)-7.4)/-.7*#ppt_h"/>
                                          </p:val>
                                        </p:tav>
                                        <p:tav tm="100000">
                                          <p:val>
                                            <p:strVal val="#ppt_h"/>
                                          </p:val>
                                        </p:tav>
                                      </p:tavLst>
                                    </p:anim>
                                    <p:anim calcmode="lin" valueType="num">
                                      <p:cBhvr>
                                        <p:cTn id="17" dur="500" fill="hold"/>
                                        <p:tgtEl>
                                          <p:spTgt spid="71687"/>
                                        </p:tgtEl>
                                        <p:attrNameLst>
                                          <p:attrName>ppt_x</p:attrName>
                                        </p:attrNameLst>
                                      </p:cBhvr>
                                      <p:tavLst>
                                        <p:tav tm="0">
                                          <p:val>
                                            <p:fltVal val="0.5"/>
                                          </p:val>
                                        </p:tav>
                                        <p:tav tm="100000">
                                          <p:val>
                                            <p:strVal val="#ppt_x"/>
                                          </p:val>
                                        </p:tav>
                                      </p:tavLst>
                                    </p:anim>
                                    <p:anim calcmode="lin" valueType="num">
                                      <p:cBhvr>
                                        <p:cTn id="18" dur="500" fill="hold"/>
                                        <p:tgtEl>
                                          <p:spTgt spid="71687"/>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CASHREG.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6" fill="hold" grpId="0" nodeType="clickEffect">
                                  <p:stCondLst>
                                    <p:cond delay="0"/>
                                  </p:stCondLst>
                                  <p:childTnLst>
                                    <p:set>
                                      <p:cBhvr>
                                        <p:cTn id="22" dur="1" fill="hold">
                                          <p:stCondLst>
                                            <p:cond delay="0"/>
                                          </p:stCondLst>
                                        </p:cTn>
                                        <p:tgtEl>
                                          <p:spTgt spid="71685"/>
                                        </p:tgtEl>
                                        <p:attrNameLst>
                                          <p:attrName>style.visibility</p:attrName>
                                        </p:attrNameLst>
                                      </p:cBhvr>
                                      <p:to>
                                        <p:strVal val="visible"/>
                                      </p:to>
                                    </p:set>
                                    <p:anim calcmode="lin" valueType="num">
                                      <p:cBhvr>
                                        <p:cTn id="23" dur="500" fill="hold"/>
                                        <p:tgtEl>
                                          <p:spTgt spid="71685"/>
                                        </p:tgtEl>
                                        <p:attrNameLst>
                                          <p:attrName>ppt_w</p:attrName>
                                        </p:attrNameLst>
                                      </p:cBhvr>
                                      <p:tavLst>
                                        <p:tav tm="0">
                                          <p:val>
                                            <p:strVal val="(6*min(max(#ppt_w*#ppt_h,.3),1)-7.4)/-.7*#ppt_w"/>
                                          </p:val>
                                        </p:tav>
                                        <p:tav tm="100000">
                                          <p:val>
                                            <p:strVal val="#ppt_w"/>
                                          </p:val>
                                        </p:tav>
                                      </p:tavLst>
                                    </p:anim>
                                    <p:anim calcmode="lin" valueType="num">
                                      <p:cBhvr>
                                        <p:cTn id="24" dur="500" fill="hold"/>
                                        <p:tgtEl>
                                          <p:spTgt spid="71685"/>
                                        </p:tgtEl>
                                        <p:attrNameLst>
                                          <p:attrName>ppt_h</p:attrName>
                                        </p:attrNameLst>
                                      </p:cBhvr>
                                      <p:tavLst>
                                        <p:tav tm="0">
                                          <p:val>
                                            <p:strVal val="(6*min(max(#ppt_w*#ppt_h,.3),1)-7.4)/-.7*#ppt_h"/>
                                          </p:val>
                                        </p:tav>
                                        <p:tav tm="100000">
                                          <p:val>
                                            <p:strVal val="#ppt_h"/>
                                          </p:val>
                                        </p:tav>
                                      </p:tavLst>
                                    </p:anim>
                                    <p:anim calcmode="lin" valueType="num">
                                      <p:cBhvr>
                                        <p:cTn id="25" dur="500" fill="hold"/>
                                        <p:tgtEl>
                                          <p:spTgt spid="71685"/>
                                        </p:tgtEl>
                                        <p:attrNameLst>
                                          <p:attrName>ppt_x</p:attrName>
                                        </p:attrNameLst>
                                      </p:cBhvr>
                                      <p:tavLst>
                                        <p:tav tm="0">
                                          <p:val>
                                            <p:fltVal val="0.5"/>
                                          </p:val>
                                        </p:tav>
                                        <p:tav tm="100000">
                                          <p:val>
                                            <p:strVal val="#ppt_x"/>
                                          </p:val>
                                        </p:tav>
                                      </p:tavLst>
                                    </p:anim>
                                    <p:anim calcmode="lin" valueType="num">
                                      <p:cBhvr>
                                        <p:cTn id="26" dur="500" fill="hold"/>
                                        <p:tgtEl>
                                          <p:spTgt spid="71685"/>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voltag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6" fill="hold" grpId="0" nodeType="clickEffect">
                                  <p:stCondLst>
                                    <p:cond delay="0"/>
                                  </p:stCondLst>
                                  <p:childTnLst>
                                    <p:set>
                                      <p:cBhvr>
                                        <p:cTn id="30" dur="1" fill="hold">
                                          <p:stCondLst>
                                            <p:cond delay="0"/>
                                          </p:stCondLst>
                                        </p:cTn>
                                        <p:tgtEl>
                                          <p:spTgt spid="71684"/>
                                        </p:tgtEl>
                                        <p:attrNameLst>
                                          <p:attrName>style.visibility</p:attrName>
                                        </p:attrNameLst>
                                      </p:cBhvr>
                                      <p:to>
                                        <p:strVal val="visible"/>
                                      </p:to>
                                    </p:set>
                                    <p:anim calcmode="lin" valueType="num">
                                      <p:cBhvr>
                                        <p:cTn id="31" dur="500" fill="hold"/>
                                        <p:tgtEl>
                                          <p:spTgt spid="71684"/>
                                        </p:tgtEl>
                                        <p:attrNameLst>
                                          <p:attrName>ppt_w</p:attrName>
                                        </p:attrNameLst>
                                      </p:cBhvr>
                                      <p:tavLst>
                                        <p:tav tm="0">
                                          <p:val>
                                            <p:strVal val="(6*min(max(#ppt_w*#ppt_h,.3),1)-7.4)/-.7*#ppt_w"/>
                                          </p:val>
                                        </p:tav>
                                        <p:tav tm="100000">
                                          <p:val>
                                            <p:strVal val="#ppt_w"/>
                                          </p:val>
                                        </p:tav>
                                      </p:tavLst>
                                    </p:anim>
                                    <p:anim calcmode="lin" valueType="num">
                                      <p:cBhvr>
                                        <p:cTn id="32" dur="500" fill="hold"/>
                                        <p:tgtEl>
                                          <p:spTgt spid="71684"/>
                                        </p:tgtEl>
                                        <p:attrNameLst>
                                          <p:attrName>ppt_h</p:attrName>
                                        </p:attrNameLst>
                                      </p:cBhvr>
                                      <p:tavLst>
                                        <p:tav tm="0">
                                          <p:val>
                                            <p:strVal val="(6*min(max(#ppt_w*#ppt_h,.3),1)-7.4)/-.7*#ppt_h"/>
                                          </p:val>
                                        </p:tav>
                                        <p:tav tm="100000">
                                          <p:val>
                                            <p:strVal val="#ppt_h"/>
                                          </p:val>
                                        </p:tav>
                                      </p:tavLst>
                                    </p:anim>
                                    <p:anim calcmode="lin" valueType="num">
                                      <p:cBhvr>
                                        <p:cTn id="33" dur="500" fill="hold"/>
                                        <p:tgtEl>
                                          <p:spTgt spid="71684"/>
                                        </p:tgtEl>
                                        <p:attrNameLst>
                                          <p:attrName>ppt_x</p:attrName>
                                        </p:attrNameLst>
                                      </p:cBhvr>
                                      <p:tavLst>
                                        <p:tav tm="0">
                                          <p:val>
                                            <p:fltVal val="0.5"/>
                                          </p:val>
                                        </p:tav>
                                        <p:tav tm="100000">
                                          <p:val>
                                            <p:strVal val="#ppt_x"/>
                                          </p:val>
                                        </p:tav>
                                      </p:tavLst>
                                    </p:anim>
                                    <p:anim calcmode="lin" valueType="num">
                                      <p:cBhvr>
                                        <p:cTn id="34" dur="500" fill="hold"/>
                                        <p:tgtEl>
                                          <p:spTgt spid="71684"/>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P spid="71685" grpId="0" animBg="1"/>
      <p:bldP spid="71686" grpId="0" animBg="1"/>
      <p:bldP spid="7168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F3B26391-2175-48DF-B3A5-91942C3A222E}" type="slidenum">
              <a:rPr lang="en-US" altLang="zh-CN"/>
              <a:pPr>
                <a:defRPr/>
              </a:pPr>
              <a:t>29</a:t>
            </a:fld>
            <a:endParaRPr lang="en-US" altLang="zh-CN"/>
          </a:p>
        </p:txBody>
      </p:sp>
      <p:sp>
        <p:nvSpPr>
          <p:cNvPr id="29699" name="Rectangle 2"/>
          <p:cNvSpPr>
            <a:spLocks noGrp="1" noChangeArrowheads="1"/>
          </p:cNvSpPr>
          <p:nvPr>
            <p:ph type="title"/>
          </p:nvPr>
        </p:nvSpPr>
        <p:spPr/>
        <p:txBody>
          <a:bodyPr/>
          <a:lstStyle/>
          <a:p>
            <a:pPr eaLnBrk="1" hangingPunct="1"/>
            <a:r>
              <a:rPr lang="en-US" altLang="zh-CN" dirty="0">
                <a:ea typeface="宋体" pitchFamily="2" charset="-122"/>
              </a:rPr>
              <a:t>English Phrases Meaning </a:t>
            </a:r>
            <a:r>
              <a:rPr lang="en-US" altLang="zh-CN" i="1" dirty="0">
                <a:ea typeface="宋体" pitchFamily="2" charset="-122"/>
              </a:rPr>
              <a:t>p </a:t>
            </a:r>
            <a:r>
              <a:rPr lang="en-US" altLang="zh-CN" dirty="0">
                <a:ea typeface="宋体" pitchFamily="2" charset="-122"/>
                <a:sym typeface="Symbol" pitchFamily="18" charset="2"/>
              </a:rPr>
              <a:t> </a:t>
            </a:r>
            <a:r>
              <a:rPr lang="en-US" altLang="zh-CN" i="1" dirty="0">
                <a:ea typeface="宋体" pitchFamily="2" charset="-122"/>
                <a:sym typeface="Symbol" pitchFamily="18" charset="2"/>
              </a:rPr>
              <a:t>q</a:t>
            </a:r>
            <a:endParaRPr lang="en-US" altLang="zh-CN" dirty="0">
              <a:ea typeface="宋体" pitchFamily="2" charset="-122"/>
              <a:sym typeface="Symbol" pitchFamily="18" charset="2"/>
            </a:endParaRPr>
          </a:p>
        </p:txBody>
      </p:sp>
      <p:sp>
        <p:nvSpPr>
          <p:cNvPr id="29700" name="Rectangle 3"/>
          <p:cNvSpPr>
            <a:spLocks noGrp="1" noChangeArrowheads="1"/>
          </p:cNvSpPr>
          <p:nvPr>
            <p:ph type="body" sz="half" idx="1"/>
          </p:nvPr>
        </p:nvSpPr>
        <p:spPr>
          <a:xfrm>
            <a:off x="457200" y="1419225"/>
            <a:ext cx="4033838" cy="4879975"/>
          </a:xfrm>
        </p:spPr>
        <p:txBody>
          <a:bodyPr/>
          <a:lstStyle/>
          <a:p>
            <a:pPr eaLnBrk="1" hangingPunct="1"/>
            <a:r>
              <a:rPr lang="en-US" altLang="zh-CN" dirty="0">
                <a:latin typeface="Times New Roman" pitchFamily="18" charset="0"/>
                <a:ea typeface="宋体" pitchFamily="2" charset="-122"/>
              </a:rPr>
              <a:t>“</a:t>
            </a:r>
            <a:r>
              <a:rPr lang="en-US" altLang="zh-CN" i="1" dirty="0">
                <a:ea typeface="宋体" pitchFamily="2" charset="-122"/>
              </a:rPr>
              <a:t>p</a:t>
            </a:r>
            <a:r>
              <a:rPr lang="en-US" altLang="zh-CN" dirty="0">
                <a:ea typeface="宋体" pitchFamily="2" charset="-122"/>
              </a:rPr>
              <a:t> implies </a:t>
            </a:r>
            <a:r>
              <a:rPr lang="en-US" altLang="zh-CN" i="1" dirty="0">
                <a:ea typeface="宋体" pitchFamily="2" charset="-122"/>
              </a:rPr>
              <a:t>q</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dirty="0">
                <a:ea typeface="宋体" pitchFamily="2" charset="-122"/>
              </a:rPr>
              <a:t>if </a:t>
            </a:r>
            <a:r>
              <a:rPr lang="en-US" altLang="zh-CN" i="1" dirty="0">
                <a:ea typeface="宋体" pitchFamily="2" charset="-122"/>
              </a:rPr>
              <a:t>p</a:t>
            </a:r>
            <a:r>
              <a:rPr lang="en-US" altLang="zh-CN" dirty="0">
                <a:ea typeface="宋体" pitchFamily="2" charset="-122"/>
              </a:rPr>
              <a:t>, then </a:t>
            </a:r>
            <a:r>
              <a:rPr lang="en-US" altLang="zh-CN" i="1" dirty="0">
                <a:ea typeface="宋体" pitchFamily="2" charset="-122"/>
              </a:rPr>
              <a:t>q</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dirty="0">
                <a:ea typeface="宋体" pitchFamily="2" charset="-122"/>
              </a:rPr>
              <a:t>if </a:t>
            </a:r>
            <a:r>
              <a:rPr lang="en-US" altLang="zh-CN" i="1" dirty="0">
                <a:ea typeface="宋体" pitchFamily="2" charset="-122"/>
              </a:rPr>
              <a:t>p</a:t>
            </a:r>
            <a:r>
              <a:rPr lang="en-US" altLang="zh-CN" dirty="0">
                <a:ea typeface="宋体" pitchFamily="2" charset="-122"/>
              </a:rPr>
              <a:t>, </a:t>
            </a:r>
            <a:r>
              <a:rPr lang="en-US" altLang="zh-CN" i="1" dirty="0">
                <a:ea typeface="宋体" pitchFamily="2" charset="-122"/>
              </a:rPr>
              <a:t>q</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dirty="0">
                <a:ea typeface="宋体" pitchFamily="2" charset="-122"/>
              </a:rPr>
              <a:t>when </a:t>
            </a:r>
            <a:r>
              <a:rPr lang="en-US" altLang="zh-CN" i="1" dirty="0">
                <a:ea typeface="宋体" pitchFamily="2" charset="-122"/>
              </a:rPr>
              <a:t>p</a:t>
            </a:r>
            <a:r>
              <a:rPr lang="en-US" altLang="zh-CN" dirty="0">
                <a:ea typeface="宋体" pitchFamily="2" charset="-122"/>
              </a:rPr>
              <a:t>, </a:t>
            </a:r>
            <a:r>
              <a:rPr lang="en-US" altLang="zh-CN" i="1" dirty="0">
                <a:ea typeface="宋体" pitchFamily="2" charset="-122"/>
              </a:rPr>
              <a:t>q</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dirty="0">
                <a:ea typeface="宋体" pitchFamily="2" charset="-122"/>
              </a:rPr>
              <a:t>whenever </a:t>
            </a:r>
            <a:r>
              <a:rPr lang="en-US" altLang="zh-CN" i="1" dirty="0">
                <a:ea typeface="宋体" pitchFamily="2" charset="-122"/>
              </a:rPr>
              <a:t>p</a:t>
            </a:r>
            <a:r>
              <a:rPr lang="en-US" altLang="zh-CN" dirty="0">
                <a:ea typeface="宋体" pitchFamily="2" charset="-122"/>
              </a:rPr>
              <a:t>, </a:t>
            </a:r>
            <a:r>
              <a:rPr lang="en-US" altLang="zh-CN" i="1" dirty="0">
                <a:ea typeface="宋体" pitchFamily="2" charset="-122"/>
              </a:rPr>
              <a:t>q</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i="1" dirty="0">
                <a:ea typeface="宋体" pitchFamily="2" charset="-122"/>
              </a:rPr>
              <a:t>q </a:t>
            </a:r>
            <a:r>
              <a:rPr lang="en-US" altLang="zh-CN" dirty="0">
                <a:ea typeface="宋体" pitchFamily="2" charset="-122"/>
              </a:rPr>
              <a:t>if </a:t>
            </a:r>
            <a:r>
              <a:rPr lang="en-US" altLang="zh-CN" i="1" dirty="0">
                <a:ea typeface="宋体" pitchFamily="2" charset="-122"/>
              </a:rPr>
              <a:t>p</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i="1" dirty="0">
                <a:ea typeface="宋体" pitchFamily="2" charset="-122"/>
              </a:rPr>
              <a:t>q</a:t>
            </a:r>
            <a:r>
              <a:rPr lang="en-US" altLang="zh-CN" dirty="0">
                <a:ea typeface="宋体" pitchFamily="2" charset="-122"/>
              </a:rPr>
              <a:t> when </a:t>
            </a:r>
            <a:r>
              <a:rPr lang="en-US" altLang="zh-CN" i="1" dirty="0">
                <a:ea typeface="宋体" pitchFamily="2" charset="-122"/>
              </a:rPr>
              <a:t>p</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i="1" dirty="0">
                <a:ea typeface="宋体" pitchFamily="2" charset="-122"/>
              </a:rPr>
              <a:t>q</a:t>
            </a:r>
            <a:r>
              <a:rPr lang="en-US" altLang="zh-CN" dirty="0">
                <a:ea typeface="宋体" pitchFamily="2" charset="-122"/>
              </a:rPr>
              <a:t> whenever </a:t>
            </a:r>
            <a:r>
              <a:rPr lang="en-US" altLang="zh-CN" i="1" dirty="0">
                <a:ea typeface="宋体" pitchFamily="2" charset="-122"/>
              </a:rPr>
              <a:t>p</a:t>
            </a:r>
            <a:r>
              <a:rPr lang="en-US" altLang="zh-CN" dirty="0">
                <a:latin typeface="Times New Roman" pitchFamily="18" charset="0"/>
                <a:ea typeface="宋体" pitchFamily="2" charset="-122"/>
              </a:rPr>
              <a:t>”</a:t>
            </a:r>
            <a:endParaRPr lang="en-US" altLang="zh-CN" dirty="0">
              <a:ea typeface="宋体" pitchFamily="2" charset="-122"/>
            </a:endParaRPr>
          </a:p>
        </p:txBody>
      </p:sp>
      <p:sp>
        <p:nvSpPr>
          <p:cNvPr id="29701" name="Rectangle 4"/>
          <p:cNvSpPr>
            <a:spLocks noGrp="1" noChangeArrowheads="1"/>
          </p:cNvSpPr>
          <p:nvPr>
            <p:ph type="body" sz="half" idx="2"/>
          </p:nvPr>
        </p:nvSpPr>
        <p:spPr>
          <a:xfrm>
            <a:off x="4652963" y="1419225"/>
            <a:ext cx="4033837" cy="4879975"/>
          </a:xfrm>
        </p:spPr>
        <p:txBody>
          <a:bodyPr/>
          <a:lstStyle/>
          <a:p>
            <a:pPr eaLnBrk="1" hangingPunct="1"/>
            <a:r>
              <a:rPr lang="en-US" altLang="zh-CN" dirty="0">
                <a:latin typeface="Times New Roman" pitchFamily="18" charset="0"/>
                <a:ea typeface="宋体" pitchFamily="2" charset="-122"/>
              </a:rPr>
              <a:t>“</a:t>
            </a:r>
            <a:r>
              <a:rPr lang="en-US" altLang="zh-CN" i="1" dirty="0">
                <a:solidFill>
                  <a:srgbClr val="FF0000"/>
                </a:solidFill>
                <a:ea typeface="宋体" pitchFamily="2" charset="-122"/>
              </a:rPr>
              <a:t>p </a:t>
            </a:r>
            <a:r>
              <a:rPr lang="en-US" altLang="zh-CN" dirty="0">
                <a:solidFill>
                  <a:srgbClr val="FF0000"/>
                </a:solidFill>
                <a:ea typeface="宋体" pitchFamily="2" charset="-122"/>
              </a:rPr>
              <a:t>only if (</a:t>
            </a:r>
            <a:r>
              <a:rPr lang="zh-CN" altLang="en-US" dirty="0">
                <a:solidFill>
                  <a:srgbClr val="FF0000"/>
                </a:solidFill>
                <a:ea typeface="宋体" pitchFamily="2" charset="-122"/>
              </a:rPr>
              <a:t>只有</a:t>
            </a:r>
            <a:r>
              <a:rPr lang="en-US" altLang="zh-CN" dirty="0">
                <a:solidFill>
                  <a:srgbClr val="FF0000"/>
                </a:solidFill>
                <a:ea typeface="宋体" pitchFamily="2" charset="-122"/>
              </a:rPr>
              <a:t>) </a:t>
            </a:r>
            <a:r>
              <a:rPr lang="en-US" altLang="zh-CN" i="1" dirty="0">
                <a:solidFill>
                  <a:srgbClr val="FF0000"/>
                </a:solidFill>
                <a:ea typeface="宋体" pitchFamily="2" charset="-122"/>
              </a:rPr>
              <a:t>q</a:t>
            </a:r>
            <a:r>
              <a:rPr lang="en-US" altLang="zh-CN" dirty="0">
                <a:latin typeface="Times New Roman" pitchFamily="18" charset="0"/>
                <a:ea typeface="宋体" pitchFamily="2" charset="-122"/>
              </a:rPr>
              <a:t>”  </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i="1" dirty="0">
                <a:ea typeface="宋体" pitchFamily="2" charset="-122"/>
              </a:rPr>
              <a:t>p </a:t>
            </a:r>
            <a:r>
              <a:rPr lang="en-US" altLang="zh-CN" dirty="0">
                <a:ea typeface="宋体" pitchFamily="2" charset="-122"/>
              </a:rPr>
              <a:t>is sufficient for </a:t>
            </a:r>
            <a:r>
              <a:rPr lang="en-US" altLang="zh-CN" i="1" dirty="0">
                <a:ea typeface="宋体" pitchFamily="2" charset="-122"/>
              </a:rPr>
              <a:t>q</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i="1" dirty="0">
                <a:ea typeface="宋体" pitchFamily="2" charset="-122"/>
              </a:rPr>
              <a:t>q</a:t>
            </a:r>
            <a:r>
              <a:rPr lang="en-US" altLang="zh-CN" dirty="0">
                <a:ea typeface="宋体" pitchFamily="2" charset="-122"/>
              </a:rPr>
              <a:t> is necessary for </a:t>
            </a:r>
            <a:r>
              <a:rPr lang="en-US" altLang="zh-CN" i="1" dirty="0">
                <a:ea typeface="宋体" pitchFamily="2" charset="-122"/>
              </a:rPr>
              <a:t>p</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i="1" dirty="0">
                <a:ea typeface="宋体" pitchFamily="2" charset="-122"/>
              </a:rPr>
              <a:t>q</a:t>
            </a:r>
            <a:r>
              <a:rPr lang="en-US" altLang="zh-CN" dirty="0">
                <a:ea typeface="宋体" pitchFamily="2" charset="-122"/>
              </a:rPr>
              <a:t> follows from </a:t>
            </a:r>
            <a:r>
              <a:rPr lang="en-US" altLang="zh-CN" i="1" dirty="0">
                <a:ea typeface="宋体" pitchFamily="2" charset="-122"/>
              </a:rPr>
              <a:t>p</a:t>
            </a:r>
            <a:r>
              <a:rPr lang="en-US" altLang="zh-CN" dirty="0">
                <a:latin typeface="Times New Roman" pitchFamily="18" charset="0"/>
                <a:ea typeface="宋体" pitchFamily="2" charset="-122"/>
              </a:rPr>
              <a:t>”</a:t>
            </a:r>
            <a:endParaRPr lang="en-US" altLang="zh-CN" dirty="0">
              <a:ea typeface="宋体" pitchFamily="2" charset="-122"/>
            </a:endParaRPr>
          </a:p>
          <a:p>
            <a:pPr eaLnBrk="1" hangingPunct="1"/>
            <a:r>
              <a:rPr lang="en-US" altLang="zh-CN" dirty="0">
                <a:latin typeface="Times New Roman" pitchFamily="18" charset="0"/>
                <a:ea typeface="宋体" pitchFamily="2" charset="-122"/>
              </a:rPr>
              <a:t>“</a:t>
            </a:r>
            <a:r>
              <a:rPr lang="en-US" altLang="zh-CN" i="1" dirty="0">
                <a:ea typeface="宋体" pitchFamily="2" charset="-122"/>
              </a:rPr>
              <a:t>q </a:t>
            </a:r>
            <a:r>
              <a:rPr lang="en-US" altLang="zh-CN" dirty="0">
                <a:ea typeface="宋体" pitchFamily="2" charset="-122"/>
              </a:rPr>
              <a:t>is implied by </a:t>
            </a:r>
            <a:r>
              <a:rPr lang="en-US" altLang="zh-CN" i="1" dirty="0">
                <a:ea typeface="宋体" pitchFamily="2" charset="-122"/>
              </a:rPr>
              <a:t>p</a:t>
            </a:r>
            <a:r>
              <a:rPr lang="en-US" altLang="zh-CN" dirty="0">
                <a:latin typeface="Times New Roman" pitchFamily="18" charset="0"/>
                <a:ea typeface="宋体" pitchFamily="2" charset="-122"/>
              </a:rPr>
              <a:t>”</a:t>
            </a:r>
          </a:p>
          <a:p>
            <a:pPr eaLnBrk="1" hangingPunct="1"/>
            <a:r>
              <a:rPr lang="en-US" altLang="zh-CN" dirty="0">
                <a:ea typeface="宋体" pitchFamily="2" charset="-122"/>
              </a:rPr>
              <a:t>“</a:t>
            </a:r>
            <a:r>
              <a:rPr lang="en-US" altLang="zh-CN" i="1" dirty="0">
                <a:solidFill>
                  <a:srgbClr val="FF0000"/>
                </a:solidFill>
                <a:ea typeface="宋体" pitchFamily="2" charset="-122"/>
              </a:rPr>
              <a:t>q </a:t>
            </a:r>
            <a:r>
              <a:rPr lang="en-US" altLang="zh-CN" dirty="0">
                <a:solidFill>
                  <a:srgbClr val="FF0000"/>
                </a:solidFill>
                <a:ea typeface="宋体" pitchFamily="2" charset="-122"/>
              </a:rPr>
              <a:t>unless (</a:t>
            </a:r>
            <a:r>
              <a:rPr lang="zh-CN" altLang="en-US" dirty="0">
                <a:solidFill>
                  <a:srgbClr val="FF0000"/>
                </a:solidFill>
                <a:ea typeface="宋体" pitchFamily="2" charset="-122"/>
              </a:rPr>
              <a:t>除非</a:t>
            </a:r>
            <a:r>
              <a:rPr lang="en-US" altLang="zh-CN" dirty="0">
                <a:solidFill>
                  <a:srgbClr val="FF0000"/>
                </a:solidFill>
                <a:ea typeface="宋体" pitchFamily="2" charset="-122"/>
              </a:rPr>
              <a:t>)</a:t>
            </a:r>
            <a:r>
              <a:rPr lang="zh-CN" altLang="en-US" dirty="0">
                <a:solidFill>
                  <a:srgbClr val="FF0000"/>
                </a:solidFill>
                <a:ea typeface="宋体" pitchFamily="2" charset="-122"/>
              </a:rPr>
              <a:t>￢</a:t>
            </a:r>
            <a:r>
              <a:rPr lang="en-US" altLang="zh-CN" i="1" dirty="0">
                <a:solidFill>
                  <a:srgbClr val="FF0000"/>
                </a:solidFill>
                <a:ea typeface="宋体" pitchFamily="2" charset="-122"/>
              </a:rPr>
              <a:t>p</a:t>
            </a:r>
            <a:r>
              <a:rPr lang="en-US" altLang="zh-CN" dirty="0">
                <a:ea typeface="宋体" pitchFamily="2" charset="-122"/>
              </a:rPr>
              <a:t>”</a:t>
            </a:r>
          </a:p>
          <a:p>
            <a:pPr eaLnBrk="1" hangingPunct="1"/>
            <a:r>
              <a:rPr lang="en-US" altLang="zh-CN" dirty="0">
                <a:ea typeface="宋体" pitchFamily="2" charset="-122"/>
              </a:rPr>
              <a:t> </a:t>
            </a:r>
            <a:r>
              <a:rPr lang="zh-CN" altLang="en-US" sz="2400" dirty="0">
                <a:solidFill>
                  <a:schemeClr val="accent2"/>
                </a:solidFill>
                <a:ea typeface="宋体" pitchFamily="2" charset="-122"/>
              </a:rPr>
              <a:t>你会挂科的，除非你努力学习。</a:t>
            </a:r>
            <a:endParaRPr lang="en-US" altLang="zh-CN" sz="2400" dirty="0">
              <a:solidFill>
                <a:schemeClr val="accent2"/>
              </a:solidFill>
              <a:ea typeface="宋体" pitchFamily="2" charset="-122"/>
            </a:endParaRPr>
          </a:p>
          <a:p>
            <a:pPr eaLnBrk="1" hangingPunct="1">
              <a:buNone/>
            </a:pPr>
            <a:r>
              <a:rPr lang="zh-CN" altLang="en-US" sz="2400" dirty="0">
                <a:solidFill>
                  <a:schemeClr val="accent2"/>
                </a:solidFill>
                <a:ea typeface="宋体" pitchFamily="2" charset="-122"/>
              </a:rPr>
              <a:t>你会变胖的，除非你现在开始减肥。</a:t>
            </a:r>
            <a:endParaRPr lang="en-US" altLang="zh-CN" sz="2400" dirty="0">
              <a:solidFill>
                <a:schemeClr val="accent2"/>
              </a:solidFill>
              <a:ea typeface="宋体" pitchFamily="2" charset="-122"/>
            </a:endParaRPr>
          </a:p>
          <a:p>
            <a:pPr eaLnBrk="1" hangingPunct="1">
              <a:buFont typeface="Wingdings" pitchFamily="2" charset="2"/>
              <a:buNone/>
            </a:pPr>
            <a:endParaRPr lang="en-US" altLang="zh-CN" sz="2400" dirty="0">
              <a:solidFill>
                <a:schemeClr val="accent2"/>
              </a:solidFill>
              <a:ea typeface="宋体" pitchFamily="2" charset="-122"/>
            </a:endParaRPr>
          </a:p>
        </p:txBody>
      </p:sp>
      <p:sp>
        <p:nvSpPr>
          <p:cNvPr id="2" name="日期占位符 1"/>
          <p:cNvSpPr>
            <a:spLocks noGrp="1"/>
          </p:cNvSpPr>
          <p:nvPr>
            <p:ph type="dt" sz="quarter" idx="10"/>
          </p:nvPr>
        </p:nvSpPr>
        <p:spPr/>
        <p:txBody>
          <a:bodyPr/>
          <a:lstStyle/>
          <a:p>
            <a:pPr>
              <a:defRPr/>
            </a:pPr>
            <a:fld id="{35862957-6FE6-4B39-8245-4DE758F6AF2D}"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1000"/>
                                        <p:tgtEl>
                                          <p:spTgt spid="29700">
                                            <p:txEl>
                                              <p:pRg st="0" end="0"/>
                                            </p:txEl>
                                          </p:spTgt>
                                        </p:tgtEl>
                                      </p:cBhvr>
                                    </p:animEffect>
                                    <p:anim calcmode="lin" valueType="num">
                                      <p:cBhvr>
                                        <p:cTn id="8" dur="10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7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700">
                                            <p:txEl>
                                              <p:pRg st="1" end="1"/>
                                            </p:txEl>
                                          </p:spTgt>
                                        </p:tgtEl>
                                        <p:attrNameLst>
                                          <p:attrName>style.visibility</p:attrName>
                                        </p:attrNameLst>
                                      </p:cBhvr>
                                      <p:to>
                                        <p:strVal val="visible"/>
                                      </p:to>
                                    </p:set>
                                    <p:animEffect transition="in" filter="fade">
                                      <p:cBhvr>
                                        <p:cTn id="14" dur="1000"/>
                                        <p:tgtEl>
                                          <p:spTgt spid="29700">
                                            <p:txEl>
                                              <p:pRg st="1" end="1"/>
                                            </p:txEl>
                                          </p:spTgt>
                                        </p:tgtEl>
                                      </p:cBhvr>
                                    </p:animEffect>
                                    <p:anim calcmode="lin" valueType="num">
                                      <p:cBhvr>
                                        <p:cTn id="15" dur="10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7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700">
                                            <p:txEl>
                                              <p:pRg st="2" end="2"/>
                                            </p:txEl>
                                          </p:spTgt>
                                        </p:tgtEl>
                                        <p:attrNameLst>
                                          <p:attrName>style.visibility</p:attrName>
                                        </p:attrNameLst>
                                      </p:cBhvr>
                                      <p:to>
                                        <p:strVal val="visible"/>
                                      </p:to>
                                    </p:set>
                                    <p:animEffect transition="in" filter="fade">
                                      <p:cBhvr>
                                        <p:cTn id="21" dur="1000"/>
                                        <p:tgtEl>
                                          <p:spTgt spid="29700">
                                            <p:txEl>
                                              <p:pRg st="2" end="2"/>
                                            </p:txEl>
                                          </p:spTgt>
                                        </p:tgtEl>
                                      </p:cBhvr>
                                    </p:animEffect>
                                    <p:anim calcmode="lin" valueType="num">
                                      <p:cBhvr>
                                        <p:cTn id="22" dur="1000" fill="hold"/>
                                        <p:tgtEl>
                                          <p:spTgt spid="2970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7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9700">
                                            <p:txEl>
                                              <p:pRg st="3" end="3"/>
                                            </p:txEl>
                                          </p:spTgt>
                                        </p:tgtEl>
                                        <p:attrNameLst>
                                          <p:attrName>style.visibility</p:attrName>
                                        </p:attrNameLst>
                                      </p:cBhvr>
                                      <p:to>
                                        <p:strVal val="visible"/>
                                      </p:to>
                                    </p:set>
                                    <p:animEffect transition="in" filter="fade">
                                      <p:cBhvr>
                                        <p:cTn id="28" dur="1000"/>
                                        <p:tgtEl>
                                          <p:spTgt spid="29700">
                                            <p:txEl>
                                              <p:pRg st="3" end="3"/>
                                            </p:txEl>
                                          </p:spTgt>
                                        </p:tgtEl>
                                      </p:cBhvr>
                                    </p:animEffect>
                                    <p:anim calcmode="lin" valueType="num">
                                      <p:cBhvr>
                                        <p:cTn id="29" dur="1000" fill="hold"/>
                                        <p:tgtEl>
                                          <p:spTgt spid="2970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970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700">
                                            <p:txEl>
                                              <p:pRg st="4" end="4"/>
                                            </p:txEl>
                                          </p:spTgt>
                                        </p:tgtEl>
                                        <p:attrNameLst>
                                          <p:attrName>style.visibility</p:attrName>
                                        </p:attrNameLst>
                                      </p:cBhvr>
                                      <p:to>
                                        <p:strVal val="visible"/>
                                      </p:to>
                                    </p:set>
                                    <p:animEffect transition="in" filter="fade">
                                      <p:cBhvr>
                                        <p:cTn id="35" dur="1000"/>
                                        <p:tgtEl>
                                          <p:spTgt spid="29700">
                                            <p:txEl>
                                              <p:pRg st="4" end="4"/>
                                            </p:txEl>
                                          </p:spTgt>
                                        </p:tgtEl>
                                      </p:cBhvr>
                                    </p:animEffect>
                                    <p:anim calcmode="lin" valueType="num">
                                      <p:cBhvr>
                                        <p:cTn id="36" dur="1000" fill="hold"/>
                                        <p:tgtEl>
                                          <p:spTgt spid="2970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970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9700">
                                            <p:txEl>
                                              <p:pRg st="5" end="5"/>
                                            </p:txEl>
                                          </p:spTgt>
                                        </p:tgtEl>
                                        <p:attrNameLst>
                                          <p:attrName>style.visibility</p:attrName>
                                        </p:attrNameLst>
                                      </p:cBhvr>
                                      <p:to>
                                        <p:strVal val="visible"/>
                                      </p:to>
                                    </p:set>
                                    <p:animEffect transition="in" filter="fade">
                                      <p:cBhvr>
                                        <p:cTn id="42" dur="1000"/>
                                        <p:tgtEl>
                                          <p:spTgt spid="29700">
                                            <p:txEl>
                                              <p:pRg st="5" end="5"/>
                                            </p:txEl>
                                          </p:spTgt>
                                        </p:tgtEl>
                                      </p:cBhvr>
                                    </p:animEffect>
                                    <p:anim calcmode="lin" valueType="num">
                                      <p:cBhvr>
                                        <p:cTn id="43" dur="1000" fill="hold"/>
                                        <p:tgtEl>
                                          <p:spTgt spid="29700">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970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9700">
                                            <p:txEl>
                                              <p:pRg st="6" end="6"/>
                                            </p:txEl>
                                          </p:spTgt>
                                        </p:tgtEl>
                                        <p:attrNameLst>
                                          <p:attrName>style.visibility</p:attrName>
                                        </p:attrNameLst>
                                      </p:cBhvr>
                                      <p:to>
                                        <p:strVal val="visible"/>
                                      </p:to>
                                    </p:set>
                                    <p:animEffect transition="in" filter="fade">
                                      <p:cBhvr>
                                        <p:cTn id="49" dur="1000"/>
                                        <p:tgtEl>
                                          <p:spTgt spid="29700">
                                            <p:txEl>
                                              <p:pRg st="6" end="6"/>
                                            </p:txEl>
                                          </p:spTgt>
                                        </p:tgtEl>
                                      </p:cBhvr>
                                    </p:animEffect>
                                    <p:anim calcmode="lin" valueType="num">
                                      <p:cBhvr>
                                        <p:cTn id="50" dur="1000" fill="hold"/>
                                        <p:tgtEl>
                                          <p:spTgt spid="29700">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970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9700">
                                            <p:txEl>
                                              <p:pRg st="7" end="7"/>
                                            </p:txEl>
                                          </p:spTgt>
                                        </p:tgtEl>
                                        <p:attrNameLst>
                                          <p:attrName>style.visibility</p:attrName>
                                        </p:attrNameLst>
                                      </p:cBhvr>
                                      <p:to>
                                        <p:strVal val="visible"/>
                                      </p:to>
                                    </p:set>
                                    <p:animEffect transition="in" filter="fade">
                                      <p:cBhvr>
                                        <p:cTn id="56" dur="1000"/>
                                        <p:tgtEl>
                                          <p:spTgt spid="29700">
                                            <p:txEl>
                                              <p:pRg st="7" end="7"/>
                                            </p:txEl>
                                          </p:spTgt>
                                        </p:tgtEl>
                                      </p:cBhvr>
                                    </p:animEffect>
                                    <p:anim calcmode="lin" valueType="num">
                                      <p:cBhvr>
                                        <p:cTn id="57" dur="1000" fill="hold"/>
                                        <p:tgtEl>
                                          <p:spTgt spid="29700">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970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9701">
                                            <p:txEl>
                                              <p:pRg st="0" end="0"/>
                                            </p:txEl>
                                          </p:spTgt>
                                        </p:tgtEl>
                                        <p:attrNameLst>
                                          <p:attrName>style.visibility</p:attrName>
                                        </p:attrNameLst>
                                      </p:cBhvr>
                                      <p:to>
                                        <p:strVal val="visible"/>
                                      </p:to>
                                    </p:set>
                                    <p:animEffect transition="in" filter="fade">
                                      <p:cBhvr>
                                        <p:cTn id="63" dur="500"/>
                                        <p:tgtEl>
                                          <p:spTgt spid="29701">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701">
                                            <p:txEl>
                                              <p:pRg st="1" end="1"/>
                                            </p:txEl>
                                          </p:spTgt>
                                        </p:tgtEl>
                                        <p:attrNameLst>
                                          <p:attrName>style.visibility</p:attrName>
                                        </p:attrNameLst>
                                      </p:cBhvr>
                                      <p:to>
                                        <p:strVal val="visible"/>
                                      </p:to>
                                    </p:set>
                                    <p:animEffect transition="in" filter="fade">
                                      <p:cBhvr>
                                        <p:cTn id="68" dur="500"/>
                                        <p:tgtEl>
                                          <p:spTgt spid="29701">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9701">
                                            <p:txEl>
                                              <p:pRg st="2" end="2"/>
                                            </p:txEl>
                                          </p:spTgt>
                                        </p:tgtEl>
                                        <p:attrNameLst>
                                          <p:attrName>style.visibility</p:attrName>
                                        </p:attrNameLst>
                                      </p:cBhvr>
                                      <p:to>
                                        <p:strVal val="visible"/>
                                      </p:to>
                                    </p:set>
                                    <p:animEffect transition="in" filter="fade">
                                      <p:cBhvr>
                                        <p:cTn id="73" dur="500"/>
                                        <p:tgtEl>
                                          <p:spTgt spid="29701">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9701">
                                            <p:txEl>
                                              <p:pRg st="3" end="3"/>
                                            </p:txEl>
                                          </p:spTgt>
                                        </p:tgtEl>
                                        <p:attrNameLst>
                                          <p:attrName>style.visibility</p:attrName>
                                        </p:attrNameLst>
                                      </p:cBhvr>
                                      <p:to>
                                        <p:strVal val="visible"/>
                                      </p:to>
                                    </p:set>
                                    <p:animEffect transition="in" filter="fade">
                                      <p:cBhvr>
                                        <p:cTn id="78" dur="500"/>
                                        <p:tgtEl>
                                          <p:spTgt spid="29701">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9701">
                                            <p:txEl>
                                              <p:pRg st="4" end="4"/>
                                            </p:txEl>
                                          </p:spTgt>
                                        </p:tgtEl>
                                        <p:attrNameLst>
                                          <p:attrName>style.visibility</p:attrName>
                                        </p:attrNameLst>
                                      </p:cBhvr>
                                      <p:to>
                                        <p:strVal val="visible"/>
                                      </p:to>
                                    </p:set>
                                    <p:animEffect transition="in" filter="fade">
                                      <p:cBhvr>
                                        <p:cTn id="83" dur="500"/>
                                        <p:tgtEl>
                                          <p:spTgt spid="29701">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701">
                                            <p:txEl>
                                              <p:pRg st="5" end="5"/>
                                            </p:txEl>
                                          </p:spTgt>
                                        </p:tgtEl>
                                        <p:attrNameLst>
                                          <p:attrName>style.visibility</p:attrName>
                                        </p:attrNameLst>
                                      </p:cBhvr>
                                      <p:to>
                                        <p:strVal val="visible"/>
                                      </p:to>
                                    </p:set>
                                    <p:animEffect transition="in" filter="fade">
                                      <p:cBhvr>
                                        <p:cTn id="88" dur="500"/>
                                        <p:tgtEl>
                                          <p:spTgt spid="29701">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9701">
                                            <p:txEl>
                                              <p:pRg st="6" end="6"/>
                                            </p:txEl>
                                          </p:spTgt>
                                        </p:tgtEl>
                                        <p:attrNameLst>
                                          <p:attrName>style.visibility</p:attrName>
                                        </p:attrNameLst>
                                      </p:cBhvr>
                                      <p:to>
                                        <p:strVal val="visible"/>
                                      </p:to>
                                    </p:set>
                                    <p:animEffect transition="in" filter="fade">
                                      <p:cBhvr>
                                        <p:cTn id="93" dur="500"/>
                                        <p:tgtEl>
                                          <p:spTgt spid="29701">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9701">
                                            <p:txEl>
                                              <p:pRg st="7" end="7"/>
                                            </p:txEl>
                                          </p:spTgt>
                                        </p:tgtEl>
                                        <p:attrNameLst>
                                          <p:attrName>style.visibility</p:attrName>
                                        </p:attrNameLst>
                                      </p:cBhvr>
                                      <p:to>
                                        <p:strVal val="visible"/>
                                      </p:to>
                                    </p:set>
                                    <p:animEffect transition="in" filter="fade">
                                      <p:cBhvr>
                                        <p:cTn id="98" dur="500"/>
                                        <p:tgtEl>
                                          <p:spTgt spid="2970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297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A152C687-35A1-4DD7-97FB-A40DD8B166EF}" type="slidenum">
              <a:rPr lang="en-US" altLang="zh-CN"/>
              <a:pPr>
                <a:defRPr/>
              </a:pPr>
              <a:t>3</a:t>
            </a:fld>
            <a:endParaRPr lang="en-US" altLang="zh-CN"/>
          </a:p>
        </p:txBody>
      </p:sp>
      <p:sp>
        <p:nvSpPr>
          <p:cNvPr id="5123" name="Rectangle 2"/>
          <p:cNvSpPr>
            <a:spLocks noGrp="1" noChangeArrowheads="1"/>
          </p:cNvSpPr>
          <p:nvPr>
            <p:ph type="title"/>
          </p:nvPr>
        </p:nvSpPr>
        <p:spPr/>
        <p:txBody>
          <a:bodyPr/>
          <a:lstStyle/>
          <a:p>
            <a:pPr eaLnBrk="1" hangingPunct="1"/>
            <a:r>
              <a:rPr lang="en-US" altLang="zh-CN">
                <a:ea typeface="宋体" pitchFamily="2" charset="-122"/>
              </a:rPr>
              <a:t>Contents</a:t>
            </a:r>
            <a:endParaRPr lang="en-US" altLang="zh-CN">
              <a:solidFill>
                <a:schemeClr val="accent1"/>
              </a:solidFill>
              <a:ea typeface="宋体" pitchFamily="2" charset="-122"/>
            </a:endParaRPr>
          </a:p>
        </p:txBody>
      </p:sp>
      <p:grpSp>
        <p:nvGrpSpPr>
          <p:cNvPr id="5124" name="Group 29"/>
          <p:cNvGrpSpPr>
            <a:grpSpLocks/>
          </p:cNvGrpSpPr>
          <p:nvPr/>
        </p:nvGrpSpPr>
        <p:grpSpPr bwMode="auto">
          <a:xfrm>
            <a:off x="2057400" y="1828800"/>
            <a:ext cx="4724400" cy="4114800"/>
            <a:chOff x="1296" y="1152"/>
            <a:chExt cx="2976" cy="2592"/>
          </a:xfrm>
        </p:grpSpPr>
        <p:sp>
          <p:nvSpPr>
            <p:cNvPr id="5126" name="AutoShape 4"/>
            <p:cNvSpPr>
              <a:spLocks noChangeArrowheads="1"/>
            </p:cNvSpPr>
            <p:nvPr/>
          </p:nvSpPr>
          <p:spPr bwMode="gray">
            <a:xfrm>
              <a:off x="1536" y="1227"/>
              <a:ext cx="2736" cy="288"/>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27" name="AutoShape 5"/>
            <p:cNvSpPr>
              <a:spLocks noChangeArrowheads="1"/>
            </p:cNvSpPr>
            <p:nvPr/>
          </p:nvSpPr>
          <p:spPr bwMode="gray">
            <a:xfrm>
              <a:off x="1296" y="1152"/>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28" name="Text Box 6"/>
            <p:cNvSpPr txBox="1">
              <a:spLocks noChangeArrowheads="1"/>
            </p:cNvSpPr>
            <p:nvPr/>
          </p:nvSpPr>
          <p:spPr bwMode="gray">
            <a:xfrm>
              <a:off x="1680" y="1262"/>
              <a:ext cx="2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t>Propositions</a:t>
              </a:r>
            </a:p>
          </p:txBody>
        </p:sp>
        <p:sp>
          <p:nvSpPr>
            <p:cNvPr id="5129" name="Text Box 7"/>
            <p:cNvSpPr txBox="1">
              <a:spLocks noChangeArrowheads="1"/>
            </p:cNvSpPr>
            <p:nvPr/>
          </p:nvSpPr>
          <p:spPr bwMode="gray">
            <a:xfrm>
              <a:off x="1393" y="121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a:solidFill>
                    <a:schemeClr val="bg1"/>
                  </a:solidFill>
                </a:rPr>
                <a:t>1</a:t>
              </a:r>
            </a:p>
          </p:txBody>
        </p:sp>
        <p:sp>
          <p:nvSpPr>
            <p:cNvPr id="5130" name="AutoShape 9"/>
            <p:cNvSpPr>
              <a:spLocks noChangeArrowheads="1"/>
            </p:cNvSpPr>
            <p:nvPr/>
          </p:nvSpPr>
          <p:spPr bwMode="gray">
            <a:xfrm>
              <a:off x="1536" y="1755"/>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31" name="AutoShape 10"/>
            <p:cNvSpPr>
              <a:spLocks noChangeArrowheads="1"/>
            </p:cNvSpPr>
            <p:nvPr/>
          </p:nvSpPr>
          <p:spPr bwMode="gray">
            <a:xfrm>
              <a:off x="1296" y="1680"/>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32" name="Text Box 11"/>
            <p:cNvSpPr txBox="1">
              <a:spLocks noChangeArrowheads="1"/>
            </p:cNvSpPr>
            <p:nvPr/>
          </p:nvSpPr>
          <p:spPr bwMode="gray">
            <a:xfrm>
              <a:off x="1728" y="1790"/>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t>Implications</a:t>
              </a:r>
            </a:p>
          </p:txBody>
        </p:sp>
        <p:sp>
          <p:nvSpPr>
            <p:cNvPr id="5133" name="Text Box 12"/>
            <p:cNvSpPr txBox="1">
              <a:spLocks noChangeArrowheads="1"/>
            </p:cNvSpPr>
            <p:nvPr/>
          </p:nvSpPr>
          <p:spPr bwMode="gray">
            <a:xfrm>
              <a:off x="1393" y="174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a:solidFill>
                    <a:schemeClr val="bg1"/>
                  </a:solidFill>
                </a:rPr>
                <a:t>2</a:t>
              </a:r>
            </a:p>
          </p:txBody>
        </p:sp>
        <p:sp>
          <p:nvSpPr>
            <p:cNvPr id="5134" name="AutoShape 14"/>
            <p:cNvSpPr>
              <a:spLocks noChangeArrowheads="1"/>
            </p:cNvSpPr>
            <p:nvPr/>
          </p:nvSpPr>
          <p:spPr bwMode="gray">
            <a:xfrm>
              <a:off x="1536" y="2283"/>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35" name="AutoShape 15"/>
            <p:cNvSpPr>
              <a:spLocks noChangeArrowheads="1"/>
            </p:cNvSpPr>
            <p:nvPr/>
          </p:nvSpPr>
          <p:spPr bwMode="gray">
            <a:xfrm>
              <a:off x="1296" y="2208"/>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36" name="Text Box 16"/>
            <p:cNvSpPr txBox="1">
              <a:spLocks noChangeArrowheads="1"/>
            </p:cNvSpPr>
            <p:nvPr/>
          </p:nvSpPr>
          <p:spPr bwMode="gray">
            <a:xfrm>
              <a:off x="1680" y="2318"/>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t>  Precedence of Logical Operators</a:t>
              </a:r>
            </a:p>
          </p:txBody>
        </p:sp>
        <p:sp>
          <p:nvSpPr>
            <p:cNvPr id="5137" name="Text Box 17"/>
            <p:cNvSpPr txBox="1">
              <a:spLocks noChangeArrowheads="1"/>
            </p:cNvSpPr>
            <p:nvPr/>
          </p:nvSpPr>
          <p:spPr bwMode="gray">
            <a:xfrm>
              <a:off x="1393" y="227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a:solidFill>
                    <a:schemeClr val="bg1"/>
                  </a:solidFill>
                </a:rPr>
                <a:t>3</a:t>
              </a:r>
            </a:p>
          </p:txBody>
        </p:sp>
        <p:sp>
          <p:nvSpPr>
            <p:cNvPr id="5138" name="AutoShape 19"/>
            <p:cNvSpPr>
              <a:spLocks noChangeArrowheads="1"/>
            </p:cNvSpPr>
            <p:nvPr/>
          </p:nvSpPr>
          <p:spPr bwMode="gray">
            <a:xfrm>
              <a:off x="1536" y="2859"/>
              <a:ext cx="2736" cy="288"/>
            </a:xfrm>
            <a:prstGeom prst="roundRect">
              <a:avLst>
                <a:gd name="adj" fmla="val 16667"/>
              </a:avLst>
            </a:prstGeom>
            <a:noFill/>
            <a:ln w="28575" algn="ctr">
              <a:solidFill>
                <a:schemeClr val="folHlink"/>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a:p>
          </p:txBody>
        </p:sp>
        <p:sp>
          <p:nvSpPr>
            <p:cNvPr id="5139" name="AutoShape 20"/>
            <p:cNvSpPr>
              <a:spLocks noChangeArrowheads="1"/>
            </p:cNvSpPr>
            <p:nvPr/>
          </p:nvSpPr>
          <p:spPr bwMode="gray">
            <a:xfrm>
              <a:off x="1296" y="278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40" name="Text Box 21"/>
            <p:cNvSpPr txBox="1">
              <a:spLocks noChangeArrowheads="1"/>
            </p:cNvSpPr>
            <p:nvPr/>
          </p:nvSpPr>
          <p:spPr bwMode="gray">
            <a:xfrm>
              <a:off x="1680" y="2894"/>
              <a:ext cx="2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t>Translation</a:t>
              </a:r>
            </a:p>
          </p:txBody>
        </p:sp>
        <p:sp>
          <p:nvSpPr>
            <p:cNvPr id="5141" name="Text Box 22"/>
            <p:cNvSpPr txBox="1">
              <a:spLocks noChangeArrowheads="1"/>
            </p:cNvSpPr>
            <p:nvPr/>
          </p:nvSpPr>
          <p:spPr bwMode="gray">
            <a:xfrm>
              <a:off x="1393" y="2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a:solidFill>
                    <a:schemeClr val="bg1"/>
                  </a:solidFill>
                </a:rPr>
                <a:t>4</a:t>
              </a:r>
            </a:p>
          </p:txBody>
        </p:sp>
        <p:sp>
          <p:nvSpPr>
            <p:cNvPr id="5142" name="AutoShape 25"/>
            <p:cNvSpPr>
              <a:spLocks noChangeArrowheads="1"/>
            </p:cNvSpPr>
            <p:nvPr/>
          </p:nvSpPr>
          <p:spPr bwMode="gray">
            <a:xfrm>
              <a:off x="1536" y="3387"/>
              <a:ext cx="2736" cy="288"/>
            </a:xfrm>
            <a:prstGeom prst="roundRect">
              <a:avLst>
                <a:gd name="adj" fmla="val 16667"/>
              </a:avLst>
            </a:prstGeom>
            <a:noFill/>
            <a:ln w="28575" algn="ctr">
              <a:solidFill>
                <a:schemeClr val="folHlink"/>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zh-CN"/>
            </a:p>
          </p:txBody>
        </p:sp>
        <p:sp>
          <p:nvSpPr>
            <p:cNvPr id="5143" name="AutoShape 26"/>
            <p:cNvSpPr>
              <a:spLocks noChangeArrowheads="1"/>
            </p:cNvSpPr>
            <p:nvPr/>
          </p:nvSpPr>
          <p:spPr bwMode="gray">
            <a:xfrm>
              <a:off x="1296" y="3312"/>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44" name="Text Box 27"/>
            <p:cNvSpPr txBox="1">
              <a:spLocks noChangeArrowheads="1"/>
            </p:cNvSpPr>
            <p:nvPr/>
          </p:nvSpPr>
          <p:spPr bwMode="gray">
            <a:xfrm>
              <a:off x="1680" y="3422"/>
              <a:ext cx="2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t>Application Examples</a:t>
              </a:r>
            </a:p>
          </p:txBody>
        </p:sp>
        <p:sp>
          <p:nvSpPr>
            <p:cNvPr id="5145" name="Text Box 28"/>
            <p:cNvSpPr txBox="1">
              <a:spLocks noChangeArrowheads="1"/>
            </p:cNvSpPr>
            <p:nvPr/>
          </p:nvSpPr>
          <p:spPr bwMode="gray">
            <a:xfrm>
              <a:off x="1393" y="337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a:solidFill>
                    <a:schemeClr val="bg1"/>
                  </a:solidFill>
                </a:rPr>
                <a:t>5</a:t>
              </a:r>
            </a:p>
          </p:txBody>
        </p:sp>
      </p:grpSp>
      <p:sp>
        <p:nvSpPr>
          <p:cNvPr id="2" name="日期占位符 1"/>
          <p:cNvSpPr>
            <a:spLocks noGrp="1"/>
          </p:cNvSpPr>
          <p:nvPr>
            <p:ph type="dt" sz="quarter" idx="10"/>
          </p:nvPr>
        </p:nvSpPr>
        <p:spPr/>
        <p:txBody>
          <a:bodyPr/>
          <a:lstStyle/>
          <a:p>
            <a:pPr>
              <a:defRPr/>
            </a:pPr>
            <a:fld id="{AB47042A-4E04-473C-AB5A-5B2C422650EF}" type="datetime11">
              <a:rPr lang="zh-CN" altLang="en-US"/>
              <a:pPr>
                <a:defRPr/>
              </a:pPr>
              <a:t>23:28:31</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BD55C49-8A3A-432B-A15B-46CFE9833122}" type="slidenum">
              <a:rPr lang="en-US" altLang="zh-CN"/>
              <a:pPr>
                <a:defRPr/>
              </a:pPr>
              <a:t>30</a:t>
            </a:fld>
            <a:endParaRPr lang="en-US" altLang="zh-CN"/>
          </a:p>
        </p:txBody>
      </p:sp>
      <p:sp>
        <p:nvSpPr>
          <p:cNvPr id="30723" name="Rectangle 2"/>
          <p:cNvSpPr>
            <a:spLocks noGrp="1" noChangeArrowheads="1"/>
          </p:cNvSpPr>
          <p:nvPr>
            <p:ph type="title"/>
          </p:nvPr>
        </p:nvSpPr>
        <p:spPr/>
        <p:txBody>
          <a:bodyPr/>
          <a:lstStyle/>
          <a:p>
            <a:pPr eaLnBrk="1" hangingPunct="1"/>
            <a:r>
              <a:rPr lang="en-US" altLang="zh-CN">
                <a:ea typeface="宋体" pitchFamily="2" charset="-122"/>
              </a:rPr>
              <a:t>Contrapositive </a:t>
            </a:r>
            <a:r>
              <a:rPr lang="zh-CN" altLang="en-US">
                <a:ea typeface="宋体" pitchFamily="2" charset="-122"/>
              </a:rPr>
              <a:t>逆反式</a:t>
            </a:r>
            <a:endParaRPr lang="en-US" altLang="zh-CN">
              <a:ea typeface="宋体" pitchFamily="2" charset="-122"/>
            </a:endParaRPr>
          </a:p>
        </p:txBody>
      </p:sp>
      <p:sp>
        <p:nvSpPr>
          <p:cNvPr id="30724" name="Rectangle 3"/>
          <p:cNvSpPr>
            <a:spLocks noGrp="1" noChangeArrowheads="1"/>
          </p:cNvSpPr>
          <p:nvPr>
            <p:ph type="body" idx="1"/>
          </p:nvPr>
        </p:nvSpPr>
        <p:spPr/>
        <p:txBody>
          <a:bodyPr/>
          <a:lstStyle/>
          <a:p>
            <a:pPr eaLnBrk="1" hangingPunct="1">
              <a:buFont typeface="Wingdings" pitchFamily="2" charset="2"/>
              <a:buNone/>
            </a:pPr>
            <a:r>
              <a:rPr lang="en-US" altLang="zh-CN" dirty="0">
                <a:ea typeface="宋体" pitchFamily="2" charset="-122"/>
              </a:rPr>
              <a:t>Some terminology, for an implication </a:t>
            </a:r>
            <a:r>
              <a:rPr lang="en-US" altLang="zh-CN" i="1" dirty="0">
                <a:ea typeface="宋体" pitchFamily="2" charset="-122"/>
              </a:rPr>
              <a:t>p </a:t>
            </a:r>
            <a:r>
              <a:rPr lang="en-US" altLang="zh-CN" dirty="0">
                <a:ea typeface="宋体" pitchFamily="2" charset="-122"/>
                <a:sym typeface="Symbol" pitchFamily="18" charset="2"/>
              </a:rPr>
              <a:t> </a:t>
            </a:r>
            <a:r>
              <a:rPr lang="en-US" altLang="zh-CN" i="1" dirty="0">
                <a:ea typeface="宋体" pitchFamily="2" charset="-122"/>
                <a:sym typeface="Symbol" pitchFamily="18" charset="2"/>
              </a:rPr>
              <a:t>q</a:t>
            </a:r>
            <a:r>
              <a:rPr lang="en-US" altLang="zh-CN" dirty="0">
                <a:ea typeface="宋体" pitchFamily="2" charset="-122"/>
                <a:sym typeface="Symbol" pitchFamily="18" charset="2"/>
              </a:rPr>
              <a:t>:</a:t>
            </a:r>
            <a:endParaRPr lang="en-US" altLang="zh-CN" dirty="0">
              <a:ea typeface="宋体" pitchFamily="2" charset="-122"/>
            </a:endParaRPr>
          </a:p>
          <a:p>
            <a:pPr eaLnBrk="1" hangingPunct="1"/>
            <a:r>
              <a:rPr lang="en-US" altLang="zh-CN" dirty="0">
                <a:solidFill>
                  <a:srgbClr val="000000"/>
                </a:solidFill>
                <a:ea typeface="宋体" pitchFamily="2" charset="-122"/>
              </a:rPr>
              <a:t>Its </a:t>
            </a:r>
            <a:r>
              <a:rPr lang="en-US" altLang="zh-CN" i="1" dirty="0">
                <a:solidFill>
                  <a:srgbClr val="000000"/>
                </a:solidFill>
                <a:ea typeface="宋体" pitchFamily="2" charset="-122"/>
              </a:rPr>
              <a:t>converse</a:t>
            </a:r>
            <a:r>
              <a:rPr lang="en-US" altLang="zh-CN" dirty="0">
                <a:solidFill>
                  <a:srgbClr val="000000"/>
                </a:solidFill>
                <a:ea typeface="宋体" pitchFamily="2" charset="-122"/>
              </a:rPr>
              <a:t> </a:t>
            </a:r>
            <a:r>
              <a:rPr lang="en-US" altLang="zh-CN" dirty="0">
                <a:solidFill>
                  <a:srgbClr val="000000"/>
                </a:solidFill>
                <a:ea typeface="宋体" pitchFamily="2" charset="-122"/>
                <a:sym typeface="Symbol" pitchFamily="18" charset="2"/>
              </a:rPr>
              <a:t>is  </a:t>
            </a:r>
            <a:r>
              <a:rPr lang="zh-CN" altLang="en-US" dirty="0">
                <a:solidFill>
                  <a:srgbClr val="000000"/>
                </a:solidFill>
                <a:ea typeface="宋体" pitchFamily="2" charset="-122"/>
                <a:sym typeface="Symbol" pitchFamily="18" charset="2"/>
              </a:rPr>
              <a:t>逆蕴含</a:t>
            </a:r>
            <a:r>
              <a:rPr lang="en-US" altLang="zh-CN" dirty="0">
                <a:solidFill>
                  <a:srgbClr val="000000"/>
                </a:solidFill>
                <a:ea typeface="宋体" pitchFamily="2" charset="-122"/>
                <a:sym typeface="Symbol" pitchFamily="18" charset="2"/>
              </a:rPr>
              <a:t>:</a:t>
            </a:r>
            <a:r>
              <a:rPr lang="en-US" altLang="zh-CN" dirty="0">
                <a:ea typeface="宋体" pitchFamily="2" charset="-122"/>
                <a:sym typeface="Symbol" pitchFamily="18" charset="2"/>
              </a:rPr>
              <a:t> 	</a:t>
            </a:r>
            <a:r>
              <a:rPr lang="en-US" altLang="zh-CN" i="1" dirty="0">
                <a:solidFill>
                  <a:srgbClr val="006600"/>
                </a:solidFill>
                <a:ea typeface="宋体" pitchFamily="2" charset="-122"/>
              </a:rPr>
              <a:t>q </a:t>
            </a:r>
            <a:r>
              <a:rPr lang="en-US" altLang="zh-CN" dirty="0">
                <a:solidFill>
                  <a:srgbClr val="006600"/>
                </a:solidFill>
                <a:ea typeface="宋体" pitchFamily="2" charset="-122"/>
                <a:sym typeface="Symbol" pitchFamily="18" charset="2"/>
              </a:rPr>
              <a:t> </a:t>
            </a:r>
            <a:r>
              <a:rPr lang="en-US" altLang="zh-CN" i="1" dirty="0">
                <a:solidFill>
                  <a:srgbClr val="006600"/>
                </a:solidFill>
                <a:ea typeface="宋体" pitchFamily="2" charset="-122"/>
                <a:sym typeface="Symbol" pitchFamily="18" charset="2"/>
              </a:rPr>
              <a:t>p</a:t>
            </a:r>
            <a:r>
              <a:rPr lang="en-US" altLang="zh-CN" dirty="0">
                <a:solidFill>
                  <a:srgbClr val="006600"/>
                </a:solidFill>
                <a:ea typeface="宋体" pitchFamily="2" charset="-122"/>
                <a:sym typeface="Symbol" pitchFamily="18" charset="2"/>
              </a:rPr>
              <a:t>.</a:t>
            </a:r>
            <a:endParaRPr lang="en-US" altLang="zh-CN" dirty="0">
              <a:solidFill>
                <a:srgbClr val="006600"/>
              </a:solidFill>
              <a:ea typeface="宋体" pitchFamily="2" charset="-122"/>
              <a:cs typeface="Times New Roman" pitchFamily="18" charset="0"/>
              <a:sym typeface="Symbol" pitchFamily="18" charset="2"/>
            </a:endParaRPr>
          </a:p>
          <a:p>
            <a:pPr eaLnBrk="1" hangingPunct="1"/>
            <a:r>
              <a:rPr lang="en-US" altLang="zh-CN" dirty="0">
                <a:solidFill>
                  <a:srgbClr val="000000"/>
                </a:solidFill>
                <a:ea typeface="宋体" pitchFamily="2" charset="-122"/>
                <a:sym typeface="Symbol" pitchFamily="18" charset="2"/>
              </a:rPr>
              <a:t>Its </a:t>
            </a:r>
            <a:r>
              <a:rPr lang="en-US" altLang="zh-CN" i="1" dirty="0">
                <a:solidFill>
                  <a:srgbClr val="000000"/>
                </a:solidFill>
                <a:ea typeface="宋体" pitchFamily="2" charset="-122"/>
                <a:sym typeface="Symbol" pitchFamily="18" charset="2"/>
              </a:rPr>
              <a:t>contrapositive </a:t>
            </a:r>
            <a:r>
              <a:rPr lang="zh-CN" altLang="en-US" dirty="0">
                <a:ea typeface="宋体" pitchFamily="2" charset="-122"/>
              </a:rPr>
              <a:t>逆反式</a:t>
            </a:r>
            <a:r>
              <a:rPr lang="en-US" altLang="zh-CN" dirty="0">
                <a:solidFill>
                  <a:srgbClr val="000000"/>
                </a:solidFill>
                <a:ea typeface="宋体" pitchFamily="2" charset="-122"/>
                <a:sym typeface="Symbol" pitchFamily="18" charset="2"/>
              </a:rPr>
              <a:t>:</a:t>
            </a:r>
            <a:r>
              <a:rPr lang="en-US" altLang="zh-CN" dirty="0">
                <a:ea typeface="宋体" pitchFamily="2" charset="-122"/>
                <a:sym typeface="Symbol" pitchFamily="18" charset="2"/>
              </a:rPr>
              <a:t>	</a:t>
            </a:r>
            <a:r>
              <a:rPr lang="en-US" altLang="zh-CN" dirty="0">
                <a:solidFill>
                  <a:srgbClr val="006600"/>
                </a:solidFill>
                <a:latin typeface="Times New Roman" pitchFamily="18" charset="0"/>
                <a:ea typeface="宋体" pitchFamily="2" charset="-122"/>
              </a:rPr>
              <a:t>¬</a:t>
            </a:r>
            <a:r>
              <a:rPr lang="en-US" altLang="zh-CN" i="1" dirty="0">
                <a:solidFill>
                  <a:srgbClr val="006600"/>
                </a:solidFill>
                <a:ea typeface="宋体" pitchFamily="2" charset="-122"/>
              </a:rPr>
              <a:t>q </a:t>
            </a:r>
            <a:r>
              <a:rPr lang="en-US" altLang="zh-CN" dirty="0">
                <a:solidFill>
                  <a:srgbClr val="006600"/>
                </a:solidFill>
                <a:ea typeface="宋体" pitchFamily="2" charset="-122"/>
                <a:sym typeface="Symbol" pitchFamily="18" charset="2"/>
              </a:rPr>
              <a:t> </a:t>
            </a:r>
            <a:r>
              <a:rPr lang="en-US" altLang="zh-CN" dirty="0">
                <a:solidFill>
                  <a:srgbClr val="006600"/>
                </a:solidFill>
                <a:latin typeface="Times New Roman" pitchFamily="18" charset="0"/>
                <a:ea typeface="宋体" pitchFamily="2" charset="-122"/>
              </a:rPr>
              <a:t>¬</a:t>
            </a:r>
            <a:r>
              <a:rPr lang="en-US" altLang="zh-CN" dirty="0">
                <a:solidFill>
                  <a:srgbClr val="006600"/>
                </a:solidFill>
                <a:ea typeface="宋体" pitchFamily="2" charset="-122"/>
                <a:sym typeface="Symbol" pitchFamily="18" charset="2"/>
              </a:rPr>
              <a:t> </a:t>
            </a:r>
            <a:r>
              <a:rPr lang="en-US" altLang="zh-CN" i="1" dirty="0">
                <a:solidFill>
                  <a:srgbClr val="006600"/>
                </a:solidFill>
                <a:ea typeface="宋体" pitchFamily="2" charset="-122"/>
              </a:rPr>
              <a:t>p.</a:t>
            </a:r>
          </a:p>
          <a:p>
            <a:pPr eaLnBrk="1" hangingPunct="1"/>
            <a:r>
              <a:rPr lang="en-US" altLang="zh-CN" dirty="0">
                <a:solidFill>
                  <a:srgbClr val="000000"/>
                </a:solidFill>
                <a:ea typeface="宋体" pitchFamily="2" charset="-122"/>
                <a:sym typeface="Symbol" pitchFamily="18" charset="2"/>
              </a:rPr>
              <a:t>Its </a:t>
            </a:r>
            <a:r>
              <a:rPr lang="en-US" altLang="zh-CN" i="1" dirty="0">
                <a:solidFill>
                  <a:srgbClr val="000000"/>
                </a:solidFill>
                <a:ea typeface="宋体" pitchFamily="2" charset="-122"/>
                <a:sym typeface="Symbol" pitchFamily="18" charset="2"/>
              </a:rPr>
              <a:t>Inverse </a:t>
            </a:r>
            <a:r>
              <a:rPr lang="zh-CN" altLang="en-US" i="1" dirty="0">
                <a:solidFill>
                  <a:srgbClr val="000000"/>
                </a:solidFill>
                <a:ea typeface="宋体" pitchFamily="2" charset="-122"/>
                <a:sym typeface="Symbol" pitchFamily="18" charset="2"/>
              </a:rPr>
              <a:t>倒置</a:t>
            </a:r>
            <a:r>
              <a:rPr lang="en-US" altLang="zh-CN" dirty="0">
                <a:solidFill>
                  <a:srgbClr val="000000"/>
                </a:solidFill>
                <a:ea typeface="宋体" pitchFamily="2" charset="-122"/>
                <a:sym typeface="Symbol" pitchFamily="18" charset="2"/>
              </a:rPr>
              <a:t>:</a:t>
            </a:r>
            <a:r>
              <a:rPr lang="en-US" altLang="zh-CN" dirty="0">
                <a:ea typeface="宋体" pitchFamily="2" charset="-122"/>
                <a:sym typeface="Symbol" pitchFamily="18" charset="2"/>
              </a:rPr>
              <a:t>	</a:t>
            </a:r>
            <a:r>
              <a:rPr lang="en-US" altLang="zh-CN" dirty="0">
                <a:solidFill>
                  <a:srgbClr val="006600"/>
                </a:solidFill>
                <a:latin typeface="Times New Roman" pitchFamily="18" charset="0"/>
                <a:ea typeface="宋体" pitchFamily="2" charset="-122"/>
              </a:rPr>
              <a:t>¬</a:t>
            </a:r>
            <a:r>
              <a:rPr lang="en-US" altLang="zh-CN" dirty="0">
                <a:solidFill>
                  <a:srgbClr val="006600"/>
                </a:solidFill>
                <a:ea typeface="宋体" pitchFamily="2" charset="-122"/>
              </a:rPr>
              <a:t> </a:t>
            </a:r>
            <a:r>
              <a:rPr lang="en-US" altLang="zh-CN" i="1" dirty="0">
                <a:solidFill>
                  <a:srgbClr val="006600"/>
                </a:solidFill>
                <a:ea typeface="宋体" pitchFamily="2" charset="-122"/>
              </a:rPr>
              <a:t>p</a:t>
            </a:r>
            <a:r>
              <a:rPr lang="en-US" altLang="zh-CN" dirty="0">
                <a:solidFill>
                  <a:srgbClr val="006600"/>
                </a:solidFill>
                <a:ea typeface="宋体" pitchFamily="2" charset="-122"/>
              </a:rPr>
              <a:t> </a:t>
            </a:r>
            <a:r>
              <a:rPr lang="en-US" altLang="zh-CN" dirty="0">
                <a:solidFill>
                  <a:srgbClr val="006600"/>
                </a:solidFill>
                <a:ea typeface="宋体" pitchFamily="2" charset="-122"/>
                <a:sym typeface="Symbol" pitchFamily="18" charset="2"/>
              </a:rPr>
              <a:t> </a:t>
            </a:r>
            <a:r>
              <a:rPr lang="en-US" altLang="zh-CN" dirty="0">
                <a:solidFill>
                  <a:srgbClr val="006600"/>
                </a:solidFill>
                <a:latin typeface="Times New Roman" pitchFamily="18" charset="0"/>
                <a:ea typeface="宋体" pitchFamily="2" charset="-122"/>
              </a:rPr>
              <a:t>¬</a:t>
            </a:r>
            <a:r>
              <a:rPr lang="en-US" altLang="zh-CN" dirty="0">
                <a:solidFill>
                  <a:srgbClr val="006600"/>
                </a:solidFill>
                <a:ea typeface="宋体" pitchFamily="2" charset="-122"/>
              </a:rPr>
              <a:t> </a:t>
            </a:r>
            <a:r>
              <a:rPr lang="en-US" altLang="zh-CN" i="1" dirty="0">
                <a:solidFill>
                  <a:srgbClr val="006600"/>
                </a:solidFill>
                <a:ea typeface="宋体" pitchFamily="2" charset="-122"/>
              </a:rPr>
              <a:t>q.</a:t>
            </a:r>
          </a:p>
          <a:p>
            <a:pPr eaLnBrk="1" hangingPunct="1"/>
            <a:endParaRPr lang="en-US" altLang="zh-CN" dirty="0">
              <a:ea typeface="宋体" pitchFamily="2" charset="-122"/>
            </a:endParaRPr>
          </a:p>
          <a:p>
            <a:pPr eaLnBrk="1" hangingPunct="1"/>
            <a:r>
              <a:rPr lang="en-US" altLang="zh-CN" dirty="0">
                <a:ea typeface="宋体" pitchFamily="2" charset="-122"/>
              </a:rPr>
              <a:t>Which of these two has/have the </a:t>
            </a:r>
            <a:r>
              <a:rPr lang="en-US" altLang="zh-CN" i="1" dirty="0">
                <a:ea typeface="宋体" pitchFamily="2" charset="-122"/>
              </a:rPr>
              <a:t>same meaning</a:t>
            </a:r>
            <a:r>
              <a:rPr lang="en-US" altLang="zh-CN" dirty="0">
                <a:ea typeface="宋体" pitchFamily="2" charset="-122"/>
              </a:rPr>
              <a:t> (express same truth function) </a:t>
            </a:r>
            <a:br>
              <a:rPr lang="en-US" altLang="zh-CN" dirty="0">
                <a:ea typeface="宋体" pitchFamily="2" charset="-122"/>
              </a:rPr>
            </a:br>
            <a:r>
              <a:rPr lang="en-US" altLang="zh-CN" dirty="0">
                <a:ea typeface="宋体" pitchFamily="2" charset="-122"/>
              </a:rPr>
              <a:t>as </a:t>
            </a:r>
            <a:r>
              <a:rPr lang="en-US" altLang="zh-CN" i="1" dirty="0">
                <a:ea typeface="宋体" pitchFamily="2" charset="-122"/>
              </a:rPr>
              <a:t>p</a:t>
            </a:r>
            <a:r>
              <a:rPr lang="en-US" altLang="zh-CN" dirty="0">
                <a:ea typeface="宋体" pitchFamily="2" charset="-122"/>
              </a:rPr>
              <a:t> </a:t>
            </a:r>
            <a:r>
              <a:rPr lang="en-US" altLang="zh-CN" dirty="0">
                <a:ea typeface="宋体" pitchFamily="2" charset="-122"/>
                <a:sym typeface="Symbol" pitchFamily="18" charset="2"/>
              </a:rPr>
              <a:t></a:t>
            </a:r>
            <a:r>
              <a:rPr lang="en-US" altLang="zh-CN" i="1" dirty="0">
                <a:ea typeface="宋体" pitchFamily="2" charset="-122"/>
                <a:sym typeface="Symbol" pitchFamily="18" charset="2"/>
              </a:rPr>
              <a:t> q</a:t>
            </a:r>
            <a:r>
              <a:rPr lang="en-US" altLang="zh-CN" dirty="0">
                <a:ea typeface="宋体" pitchFamily="2" charset="-122"/>
                <a:sym typeface="Symbol" pitchFamily="18" charset="2"/>
              </a:rPr>
              <a:t>? Prove it.</a:t>
            </a:r>
          </a:p>
        </p:txBody>
      </p:sp>
      <p:sp>
        <p:nvSpPr>
          <p:cNvPr id="2" name="日期占位符 1"/>
          <p:cNvSpPr>
            <a:spLocks noGrp="1"/>
          </p:cNvSpPr>
          <p:nvPr>
            <p:ph type="dt" sz="quarter" idx="10"/>
          </p:nvPr>
        </p:nvSpPr>
        <p:spPr/>
        <p:txBody>
          <a:bodyPr/>
          <a:lstStyle/>
          <a:p>
            <a:pPr>
              <a:defRPr/>
            </a:pPr>
            <a:fld id="{63CAB643-B0D4-49C1-A04A-5815DCF7312E}" type="datetime11">
              <a:rPr lang="zh-CN" altLang="en-US"/>
              <a:pPr>
                <a:defRPr/>
              </a:pPr>
              <a:t>23:28:31</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C953E296-2137-44D8-98BB-D42D687F80CE}" type="slidenum">
              <a:rPr lang="en-US" altLang="zh-CN"/>
              <a:pPr>
                <a:defRPr/>
              </a:pPr>
              <a:t>31</a:t>
            </a:fld>
            <a:endParaRPr lang="en-US" altLang="zh-CN"/>
          </a:p>
        </p:txBody>
      </p:sp>
      <p:sp>
        <p:nvSpPr>
          <p:cNvPr id="31747" name="Rectangle 2"/>
          <p:cNvSpPr>
            <a:spLocks noGrp="1" noChangeArrowheads="1"/>
          </p:cNvSpPr>
          <p:nvPr>
            <p:ph type="title"/>
          </p:nvPr>
        </p:nvSpPr>
        <p:spPr/>
        <p:txBody>
          <a:bodyPr/>
          <a:lstStyle/>
          <a:p>
            <a:pPr eaLnBrk="1" hangingPunct="1"/>
            <a:endParaRPr lang="zh-CN" altLang="zh-CN">
              <a:ea typeface="宋体" pitchFamily="2" charset="-122"/>
            </a:endParaRPr>
          </a:p>
        </p:txBody>
      </p:sp>
      <p:sp>
        <p:nvSpPr>
          <p:cNvPr id="31748" name="Rectangle 3"/>
          <p:cNvSpPr>
            <a:spLocks noGrp="1" noChangeArrowheads="1"/>
          </p:cNvSpPr>
          <p:nvPr>
            <p:ph type="body" idx="1"/>
          </p:nvPr>
        </p:nvSpPr>
        <p:spPr/>
        <p:txBody>
          <a:bodyPr/>
          <a:lstStyle/>
          <a:p>
            <a:pPr eaLnBrk="1" hangingPunct="1">
              <a:buFont typeface="Wingdings" pitchFamily="2" charset="2"/>
              <a:buNone/>
            </a:pPr>
            <a:r>
              <a:rPr lang="en-US" altLang="zh-CN">
                <a:solidFill>
                  <a:srgbClr val="000000"/>
                </a:solidFill>
                <a:ea typeface="宋体" pitchFamily="2" charset="-122"/>
              </a:rPr>
              <a:t>Proving the equivalence of </a:t>
            </a:r>
            <a:r>
              <a:rPr lang="en-US" altLang="zh-CN" i="1">
                <a:solidFill>
                  <a:srgbClr val="000000"/>
                </a:solidFill>
                <a:ea typeface="宋体" pitchFamily="2" charset="-122"/>
              </a:rPr>
              <a:t>p </a:t>
            </a:r>
            <a:r>
              <a:rPr lang="en-US" altLang="zh-CN">
                <a:solidFill>
                  <a:srgbClr val="000000"/>
                </a:solidFill>
                <a:ea typeface="宋体" pitchFamily="2" charset="-122"/>
                <a:sym typeface="Symbol" pitchFamily="18" charset="2"/>
              </a:rPr>
              <a:t> </a:t>
            </a:r>
            <a:r>
              <a:rPr lang="en-US" altLang="zh-CN" i="1">
                <a:solidFill>
                  <a:srgbClr val="000000"/>
                </a:solidFill>
                <a:ea typeface="宋体" pitchFamily="2" charset="-122"/>
                <a:sym typeface="Symbol" pitchFamily="18" charset="2"/>
              </a:rPr>
              <a:t>q </a:t>
            </a:r>
            <a:r>
              <a:rPr lang="en-US" altLang="zh-CN">
                <a:solidFill>
                  <a:srgbClr val="000000"/>
                </a:solidFill>
                <a:ea typeface="宋体" pitchFamily="2" charset="-122"/>
                <a:sym typeface="Symbol" pitchFamily="18" charset="2"/>
              </a:rPr>
              <a:t>and its contrapositive, </a:t>
            </a:r>
            <a:r>
              <a:rPr lang="en-US" altLang="zh-CN">
                <a:solidFill>
                  <a:srgbClr val="000000"/>
                </a:solidFill>
                <a:ea typeface="宋体" pitchFamily="2" charset="-122"/>
              </a:rPr>
              <a:t>using truth tables:</a:t>
            </a:r>
          </a:p>
        </p:txBody>
      </p:sp>
      <p:graphicFrame>
        <p:nvGraphicFramePr>
          <p:cNvPr id="31749" name="Object 4"/>
          <p:cNvGraphicFramePr>
            <a:graphicFrameLocks noChangeAspect="1"/>
          </p:cNvGraphicFramePr>
          <p:nvPr/>
        </p:nvGraphicFramePr>
        <p:xfrm>
          <a:off x="914400" y="3127375"/>
          <a:ext cx="7207250" cy="2741613"/>
        </p:xfrm>
        <a:graphic>
          <a:graphicData uri="http://schemas.openxmlformats.org/presentationml/2006/ole">
            <mc:AlternateContent xmlns:mc="http://schemas.openxmlformats.org/markup-compatibility/2006">
              <mc:Choice xmlns:v="urn:schemas-microsoft-com:vml" Requires="v">
                <p:oleObj spid="_x0000_s31873" name="Document" r:id="rId4" imgW="7218420" imgH="2838668" progId="Word.Document.8">
                  <p:embed/>
                </p:oleObj>
              </mc:Choice>
              <mc:Fallback>
                <p:oleObj name="Document" r:id="rId4" imgW="7218420" imgH="28386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127375"/>
                        <a:ext cx="7207250" cy="2741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C64BE827-0B21-4409-B6CF-84333273FFC9}" type="datetime11">
              <a:rPr lang="zh-CN" altLang="en-US"/>
              <a:pPr>
                <a:defRPr/>
              </a:pPr>
              <a:t>23:28:31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A2B2108-B4E4-44C3-9DC7-E15887F14EE8}" type="slidenum">
              <a:rPr lang="en-US" altLang="zh-CN"/>
              <a:pPr>
                <a:defRPr/>
              </a:pPr>
              <a:t>32</a:t>
            </a:fld>
            <a:endParaRPr lang="en-US" altLang="zh-CN"/>
          </a:p>
        </p:txBody>
      </p:sp>
      <p:sp>
        <p:nvSpPr>
          <p:cNvPr id="32771" name="Rectangle 2"/>
          <p:cNvSpPr>
            <a:spLocks noGrp="1" noChangeArrowheads="1"/>
          </p:cNvSpPr>
          <p:nvPr>
            <p:ph type="title"/>
          </p:nvPr>
        </p:nvSpPr>
        <p:spPr/>
        <p:txBody>
          <a:bodyPr/>
          <a:lstStyle/>
          <a:p>
            <a:pPr eaLnBrk="1" hangingPunct="1"/>
            <a:r>
              <a:rPr lang="en-GB" altLang="zh-CN">
                <a:ea typeface="宋体" pitchFamily="2" charset="-122"/>
              </a:rPr>
              <a:t>But we’re not studying English ..</a:t>
            </a:r>
            <a:endParaRPr lang="en-US" altLang="zh-CN">
              <a:ea typeface="宋体" pitchFamily="2" charset="-122"/>
            </a:endParaRPr>
          </a:p>
        </p:txBody>
      </p:sp>
      <p:sp>
        <p:nvSpPr>
          <p:cNvPr id="32772" name="Rectangle 3"/>
          <p:cNvSpPr>
            <a:spLocks noGrp="1" noChangeArrowheads="1"/>
          </p:cNvSpPr>
          <p:nvPr>
            <p:ph type="body" idx="1"/>
          </p:nvPr>
        </p:nvSpPr>
        <p:spPr/>
        <p:txBody>
          <a:bodyPr/>
          <a:lstStyle/>
          <a:p>
            <a:pPr eaLnBrk="1" hangingPunct="1">
              <a:lnSpc>
                <a:spcPct val="90000"/>
              </a:lnSpc>
            </a:pPr>
            <a:r>
              <a:rPr lang="en-GB" altLang="zh-CN">
                <a:ea typeface="宋体" pitchFamily="2" charset="-122"/>
              </a:rPr>
              <a:t>Probably no two of these expressions have exactly the same meaning in English</a:t>
            </a:r>
          </a:p>
          <a:p>
            <a:pPr eaLnBrk="1" hangingPunct="1">
              <a:lnSpc>
                <a:spcPct val="90000"/>
              </a:lnSpc>
            </a:pPr>
            <a:r>
              <a:rPr lang="en-GB" altLang="zh-CN">
                <a:ea typeface="宋体" pitchFamily="2" charset="-122"/>
              </a:rPr>
              <a:t>For example, </a:t>
            </a:r>
            <a:br>
              <a:rPr lang="en-GB" altLang="zh-CN">
                <a:ea typeface="宋体" pitchFamily="2" charset="-122"/>
              </a:rPr>
            </a:br>
            <a:r>
              <a:rPr lang="en-GB" altLang="zh-CN">
                <a:ea typeface="宋体" pitchFamily="2" charset="-122"/>
              </a:rPr>
              <a:t>‘</a:t>
            </a:r>
            <a:r>
              <a:rPr lang="en-GB" altLang="zh-CN" i="1">
                <a:ea typeface="宋体" pitchFamily="2" charset="-122"/>
              </a:rPr>
              <a:t>I’ll go to the party if Mary goes’</a:t>
            </a:r>
            <a:br>
              <a:rPr lang="en-GB" altLang="zh-CN" i="1">
                <a:ea typeface="宋体" pitchFamily="2" charset="-122"/>
              </a:rPr>
            </a:br>
            <a:r>
              <a:rPr lang="en-GB" altLang="zh-CN">
                <a:ea typeface="宋体" pitchFamily="2" charset="-122"/>
              </a:rPr>
              <a:t>can be interpreted as implying</a:t>
            </a:r>
            <a:br>
              <a:rPr lang="en-GB" altLang="zh-CN">
                <a:ea typeface="宋体" pitchFamily="2" charset="-122"/>
              </a:rPr>
            </a:br>
            <a:r>
              <a:rPr lang="en-GB" altLang="zh-CN">
                <a:ea typeface="宋体" pitchFamily="2" charset="-122"/>
              </a:rPr>
              <a:t>‘</a:t>
            </a:r>
            <a:r>
              <a:rPr lang="en-GB" altLang="zh-CN" i="1">
                <a:ea typeface="宋体" pitchFamily="2" charset="-122"/>
              </a:rPr>
              <a:t>I’ll </a:t>
            </a:r>
            <a:r>
              <a:rPr lang="en-GB" altLang="zh-CN">
                <a:ea typeface="宋体" pitchFamily="2" charset="-122"/>
              </a:rPr>
              <a:t>only</a:t>
            </a:r>
            <a:r>
              <a:rPr lang="en-GB" altLang="zh-CN" i="1">
                <a:ea typeface="宋体" pitchFamily="2" charset="-122"/>
              </a:rPr>
              <a:t> go to the party if Mary goes’</a:t>
            </a:r>
            <a:br>
              <a:rPr lang="en-GB" altLang="zh-CN" i="1">
                <a:ea typeface="宋体" pitchFamily="2" charset="-122"/>
              </a:rPr>
            </a:br>
            <a:r>
              <a:rPr lang="en-GB" altLang="zh-CN">
                <a:ea typeface="宋体" pitchFamily="2" charset="-122"/>
              </a:rPr>
              <a:t>turning the sentence into a biconditional:</a:t>
            </a:r>
            <a:br>
              <a:rPr lang="en-GB" altLang="zh-CN">
                <a:ea typeface="宋体" pitchFamily="2" charset="-122"/>
              </a:rPr>
            </a:br>
            <a:r>
              <a:rPr lang="en-GB" altLang="zh-CN">
                <a:ea typeface="宋体" pitchFamily="2" charset="-122"/>
              </a:rPr>
              <a:t>I go IFF Mary goes</a:t>
            </a:r>
            <a:endParaRPr lang="en-US" altLang="zh-CN">
              <a:ea typeface="宋体" pitchFamily="2" charset="-122"/>
            </a:endParaRPr>
          </a:p>
        </p:txBody>
      </p:sp>
      <p:sp>
        <p:nvSpPr>
          <p:cNvPr id="2" name="日期占位符 1"/>
          <p:cNvSpPr>
            <a:spLocks noGrp="1"/>
          </p:cNvSpPr>
          <p:nvPr>
            <p:ph type="dt" sz="quarter" idx="10"/>
          </p:nvPr>
        </p:nvSpPr>
        <p:spPr/>
        <p:txBody>
          <a:bodyPr/>
          <a:lstStyle/>
          <a:p>
            <a:pPr>
              <a:defRPr/>
            </a:pPr>
            <a:fld id="{E97C2CDF-7B5F-4347-86B2-392FF8D0C457}" type="datetime11">
              <a:rPr lang="zh-CN" altLang="en-US"/>
              <a:pPr>
                <a:defRPr/>
              </a:pPr>
              <a:t>23:28:31</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CA5C215-460A-4B32-9D9C-333146F4D0DD}" type="slidenum">
              <a:rPr lang="en-US" altLang="zh-CN"/>
              <a:pPr>
                <a:defRPr/>
              </a:pPr>
              <a:t>33</a:t>
            </a:fld>
            <a:endParaRPr lang="en-US" altLang="zh-CN"/>
          </a:p>
        </p:txBody>
      </p:sp>
      <p:sp>
        <p:nvSpPr>
          <p:cNvPr id="33795" name="Rectangle 2"/>
          <p:cNvSpPr>
            <a:spLocks noGrp="1" noChangeArrowheads="1"/>
          </p:cNvSpPr>
          <p:nvPr>
            <p:ph type="title"/>
          </p:nvPr>
        </p:nvSpPr>
        <p:spPr/>
        <p:txBody>
          <a:bodyPr/>
          <a:lstStyle/>
          <a:p>
            <a:pPr eaLnBrk="1" hangingPunct="1"/>
            <a:r>
              <a:rPr lang="en-US" altLang="zh-CN">
                <a:ea typeface="宋体" pitchFamily="2" charset="-122"/>
              </a:rPr>
              <a:t>Biconditional Truth Table</a:t>
            </a:r>
          </a:p>
        </p:txBody>
      </p:sp>
      <p:sp>
        <p:nvSpPr>
          <p:cNvPr id="33796" name="Rectangle 3"/>
          <p:cNvSpPr>
            <a:spLocks noGrp="1" noChangeArrowheads="1"/>
          </p:cNvSpPr>
          <p:nvPr>
            <p:ph type="body" idx="1"/>
          </p:nvPr>
        </p:nvSpPr>
        <p:spPr>
          <a:xfrm>
            <a:off x="457200" y="1600200"/>
            <a:ext cx="8229600" cy="4608513"/>
          </a:xfrm>
        </p:spPr>
        <p:txBody>
          <a:bodyPr/>
          <a:lstStyle/>
          <a:p>
            <a:pPr eaLnBrk="1" hangingPunct="1">
              <a:lnSpc>
                <a:spcPct val="90000"/>
              </a:lnSpc>
            </a:pPr>
            <a:r>
              <a:rPr lang="en-US" altLang="zh-CN" i="1" dirty="0">
                <a:ea typeface="宋体" pitchFamily="2" charset="-122"/>
              </a:rPr>
              <a:t>p </a:t>
            </a:r>
            <a:r>
              <a:rPr lang="en-US" altLang="zh-CN" dirty="0">
                <a:ea typeface="宋体" pitchFamily="2" charset="-122"/>
                <a:sym typeface="Symbol" pitchFamily="18" charset="2"/>
              </a:rPr>
              <a:t></a:t>
            </a:r>
            <a:r>
              <a:rPr lang="en-US" altLang="zh-CN" i="1" dirty="0">
                <a:ea typeface="宋体" pitchFamily="2" charset="-122"/>
              </a:rPr>
              <a:t> q </a:t>
            </a:r>
            <a:r>
              <a:rPr lang="en-US" altLang="zh-CN" dirty="0">
                <a:ea typeface="宋体" pitchFamily="2" charset="-122"/>
              </a:rPr>
              <a:t>means that </a:t>
            </a:r>
            <a:r>
              <a:rPr lang="en-US" altLang="zh-CN" i="1" dirty="0">
                <a:ea typeface="宋体" pitchFamily="2" charset="-122"/>
              </a:rPr>
              <a:t>p</a:t>
            </a:r>
            <a:r>
              <a:rPr lang="en-US" altLang="zh-CN" dirty="0">
                <a:ea typeface="宋体" pitchFamily="2" charset="-122"/>
              </a:rPr>
              <a:t> and </a:t>
            </a:r>
            <a:r>
              <a:rPr lang="en-US" altLang="zh-CN" i="1" dirty="0">
                <a:ea typeface="宋体" pitchFamily="2" charset="-122"/>
              </a:rPr>
              <a:t>q</a:t>
            </a:r>
            <a:br>
              <a:rPr lang="en-US" altLang="zh-CN" i="1" dirty="0">
                <a:ea typeface="宋体" pitchFamily="2" charset="-122"/>
              </a:rPr>
            </a:br>
            <a:r>
              <a:rPr lang="en-US" altLang="zh-CN" dirty="0">
                <a:ea typeface="宋体" pitchFamily="2" charset="-122"/>
              </a:rPr>
              <a:t>have the </a:t>
            </a:r>
            <a:r>
              <a:rPr lang="en-US" altLang="zh-CN" b="1" dirty="0">
                <a:ea typeface="宋体" pitchFamily="2" charset="-122"/>
              </a:rPr>
              <a:t>same</a:t>
            </a:r>
            <a:r>
              <a:rPr lang="en-US" altLang="zh-CN" dirty="0">
                <a:ea typeface="宋体" pitchFamily="2" charset="-122"/>
              </a:rPr>
              <a:t> truth value.</a:t>
            </a:r>
          </a:p>
          <a:p>
            <a:pPr eaLnBrk="1" hangingPunct="1">
              <a:lnSpc>
                <a:spcPct val="90000"/>
              </a:lnSpc>
            </a:pPr>
            <a:r>
              <a:rPr lang="en-US" altLang="zh-CN" dirty="0">
                <a:solidFill>
                  <a:srgbClr val="000000"/>
                </a:solidFill>
                <a:ea typeface="宋体" pitchFamily="2" charset="-122"/>
              </a:rPr>
              <a:t>Note this truth table is the</a:t>
            </a:r>
            <a:br>
              <a:rPr lang="en-US" altLang="zh-CN" dirty="0">
                <a:solidFill>
                  <a:srgbClr val="000000"/>
                </a:solidFill>
                <a:ea typeface="宋体" pitchFamily="2" charset="-122"/>
              </a:rPr>
            </a:br>
            <a:r>
              <a:rPr lang="en-US" altLang="zh-CN" dirty="0">
                <a:solidFill>
                  <a:srgbClr val="000000"/>
                </a:solidFill>
                <a:ea typeface="宋体" pitchFamily="2" charset="-122"/>
              </a:rPr>
              <a:t>exact </a:t>
            </a:r>
            <a:r>
              <a:rPr lang="en-US" altLang="zh-CN" b="1" dirty="0">
                <a:solidFill>
                  <a:srgbClr val="000000"/>
                </a:solidFill>
                <a:ea typeface="宋体" pitchFamily="2" charset="-122"/>
              </a:rPr>
              <a:t>opposite</a:t>
            </a:r>
            <a:r>
              <a:rPr lang="en-US" altLang="zh-CN" dirty="0">
                <a:solidFill>
                  <a:srgbClr val="000000"/>
                </a:solidFill>
                <a:ea typeface="宋体" pitchFamily="2" charset="-122"/>
              </a:rPr>
              <a:t> of </a:t>
            </a:r>
            <a:r>
              <a:rPr lang="en-US" altLang="zh-CN" dirty="0">
                <a:solidFill>
                  <a:srgbClr val="000000"/>
                </a:solidFill>
                <a:ea typeface="宋体" pitchFamily="2" charset="-122"/>
                <a:sym typeface="Symbol" pitchFamily="18" charset="2"/>
              </a:rPr>
              <a:t></a:t>
            </a:r>
            <a:r>
              <a:rPr lang="en-US" altLang="zh-CN" dirty="0">
                <a:solidFill>
                  <a:srgbClr val="000000"/>
                </a:solidFill>
                <a:latin typeface="Times New Roman" pitchFamily="18" charset="0"/>
                <a:ea typeface="宋体" pitchFamily="2" charset="-122"/>
                <a:sym typeface="Symbol" pitchFamily="18" charset="2"/>
              </a:rPr>
              <a:t>’</a:t>
            </a:r>
            <a:r>
              <a:rPr lang="en-US" altLang="zh-CN" dirty="0">
                <a:solidFill>
                  <a:srgbClr val="000000"/>
                </a:solidFill>
                <a:ea typeface="宋体" pitchFamily="2" charset="-122"/>
                <a:sym typeface="Symbol" pitchFamily="18" charset="2"/>
              </a:rPr>
              <a:t>s!</a:t>
            </a:r>
          </a:p>
          <a:p>
            <a:pPr lvl="1" eaLnBrk="1" hangingPunct="1">
              <a:lnSpc>
                <a:spcPct val="90000"/>
              </a:lnSpc>
              <a:buFont typeface="Wingdings" pitchFamily="2" charset="2"/>
              <a:buNone/>
            </a:pPr>
            <a:r>
              <a:rPr lang="en-US" altLang="zh-CN" dirty="0">
                <a:solidFill>
                  <a:srgbClr val="006600"/>
                </a:solidFill>
                <a:ea typeface="宋体" pitchFamily="2" charset="-122"/>
              </a:rPr>
              <a:t>Thus, </a:t>
            </a:r>
            <a:r>
              <a:rPr lang="en-US" altLang="zh-CN" i="1" dirty="0">
                <a:solidFill>
                  <a:srgbClr val="006600"/>
                </a:solidFill>
                <a:ea typeface="宋体" pitchFamily="2" charset="-122"/>
              </a:rPr>
              <a:t>p </a:t>
            </a:r>
            <a:r>
              <a:rPr lang="en-US" altLang="zh-CN" dirty="0">
                <a:solidFill>
                  <a:srgbClr val="006600"/>
                </a:solidFill>
                <a:ea typeface="宋体" pitchFamily="2" charset="-122"/>
                <a:sym typeface="Symbol" pitchFamily="18" charset="2"/>
              </a:rPr>
              <a:t></a:t>
            </a:r>
            <a:r>
              <a:rPr lang="en-US" altLang="zh-CN" i="1" dirty="0">
                <a:solidFill>
                  <a:srgbClr val="006600"/>
                </a:solidFill>
                <a:ea typeface="宋体" pitchFamily="2" charset="-122"/>
              </a:rPr>
              <a:t> q </a:t>
            </a:r>
            <a:r>
              <a:rPr lang="en-US" altLang="zh-CN" dirty="0">
                <a:solidFill>
                  <a:srgbClr val="006600"/>
                </a:solidFill>
                <a:ea typeface="宋体" pitchFamily="2" charset="-122"/>
              </a:rPr>
              <a:t>means </a:t>
            </a:r>
            <a:r>
              <a:rPr lang="en-US" altLang="zh-CN" dirty="0">
                <a:solidFill>
                  <a:srgbClr val="006600"/>
                </a:solidFill>
                <a:latin typeface="Times New Roman" pitchFamily="18" charset="0"/>
                <a:ea typeface="宋体" pitchFamily="2" charset="-122"/>
              </a:rPr>
              <a:t>¬</a:t>
            </a:r>
            <a:r>
              <a:rPr lang="en-US" altLang="zh-CN" dirty="0">
                <a:solidFill>
                  <a:srgbClr val="006600"/>
                </a:solidFill>
                <a:ea typeface="宋体" pitchFamily="2" charset="-122"/>
              </a:rPr>
              <a:t>(</a:t>
            </a:r>
            <a:r>
              <a:rPr lang="en-US" altLang="zh-CN" i="1" dirty="0">
                <a:solidFill>
                  <a:srgbClr val="006600"/>
                </a:solidFill>
                <a:ea typeface="宋体" pitchFamily="2" charset="-122"/>
              </a:rPr>
              <a:t>p </a:t>
            </a:r>
            <a:r>
              <a:rPr lang="en-US" altLang="zh-CN" dirty="0">
                <a:solidFill>
                  <a:srgbClr val="006600"/>
                </a:solidFill>
                <a:ea typeface="宋体" pitchFamily="2" charset="-122"/>
                <a:sym typeface="Symbol" pitchFamily="18" charset="2"/>
              </a:rPr>
              <a:t> </a:t>
            </a:r>
            <a:r>
              <a:rPr lang="en-US" altLang="zh-CN" i="1" dirty="0">
                <a:solidFill>
                  <a:srgbClr val="006600"/>
                </a:solidFill>
                <a:ea typeface="宋体" pitchFamily="2" charset="-122"/>
                <a:sym typeface="Symbol" pitchFamily="18" charset="2"/>
              </a:rPr>
              <a:t>q</a:t>
            </a:r>
            <a:r>
              <a:rPr lang="en-US" altLang="zh-CN" dirty="0">
                <a:solidFill>
                  <a:srgbClr val="006600"/>
                </a:solidFill>
                <a:ea typeface="宋体" pitchFamily="2" charset="-122"/>
                <a:sym typeface="Symbol" pitchFamily="18" charset="2"/>
              </a:rPr>
              <a:t>)</a:t>
            </a:r>
            <a:endParaRPr lang="en-US" altLang="zh-CN" dirty="0">
              <a:solidFill>
                <a:srgbClr val="006600"/>
              </a:solidFill>
              <a:ea typeface="宋体" pitchFamily="2" charset="-122"/>
            </a:endParaRPr>
          </a:p>
          <a:p>
            <a:pPr eaLnBrk="1" hangingPunct="1">
              <a:lnSpc>
                <a:spcPct val="90000"/>
              </a:lnSpc>
            </a:pPr>
            <a:r>
              <a:rPr lang="en-US" altLang="zh-CN" i="1" dirty="0">
                <a:solidFill>
                  <a:srgbClr val="FF0000"/>
                </a:solidFill>
                <a:ea typeface="宋体" pitchFamily="2" charset="-122"/>
              </a:rPr>
              <a:t>p </a:t>
            </a:r>
            <a:r>
              <a:rPr lang="en-US" altLang="zh-CN" dirty="0">
                <a:solidFill>
                  <a:srgbClr val="FF0000"/>
                </a:solidFill>
                <a:ea typeface="宋体" pitchFamily="2" charset="-122"/>
                <a:sym typeface="Symbol" pitchFamily="18" charset="2"/>
              </a:rPr>
              <a:t></a:t>
            </a:r>
            <a:r>
              <a:rPr lang="en-US" altLang="zh-CN" i="1" dirty="0">
                <a:solidFill>
                  <a:srgbClr val="FF0000"/>
                </a:solidFill>
                <a:ea typeface="宋体" pitchFamily="2" charset="-122"/>
              </a:rPr>
              <a:t> q </a:t>
            </a:r>
            <a:r>
              <a:rPr lang="en-US" altLang="zh-CN" dirty="0">
                <a:solidFill>
                  <a:srgbClr val="FF0000"/>
                </a:solidFill>
                <a:ea typeface="宋体" pitchFamily="2" charset="-122"/>
              </a:rPr>
              <a:t>does </a:t>
            </a:r>
            <a:r>
              <a:rPr lang="en-US" altLang="zh-CN" b="1" dirty="0">
                <a:solidFill>
                  <a:srgbClr val="FF0000"/>
                </a:solidFill>
                <a:ea typeface="宋体" pitchFamily="2" charset="-122"/>
              </a:rPr>
              <a:t>not </a:t>
            </a:r>
            <a:r>
              <a:rPr lang="en-US" altLang="zh-CN" dirty="0">
                <a:solidFill>
                  <a:srgbClr val="FF0000"/>
                </a:solidFill>
                <a:ea typeface="宋体" pitchFamily="2" charset="-122"/>
              </a:rPr>
              <a:t>imply</a:t>
            </a:r>
            <a:br>
              <a:rPr lang="en-US" altLang="zh-CN" dirty="0">
                <a:solidFill>
                  <a:srgbClr val="FF0000"/>
                </a:solidFill>
                <a:ea typeface="宋体" pitchFamily="2" charset="-122"/>
              </a:rPr>
            </a:br>
            <a:r>
              <a:rPr lang="en-US" altLang="zh-CN" dirty="0">
                <a:solidFill>
                  <a:srgbClr val="FF0000"/>
                </a:solidFill>
                <a:ea typeface="宋体" pitchFamily="2" charset="-122"/>
              </a:rPr>
              <a:t>that </a:t>
            </a:r>
            <a:r>
              <a:rPr lang="en-US" altLang="zh-CN" i="1" dirty="0">
                <a:solidFill>
                  <a:srgbClr val="FF0000"/>
                </a:solidFill>
                <a:ea typeface="宋体" pitchFamily="2" charset="-122"/>
              </a:rPr>
              <a:t>p</a:t>
            </a:r>
            <a:r>
              <a:rPr lang="en-US" altLang="zh-CN" dirty="0">
                <a:solidFill>
                  <a:srgbClr val="FF0000"/>
                </a:solidFill>
                <a:ea typeface="宋体" pitchFamily="2" charset="-122"/>
              </a:rPr>
              <a:t> and </a:t>
            </a:r>
            <a:r>
              <a:rPr lang="en-US" altLang="zh-CN" i="1" dirty="0">
                <a:solidFill>
                  <a:srgbClr val="FF0000"/>
                </a:solidFill>
                <a:ea typeface="宋体" pitchFamily="2" charset="-122"/>
              </a:rPr>
              <a:t>q</a:t>
            </a:r>
            <a:r>
              <a:rPr lang="en-US" altLang="zh-CN" dirty="0">
                <a:solidFill>
                  <a:srgbClr val="FF0000"/>
                </a:solidFill>
                <a:ea typeface="宋体" pitchFamily="2" charset="-122"/>
              </a:rPr>
              <a:t> are true, </a:t>
            </a:r>
            <a:br>
              <a:rPr lang="en-US" altLang="zh-CN" dirty="0">
                <a:solidFill>
                  <a:srgbClr val="FF0000"/>
                </a:solidFill>
                <a:ea typeface="宋体" pitchFamily="2" charset="-122"/>
              </a:rPr>
            </a:br>
            <a:r>
              <a:rPr lang="en-US" altLang="zh-CN" dirty="0">
                <a:solidFill>
                  <a:srgbClr val="FF0000"/>
                </a:solidFill>
                <a:ea typeface="宋体" pitchFamily="2" charset="-122"/>
              </a:rPr>
              <a:t>or that either of them causes the other.</a:t>
            </a:r>
          </a:p>
          <a:p>
            <a:pPr eaLnBrk="1" hangingPunct="1">
              <a:lnSpc>
                <a:spcPct val="90000"/>
              </a:lnSpc>
            </a:pPr>
            <a:r>
              <a:rPr lang="en-US" altLang="zh-CN" dirty="0">
                <a:solidFill>
                  <a:srgbClr val="006600"/>
                </a:solidFill>
                <a:ea typeface="宋体" pitchFamily="2" charset="-122"/>
                <a:sym typeface="Symbol" pitchFamily="18" charset="2"/>
              </a:rPr>
              <a:t></a:t>
            </a:r>
            <a:r>
              <a:rPr lang="en-US" altLang="zh-CN" i="1" dirty="0">
                <a:solidFill>
                  <a:srgbClr val="006600"/>
                </a:solidFill>
                <a:ea typeface="宋体" pitchFamily="2" charset="-122"/>
              </a:rPr>
              <a:t> </a:t>
            </a:r>
            <a:r>
              <a:rPr lang="en-US" altLang="zh-CN" dirty="0">
                <a:ea typeface="宋体" pitchFamily="2" charset="-122"/>
                <a:sym typeface="Symbol" pitchFamily="18" charset="2"/>
              </a:rPr>
              <a:t>: </a:t>
            </a:r>
            <a:r>
              <a:rPr lang="zh-CN" altLang="en-US" dirty="0">
                <a:ea typeface="宋体" pitchFamily="2" charset="-122"/>
                <a:sym typeface="Symbol" pitchFamily="18" charset="2"/>
              </a:rPr>
              <a:t>双蕴涵</a:t>
            </a:r>
            <a:endParaRPr lang="en-US" altLang="zh-CN" i="1" dirty="0">
              <a:ea typeface="宋体" pitchFamily="2" charset="-122"/>
              <a:sym typeface="Symbol" pitchFamily="18" charset="2"/>
            </a:endParaRPr>
          </a:p>
          <a:p>
            <a:pPr eaLnBrk="1" hangingPunct="1">
              <a:lnSpc>
                <a:spcPct val="90000"/>
              </a:lnSpc>
            </a:pPr>
            <a:endParaRPr lang="en-US" altLang="zh-CN" dirty="0">
              <a:solidFill>
                <a:srgbClr val="FF0000"/>
              </a:solidFill>
              <a:ea typeface="宋体" pitchFamily="2" charset="-122"/>
              <a:sym typeface="Symbol" pitchFamily="18" charset="2"/>
            </a:endParaRPr>
          </a:p>
        </p:txBody>
      </p:sp>
      <p:graphicFrame>
        <p:nvGraphicFramePr>
          <p:cNvPr id="33797" name="Object 4"/>
          <p:cNvGraphicFramePr>
            <a:graphicFrameLocks noChangeAspect="1"/>
          </p:cNvGraphicFramePr>
          <p:nvPr/>
        </p:nvGraphicFramePr>
        <p:xfrm>
          <a:off x="6172200" y="1524000"/>
          <a:ext cx="2681288" cy="3124200"/>
        </p:xfrm>
        <a:graphic>
          <a:graphicData uri="http://schemas.openxmlformats.org/presentationml/2006/ole">
            <mc:AlternateContent xmlns:mc="http://schemas.openxmlformats.org/markup-compatibility/2006">
              <mc:Choice xmlns:v="urn:schemas-microsoft-com:vml" Requires="v">
                <p:oleObj spid="_x0000_s33921" name="Document" r:id="rId4" imgW="2892552" imgH="2843784" progId="Word.Document.8">
                  <p:embed/>
                </p:oleObj>
              </mc:Choice>
              <mc:Fallback>
                <p:oleObj name="Document" r:id="rId4" imgW="2892552"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524000"/>
                        <a:ext cx="2681288" cy="3124200"/>
                      </a:xfrm>
                      <a:prstGeom prst="rect">
                        <a:avLst/>
                      </a:prstGeom>
                      <a:solidFill>
                        <a:srgbClr val="FFFFCC"/>
                      </a:solidFill>
                      <a:ln w="571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75E449DE-D1B8-4A16-9012-854AD24C1A1D}" type="datetime11">
              <a:rPr lang="zh-CN" altLang="en-US"/>
              <a:pPr>
                <a:defRPr/>
              </a:pPr>
              <a:t>23:28:31</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860FE87-006F-4EAB-8527-DF81EE1E35C2}" type="slidenum">
              <a:rPr lang="en-US" altLang="zh-CN"/>
              <a:pPr>
                <a:defRPr/>
              </a:pPr>
              <a:t>34</a:t>
            </a:fld>
            <a:endParaRPr lang="en-US" altLang="zh-CN"/>
          </a:p>
        </p:txBody>
      </p:sp>
      <p:sp>
        <p:nvSpPr>
          <p:cNvPr id="34819" name="Rectangle 2"/>
          <p:cNvSpPr>
            <a:spLocks noGrp="1" noChangeArrowheads="1"/>
          </p:cNvSpPr>
          <p:nvPr>
            <p:ph type="title"/>
          </p:nvPr>
        </p:nvSpPr>
        <p:spPr/>
        <p:txBody>
          <a:bodyPr/>
          <a:lstStyle/>
          <a:p>
            <a:pPr eaLnBrk="1" hangingPunct="1"/>
            <a:r>
              <a:rPr lang="en-GB" altLang="zh-CN">
                <a:ea typeface="宋体" pitchFamily="2" charset="-122"/>
              </a:rPr>
              <a:t>Consider ...</a:t>
            </a:r>
            <a:endParaRPr lang="en-US" altLang="zh-CN">
              <a:ea typeface="宋体" pitchFamily="2" charset="-122"/>
            </a:endParaRPr>
          </a:p>
        </p:txBody>
      </p:sp>
      <p:sp>
        <p:nvSpPr>
          <p:cNvPr id="34820"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zh-CN" dirty="0">
                <a:ea typeface="宋体" pitchFamily="2" charset="-122"/>
              </a:rPr>
              <a:t>The truth of p </a:t>
            </a:r>
            <a:r>
              <a:rPr lang="en-US" altLang="zh-CN" dirty="0">
                <a:ea typeface="宋体" pitchFamily="2" charset="-122"/>
                <a:sym typeface="Symbol" pitchFamily="18" charset="2"/>
              </a:rPr>
              <a:t></a:t>
            </a:r>
            <a:r>
              <a:rPr lang="en-US" altLang="zh-CN" dirty="0">
                <a:ea typeface="宋体" pitchFamily="2" charset="-122"/>
              </a:rPr>
              <a:t> q, where</a:t>
            </a:r>
          </a:p>
          <a:p>
            <a:pPr marL="609600" indent="-609600" eaLnBrk="1" hangingPunct="1">
              <a:buFontTx/>
              <a:buAutoNum type="arabicPeriod"/>
            </a:pPr>
            <a:r>
              <a:rPr lang="en-GB" altLang="zh-CN" dirty="0">
                <a:ea typeface="宋体" pitchFamily="2" charset="-122"/>
              </a:rPr>
              <a:t>p= </a:t>
            </a:r>
            <a:r>
              <a:rPr lang="en-GB" altLang="zh-CN" dirty="0">
                <a:solidFill>
                  <a:srgbClr val="000000"/>
                </a:solidFill>
                <a:ea typeface="宋体" pitchFamily="2" charset="-122"/>
              </a:rPr>
              <a:t>Guangzhou is in China</a:t>
            </a:r>
            <a:br>
              <a:rPr lang="en-GB" altLang="zh-CN" dirty="0">
                <a:solidFill>
                  <a:schemeClr val="accent2"/>
                </a:solidFill>
                <a:ea typeface="宋体" pitchFamily="2" charset="-122"/>
              </a:rPr>
            </a:br>
            <a:r>
              <a:rPr lang="en-GB" altLang="zh-CN" dirty="0">
                <a:ea typeface="宋体" pitchFamily="2" charset="-122"/>
              </a:rPr>
              <a:t>q= </a:t>
            </a:r>
            <a:r>
              <a:rPr lang="en-GB" altLang="zh-CN" dirty="0">
                <a:solidFill>
                  <a:srgbClr val="000000"/>
                </a:solidFill>
                <a:ea typeface="宋体" pitchFamily="2" charset="-122"/>
              </a:rPr>
              <a:t>2+2 =4</a:t>
            </a:r>
          </a:p>
          <a:p>
            <a:pPr marL="609600" indent="-609600" eaLnBrk="1" hangingPunct="1">
              <a:buFontTx/>
              <a:buAutoNum type="arabicPeriod"/>
            </a:pPr>
            <a:r>
              <a:rPr lang="en-GB" altLang="zh-CN" dirty="0">
                <a:ea typeface="宋体" pitchFamily="2" charset="-122"/>
              </a:rPr>
              <a:t>p= </a:t>
            </a:r>
            <a:r>
              <a:rPr lang="en-GB" altLang="zh-CN" dirty="0">
                <a:solidFill>
                  <a:srgbClr val="000000"/>
                </a:solidFill>
                <a:ea typeface="宋体" pitchFamily="2" charset="-122"/>
              </a:rPr>
              <a:t>Japan is not in Asia</a:t>
            </a:r>
            <a:r>
              <a:rPr lang="en-GB" altLang="zh-CN" dirty="0">
                <a:solidFill>
                  <a:schemeClr val="accent2"/>
                </a:solidFill>
                <a:ea typeface="宋体" pitchFamily="2" charset="-122"/>
              </a:rPr>
              <a:t> </a:t>
            </a:r>
            <a:br>
              <a:rPr lang="en-GB" altLang="zh-CN" dirty="0">
                <a:solidFill>
                  <a:schemeClr val="accent2"/>
                </a:solidFill>
                <a:ea typeface="宋体" pitchFamily="2" charset="-122"/>
              </a:rPr>
            </a:br>
            <a:r>
              <a:rPr lang="en-GB" altLang="zh-CN" dirty="0">
                <a:ea typeface="宋体" pitchFamily="2" charset="-122"/>
              </a:rPr>
              <a:t>q= </a:t>
            </a:r>
            <a:r>
              <a:rPr lang="en-GB" altLang="zh-CN" dirty="0">
                <a:solidFill>
                  <a:srgbClr val="000000"/>
                </a:solidFill>
                <a:ea typeface="宋体" pitchFamily="2" charset="-122"/>
              </a:rPr>
              <a:t>2+2 =5</a:t>
            </a:r>
          </a:p>
          <a:p>
            <a:pPr marL="609600" indent="-609600" eaLnBrk="1" hangingPunct="1">
              <a:buFontTx/>
              <a:buAutoNum type="arabicPeriod"/>
            </a:pPr>
            <a:r>
              <a:rPr lang="en-GB" altLang="zh-CN" dirty="0">
                <a:ea typeface="宋体" pitchFamily="2" charset="-122"/>
              </a:rPr>
              <a:t>p= </a:t>
            </a:r>
            <a:r>
              <a:rPr lang="en-GB" altLang="zh-CN" dirty="0">
                <a:solidFill>
                  <a:srgbClr val="000000"/>
                </a:solidFill>
                <a:ea typeface="宋体" pitchFamily="2" charset="-122"/>
              </a:rPr>
              <a:t>Scotland is in the UK</a:t>
            </a:r>
            <a:br>
              <a:rPr lang="en-GB" altLang="zh-CN" dirty="0">
                <a:solidFill>
                  <a:schemeClr val="accent2"/>
                </a:solidFill>
                <a:ea typeface="宋体" pitchFamily="2" charset="-122"/>
              </a:rPr>
            </a:br>
            <a:r>
              <a:rPr lang="en-GB" altLang="zh-CN" dirty="0">
                <a:ea typeface="宋体" pitchFamily="2" charset="-122"/>
              </a:rPr>
              <a:t>q= </a:t>
            </a:r>
            <a:r>
              <a:rPr lang="en-GB" altLang="zh-CN" dirty="0">
                <a:solidFill>
                  <a:srgbClr val="000000"/>
                </a:solidFill>
                <a:ea typeface="宋体" pitchFamily="2" charset="-122"/>
              </a:rPr>
              <a:t>Wales is not in the UK</a:t>
            </a:r>
            <a:endParaRPr lang="en-US" altLang="zh-CN" dirty="0">
              <a:solidFill>
                <a:srgbClr val="000000"/>
              </a:solidFill>
              <a:ea typeface="宋体" pitchFamily="2" charset="-122"/>
            </a:endParaRPr>
          </a:p>
        </p:txBody>
      </p:sp>
      <p:sp>
        <p:nvSpPr>
          <p:cNvPr id="2" name="日期占位符 1"/>
          <p:cNvSpPr>
            <a:spLocks noGrp="1"/>
          </p:cNvSpPr>
          <p:nvPr>
            <p:ph type="dt" sz="quarter" idx="10"/>
          </p:nvPr>
        </p:nvSpPr>
        <p:spPr/>
        <p:txBody>
          <a:bodyPr/>
          <a:lstStyle/>
          <a:p>
            <a:pPr>
              <a:defRPr/>
            </a:pPr>
            <a:fld id="{0D140AF9-DFD2-43B3-9F08-272FAE56FEA2}" type="datetime11">
              <a:rPr lang="zh-CN" altLang="en-US"/>
              <a:pPr>
                <a:defRPr/>
              </a:pPr>
              <a:t>23:28:31</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458ACD9-DCF6-41FE-B7D9-F3538276C086}" type="slidenum">
              <a:rPr lang="en-US" altLang="zh-CN"/>
              <a:pPr>
                <a:defRPr/>
              </a:pPr>
              <a:t>35</a:t>
            </a:fld>
            <a:endParaRPr lang="en-US" altLang="zh-CN"/>
          </a:p>
        </p:txBody>
      </p:sp>
      <p:sp>
        <p:nvSpPr>
          <p:cNvPr id="35843" name="Rectangle 2"/>
          <p:cNvSpPr>
            <a:spLocks noGrp="1" noChangeArrowheads="1"/>
          </p:cNvSpPr>
          <p:nvPr>
            <p:ph type="title"/>
          </p:nvPr>
        </p:nvSpPr>
        <p:spPr/>
        <p:txBody>
          <a:bodyPr/>
          <a:lstStyle/>
          <a:p>
            <a:pPr eaLnBrk="1" hangingPunct="1"/>
            <a:r>
              <a:rPr lang="en-GB" altLang="zh-CN">
                <a:ea typeface="宋体" pitchFamily="2" charset="-122"/>
              </a:rPr>
              <a:t>Consider ...</a:t>
            </a:r>
            <a:endParaRPr lang="en-US" altLang="zh-CN">
              <a:ea typeface="宋体" pitchFamily="2" charset="-122"/>
            </a:endParaRPr>
          </a:p>
        </p:txBody>
      </p:sp>
      <p:sp>
        <p:nvSpPr>
          <p:cNvPr id="35844" name="Rectangle 3"/>
          <p:cNvSpPr>
            <a:spLocks noGrp="1" noChangeArrowheads="1"/>
          </p:cNvSpPr>
          <p:nvPr>
            <p:ph type="body" idx="1"/>
          </p:nvPr>
        </p:nvSpPr>
        <p:spPr/>
        <p:txBody>
          <a:bodyPr/>
          <a:lstStyle/>
          <a:p>
            <a:pPr marL="609600" indent="-609600" eaLnBrk="1" hangingPunct="1">
              <a:buFont typeface="Wingdings" pitchFamily="2" charset="2"/>
              <a:buNone/>
            </a:pPr>
            <a:r>
              <a:rPr lang="en-US" altLang="zh-CN">
                <a:ea typeface="宋体" pitchFamily="2" charset="-122"/>
              </a:rPr>
              <a:t>The truth of p </a:t>
            </a:r>
            <a:r>
              <a:rPr lang="en-US" altLang="zh-CN">
                <a:ea typeface="宋体" pitchFamily="2" charset="-122"/>
                <a:sym typeface="Symbol" pitchFamily="18" charset="2"/>
              </a:rPr>
              <a:t></a:t>
            </a:r>
            <a:r>
              <a:rPr lang="en-US" altLang="zh-CN">
                <a:ea typeface="宋体" pitchFamily="2" charset="-122"/>
              </a:rPr>
              <a:t> q, where</a:t>
            </a:r>
          </a:p>
          <a:p>
            <a:pPr marL="609600" indent="-609600" eaLnBrk="1" hangingPunct="1">
              <a:buFontTx/>
              <a:buAutoNum type="arabicPeriod"/>
            </a:pPr>
            <a:r>
              <a:rPr lang="en-GB" altLang="zh-CN">
                <a:ea typeface="宋体" pitchFamily="2" charset="-122"/>
              </a:rPr>
              <a:t>p= </a:t>
            </a:r>
            <a:r>
              <a:rPr lang="en-GB" altLang="zh-CN">
                <a:solidFill>
                  <a:srgbClr val="000000"/>
                </a:solidFill>
                <a:ea typeface="宋体" pitchFamily="2" charset="-122"/>
              </a:rPr>
              <a:t>Guangzhou is in China</a:t>
            </a:r>
            <a:r>
              <a:rPr lang="en-GB" altLang="zh-CN">
                <a:solidFill>
                  <a:schemeClr val="accent2"/>
                </a:solidFill>
                <a:ea typeface="宋体" pitchFamily="2" charset="-122"/>
              </a:rPr>
              <a:t> </a:t>
            </a:r>
            <a:br>
              <a:rPr lang="en-GB" altLang="zh-CN">
                <a:solidFill>
                  <a:schemeClr val="accent2"/>
                </a:solidFill>
                <a:ea typeface="宋体" pitchFamily="2" charset="-122"/>
              </a:rPr>
            </a:br>
            <a:r>
              <a:rPr lang="en-GB" altLang="zh-CN">
                <a:ea typeface="宋体" pitchFamily="2" charset="-122"/>
              </a:rPr>
              <a:t>q= </a:t>
            </a:r>
            <a:r>
              <a:rPr lang="en-GB" altLang="zh-CN">
                <a:solidFill>
                  <a:srgbClr val="000000"/>
                </a:solidFill>
                <a:ea typeface="宋体" pitchFamily="2" charset="-122"/>
              </a:rPr>
              <a:t>2+2 =4</a:t>
            </a:r>
            <a:r>
              <a:rPr lang="en-GB" altLang="zh-CN">
                <a:solidFill>
                  <a:schemeClr val="accent2"/>
                </a:solidFill>
                <a:ea typeface="宋体" pitchFamily="2" charset="-122"/>
              </a:rPr>
              <a:t>                              </a:t>
            </a:r>
            <a:r>
              <a:rPr lang="en-GB" altLang="zh-CN">
                <a:solidFill>
                  <a:srgbClr val="FF0000"/>
                </a:solidFill>
                <a:ea typeface="宋体" pitchFamily="2" charset="-122"/>
              </a:rPr>
              <a:t>TRUE</a:t>
            </a:r>
          </a:p>
          <a:p>
            <a:pPr marL="609600" indent="-609600" eaLnBrk="1" hangingPunct="1">
              <a:buFontTx/>
              <a:buAutoNum type="arabicPeriod"/>
            </a:pPr>
            <a:r>
              <a:rPr lang="en-GB" altLang="zh-CN">
                <a:ea typeface="宋体" pitchFamily="2" charset="-122"/>
              </a:rPr>
              <a:t>p= </a:t>
            </a:r>
            <a:r>
              <a:rPr lang="en-GB" altLang="zh-CN">
                <a:solidFill>
                  <a:srgbClr val="000000"/>
                </a:solidFill>
                <a:ea typeface="宋体" pitchFamily="2" charset="-122"/>
              </a:rPr>
              <a:t>Japan is not in Asia</a:t>
            </a:r>
            <a:r>
              <a:rPr lang="en-GB" altLang="zh-CN">
                <a:solidFill>
                  <a:schemeClr val="accent2"/>
                </a:solidFill>
                <a:ea typeface="宋体" pitchFamily="2" charset="-122"/>
              </a:rPr>
              <a:t> </a:t>
            </a:r>
            <a:br>
              <a:rPr lang="en-GB" altLang="zh-CN">
                <a:solidFill>
                  <a:schemeClr val="accent2"/>
                </a:solidFill>
                <a:ea typeface="宋体" pitchFamily="2" charset="-122"/>
              </a:rPr>
            </a:br>
            <a:r>
              <a:rPr lang="en-GB" altLang="zh-CN">
                <a:ea typeface="宋体" pitchFamily="2" charset="-122"/>
              </a:rPr>
              <a:t>q= </a:t>
            </a:r>
            <a:r>
              <a:rPr lang="en-GB" altLang="zh-CN">
                <a:solidFill>
                  <a:srgbClr val="000000"/>
                </a:solidFill>
                <a:ea typeface="宋体" pitchFamily="2" charset="-122"/>
              </a:rPr>
              <a:t>2+2 =5</a:t>
            </a:r>
            <a:r>
              <a:rPr lang="en-GB" altLang="zh-CN">
                <a:solidFill>
                  <a:schemeClr val="accent2"/>
                </a:solidFill>
                <a:ea typeface="宋体" pitchFamily="2" charset="-122"/>
              </a:rPr>
              <a:t>                              </a:t>
            </a:r>
            <a:r>
              <a:rPr lang="en-GB" altLang="zh-CN">
                <a:solidFill>
                  <a:srgbClr val="FF0000"/>
                </a:solidFill>
                <a:ea typeface="宋体" pitchFamily="2" charset="-122"/>
              </a:rPr>
              <a:t>TRUE</a:t>
            </a:r>
          </a:p>
          <a:p>
            <a:pPr marL="609600" indent="-609600" eaLnBrk="1" hangingPunct="1">
              <a:buFontTx/>
              <a:buAutoNum type="arabicPeriod"/>
            </a:pPr>
            <a:r>
              <a:rPr lang="en-GB" altLang="zh-CN">
                <a:ea typeface="宋体" pitchFamily="2" charset="-122"/>
              </a:rPr>
              <a:t>p= </a:t>
            </a:r>
            <a:r>
              <a:rPr lang="en-GB" altLang="zh-CN">
                <a:solidFill>
                  <a:srgbClr val="000000"/>
                </a:solidFill>
                <a:ea typeface="宋体" pitchFamily="2" charset="-122"/>
              </a:rPr>
              <a:t>Scotland is in the UK</a:t>
            </a:r>
            <a:br>
              <a:rPr lang="en-GB" altLang="zh-CN">
                <a:solidFill>
                  <a:schemeClr val="accent2"/>
                </a:solidFill>
                <a:ea typeface="宋体" pitchFamily="2" charset="-122"/>
              </a:rPr>
            </a:br>
            <a:r>
              <a:rPr lang="en-GB" altLang="zh-CN">
                <a:ea typeface="宋体" pitchFamily="2" charset="-122"/>
              </a:rPr>
              <a:t>q= </a:t>
            </a:r>
            <a:r>
              <a:rPr lang="en-GB" altLang="zh-CN">
                <a:solidFill>
                  <a:srgbClr val="000000"/>
                </a:solidFill>
                <a:ea typeface="宋体" pitchFamily="2" charset="-122"/>
              </a:rPr>
              <a:t>Wales is not in the UK</a:t>
            </a:r>
            <a:r>
              <a:rPr lang="en-GB" altLang="zh-CN">
                <a:solidFill>
                  <a:schemeClr val="accent2"/>
                </a:solidFill>
                <a:ea typeface="宋体" pitchFamily="2" charset="-122"/>
              </a:rPr>
              <a:t>     </a:t>
            </a:r>
            <a:r>
              <a:rPr lang="en-GB" altLang="zh-CN">
                <a:solidFill>
                  <a:srgbClr val="FF0000"/>
                </a:solidFill>
                <a:ea typeface="宋体" pitchFamily="2" charset="-122"/>
              </a:rPr>
              <a:t>FALSE</a:t>
            </a:r>
            <a:endParaRPr lang="en-US" altLang="zh-CN">
              <a:solidFill>
                <a:srgbClr val="FF0000"/>
              </a:solidFill>
              <a:ea typeface="宋体" pitchFamily="2" charset="-122"/>
            </a:endParaRPr>
          </a:p>
        </p:txBody>
      </p:sp>
      <p:sp>
        <p:nvSpPr>
          <p:cNvPr id="2" name="日期占位符 1"/>
          <p:cNvSpPr>
            <a:spLocks noGrp="1"/>
          </p:cNvSpPr>
          <p:nvPr>
            <p:ph type="dt" sz="quarter" idx="10"/>
          </p:nvPr>
        </p:nvSpPr>
        <p:spPr/>
        <p:txBody>
          <a:bodyPr/>
          <a:lstStyle/>
          <a:p>
            <a:pPr>
              <a:defRPr/>
            </a:pPr>
            <a:fld id="{FE21EECA-18E6-4070-AEDF-7E15C98CFFF4}" type="datetime11">
              <a:rPr lang="zh-CN" altLang="en-US"/>
              <a:pPr>
                <a:defRPr/>
              </a:pPr>
              <a:t>23:28:31</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0B293EF3-A531-415B-9C9D-19E33055F35D}" type="slidenum">
              <a:rPr lang="en-US" altLang="zh-CN"/>
              <a:pPr>
                <a:defRPr/>
              </a:pPr>
              <a:t>36</a:t>
            </a:fld>
            <a:endParaRPr lang="en-US" altLang="zh-CN"/>
          </a:p>
        </p:txBody>
      </p:sp>
      <p:sp>
        <p:nvSpPr>
          <p:cNvPr id="36867"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36868" name="Group 3"/>
          <p:cNvGrpSpPr>
            <a:grpSpLocks/>
          </p:cNvGrpSpPr>
          <p:nvPr/>
        </p:nvGrpSpPr>
        <p:grpSpPr bwMode="auto">
          <a:xfrm>
            <a:off x="1981200" y="2819400"/>
            <a:ext cx="5029200" cy="2438400"/>
            <a:chOff x="1997" y="1314"/>
            <a:chExt cx="1889" cy="1009"/>
          </a:xfrm>
        </p:grpSpPr>
        <p:grpSp>
          <p:nvGrpSpPr>
            <p:cNvPr id="36871" name="Group 4"/>
            <p:cNvGrpSpPr>
              <a:grpSpLocks/>
            </p:cNvGrpSpPr>
            <p:nvPr/>
          </p:nvGrpSpPr>
          <p:grpSpPr bwMode="auto">
            <a:xfrm>
              <a:off x="1997" y="1404"/>
              <a:ext cx="1889" cy="919"/>
              <a:chOff x="1973" y="1027"/>
              <a:chExt cx="1926" cy="937"/>
            </a:xfrm>
          </p:grpSpPr>
          <p:sp>
            <p:nvSpPr>
              <p:cNvPr id="90117"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sp>
            <p:nvSpPr>
              <p:cNvPr id="90118"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latin typeface="Arial" charset="0"/>
                </a:endParaRPr>
              </a:p>
            </p:txBody>
          </p:sp>
        </p:grpSp>
        <p:sp>
          <p:nvSpPr>
            <p:cNvPr id="90119"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90120"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90121"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90122"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grpSp>
      <p:sp>
        <p:nvSpPr>
          <p:cNvPr id="36869" name="Rectangle 11"/>
          <p:cNvSpPr>
            <a:spLocks noGrp="1" noChangeArrowheads="1"/>
          </p:cNvSpPr>
          <p:nvPr>
            <p:ph type="body" idx="1"/>
          </p:nvPr>
        </p:nvSpPr>
        <p:spPr>
          <a:xfrm>
            <a:off x="2743200" y="3352800"/>
            <a:ext cx="3810000" cy="533400"/>
          </a:xfrm>
        </p:spPr>
        <p:txBody>
          <a:bodyPr/>
          <a:lstStyle/>
          <a:p>
            <a:pPr eaLnBrk="1" hangingPunct="1">
              <a:lnSpc>
                <a:spcPct val="80000"/>
              </a:lnSpc>
            </a:pPr>
            <a:r>
              <a:rPr lang="en-US" altLang="zh-CN" sz="2800" b="1">
                <a:ea typeface="宋体" pitchFamily="2" charset="-122"/>
              </a:rPr>
              <a:t>Precedence of Logical Operators</a:t>
            </a:r>
          </a:p>
        </p:txBody>
      </p:sp>
      <p:sp>
        <p:nvSpPr>
          <p:cNvPr id="2" name="日期占位符 1"/>
          <p:cNvSpPr>
            <a:spLocks noGrp="1"/>
          </p:cNvSpPr>
          <p:nvPr>
            <p:ph type="dt" sz="quarter" idx="10"/>
          </p:nvPr>
        </p:nvSpPr>
        <p:spPr/>
        <p:txBody>
          <a:bodyPr/>
          <a:lstStyle/>
          <a:p>
            <a:pPr>
              <a:defRPr/>
            </a:pPr>
            <a:fld id="{24103551-F025-460B-A76D-1C99E952564D}" type="datetime11">
              <a:rPr lang="zh-CN" altLang="en-US"/>
              <a:pPr>
                <a:defRPr/>
              </a:pPr>
              <a:t>23:28:31</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6797C04E-E70D-4103-835F-EB1100A20E56}" type="slidenum">
              <a:rPr lang="en-US" altLang="zh-CN"/>
              <a:pPr>
                <a:defRPr/>
              </a:pPr>
              <a:t>37</a:t>
            </a:fld>
            <a:endParaRPr lang="en-US" altLang="zh-CN"/>
          </a:p>
        </p:txBody>
      </p:sp>
      <p:sp>
        <p:nvSpPr>
          <p:cNvPr id="37891" name="Rectangle 2"/>
          <p:cNvSpPr>
            <a:spLocks noGrp="1" noChangeArrowheads="1"/>
          </p:cNvSpPr>
          <p:nvPr>
            <p:ph type="title"/>
          </p:nvPr>
        </p:nvSpPr>
        <p:spPr/>
        <p:txBody>
          <a:bodyPr/>
          <a:lstStyle/>
          <a:p>
            <a:pPr eaLnBrk="1" hangingPunct="1"/>
            <a:r>
              <a:rPr lang="en-US" altLang="zh-CN">
                <a:ea typeface="宋体" pitchFamily="2" charset="-122"/>
              </a:rPr>
              <a:t>Boolean Operations Summary</a:t>
            </a:r>
          </a:p>
        </p:txBody>
      </p:sp>
      <p:sp>
        <p:nvSpPr>
          <p:cNvPr id="37892" name="Rectangle 3"/>
          <p:cNvSpPr>
            <a:spLocks noGrp="1" noChangeArrowheads="1"/>
          </p:cNvSpPr>
          <p:nvPr>
            <p:ph type="body" idx="1"/>
          </p:nvPr>
        </p:nvSpPr>
        <p:spPr>
          <a:xfrm>
            <a:off x="685800" y="1981200"/>
            <a:ext cx="7772400" cy="4343400"/>
          </a:xfrm>
        </p:spPr>
        <p:txBody>
          <a:bodyPr/>
          <a:lstStyle/>
          <a:p>
            <a:pPr eaLnBrk="1" hangingPunct="1"/>
            <a:r>
              <a:rPr lang="en-US" altLang="zh-CN">
                <a:solidFill>
                  <a:srgbClr val="000000"/>
                </a:solidFill>
                <a:ea typeface="宋体" pitchFamily="2" charset="-122"/>
              </a:rPr>
              <a:t>We have seen 1 unary operator (out of the 4 possible ones) and 5 binary operators:</a:t>
            </a:r>
          </a:p>
        </p:txBody>
      </p:sp>
      <p:graphicFrame>
        <p:nvGraphicFramePr>
          <p:cNvPr id="37893" name="Object 4"/>
          <p:cNvGraphicFramePr>
            <a:graphicFrameLocks noChangeAspect="1"/>
          </p:cNvGraphicFramePr>
          <p:nvPr/>
        </p:nvGraphicFramePr>
        <p:xfrm>
          <a:off x="990600" y="3582988"/>
          <a:ext cx="7131050" cy="2741612"/>
        </p:xfrm>
        <a:graphic>
          <a:graphicData uri="http://schemas.openxmlformats.org/presentationml/2006/ole">
            <mc:AlternateContent xmlns:mc="http://schemas.openxmlformats.org/markup-compatibility/2006">
              <mc:Choice xmlns:v="urn:schemas-microsoft-com:vml" Requires="v">
                <p:oleObj spid="_x0000_s38017" name="文档" r:id="rId4" imgW="7153335" imgH="2872232" progId="Word.Document.8">
                  <p:embed/>
                </p:oleObj>
              </mc:Choice>
              <mc:Fallback>
                <p:oleObj name="文档" r:id="rId4" imgW="7153335" imgH="287223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582988"/>
                        <a:ext cx="7131050" cy="2741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40A183CE-EE8D-472C-BEDF-29B1611A5B52}" type="datetime11">
              <a:rPr lang="zh-CN" altLang="en-US"/>
              <a:pPr>
                <a:defRPr/>
              </a:pPr>
              <a:t>23:28:31</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A885F55-714A-4FA0-A6BB-6B8F3DE745BE}" type="slidenum">
              <a:rPr lang="en-US" altLang="zh-CN"/>
              <a:pPr>
                <a:defRPr/>
              </a:pPr>
              <a:t>38</a:t>
            </a:fld>
            <a:endParaRPr lang="en-US" altLang="zh-CN"/>
          </a:p>
        </p:txBody>
      </p:sp>
      <p:sp>
        <p:nvSpPr>
          <p:cNvPr id="38915" name="Rectangle 2"/>
          <p:cNvSpPr>
            <a:spLocks noGrp="1" noChangeArrowheads="1"/>
          </p:cNvSpPr>
          <p:nvPr>
            <p:ph type="title"/>
          </p:nvPr>
        </p:nvSpPr>
        <p:spPr/>
        <p:txBody>
          <a:bodyPr/>
          <a:lstStyle/>
          <a:p>
            <a:pPr eaLnBrk="1" hangingPunct="1"/>
            <a:r>
              <a:rPr lang="en-US" altLang="zh-CN">
                <a:ea typeface="宋体" pitchFamily="2" charset="-122"/>
              </a:rPr>
              <a:t>Some Alternative Notations</a:t>
            </a:r>
          </a:p>
        </p:txBody>
      </p:sp>
      <p:graphicFrame>
        <p:nvGraphicFramePr>
          <p:cNvPr id="38916" name="Object 3"/>
          <p:cNvGraphicFramePr>
            <a:graphicFrameLocks noGrp="1" noChangeAspect="1"/>
          </p:cNvGraphicFramePr>
          <p:nvPr>
            <p:ph type="tbl" idx="1"/>
          </p:nvPr>
        </p:nvGraphicFramePr>
        <p:xfrm>
          <a:off x="381000" y="2286000"/>
          <a:ext cx="8313738" cy="3063875"/>
        </p:xfrm>
        <a:graphic>
          <a:graphicData uri="http://schemas.openxmlformats.org/presentationml/2006/ole">
            <mc:AlternateContent xmlns:mc="http://schemas.openxmlformats.org/markup-compatibility/2006">
              <mc:Choice xmlns:v="urn:schemas-microsoft-com:vml" Requires="v">
                <p:oleObj spid="_x0000_s39040" name="Document" r:id="rId4" imgW="8799576" imgH="3243072" progId="Word.Document.8">
                  <p:embed/>
                </p:oleObj>
              </mc:Choice>
              <mc:Fallback>
                <p:oleObj name="Document" r:id="rId4" imgW="8799576" imgH="3243072"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86000"/>
                        <a:ext cx="8313738" cy="306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quarter" idx="10"/>
          </p:nvPr>
        </p:nvSpPr>
        <p:spPr/>
        <p:txBody>
          <a:bodyPr/>
          <a:lstStyle/>
          <a:p>
            <a:pPr>
              <a:defRPr/>
            </a:pPr>
            <a:fld id="{C6002584-9FF0-4F23-A648-2B7F14E9185B}" type="datetime11">
              <a:rPr lang="zh-CN" altLang="en-US"/>
              <a:pPr>
                <a:defRPr/>
              </a:pPr>
              <a:t>23:28:31</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2"/>
          </p:nvPr>
        </p:nvSpPr>
        <p:spPr/>
        <p:txBody>
          <a:bodyPr/>
          <a:lstStyle/>
          <a:p>
            <a:pPr>
              <a:defRPr/>
            </a:pPr>
            <a:fld id="{E2AB7B45-13E2-4389-BCDF-6633E3FDED74}" type="slidenum">
              <a:rPr lang="en-US" altLang="zh-CN"/>
              <a:pPr>
                <a:defRPr/>
              </a:pPr>
              <a:t>39</a:t>
            </a:fld>
            <a:endParaRPr lang="en-US" altLang="zh-CN"/>
          </a:p>
        </p:txBody>
      </p:sp>
      <p:sp>
        <p:nvSpPr>
          <p:cNvPr id="39939" name="Rectangle 2"/>
          <p:cNvSpPr>
            <a:spLocks noGrp="1" noChangeArrowheads="1"/>
          </p:cNvSpPr>
          <p:nvPr>
            <p:ph type="title"/>
          </p:nvPr>
        </p:nvSpPr>
        <p:spPr/>
        <p:txBody>
          <a:bodyPr/>
          <a:lstStyle/>
          <a:p>
            <a:pPr eaLnBrk="1" hangingPunct="1"/>
            <a:r>
              <a:rPr lang="en-US" altLang="zh-CN">
                <a:ea typeface="宋体" pitchFamily="2" charset="-122"/>
              </a:rPr>
              <a:t>Precedence of Logical Operators</a:t>
            </a:r>
          </a:p>
        </p:txBody>
      </p:sp>
      <p:sp>
        <p:nvSpPr>
          <p:cNvPr id="39940" name="Freeform 3"/>
          <p:cNvSpPr>
            <a:spLocks noEditPoints="1"/>
          </p:cNvSpPr>
          <p:nvPr/>
        </p:nvSpPr>
        <p:spPr bwMode="gray">
          <a:xfrm>
            <a:off x="1219200" y="2057400"/>
            <a:ext cx="7391400" cy="403860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140" name="Text Box 4"/>
          <p:cNvSpPr txBox="1">
            <a:spLocks noChangeArrowheads="1"/>
          </p:cNvSpPr>
          <p:nvPr/>
        </p:nvSpPr>
        <p:spPr bwMode="auto">
          <a:xfrm>
            <a:off x="5715000" y="3581400"/>
            <a:ext cx="2667000" cy="519113"/>
          </a:xfrm>
          <a:prstGeom prst="rect">
            <a:avLst/>
          </a:prstGeom>
          <a:noFill/>
          <a:ln w="9525" algn="ctr">
            <a:noFill/>
            <a:miter lim="800000"/>
            <a:headEnd/>
            <a:tailEnd/>
          </a:ln>
          <a:effectLst/>
        </p:spPr>
        <p:txBody>
          <a:bodyPr>
            <a:spAutoFit/>
          </a:bodyPr>
          <a:lstStyle/>
          <a:p>
            <a:pPr>
              <a:defRPr/>
            </a:pPr>
            <a:r>
              <a:rPr lang="en-US" altLang="zh-CN" sz="2800">
                <a:effectLst>
                  <a:outerShdw blurRad="38100" dist="38100" dir="2700000" algn="tl">
                    <a:srgbClr val="C0C0C0"/>
                  </a:outerShdw>
                </a:effectLst>
                <a:latin typeface="Arial" charset="0"/>
              </a:rPr>
              <a:t>First Direction</a:t>
            </a:r>
            <a:endParaRPr lang="en-US" altLang="zh-CN" sz="2800">
              <a:latin typeface="Arial" charset="0"/>
            </a:endParaRPr>
          </a:p>
        </p:txBody>
      </p:sp>
      <p:sp>
        <p:nvSpPr>
          <p:cNvPr id="39942" name="Oval 6"/>
          <p:cNvSpPr>
            <a:spLocks noChangeArrowheads="1"/>
          </p:cNvSpPr>
          <p:nvPr/>
        </p:nvSpPr>
        <p:spPr bwMode="gray">
          <a:xfrm rot="-723406">
            <a:off x="4567238" y="5222875"/>
            <a:ext cx="1576387" cy="720725"/>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43" name="Oval 7"/>
          <p:cNvSpPr>
            <a:spLocks noChangeArrowheads="1"/>
          </p:cNvSpPr>
          <p:nvPr/>
        </p:nvSpPr>
        <p:spPr bwMode="gray">
          <a:xfrm>
            <a:off x="4495800" y="4019550"/>
            <a:ext cx="1881188" cy="17684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44" name="Oval 8"/>
          <p:cNvSpPr>
            <a:spLocks noChangeArrowheads="1"/>
          </p:cNvSpPr>
          <p:nvPr/>
        </p:nvSpPr>
        <p:spPr bwMode="gray">
          <a:xfrm>
            <a:off x="4516438" y="4029075"/>
            <a:ext cx="1836737" cy="1724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45" name="Oval 9"/>
          <p:cNvSpPr>
            <a:spLocks noChangeArrowheads="1"/>
          </p:cNvSpPr>
          <p:nvPr/>
        </p:nvSpPr>
        <p:spPr bwMode="gray">
          <a:xfrm>
            <a:off x="4587875" y="4044950"/>
            <a:ext cx="1747838" cy="161290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46" name="Oval 10"/>
          <p:cNvSpPr>
            <a:spLocks noChangeArrowheads="1"/>
          </p:cNvSpPr>
          <p:nvPr/>
        </p:nvSpPr>
        <p:spPr bwMode="gray">
          <a:xfrm>
            <a:off x="4625975" y="4089400"/>
            <a:ext cx="1554163" cy="130810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47" name="Text Box 11"/>
          <p:cNvSpPr txBox="1">
            <a:spLocks noChangeArrowheads="1"/>
          </p:cNvSpPr>
          <p:nvPr/>
        </p:nvSpPr>
        <p:spPr bwMode="gray">
          <a:xfrm>
            <a:off x="5049838" y="4492625"/>
            <a:ext cx="6873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4000" b="1">
                <a:sym typeface="Symbol" pitchFamily="18" charset="2"/>
              </a:rPr>
              <a:t></a:t>
            </a:r>
            <a:r>
              <a:rPr lang="en-US" altLang="zh-CN" sz="4000" b="1"/>
              <a:t> </a:t>
            </a:r>
          </a:p>
        </p:txBody>
      </p:sp>
      <p:sp>
        <p:nvSpPr>
          <p:cNvPr id="39948" name="Oval 12"/>
          <p:cNvSpPr>
            <a:spLocks noChangeArrowheads="1"/>
          </p:cNvSpPr>
          <p:nvPr/>
        </p:nvSpPr>
        <p:spPr bwMode="gray">
          <a:xfrm rot="-772996">
            <a:off x="1219200" y="3962400"/>
            <a:ext cx="1133475" cy="6096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39949" name="Group 13"/>
          <p:cNvGrpSpPr>
            <a:grpSpLocks/>
          </p:cNvGrpSpPr>
          <p:nvPr/>
        </p:nvGrpSpPr>
        <p:grpSpPr bwMode="auto">
          <a:xfrm>
            <a:off x="1220788" y="3048000"/>
            <a:ext cx="1370012" cy="1441450"/>
            <a:chOff x="732" y="2112"/>
            <a:chExt cx="842" cy="860"/>
          </a:xfrm>
        </p:grpSpPr>
        <p:sp>
          <p:nvSpPr>
            <p:cNvPr id="39970" name="Oval 14"/>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71" name="Oval 15"/>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72" name="Oval 16"/>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73" name="Oval 17"/>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74" name="Text Box 18"/>
            <p:cNvSpPr txBox="1">
              <a:spLocks noChangeArrowheads="1"/>
            </p:cNvSpPr>
            <p:nvPr/>
          </p:nvSpPr>
          <p:spPr bwMode="gray">
            <a:xfrm>
              <a:off x="811" y="2296"/>
              <a:ext cx="66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600" b="1">
                  <a:sym typeface="Symbol" pitchFamily="18" charset="2"/>
                </a:rPr>
                <a:t></a:t>
              </a:r>
              <a:r>
                <a:rPr lang="en-US" altLang="zh-CN" sz="4000" b="1"/>
                <a:t> </a:t>
              </a:r>
              <a:r>
                <a:rPr lang="en-US" altLang="zh-CN" sz="3600" b="1">
                  <a:sym typeface="Symbol" pitchFamily="18" charset="2"/>
                </a:rPr>
                <a:t></a:t>
              </a:r>
              <a:r>
                <a:rPr lang="en-US" altLang="zh-CN" sz="3600" b="1"/>
                <a:t> </a:t>
              </a:r>
            </a:p>
          </p:txBody>
        </p:sp>
      </p:grpSp>
      <p:sp>
        <p:nvSpPr>
          <p:cNvPr id="39950" name="Oval 19"/>
          <p:cNvSpPr>
            <a:spLocks noChangeArrowheads="1"/>
          </p:cNvSpPr>
          <p:nvPr/>
        </p:nvSpPr>
        <p:spPr bwMode="gray">
          <a:xfrm>
            <a:off x="1566863" y="2435225"/>
            <a:ext cx="914400" cy="5334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51" name="Oval 20"/>
          <p:cNvSpPr>
            <a:spLocks noChangeArrowheads="1"/>
          </p:cNvSpPr>
          <p:nvPr/>
        </p:nvSpPr>
        <p:spPr bwMode="gray">
          <a:xfrm>
            <a:off x="1643063" y="182880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52" name="Oval 21"/>
          <p:cNvSpPr>
            <a:spLocks noChangeArrowheads="1"/>
          </p:cNvSpPr>
          <p:nvPr/>
        </p:nvSpPr>
        <p:spPr bwMode="gray">
          <a:xfrm>
            <a:off x="1655763" y="183356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53" name="Oval 22"/>
          <p:cNvSpPr>
            <a:spLocks noChangeArrowheads="1"/>
          </p:cNvSpPr>
          <p:nvPr/>
        </p:nvSpPr>
        <p:spPr bwMode="gray">
          <a:xfrm>
            <a:off x="1666875" y="184467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54" name="Oval 23"/>
          <p:cNvSpPr>
            <a:spLocks noChangeArrowheads="1"/>
          </p:cNvSpPr>
          <p:nvPr/>
        </p:nvSpPr>
        <p:spPr bwMode="gray">
          <a:xfrm>
            <a:off x="1720850" y="1870075"/>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55" name="Text Box 24"/>
          <p:cNvSpPr txBox="1">
            <a:spLocks noChangeArrowheads="1"/>
          </p:cNvSpPr>
          <p:nvPr/>
        </p:nvSpPr>
        <p:spPr bwMode="gray">
          <a:xfrm>
            <a:off x="1816100" y="2000250"/>
            <a:ext cx="698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3200" b="1">
                <a:sym typeface="Symbol" pitchFamily="18" charset="2"/>
              </a:rPr>
              <a:t></a:t>
            </a:r>
            <a:r>
              <a:rPr lang="en-US" altLang="zh-CN" sz="3200" b="1"/>
              <a:t> </a:t>
            </a:r>
          </a:p>
        </p:txBody>
      </p:sp>
      <p:sp>
        <p:nvSpPr>
          <p:cNvPr id="39956" name="Oval 25"/>
          <p:cNvSpPr>
            <a:spLocks noChangeArrowheads="1"/>
          </p:cNvSpPr>
          <p:nvPr/>
        </p:nvSpPr>
        <p:spPr bwMode="gray">
          <a:xfrm>
            <a:off x="2928938" y="2133600"/>
            <a:ext cx="685800" cy="2286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57" name="Oval 26"/>
          <p:cNvSpPr>
            <a:spLocks noChangeArrowheads="1"/>
          </p:cNvSpPr>
          <p:nvPr/>
        </p:nvSpPr>
        <p:spPr bwMode="gray">
          <a:xfrm>
            <a:off x="3051175" y="1600200"/>
            <a:ext cx="682625" cy="68262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58" name="Oval 27"/>
          <p:cNvSpPr>
            <a:spLocks noChangeArrowheads="1"/>
          </p:cNvSpPr>
          <p:nvPr/>
        </p:nvSpPr>
        <p:spPr bwMode="gray">
          <a:xfrm>
            <a:off x="3060700" y="1603375"/>
            <a:ext cx="665163" cy="66675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59" name="Oval 28"/>
          <p:cNvSpPr>
            <a:spLocks noChangeArrowheads="1"/>
          </p:cNvSpPr>
          <p:nvPr/>
        </p:nvSpPr>
        <p:spPr bwMode="gray">
          <a:xfrm>
            <a:off x="3067050" y="1609725"/>
            <a:ext cx="633413" cy="62230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60" name="Oval 29"/>
          <p:cNvSpPr>
            <a:spLocks noChangeArrowheads="1"/>
          </p:cNvSpPr>
          <p:nvPr/>
        </p:nvSpPr>
        <p:spPr bwMode="gray">
          <a:xfrm>
            <a:off x="3103563" y="1628775"/>
            <a:ext cx="563562" cy="503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61" name="Text Box 30"/>
          <p:cNvSpPr txBox="1">
            <a:spLocks noChangeArrowheads="1"/>
          </p:cNvSpPr>
          <p:nvPr/>
        </p:nvSpPr>
        <p:spPr bwMode="gray">
          <a:xfrm>
            <a:off x="3135313" y="1744663"/>
            <a:ext cx="519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000" b="1">
                <a:sym typeface="Symbol" pitchFamily="18" charset="2"/>
              </a:rPr>
              <a:t></a:t>
            </a:r>
            <a:r>
              <a:rPr lang="en-US" altLang="zh-CN" sz="2000" b="1"/>
              <a:t> </a:t>
            </a:r>
          </a:p>
        </p:txBody>
      </p:sp>
      <p:sp>
        <p:nvSpPr>
          <p:cNvPr id="39962" name="Oval 31"/>
          <p:cNvSpPr>
            <a:spLocks noChangeArrowheads="1"/>
          </p:cNvSpPr>
          <p:nvPr/>
        </p:nvSpPr>
        <p:spPr bwMode="gray">
          <a:xfrm rot="-772996">
            <a:off x="2676525" y="4779963"/>
            <a:ext cx="1301750" cy="715962"/>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39963" name="Group 32"/>
          <p:cNvGrpSpPr>
            <a:grpSpLocks/>
          </p:cNvGrpSpPr>
          <p:nvPr/>
        </p:nvGrpSpPr>
        <p:grpSpPr bwMode="auto">
          <a:xfrm>
            <a:off x="2590800" y="3810000"/>
            <a:ext cx="1600200" cy="1600200"/>
            <a:chOff x="732" y="2112"/>
            <a:chExt cx="842" cy="860"/>
          </a:xfrm>
        </p:grpSpPr>
        <p:sp>
          <p:nvSpPr>
            <p:cNvPr id="39965" name="Oval 3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66" name="Oval 3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67" name="Oval 3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68" name="Oval 3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39969" name="Text Box 37"/>
            <p:cNvSpPr txBox="1">
              <a:spLocks noChangeArrowheads="1"/>
            </p:cNvSpPr>
            <p:nvPr/>
          </p:nvSpPr>
          <p:spPr bwMode="gray">
            <a:xfrm>
              <a:off x="975" y="2304"/>
              <a:ext cx="33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4000" b="1">
                  <a:sym typeface="Symbol" pitchFamily="18" charset="2"/>
                </a:rPr>
                <a:t></a:t>
              </a:r>
              <a:r>
                <a:rPr lang="en-US" altLang="zh-CN" sz="4000" b="1"/>
                <a:t> </a:t>
              </a:r>
            </a:p>
          </p:txBody>
        </p:sp>
      </p:grpSp>
      <p:sp>
        <p:nvSpPr>
          <p:cNvPr id="2" name="日期占位符 1"/>
          <p:cNvSpPr>
            <a:spLocks noGrp="1"/>
          </p:cNvSpPr>
          <p:nvPr>
            <p:ph type="dt" sz="quarter" idx="10"/>
          </p:nvPr>
        </p:nvSpPr>
        <p:spPr/>
        <p:txBody>
          <a:bodyPr/>
          <a:lstStyle/>
          <a:p>
            <a:pPr>
              <a:defRPr/>
            </a:pPr>
            <a:fld id="{DAB27ABE-1297-47C6-86E4-B97422CCAF4A}" type="datetime11">
              <a:rPr lang="zh-CN" altLang="en-US"/>
              <a:pPr>
                <a:defRPr/>
              </a:pPr>
              <a:t>23:28:31</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ea typeface="宋体" pitchFamily="2" charset="-122"/>
              </a:rPr>
              <a:t>逻辑的力量</a:t>
            </a:r>
          </a:p>
        </p:txBody>
      </p:sp>
      <p:sp>
        <p:nvSpPr>
          <p:cNvPr id="6147" name="内容占位符 2"/>
          <p:cNvSpPr>
            <a:spLocks noGrp="1"/>
          </p:cNvSpPr>
          <p:nvPr>
            <p:ph idx="1"/>
          </p:nvPr>
        </p:nvSpPr>
        <p:spPr/>
        <p:txBody>
          <a:bodyPr/>
          <a:lstStyle/>
          <a:p>
            <a:r>
              <a:rPr lang="zh-CN" altLang="en-US">
                <a:ea typeface="宋体" pitchFamily="2" charset="-122"/>
              </a:rPr>
              <a:t>一位小伙子心仪一位姑娘，想找机会亲近她，但又怕她谢绝。于是，他对姑娘说：让我问你两个问题，你都只能答“是”或“不”，并且两个答案不能矛盾。姑娘答应了。</a:t>
            </a:r>
            <a:endParaRPr lang="en-US" altLang="zh-CN">
              <a:ea typeface="宋体" pitchFamily="2" charset="-122"/>
            </a:endParaRPr>
          </a:p>
          <a:p>
            <a:r>
              <a:rPr lang="zh-CN" altLang="en-US">
                <a:ea typeface="宋体" pitchFamily="2" charset="-122"/>
              </a:rPr>
              <a:t>小伙子说，这两个问题是：①你愿意周末和我一块去郊游吗？②你对这两个问题的回答一样吗？</a:t>
            </a:r>
          </a:p>
        </p:txBody>
      </p:sp>
      <p:sp>
        <p:nvSpPr>
          <p:cNvPr id="4" name="日期占位符 3"/>
          <p:cNvSpPr>
            <a:spLocks noGrp="1"/>
          </p:cNvSpPr>
          <p:nvPr>
            <p:ph type="dt" sz="quarter" idx="10"/>
          </p:nvPr>
        </p:nvSpPr>
        <p:spPr/>
        <p:txBody>
          <a:bodyPr/>
          <a:lstStyle/>
          <a:p>
            <a:pPr>
              <a:defRPr/>
            </a:pPr>
            <a:fld id="{EBF495C5-09CB-4024-ABDC-91BCC6686368}" type="datetime11">
              <a:rPr lang="zh-CN" altLang="en-US" smtClean="0"/>
              <a:pPr>
                <a:defRPr/>
              </a:pPr>
              <a:t>23:28:31</a:t>
            </a:fld>
            <a:endParaRPr lang="en-US" altLang="zh-CN"/>
          </a:p>
        </p:txBody>
      </p:sp>
      <p:sp>
        <p:nvSpPr>
          <p:cNvPr id="5" name="灯片编号占位符 4"/>
          <p:cNvSpPr>
            <a:spLocks noGrp="1"/>
          </p:cNvSpPr>
          <p:nvPr>
            <p:ph type="sldNum" sz="quarter" idx="12"/>
          </p:nvPr>
        </p:nvSpPr>
        <p:spPr/>
        <p:txBody>
          <a:bodyPr/>
          <a:lstStyle/>
          <a:p>
            <a:pPr>
              <a:defRPr/>
            </a:pPr>
            <a:fld id="{FC7D9F87-31BB-43E4-8A80-79C5280A14E1}"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8C81D726-7870-4AF3-A980-90EA6F427059}" type="slidenum">
              <a:rPr lang="en-US" altLang="zh-CN"/>
              <a:pPr>
                <a:defRPr/>
              </a:pPr>
              <a:t>40</a:t>
            </a:fld>
            <a:endParaRPr lang="en-US" altLang="zh-CN"/>
          </a:p>
        </p:txBody>
      </p:sp>
      <p:sp>
        <p:nvSpPr>
          <p:cNvPr id="40963"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40964" name="Group 3"/>
          <p:cNvGrpSpPr>
            <a:grpSpLocks/>
          </p:cNvGrpSpPr>
          <p:nvPr/>
        </p:nvGrpSpPr>
        <p:grpSpPr bwMode="auto">
          <a:xfrm>
            <a:off x="1981200" y="2819400"/>
            <a:ext cx="5029200" cy="2438400"/>
            <a:chOff x="1997" y="1314"/>
            <a:chExt cx="1889" cy="1009"/>
          </a:xfrm>
        </p:grpSpPr>
        <p:grpSp>
          <p:nvGrpSpPr>
            <p:cNvPr id="40967" name="Group 4"/>
            <p:cNvGrpSpPr>
              <a:grpSpLocks/>
            </p:cNvGrpSpPr>
            <p:nvPr/>
          </p:nvGrpSpPr>
          <p:grpSpPr bwMode="auto">
            <a:xfrm>
              <a:off x="1997" y="1404"/>
              <a:ext cx="1889" cy="919"/>
              <a:chOff x="1973" y="1027"/>
              <a:chExt cx="1926" cy="937"/>
            </a:xfrm>
          </p:grpSpPr>
          <p:sp>
            <p:nvSpPr>
              <p:cNvPr id="92165"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sp>
            <p:nvSpPr>
              <p:cNvPr id="92166"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latin typeface="Arial" charset="0"/>
                </a:endParaRPr>
              </a:p>
            </p:txBody>
          </p:sp>
        </p:grpSp>
        <p:sp>
          <p:nvSpPr>
            <p:cNvPr id="92167"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92168"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92169"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92170"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grpSp>
      <p:sp>
        <p:nvSpPr>
          <p:cNvPr id="40965" name="Rectangle 11"/>
          <p:cNvSpPr>
            <a:spLocks noGrp="1" noChangeArrowheads="1"/>
          </p:cNvSpPr>
          <p:nvPr>
            <p:ph type="body" idx="1"/>
          </p:nvPr>
        </p:nvSpPr>
        <p:spPr>
          <a:xfrm>
            <a:off x="3048000" y="3505200"/>
            <a:ext cx="2971800" cy="533400"/>
          </a:xfrm>
        </p:spPr>
        <p:txBody>
          <a:bodyPr/>
          <a:lstStyle/>
          <a:p>
            <a:pPr eaLnBrk="1" hangingPunct="1">
              <a:lnSpc>
                <a:spcPct val="80000"/>
              </a:lnSpc>
            </a:pPr>
            <a:r>
              <a:rPr lang="en-US" altLang="zh-CN" sz="2800" b="1">
                <a:ea typeface="宋体" pitchFamily="2" charset="-122"/>
              </a:rPr>
              <a:t>Translations</a:t>
            </a:r>
          </a:p>
        </p:txBody>
      </p:sp>
      <p:sp>
        <p:nvSpPr>
          <p:cNvPr id="2" name="日期占位符 1"/>
          <p:cNvSpPr>
            <a:spLocks noGrp="1"/>
          </p:cNvSpPr>
          <p:nvPr>
            <p:ph type="dt" sz="quarter" idx="10"/>
          </p:nvPr>
        </p:nvSpPr>
        <p:spPr/>
        <p:txBody>
          <a:bodyPr/>
          <a:lstStyle/>
          <a:p>
            <a:pPr>
              <a:defRPr/>
            </a:pPr>
            <a:fld id="{6456CA0E-4618-4C5D-B9A1-F41EACA9408C}" type="datetime11">
              <a:rPr lang="zh-CN" altLang="en-US"/>
              <a:pPr>
                <a:defRPr/>
              </a:pPr>
              <a:t>23:28:31</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26C08DC-7C89-4C51-9427-9D410EB279CA}" type="slidenum">
              <a:rPr lang="en-US" altLang="zh-CN"/>
              <a:pPr>
                <a:defRPr/>
              </a:pPr>
              <a:t>41</a:t>
            </a:fld>
            <a:endParaRPr lang="en-US" altLang="zh-CN"/>
          </a:p>
        </p:txBody>
      </p:sp>
      <p:sp>
        <p:nvSpPr>
          <p:cNvPr id="41987" name="Rectangle 2"/>
          <p:cNvSpPr>
            <a:spLocks noGrp="1" noChangeArrowheads="1"/>
          </p:cNvSpPr>
          <p:nvPr>
            <p:ph type="title"/>
          </p:nvPr>
        </p:nvSpPr>
        <p:spPr/>
        <p:txBody>
          <a:bodyPr/>
          <a:lstStyle/>
          <a:p>
            <a:pPr eaLnBrk="1" hangingPunct="1"/>
            <a:r>
              <a:rPr lang="en-US" altLang="zh-CN">
                <a:ea typeface="宋体" pitchFamily="2" charset="-122"/>
              </a:rPr>
              <a:t>Example 1</a:t>
            </a:r>
          </a:p>
        </p:txBody>
      </p:sp>
      <p:sp>
        <p:nvSpPr>
          <p:cNvPr id="41988" name="Rectangle 3"/>
          <p:cNvSpPr>
            <a:spLocks noGrp="1" noChangeArrowheads="1"/>
          </p:cNvSpPr>
          <p:nvPr>
            <p:ph type="body" idx="1"/>
          </p:nvPr>
        </p:nvSpPr>
        <p:spPr>
          <a:xfrm>
            <a:off x="304800" y="1524000"/>
            <a:ext cx="8458200" cy="4876800"/>
          </a:xfrm>
        </p:spPr>
        <p:txBody>
          <a:bodyPr/>
          <a:lstStyle/>
          <a:p>
            <a:pPr eaLnBrk="1" hangingPunct="1"/>
            <a:r>
              <a:rPr lang="en-US" altLang="zh-CN" sz="2800" dirty="0">
                <a:solidFill>
                  <a:srgbClr val="000000"/>
                </a:solidFill>
                <a:latin typeface="Times New Roman" pitchFamily="18" charset="0"/>
                <a:ea typeface="宋体" pitchFamily="2" charset="-122"/>
              </a:rPr>
              <a:t>“</a:t>
            </a:r>
            <a:r>
              <a:rPr lang="en-US" altLang="zh-CN" sz="2800" u="sng" dirty="0">
                <a:solidFill>
                  <a:srgbClr val="000000"/>
                </a:solidFill>
                <a:latin typeface="Times New Roman" pitchFamily="18" charset="0"/>
                <a:ea typeface="宋体" pitchFamily="2" charset="-122"/>
              </a:rPr>
              <a:t>I just saw my old </a:t>
            </a:r>
            <a:r>
              <a:rPr lang="en-US" altLang="zh-CN" sz="2800" i="1" u="sng" dirty="0">
                <a:solidFill>
                  <a:srgbClr val="000000"/>
                </a:solidFill>
                <a:latin typeface="Times New Roman" pitchFamily="18" charset="0"/>
                <a:ea typeface="宋体" pitchFamily="2" charset="-122"/>
              </a:rPr>
              <a:t>f</a:t>
            </a:r>
            <a:r>
              <a:rPr lang="en-US" altLang="zh-CN" sz="2800" u="sng" dirty="0">
                <a:solidFill>
                  <a:srgbClr val="000000"/>
                </a:solidFill>
                <a:latin typeface="Times New Roman" pitchFamily="18" charset="0"/>
                <a:ea typeface="宋体" pitchFamily="2" charset="-122"/>
              </a:rPr>
              <a:t>riend</a:t>
            </a:r>
            <a:r>
              <a:rPr lang="en-US" altLang="zh-CN" sz="2800" dirty="0">
                <a:solidFill>
                  <a:srgbClr val="000000"/>
                </a:solidFill>
                <a:latin typeface="Times New Roman" pitchFamily="18" charset="0"/>
                <a:ea typeface="宋体" pitchFamily="2" charset="-122"/>
              </a:rPr>
              <a:t>, and either </a:t>
            </a:r>
            <a:r>
              <a:rPr lang="en-US" altLang="zh-CN" sz="2800" u="sng" dirty="0">
                <a:solidFill>
                  <a:srgbClr val="000000"/>
                </a:solidFill>
                <a:latin typeface="Times New Roman" pitchFamily="18" charset="0"/>
                <a:ea typeface="宋体" pitchFamily="2" charset="-122"/>
              </a:rPr>
              <a:t>he’s </a:t>
            </a:r>
            <a:r>
              <a:rPr lang="en-US" altLang="zh-CN" sz="2800" i="1" u="sng" dirty="0">
                <a:solidFill>
                  <a:srgbClr val="000000"/>
                </a:solidFill>
                <a:latin typeface="Times New Roman" pitchFamily="18" charset="0"/>
                <a:ea typeface="宋体" pitchFamily="2" charset="-122"/>
              </a:rPr>
              <a:t>g</a:t>
            </a:r>
            <a:r>
              <a:rPr lang="en-US" altLang="zh-CN" sz="2800" u="sng" dirty="0">
                <a:solidFill>
                  <a:srgbClr val="000000"/>
                </a:solidFill>
                <a:latin typeface="Times New Roman" pitchFamily="18" charset="0"/>
                <a:ea typeface="宋体" pitchFamily="2" charset="-122"/>
              </a:rPr>
              <a:t>rown</a:t>
            </a:r>
            <a:r>
              <a:rPr lang="en-US" altLang="zh-CN" sz="2800" dirty="0">
                <a:solidFill>
                  <a:srgbClr val="000000"/>
                </a:solidFill>
                <a:latin typeface="Times New Roman" pitchFamily="18" charset="0"/>
                <a:ea typeface="宋体" pitchFamily="2" charset="-122"/>
              </a:rPr>
              <a:t> or </a:t>
            </a:r>
            <a:r>
              <a:rPr lang="en-US" altLang="zh-CN" sz="2800" u="sng" dirty="0">
                <a:solidFill>
                  <a:srgbClr val="000000"/>
                </a:solidFill>
                <a:latin typeface="Times New Roman" pitchFamily="18" charset="0"/>
                <a:ea typeface="宋体" pitchFamily="2" charset="-122"/>
              </a:rPr>
              <a:t>I’ve </a:t>
            </a:r>
            <a:r>
              <a:rPr lang="en-US" altLang="zh-CN" sz="2800" i="1" u="sng" dirty="0">
                <a:solidFill>
                  <a:srgbClr val="000000"/>
                </a:solidFill>
                <a:latin typeface="Times New Roman" pitchFamily="18" charset="0"/>
                <a:ea typeface="宋体" pitchFamily="2" charset="-122"/>
              </a:rPr>
              <a:t>s</a:t>
            </a:r>
            <a:r>
              <a:rPr lang="en-US" altLang="zh-CN" sz="2800" u="sng" dirty="0">
                <a:solidFill>
                  <a:srgbClr val="000000"/>
                </a:solidFill>
                <a:latin typeface="Times New Roman" pitchFamily="18" charset="0"/>
                <a:ea typeface="宋体" pitchFamily="2" charset="-122"/>
              </a:rPr>
              <a:t>hrunk</a:t>
            </a:r>
            <a:r>
              <a:rPr lang="en-US" altLang="zh-CN" sz="2800" dirty="0">
                <a:solidFill>
                  <a:srgbClr val="000000"/>
                </a:solidFill>
                <a:latin typeface="Times New Roman" pitchFamily="18" charset="0"/>
                <a:ea typeface="宋体" pitchFamily="2" charset="-122"/>
              </a:rPr>
              <a:t>.</a:t>
            </a:r>
            <a:r>
              <a:rPr lang="zh-CN" altLang="en-US" sz="2800" dirty="0"/>
              <a:t>收缩</a:t>
            </a:r>
            <a:r>
              <a:rPr lang="en-US" altLang="zh-CN" sz="2800" dirty="0"/>
              <a:t>,</a:t>
            </a:r>
            <a:r>
              <a:rPr lang="en-US" altLang="zh-CN" sz="2800" dirty="0">
                <a:solidFill>
                  <a:srgbClr val="000000"/>
                </a:solidFill>
                <a:latin typeface="Times New Roman" pitchFamily="18" charset="0"/>
                <a:ea typeface="宋体" pitchFamily="2" charset="-122"/>
              </a:rPr>
              <a:t>”</a:t>
            </a:r>
          </a:p>
          <a:p>
            <a:pPr eaLnBrk="1" hangingPunct="1"/>
            <a:r>
              <a:rPr lang="en-US" altLang="zh-CN" dirty="0">
                <a:ea typeface="宋体" pitchFamily="2" charset="-122"/>
              </a:rPr>
              <a:t>Solution: </a:t>
            </a:r>
          </a:p>
          <a:p>
            <a:pPr marL="514350" indent="-514350" eaLnBrk="1" hangingPunct="1">
              <a:buFont typeface="+mj-lt"/>
              <a:buAutoNum type="arabicPeriod"/>
            </a:pPr>
            <a:r>
              <a:rPr lang="en-US" altLang="zh-CN" dirty="0">
                <a:ea typeface="宋体" pitchFamily="2" charset="-122"/>
              </a:rPr>
              <a:t>   </a:t>
            </a:r>
            <a:r>
              <a:rPr lang="en-US" altLang="zh-CN" sz="2800" dirty="0">
                <a:ea typeface="宋体" pitchFamily="2" charset="-122"/>
              </a:rPr>
              <a:t>Let f represent </a:t>
            </a:r>
            <a:r>
              <a:rPr lang="en-US" altLang="zh-CN" sz="2800" dirty="0">
                <a:latin typeface="Times New Roman" pitchFamily="18" charset="0"/>
                <a:ea typeface="宋体" pitchFamily="2" charset="-122"/>
              </a:rPr>
              <a:t>“</a:t>
            </a:r>
            <a:r>
              <a:rPr lang="en-US" altLang="zh-CN" sz="2800" u="sng" dirty="0">
                <a:ea typeface="宋体" pitchFamily="2" charset="-122"/>
              </a:rPr>
              <a:t>I just saw my old </a:t>
            </a:r>
            <a:r>
              <a:rPr lang="en-US" altLang="zh-CN" sz="2800" i="1" u="sng" dirty="0">
                <a:ea typeface="宋体" pitchFamily="2" charset="-122"/>
              </a:rPr>
              <a:t>f</a:t>
            </a:r>
            <a:r>
              <a:rPr lang="en-US" altLang="zh-CN" sz="2800" u="sng" dirty="0">
                <a:ea typeface="宋体" pitchFamily="2" charset="-122"/>
              </a:rPr>
              <a:t>riend</a:t>
            </a:r>
            <a:r>
              <a:rPr lang="en-US" altLang="zh-CN" sz="2800" dirty="0">
                <a:latin typeface="Times New Roman" pitchFamily="18" charset="0"/>
                <a:ea typeface="宋体" pitchFamily="2" charset="-122"/>
              </a:rPr>
              <a:t>”</a:t>
            </a:r>
            <a:r>
              <a:rPr lang="en-US" altLang="zh-CN" sz="2800" dirty="0">
                <a:ea typeface="宋体" pitchFamily="2" charset="-122"/>
              </a:rPr>
              <a:t>.</a:t>
            </a:r>
          </a:p>
          <a:p>
            <a:pPr marL="514350" indent="-514350" eaLnBrk="1" hangingPunct="1">
              <a:buFont typeface="+mj-lt"/>
              <a:buAutoNum type="arabicPeriod"/>
            </a:pPr>
            <a:r>
              <a:rPr lang="en-US" altLang="zh-CN" sz="2800" dirty="0">
                <a:ea typeface="宋体" pitchFamily="2" charset="-122"/>
              </a:rPr>
              <a:t>   Let g represent </a:t>
            </a:r>
            <a:r>
              <a:rPr lang="en-US" altLang="zh-CN" sz="2800" dirty="0">
                <a:latin typeface="Times New Roman" pitchFamily="18" charset="0"/>
                <a:ea typeface="宋体" pitchFamily="2" charset="-122"/>
              </a:rPr>
              <a:t>“</a:t>
            </a:r>
            <a:r>
              <a:rPr lang="en-US" altLang="zh-CN" sz="2800" u="sng" dirty="0">
                <a:ea typeface="宋体" pitchFamily="2" charset="-122"/>
              </a:rPr>
              <a:t>he</a:t>
            </a:r>
            <a:r>
              <a:rPr lang="en-US" altLang="zh-CN" sz="2800" u="sng" dirty="0">
                <a:latin typeface="Times New Roman" pitchFamily="18" charset="0"/>
                <a:ea typeface="宋体" pitchFamily="2" charset="-122"/>
              </a:rPr>
              <a:t>’</a:t>
            </a:r>
            <a:r>
              <a:rPr lang="en-US" altLang="zh-CN" sz="2800" u="sng" dirty="0">
                <a:ea typeface="宋体" pitchFamily="2" charset="-122"/>
              </a:rPr>
              <a:t>s </a:t>
            </a:r>
            <a:r>
              <a:rPr lang="en-US" altLang="zh-CN" sz="2800" i="1" u="sng" dirty="0">
                <a:ea typeface="宋体" pitchFamily="2" charset="-122"/>
              </a:rPr>
              <a:t>g</a:t>
            </a:r>
            <a:r>
              <a:rPr lang="en-US" altLang="zh-CN" sz="2800" u="sng" dirty="0">
                <a:ea typeface="宋体" pitchFamily="2" charset="-122"/>
              </a:rPr>
              <a:t>rown</a:t>
            </a:r>
            <a:r>
              <a:rPr lang="en-US" altLang="zh-CN" sz="2800" dirty="0">
                <a:ea typeface="宋体" pitchFamily="2" charset="-122"/>
              </a:rPr>
              <a:t> </a:t>
            </a:r>
            <a:r>
              <a:rPr lang="en-US" altLang="zh-CN" sz="2800" dirty="0">
                <a:latin typeface="Times New Roman" pitchFamily="18" charset="0"/>
                <a:ea typeface="宋体" pitchFamily="2" charset="-122"/>
              </a:rPr>
              <a:t>”</a:t>
            </a:r>
            <a:r>
              <a:rPr lang="en-US" altLang="zh-CN" sz="2800" dirty="0">
                <a:ea typeface="宋体" pitchFamily="2" charset="-122"/>
              </a:rPr>
              <a:t>.</a:t>
            </a:r>
          </a:p>
          <a:p>
            <a:pPr marL="514350" indent="-514350" eaLnBrk="1" hangingPunct="1">
              <a:buFont typeface="+mj-lt"/>
              <a:buAutoNum type="arabicPeriod"/>
            </a:pPr>
            <a:r>
              <a:rPr lang="en-US" altLang="zh-CN" sz="2800" dirty="0">
                <a:ea typeface="宋体" pitchFamily="2" charset="-122"/>
              </a:rPr>
              <a:t>   Let s represent </a:t>
            </a:r>
            <a:r>
              <a:rPr lang="en-US" altLang="zh-CN" sz="2800" dirty="0">
                <a:latin typeface="Times New Roman" pitchFamily="18" charset="0"/>
                <a:ea typeface="宋体" pitchFamily="2" charset="-122"/>
              </a:rPr>
              <a:t>“</a:t>
            </a:r>
            <a:r>
              <a:rPr lang="en-US" altLang="zh-CN" sz="2800" u="sng" dirty="0">
                <a:ea typeface="宋体" pitchFamily="2" charset="-122"/>
              </a:rPr>
              <a:t>I</a:t>
            </a:r>
            <a:r>
              <a:rPr lang="en-US" altLang="zh-CN" sz="2800" u="sng" dirty="0">
                <a:latin typeface="Times New Roman" pitchFamily="18" charset="0"/>
                <a:ea typeface="宋体" pitchFamily="2" charset="-122"/>
              </a:rPr>
              <a:t>’</a:t>
            </a:r>
            <a:r>
              <a:rPr lang="en-US" altLang="zh-CN" sz="2800" u="sng" dirty="0">
                <a:ea typeface="宋体" pitchFamily="2" charset="-122"/>
              </a:rPr>
              <a:t>ve </a:t>
            </a:r>
            <a:r>
              <a:rPr lang="en-US" altLang="zh-CN" sz="2800" i="1" u="sng" dirty="0">
                <a:ea typeface="宋体" pitchFamily="2" charset="-122"/>
              </a:rPr>
              <a:t>s</a:t>
            </a:r>
            <a:r>
              <a:rPr lang="en-US" altLang="zh-CN" sz="2800" u="sng" dirty="0">
                <a:ea typeface="宋体" pitchFamily="2" charset="-122"/>
              </a:rPr>
              <a:t>hrunk</a:t>
            </a:r>
            <a:r>
              <a:rPr lang="en-US" altLang="zh-CN" sz="2800" dirty="0">
                <a:latin typeface="Times New Roman" pitchFamily="18" charset="0"/>
                <a:ea typeface="宋体" pitchFamily="2" charset="-122"/>
              </a:rPr>
              <a:t>”</a:t>
            </a:r>
            <a:r>
              <a:rPr lang="en-US" altLang="zh-CN" sz="2800" dirty="0">
                <a:ea typeface="宋体" pitchFamily="2" charset="-122"/>
              </a:rPr>
              <a:t>.</a:t>
            </a:r>
            <a:endParaRPr lang="en-US" altLang="zh-CN" sz="2800" dirty="0">
              <a:ea typeface="宋体" pitchFamily="2" charset="-122"/>
              <a:sym typeface="Symbol" pitchFamily="18" charset="2"/>
            </a:endParaRPr>
          </a:p>
          <a:p>
            <a:pPr marL="514350" indent="-514350" eaLnBrk="1" hangingPunct="1">
              <a:buFont typeface="+mj-lt"/>
              <a:buAutoNum type="arabicPeriod"/>
            </a:pPr>
            <a:r>
              <a:rPr lang="en-US" altLang="zh-CN" sz="2800" dirty="0">
                <a:ea typeface="宋体" pitchFamily="2" charset="-122"/>
                <a:sym typeface="Symbol" pitchFamily="18" charset="2"/>
              </a:rPr>
              <a:t>   </a:t>
            </a:r>
            <a:r>
              <a:rPr lang="en-US" altLang="zh-CN" sz="2800" dirty="0">
                <a:ea typeface="宋体" pitchFamily="2" charset="-122"/>
              </a:rPr>
              <a:t>The sentence can be represented as  </a:t>
            </a:r>
            <a:r>
              <a:rPr lang="en-US" altLang="zh-CN" sz="2800" i="1" dirty="0">
                <a:ea typeface="宋体" pitchFamily="2" charset="-122"/>
              </a:rPr>
              <a:t>f</a:t>
            </a:r>
            <a:r>
              <a:rPr lang="en-US" altLang="zh-CN" sz="2800" dirty="0">
                <a:ea typeface="宋体" pitchFamily="2" charset="-122"/>
              </a:rPr>
              <a:t> </a:t>
            </a:r>
            <a:r>
              <a:rPr lang="en-US" altLang="zh-CN" sz="2800" dirty="0">
                <a:ea typeface="宋体" pitchFamily="2" charset="-122"/>
                <a:sym typeface="Symbol" pitchFamily="18" charset="2"/>
              </a:rPr>
              <a:t> (</a:t>
            </a:r>
            <a:r>
              <a:rPr lang="en-US" altLang="zh-CN" sz="2800" i="1" dirty="0">
                <a:ea typeface="宋体" pitchFamily="2" charset="-122"/>
                <a:sym typeface="Symbol" pitchFamily="18" charset="2"/>
              </a:rPr>
              <a:t>g</a:t>
            </a:r>
            <a:r>
              <a:rPr lang="en-US" altLang="zh-CN" sz="2800" dirty="0">
                <a:ea typeface="宋体" pitchFamily="2" charset="-122"/>
                <a:sym typeface="Symbol" pitchFamily="18" charset="2"/>
              </a:rPr>
              <a:t>  </a:t>
            </a:r>
            <a:r>
              <a:rPr lang="en-US" altLang="zh-CN" sz="2800" i="1" dirty="0">
                <a:ea typeface="宋体" pitchFamily="2" charset="-122"/>
                <a:sym typeface="Symbol" pitchFamily="18" charset="2"/>
              </a:rPr>
              <a:t>s</a:t>
            </a:r>
            <a:r>
              <a:rPr lang="en-US" altLang="zh-CN" sz="2800" dirty="0">
                <a:ea typeface="宋体" pitchFamily="2" charset="-122"/>
                <a:sym typeface="Symbol" pitchFamily="18" charset="2"/>
              </a:rPr>
              <a:t>).</a:t>
            </a:r>
          </a:p>
          <a:p>
            <a:pPr lvl="1" eaLnBrk="1" hangingPunct="1">
              <a:buFont typeface="Wingdings" pitchFamily="2" charset="2"/>
              <a:buNone/>
            </a:pPr>
            <a:r>
              <a:rPr lang="en-US" altLang="zh-CN" dirty="0">
                <a:ea typeface="宋体" pitchFamily="2" charset="-122"/>
              </a:rPr>
              <a:t>(</a:t>
            </a:r>
            <a:r>
              <a:rPr lang="en-US" altLang="zh-CN" i="1" dirty="0">
                <a:ea typeface="宋体" pitchFamily="2" charset="-122"/>
              </a:rPr>
              <a:t>f</a:t>
            </a:r>
            <a:r>
              <a:rPr lang="en-US" altLang="zh-CN" dirty="0">
                <a:ea typeface="宋体" pitchFamily="2" charset="-122"/>
              </a:rPr>
              <a:t> </a:t>
            </a:r>
            <a:r>
              <a:rPr lang="en-US" altLang="zh-CN" dirty="0">
                <a:ea typeface="宋体" pitchFamily="2" charset="-122"/>
                <a:sym typeface="Symbol" pitchFamily="18" charset="2"/>
              </a:rPr>
              <a:t> </a:t>
            </a:r>
            <a:r>
              <a:rPr lang="en-US" altLang="zh-CN" i="1" dirty="0">
                <a:ea typeface="宋体" pitchFamily="2" charset="-122"/>
                <a:sym typeface="Symbol" pitchFamily="18" charset="2"/>
              </a:rPr>
              <a:t>g</a:t>
            </a:r>
            <a:r>
              <a:rPr lang="en-US" altLang="zh-CN" dirty="0">
                <a:ea typeface="宋体" pitchFamily="2" charset="-122"/>
                <a:sym typeface="Symbol" pitchFamily="18" charset="2"/>
              </a:rPr>
              <a:t>)  </a:t>
            </a:r>
            <a:r>
              <a:rPr lang="en-US" altLang="zh-CN" i="1" dirty="0">
                <a:ea typeface="宋体" pitchFamily="2" charset="-122"/>
                <a:sym typeface="Symbol" pitchFamily="18" charset="2"/>
              </a:rPr>
              <a:t>s</a:t>
            </a:r>
            <a:r>
              <a:rPr lang="en-US" altLang="zh-CN" dirty="0">
                <a:ea typeface="宋体" pitchFamily="2" charset="-122"/>
                <a:sym typeface="Symbol" pitchFamily="18" charset="2"/>
              </a:rPr>
              <a:t>    would mean something different.</a:t>
            </a:r>
          </a:p>
          <a:p>
            <a:pPr lvl="1" eaLnBrk="1" hangingPunct="1">
              <a:buFont typeface="Wingdings" pitchFamily="2" charset="2"/>
              <a:buNone/>
            </a:pPr>
            <a:r>
              <a:rPr lang="en-US" altLang="zh-CN" i="1" dirty="0">
                <a:ea typeface="宋体" pitchFamily="2" charset="-122"/>
              </a:rPr>
              <a:t>f</a:t>
            </a:r>
            <a:r>
              <a:rPr lang="en-US" altLang="zh-CN" dirty="0">
                <a:ea typeface="宋体" pitchFamily="2" charset="-122"/>
              </a:rPr>
              <a:t> </a:t>
            </a:r>
            <a:r>
              <a:rPr lang="en-US" altLang="zh-CN" dirty="0">
                <a:ea typeface="宋体" pitchFamily="2" charset="-122"/>
                <a:sym typeface="Symbol" pitchFamily="18" charset="2"/>
              </a:rPr>
              <a:t> </a:t>
            </a:r>
            <a:r>
              <a:rPr lang="en-US" altLang="zh-CN" i="1" dirty="0">
                <a:ea typeface="宋体" pitchFamily="2" charset="-122"/>
                <a:sym typeface="Symbol" pitchFamily="18" charset="2"/>
              </a:rPr>
              <a:t>g</a:t>
            </a:r>
            <a:r>
              <a:rPr lang="en-US" altLang="zh-CN" dirty="0">
                <a:ea typeface="宋体" pitchFamily="2" charset="-122"/>
                <a:sym typeface="Symbol" pitchFamily="18" charset="2"/>
              </a:rPr>
              <a:t>  </a:t>
            </a:r>
            <a:r>
              <a:rPr lang="en-US" altLang="zh-CN" i="1" dirty="0">
                <a:ea typeface="宋体" pitchFamily="2" charset="-122"/>
                <a:sym typeface="Symbol" pitchFamily="18" charset="2"/>
              </a:rPr>
              <a:t>s</a:t>
            </a:r>
            <a:r>
              <a:rPr lang="en-US" altLang="zh-CN" dirty="0">
                <a:ea typeface="宋体" pitchFamily="2" charset="-122"/>
                <a:sym typeface="Symbol" pitchFamily="18" charset="2"/>
              </a:rPr>
              <a:t>     would be ambiguous.</a:t>
            </a:r>
          </a:p>
        </p:txBody>
      </p:sp>
      <p:sp>
        <p:nvSpPr>
          <p:cNvPr id="2" name="日期占位符 1"/>
          <p:cNvSpPr>
            <a:spLocks noGrp="1"/>
          </p:cNvSpPr>
          <p:nvPr>
            <p:ph type="dt" sz="quarter" idx="10"/>
          </p:nvPr>
        </p:nvSpPr>
        <p:spPr/>
        <p:txBody>
          <a:bodyPr/>
          <a:lstStyle/>
          <a:p>
            <a:pPr>
              <a:defRPr/>
            </a:pPr>
            <a:fld id="{CA1F463C-AF22-47EE-BBAA-5CC380A743A3}"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8">
                                            <p:txEl>
                                              <p:pRg st="4" end="4"/>
                                            </p:txEl>
                                          </p:spTgt>
                                        </p:tgtEl>
                                        <p:attrNameLst>
                                          <p:attrName>style.visibility</p:attrName>
                                        </p:attrNameLst>
                                      </p:cBhvr>
                                      <p:to>
                                        <p:strVal val="visible"/>
                                      </p:to>
                                    </p:set>
                                    <p:anim calcmode="lin" valueType="num">
                                      <p:cBhvr additive="base">
                                        <p:cTn id="31" dur="500" fill="hold"/>
                                        <p:tgtEl>
                                          <p:spTgt spid="4198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8">
                                            <p:txEl>
                                              <p:pRg st="5" end="5"/>
                                            </p:txEl>
                                          </p:spTgt>
                                        </p:tgtEl>
                                        <p:attrNameLst>
                                          <p:attrName>style.visibility</p:attrName>
                                        </p:attrNameLst>
                                      </p:cBhvr>
                                      <p:to>
                                        <p:strVal val="visible"/>
                                      </p:to>
                                    </p:set>
                                    <p:anim calcmode="lin" valueType="num">
                                      <p:cBhvr additive="base">
                                        <p:cTn id="37" dur="500" fill="hold"/>
                                        <p:tgtEl>
                                          <p:spTgt spid="4198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988">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988">
                                            <p:txEl>
                                              <p:pRg st="6" end="6"/>
                                            </p:txEl>
                                          </p:spTgt>
                                        </p:tgtEl>
                                        <p:attrNameLst>
                                          <p:attrName>style.visibility</p:attrName>
                                        </p:attrNameLst>
                                      </p:cBhvr>
                                      <p:to>
                                        <p:strVal val="visible"/>
                                      </p:to>
                                    </p:set>
                                    <p:anim calcmode="lin" valueType="num">
                                      <p:cBhvr additive="base">
                                        <p:cTn id="41" dur="500" fill="hold"/>
                                        <p:tgtEl>
                                          <p:spTgt spid="41988">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988">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1988">
                                            <p:txEl>
                                              <p:pRg st="7" end="7"/>
                                            </p:txEl>
                                          </p:spTgt>
                                        </p:tgtEl>
                                        <p:attrNameLst>
                                          <p:attrName>style.visibility</p:attrName>
                                        </p:attrNameLst>
                                      </p:cBhvr>
                                      <p:to>
                                        <p:strVal val="visible"/>
                                      </p:to>
                                    </p:set>
                                    <p:anim calcmode="lin" valueType="num">
                                      <p:cBhvr additive="base">
                                        <p:cTn id="45" dur="500" fill="hold"/>
                                        <p:tgtEl>
                                          <p:spTgt spid="41988">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98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8556D1E-BCE7-4888-ADDC-A43653E31122}" type="slidenum">
              <a:rPr lang="en-US" altLang="zh-CN"/>
              <a:pPr>
                <a:defRPr/>
              </a:pPr>
              <a:t>42</a:t>
            </a:fld>
            <a:endParaRPr lang="en-US" altLang="zh-CN"/>
          </a:p>
        </p:txBody>
      </p:sp>
      <p:sp>
        <p:nvSpPr>
          <p:cNvPr id="43011" name="Rectangle 2"/>
          <p:cNvSpPr>
            <a:spLocks noGrp="1" noChangeArrowheads="1"/>
          </p:cNvSpPr>
          <p:nvPr>
            <p:ph type="title"/>
          </p:nvPr>
        </p:nvSpPr>
        <p:spPr/>
        <p:txBody>
          <a:bodyPr/>
          <a:lstStyle/>
          <a:p>
            <a:pPr eaLnBrk="1" hangingPunct="1"/>
            <a:r>
              <a:rPr lang="en-GB" altLang="zh-CN">
                <a:ea typeface="宋体" pitchFamily="2" charset="-122"/>
              </a:rPr>
              <a:t>Example 2</a:t>
            </a:r>
            <a:endParaRPr lang="en-US" altLang="zh-CN">
              <a:ea typeface="宋体" pitchFamily="2" charset="-122"/>
            </a:endParaRPr>
          </a:p>
        </p:txBody>
      </p:sp>
      <p:sp>
        <p:nvSpPr>
          <p:cNvPr id="43012" name="Rectangle 3"/>
          <p:cNvSpPr>
            <a:spLocks noGrp="1" noChangeArrowheads="1"/>
          </p:cNvSpPr>
          <p:nvPr>
            <p:ph type="body" idx="1"/>
          </p:nvPr>
        </p:nvSpPr>
        <p:spPr/>
        <p:txBody>
          <a:bodyPr/>
          <a:lstStyle/>
          <a:p>
            <a:pPr eaLnBrk="1" hangingPunct="1">
              <a:buFont typeface="Wingdings" pitchFamily="2" charset="2"/>
              <a:buNone/>
            </a:pPr>
            <a:endParaRPr lang="en-US" altLang="zh-CN" dirty="0">
              <a:solidFill>
                <a:schemeClr val="accent2"/>
              </a:solidFill>
              <a:ea typeface="宋体" pitchFamily="2" charset="-122"/>
            </a:endParaRPr>
          </a:p>
          <a:p>
            <a:pPr eaLnBrk="1" hangingPunct="1">
              <a:buFont typeface="Wingdings" pitchFamily="2" charset="2"/>
              <a:buNone/>
            </a:pPr>
            <a:endParaRPr lang="en-US" altLang="zh-CN" dirty="0">
              <a:solidFill>
                <a:schemeClr val="accent2"/>
              </a:solidFill>
              <a:ea typeface="宋体" pitchFamily="2" charset="-122"/>
            </a:endParaRPr>
          </a:p>
          <a:p>
            <a:pPr eaLnBrk="1" hangingPunct="1">
              <a:buFont typeface="Wingdings" pitchFamily="2" charset="2"/>
              <a:buNone/>
            </a:pPr>
            <a:r>
              <a:rPr lang="en-US" altLang="zh-CN" sz="2400" dirty="0">
                <a:solidFill>
                  <a:schemeClr val="tx2"/>
                </a:solidFill>
                <a:latin typeface="Arial Black" pitchFamily="34" charset="0"/>
                <a:ea typeface="宋体" pitchFamily="2" charset="-122"/>
              </a:rPr>
              <a:t>Solution:</a:t>
            </a:r>
          </a:p>
          <a:p>
            <a:pPr eaLnBrk="1" hangingPunct="1">
              <a:buFont typeface="Wingdings" panose="05000000000000000000" pitchFamily="2" charset="2"/>
              <a:buChar char="l"/>
            </a:pPr>
            <a:r>
              <a:rPr lang="en-US" altLang="zh-CN" sz="2400" i="1" dirty="0">
                <a:solidFill>
                  <a:srgbClr val="000000"/>
                </a:solidFill>
                <a:latin typeface="Arial Black" pitchFamily="34" charset="0"/>
                <a:ea typeface="宋体" pitchFamily="2" charset="-122"/>
              </a:rPr>
              <a:t>r</a:t>
            </a:r>
            <a:r>
              <a:rPr lang="en-US" altLang="zh-CN" sz="2400" i="1" dirty="0">
                <a:solidFill>
                  <a:schemeClr val="accent2"/>
                </a:solidFill>
                <a:latin typeface="Arial Black" pitchFamily="34" charset="0"/>
                <a:ea typeface="宋体" pitchFamily="2" charset="-122"/>
              </a:rPr>
              <a:t> </a:t>
            </a:r>
            <a:r>
              <a:rPr lang="en-US" altLang="zh-CN" sz="2400" dirty="0">
                <a:solidFill>
                  <a:schemeClr val="tx2"/>
                </a:solidFill>
                <a:latin typeface="Arial Black" pitchFamily="34" charset="0"/>
                <a:ea typeface="宋体" pitchFamily="2" charset="-122"/>
              </a:rPr>
              <a:t>=“The lawn was wet this morning”,     </a:t>
            </a:r>
          </a:p>
          <a:p>
            <a:pPr eaLnBrk="1" hangingPunct="1">
              <a:buFont typeface="Wingdings" panose="05000000000000000000" pitchFamily="2" charset="2"/>
              <a:buChar char="l"/>
            </a:pPr>
            <a:r>
              <a:rPr lang="en-US" altLang="zh-CN" sz="2400" i="1" dirty="0">
                <a:solidFill>
                  <a:srgbClr val="000000"/>
                </a:solidFill>
                <a:latin typeface="Arial Black" pitchFamily="34" charset="0"/>
                <a:ea typeface="宋体" pitchFamily="2" charset="-122"/>
              </a:rPr>
              <a:t>p</a:t>
            </a:r>
            <a:r>
              <a:rPr lang="en-US" altLang="zh-CN" sz="2400" i="1" dirty="0">
                <a:solidFill>
                  <a:schemeClr val="tx2"/>
                </a:solidFill>
                <a:latin typeface="Arial Black" pitchFamily="34" charset="0"/>
                <a:ea typeface="宋体" pitchFamily="2" charset="-122"/>
              </a:rPr>
              <a:t> </a:t>
            </a:r>
            <a:r>
              <a:rPr lang="en-US" altLang="zh-CN" sz="2400" dirty="0">
                <a:solidFill>
                  <a:schemeClr val="tx2"/>
                </a:solidFill>
                <a:latin typeface="Arial Black" pitchFamily="34" charset="0"/>
                <a:ea typeface="宋体" pitchFamily="2" charset="-122"/>
              </a:rPr>
              <a:t>=“It rained last night”, </a:t>
            </a:r>
          </a:p>
          <a:p>
            <a:pPr eaLnBrk="1" hangingPunct="1">
              <a:buFont typeface="Wingdings" panose="05000000000000000000" pitchFamily="2" charset="2"/>
              <a:buChar char="l"/>
            </a:pPr>
            <a:r>
              <a:rPr lang="en-US" altLang="zh-CN" sz="2400" i="1" dirty="0">
                <a:solidFill>
                  <a:srgbClr val="000000"/>
                </a:solidFill>
                <a:latin typeface="Arial Black" pitchFamily="34" charset="0"/>
                <a:ea typeface="宋体" pitchFamily="2" charset="-122"/>
              </a:rPr>
              <a:t>q</a:t>
            </a:r>
            <a:r>
              <a:rPr lang="en-US" altLang="zh-CN" sz="2400" i="1" dirty="0">
                <a:solidFill>
                  <a:schemeClr val="tx2"/>
                </a:solidFill>
                <a:latin typeface="Arial Black" pitchFamily="34" charset="0"/>
                <a:ea typeface="宋体" pitchFamily="2" charset="-122"/>
              </a:rPr>
              <a:t> </a:t>
            </a:r>
            <a:r>
              <a:rPr lang="en-US" altLang="zh-CN" sz="2400" dirty="0">
                <a:solidFill>
                  <a:schemeClr val="tx2"/>
                </a:solidFill>
                <a:latin typeface="Arial Black" pitchFamily="34" charset="0"/>
                <a:ea typeface="宋体" pitchFamily="2" charset="-122"/>
              </a:rPr>
              <a:t>=“The sprinklers came on last night”.</a:t>
            </a:r>
            <a:r>
              <a:rPr lang="en-US" altLang="zh-CN" dirty="0">
                <a:solidFill>
                  <a:schemeClr val="accent2"/>
                </a:solidFill>
                <a:ea typeface="宋体" pitchFamily="2" charset="-122"/>
              </a:rPr>
              <a:t> </a:t>
            </a:r>
          </a:p>
          <a:p>
            <a:pPr eaLnBrk="1" hangingPunct="1">
              <a:buFont typeface="Wingdings" pitchFamily="2" charset="2"/>
              <a:buNone/>
            </a:pPr>
            <a:r>
              <a:rPr lang="en-US" altLang="zh-CN" sz="2400" b="1" dirty="0">
                <a:solidFill>
                  <a:schemeClr val="tx2"/>
                </a:solidFill>
                <a:ea typeface="宋体" pitchFamily="2" charset="-122"/>
              </a:rPr>
              <a:t>Thus,   </a:t>
            </a:r>
            <a:r>
              <a:rPr lang="en-US" altLang="zh-CN" sz="2400" b="1" dirty="0">
                <a:solidFill>
                  <a:srgbClr val="000000"/>
                </a:solidFill>
                <a:latin typeface="Times New Roman" pitchFamily="18" charset="0"/>
                <a:ea typeface="宋体" pitchFamily="2" charset="-122"/>
              </a:rPr>
              <a:t>¬</a:t>
            </a:r>
            <a:r>
              <a:rPr lang="en-US" altLang="zh-CN" sz="2400" b="1" i="1" dirty="0">
                <a:solidFill>
                  <a:srgbClr val="000000"/>
                </a:solidFill>
                <a:ea typeface="宋体" pitchFamily="2" charset="-122"/>
              </a:rPr>
              <a:t>p</a:t>
            </a:r>
            <a:r>
              <a:rPr lang="en-US" altLang="zh-CN" sz="2400" b="1" i="1" dirty="0">
                <a:solidFill>
                  <a:schemeClr val="tx2"/>
                </a:solidFill>
                <a:ea typeface="宋体" pitchFamily="2" charset="-122"/>
              </a:rPr>
              <a:t>    </a:t>
            </a:r>
            <a:r>
              <a:rPr lang="en-US" altLang="zh-CN" sz="2400" b="1" dirty="0">
                <a:solidFill>
                  <a:schemeClr val="tx2"/>
                </a:solidFill>
                <a:ea typeface="宋体" pitchFamily="2" charset="-122"/>
              </a:rPr>
              <a:t>= “It didn’t rain last night.” </a:t>
            </a:r>
          </a:p>
          <a:p>
            <a:pPr eaLnBrk="1" hangingPunct="1">
              <a:buFont typeface="Wingdings" pitchFamily="2" charset="2"/>
              <a:buNone/>
            </a:pPr>
            <a:r>
              <a:rPr lang="en-US" altLang="zh-CN" sz="2400" b="1" i="1" dirty="0">
                <a:solidFill>
                  <a:schemeClr val="tx2"/>
                </a:solidFill>
                <a:ea typeface="宋体" pitchFamily="2" charset="-122"/>
              </a:rPr>
              <a:t>          </a:t>
            </a:r>
            <a:r>
              <a:rPr lang="en-US" altLang="zh-CN" sz="2400" b="1" i="1" dirty="0">
                <a:solidFill>
                  <a:srgbClr val="000000"/>
                </a:solidFill>
                <a:ea typeface="宋体" pitchFamily="2" charset="-122"/>
              </a:rPr>
              <a:t>r</a:t>
            </a:r>
            <a:r>
              <a:rPr lang="en-US" altLang="zh-CN" sz="2400" b="1" dirty="0">
                <a:solidFill>
                  <a:srgbClr val="000000"/>
                </a:solidFill>
                <a:ea typeface="宋体" pitchFamily="2" charset="-122"/>
              </a:rPr>
              <a:t> </a:t>
            </a:r>
            <a:r>
              <a:rPr lang="en-US" altLang="zh-CN" sz="2400" b="1" dirty="0">
                <a:solidFill>
                  <a:srgbClr val="000000"/>
                </a:solidFill>
                <a:ea typeface="宋体" pitchFamily="2" charset="-122"/>
                <a:sym typeface="Symbol" pitchFamily="18" charset="2"/>
              </a:rPr>
              <a:t> </a:t>
            </a:r>
            <a:r>
              <a:rPr lang="en-US" altLang="zh-CN" sz="2400" b="1" dirty="0">
                <a:solidFill>
                  <a:srgbClr val="000000"/>
                </a:solidFill>
                <a:latin typeface="Times New Roman" pitchFamily="18" charset="0"/>
                <a:ea typeface="宋体" pitchFamily="2" charset="-122"/>
              </a:rPr>
              <a:t>¬</a:t>
            </a:r>
            <a:r>
              <a:rPr lang="en-US" altLang="zh-CN" sz="2400" b="1" i="1" dirty="0">
                <a:solidFill>
                  <a:srgbClr val="000000"/>
                </a:solidFill>
                <a:ea typeface="宋体" pitchFamily="2" charset="-122"/>
              </a:rPr>
              <a:t>p</a:t>
            </a:r>
            <a:r>
              <a:rPr lang="en-US" altLang="zh-CN" sz="2400" b="1" i="1" dirty="0">
                <a:solidFill>
                  <a:schemeClr val="accent2"/>
                </a:solidFill>
                <a:ea typeface="宋体" pitchFamily="2" charset="-122"/>
              </a:rPr>
              <a:t> </a:t>
            </a:r>
            <a:r>
              <a:rPr lang="en-US" altLang="zh-CN" sz="2400" b="1" i="1" dirty="0">
                <a:solidFill>
                  <a:schemeClr val="tx2"/>
                </a:solidFill>
                <a:ea typeface="宋体" pitchFamily="2" charset="-122"/>
              </a:rPr>
              <a:t>= </a:t>
            </a:r>
            <a:r>
              <a:rPr lang="en-US" altLang="zh-CN" sz="2400" b="1" dirty="0">
                <a:solidFill>
                  <a:schemeClr val="tx2"/>
                </a:solidFill>
                <a:ea typeface="宋体" pitchFamily="2" charset="-122"/>
              </a:rPr>
              <a:t>“The lawn was wet this morning, and</a:t>
            </a:r>
            <a:br>
              <a:rPr lang="en-US" altLang="zh-CN" sz="2400" b="1" dirty="0">
                <a:solidFill>
                  <a:schemeClr val="tx2"/>
                </a:solidFill>
                <a:ea typeface="宋体" pitchFamily="2" charset="-122"/>
              </a:rPr>
            </a:br>
            <a:r>
              <a:rPr lang="en-US" altLang="zh-CN" sz="2400" b="1" dirty="0">
                <a:solidFill>
                  <a:schemeClr val="tx2"/>
                </a:solidFill>
                <a:ea typeface="宋体" pitchFamily="2" charset="-122"/>
              </a:rPr>
              <a:t>it didn’t rain last night.” </a:t>
            </a:r>
          </a:p>
          <a:p>
            <a:pPr eaLnBrk="1" hangingPunct="1">
              <a:buFont typeface="Wingdings" pitchFamily="2" charset="2"/>
              <a:buNone/>
            </a:pPr>
            <a:r>
              <a:rPr lang="en-US" altLang="zh-CN" sz="2800" dirty="0">
                <a:ea typeface="宋体" pitchFamily="2" charset="-122"/>
              </a:rPr>
              <a:t>The sentence can be represented as </a:t>
            </a:r>
            <a:r>
              <a:rPr lang="en-US" altLang="zh-CN" sz="2400" b="1" dirty="0">
                <a:solidFill>
                  <a:schemeClr val="accent2"/>
                </a:solidFill>
                <a:ea typeface="宋体" pitchFamily="2" charset="-122"/>
              </a:rPr>
              <a:t> </a:t>
            </a:r>
            <a:r>
              <a:rPr lang="en-US" altLang="zh-CN" b="1" dirty="0">
                <a:solidFill>
                  <a:srgbClr val="000000"/>
                </a:solidFill>
                <a:latin typeface="Times New Roman" pitchFamily="18" charset="0"/>
                <a:ea typeface="宋体" pitchFamily="2" charset="-122"/>
              </a:rPr>
              <a:t>¬</a:t>
            </a:r>
            <a:r>
              <a:rPr lang="en-US" altLang="zh-CN" b="1" dirty="0">
                <a:solidFill>
                  <a:srgbClr val="000000"/>
                </a:solidFill>
                <a:ea typeface="宋体" pitchFamily="2" charset="-122"/>
              </a:rPr>
              <a:t> </a:t>
            </a:r>
            <a:r>
              <a:rPr lang="en-US" altLang="zh-CN" b="1" i="1" dirty="0">
                <a:solidFill>
                  <a:srgbClr val="000000"/>
                </a:solidFill>
                <a:ea typeface="宋体" pitchFamily="2" charset="-122"/>
              </a:rPr>
              <a:t>r </a:t>
            </a:r>
            <a:r>
              <a:rPr lang="en-US" altLang="zh-CN" b="1" dirty="0">
                <a:solidFill>
                  <a:srgbClr val="000000"/>
                </a:solidFill>
                <a:ea typeface="宋体" pitchFamily="2" charset="-122"/>
                <a:sym typeface="Symbol" pitchFamily="18" charset="2"/>
              </a:rPr>
              <a:t> </a:t>
            </a:r>
            <a:r>
              <a:rPr lang="en-US" altLang="zh-CN" b="1" i="1" dirty="0">
                <a:solidFill>
                  <a:srgbClr val="000000"/>
                </a:solidFill>
                <a:ea typeface="宋体" pitchFamily="2" charset="-122"/>
                <a:sym typeface="Symbol" pitchFamily="18" charset="2"/>
              </a:rPr>
              <a:t>p</a:t>
            </a:r>
            <a:r>
              <a:rPr lang="en-US" altLang="zh-CN" b="1" dirty="0">
                <a:solidFill>
                  <a:srgbClr val="000000"/>
                </a:solidFill>
                <a:ea typeface="宋体" pitchFamily="2" charset="-122"/>
                <a:sym typeface="Symbol" pitchFamily="18" charset="2"/>
              </a:rPr>
              <a:t>  </a:t>
            </a:r>
            <a:r>
              <a:rPr lang="en-US" altLang="zh-CN" b="1" i="1" dirty="0">
                <a:solidFill>
                  <a:srgbClr val="000000"/>
                </a:solidFill>
                <a:ea typeface="宋体" pitchFamily="2" charset="-122"/>
                <a:sym typeface="Symbol" pitchFamily="18" charset="2"/>
              </a:rPr>
              <a:t>q</a:t>
            </a:r>
            <a:r>
              <a:rPr lang="en-US" altLang="zh-CN" sz="2400" b="1" i="1" dirty="0">
                <a:solidFill>
                  <a:schemeClr val="accent2"/>
                </a:solidFill>
                <a:ea typeface="宋体" pitchFamily="2" charset="-122"/>
                <a:sym typeface="Symbol" pitchFamily="18" charset="2"/>
              </a:rPr>
              <a:t> </a:t>
            </a:r>
          </a:p>
        </p:txBody>
      </p:sp>
      <p:sp>
        <p:nvSpPr>
          <p:cNvPr id="43013" name="Text Box 6"/>
          <p:cNvSpPr txBox="1">
            <a:spLocks noChangeArrowheads="1"/>
          </p:cNvSpPr>
          <p:nvPr/>
        </p:nvSpPr>
        <p:spPr bwMode="auto">
          <a:xfrm>
            <a:off x="533400" y="1524000"/>
            <a:ext cx="7391400" cy="83185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400" dirty="0">
                <a:solidFill>
                  <a:srgbClr val="000000"/>
                </a:solidFill>
                <a:latin typeface="Times New Roman" pitchFamily="18" charset="0"/>
              </a:rPr>
              <a:t>“Either the lawn</a:t>
            </a:r>
            <a:r>
              <a:rPr lang="zh-CN" altLang="en-US" sz="2400" dirty="0"/>
              <a:t>草地</a:t>
            </a:r>
            <a:r>
              <a:rPr lang="en-US" altLang="zh-CN" sz="2400" dirty="0">
                <a:solidFill>
                  <a:srgbClr val="000000"/>
                </a:solidFill>
                <a:latin typeface="Times New Roman" pitchFamily="18" charset="0"/>
              </a:rPr>
              <a:t>wasn’t wet this morning, or it rained last night, or the sprinklers </a:t>
            </a:r>
            <a:r>
              <a:rPr lang="zh-CN" altLang="en-US" sz="2400" dirty="0"/>
              <a:t> 洒水车 </a:t>
            </a:r>
            <a:r>
              <a:rPr lang="en-US" altLang="zh-CN" sz="2400" dirty="0">
                <a:solidFill>
                  <a:srgbClr val="000000"/>
                </a:solidFill>
                <a:latin typeface="Times New Roman" pitchFamily="18" charset="0"/>
              </a:rPr>
              <a:t>came on last night.”</a:t>
            </a:r>
          </a:p>
        </p:txBody>
      </p:sp>
      <p:sp>
        <p:nvSpPr>
          <p:cNvPr id="2" name="日期占位符 1"/>
          <p:cNvSpPr>
            <a:spLocks noGrp="1"/>
          </p:cNvSpPr>
          <p:nvPr>
            <p:ph type="dt" sz="quarter" idx="10"/>
          </p:nvPr>
        </p:nvSpPr>
        <p:spPr/>
        <p:txBody>
          <a:bodyPr/>
          <a:lstStyle/>
          <a:p>
            <a:pPr>
              <a:defRPr/>
            </a:pPr>
            <a:fld id="{84BB3A75-09A6-4734-9B37-5D96ABCB705A}"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fade">
                                      <p:cBhvr>
                                        <p:cTn id="7" dur="500"/>
                                        <p:tgtEl>
                                          <p:spTgt spid="430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12">
                                            <p:txEl>
                                              <p:pRg st="3" end="3"/>
                                            </p:txEl>
                                          </p:spTgt>
                                        </p:tgtEl>
                                        <p:attrNameLst>
                                          <p:attrName>style.visibility</p:attrName>
                                        </p:attrNameLst>
                                      </p:cBhvr>
                                      <p:to>
                                        <p:strVal val="visible"/>
                                      </p:to>
                                    </p:set>
                                    <p:animEffect transition="in" filter="fade">
                                      <p:cBhvr>
                                        <p:cTn id="12" dur="500"/>
                                        <p:tgtEl>
                                          <p:spTgt spid="430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012">
                                            <p:txEl>
                                              <p:pRg st="4" end="4"/>
                                            </p:txEl>
                                          </p:spTgt>
                                        </p:tgtEl>
                                        <p:attrNameLst>
                                          <p:attrName>style.visibility</p:attrName>
                                        </p:attrNameLst>
                                      </p:cBhvr>
                                      <p:to>
                                        <p:strVal val="visible"/>
                                      </p:to>
                                    </p:set>
                                    <p:animEffect transition="in" filter="fade">
                                      <p:cBhvr>
                                        <p:cTn id="17" dur="500"/>
                                        <p:tgtEl>
                                          <p:spTgt spid="430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012">
                                            <p:txEl>
                                              <p:pRg st="5" end="5"/>
                                            </p:txEl>
                                          </p:spTgt>
                                        </p:tgtEl>
                                        <p:attrNameLst>
                                          <p:attrName>style.visibility</p:attrName>
                                        </p:attrNameLst>
                                      </p:cBhvr>
                                      <p:to>
                                        <p:strVal val="visible"/>
                                      </p:to>
                                    </p:set>
                                    <p:animEffect transition="in" filter="fade">
                                      <p:cBhvr>
                                        <p:cTn id="22" dur="500"/>
                                        <p:tgtEl>
                                          <p:spTgt spid="4301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012">
                                            <p:txEl>
                                              <p:pRg st="6" end="6"/>
                                            </p:txEl>
                                          </p:spTgt>
                                        </p:tgtEl>
                                        <p:attrNameLst>
                                          <p:attrName>style.visibility</p:attrName>
                                        </p:attrNameLst>
                                      </p:cBhvr>
                                      <p:to>
                                        <p:strVal val="visible"/>
                                      </p:to>
                                    </p:set>
                                    <p:animEffect transition="in" filter="fade">
                                      <p:cBhvr>
                                        <p:cTn id="27" dur="500"/>
                                        <p:tgtEl>
                                          <p:spTgt spid="4301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012">
                                            <p:txEl>
                                              <p:pRg st="7" end="7"/>
                                            </p:txEl>
                                          </p:spTgt>
                                        </p:tgtEl>
                                        <p:attrNameLst>
                                          <p:attrName>style.visibility</p:attrName>
                                        </p:attrNameLst>
                                      </p:cBhvr>
                                      <p:to>
                                        <p:strVal val="visible"/>
                                      </p:to>
                                    </p:set>
                                    <p:animEffect transition="in" filter="fade">
                                      <p:cBhvr>
                                        <p:cTn id="32" dur="500"/>
                                        <p:tgtEl>
                                          <p:spTgt spid="4301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012">
                                            <p:txEl>
                                              <p:pRg st="8" end="8"/>
                                            </p:txEl>
                                          </p:spTgt>
                                        </p:tgtEl>
                                        <p:attrNameLst>
                                          <p:attrName>style.visibility</p:attrName>
                                        </p:attrNameLst>
                                      </p:cBhvr>
                                      <p:to>
                                        <p:strVal val="visible"/>
                                      </p:to>
                                    </p:set>
                                    <p:animEffect transition="in" filter="fade">
                                      <p:cBhvr>
                                        <p:cTn id="37" dur="500"/>
                                        <p:tgtEl>
                                          <p:spTgt spid="430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A7321F0-9175-45ED-A598-48F821292483}" type="slidenum">
              <a:rPr lang="en-US" altLang="zh-CN"/>
              <a:pPr>
                <a:defRPr/>
              </a:pPr>
              <a:t>43</a:t>
            </a:fld>
            <a:endParaRPr lang="en-US" altLang="zh-CN"/>
          </a:p>
        </p:txBody>
      </p:sp>
      <p:sp>
        <p:nvSpPr>
          <p:cNvPr id="44035" name="Rectangle 2"/>
          <p:cNvSpPr>
            <a:spLocks noGrp="1" noChangeArrowheads="1"/>
          </p:cNvSpPr>
          <p:nvPr>
            <p:ph type="title"/>
          </p:nvPr>
        </p:nvSpPr>
        <p:spPr/>
        <p:txBody>
          <a:bodyPr/>
          <a:lstStyle/>
          <a:p>
            <a:pPr eaLnBrk="1" hangingPunct="1"/>
            <a:r>
              <a:rPr lang="en-US" altLang="zh-CN" sz="2800">
                <a:ea typeface="宋体" pitchFamily="2" charset="-122"/>
              </a:rPr>
              <a:t>Example 3</a:t>
            </a:r>
          </a:p>
        </p:txBody>
      </p:sp>
      <p:sp>
        <p:nvSpPr>
          <p:cNvPr id="44036" name="Rectangle 3"/>
          <p:cNvSpPr>
            <a:spLocks noGrp="1" noChangeArrowheads="1"/>
          </p:cNvSpPr>
          <p:nvPr>
            <p:ph type="body" idx="1"/>
          </p:nvPr>
        </p:nvSpPr>
        <p:spPr/>
        <p:txBody>
          <a:bodyPr/>
          <a:lstStyle/>
          <a:p>
            <a:pPr eaLnBrk="1" hangingPunct="1">
              <a:lnSpc>
                <a:spcPct val="90000"/>
              </a:lnSpc>
            </a:pPr>
            <a:r>
              <a:rPr lang="en-US" altLang="zh-CN" sz="2800" dirty="0">
                <a:solidFill>
                  <a:srgbClr val="000000"/>
                </a:solidFill>
                <a:latin typeface="Times New Roman" pitchFamily="18" charset="0"/>
                <a:ea typeface="宋体" pitchFamily="2" charset="-122"/>
              </a:rPr>
              <a:t>“You cannot ride the roller coaster </a:t>
            </a:r>
            <a:r>
              <a:rPr lang="zh-CN" altLang="en-US" sz="2800" dirty="0">
                <a:solidFill>
                  <a:srgbClr val="000000"/>
                </a:solidFill>
                <a:latin typeface="Times New Roman" pitchFamily="18" charset="0"/>
                <a:ea typeface="宋体" pitchFamily="2" charset="-122"/>
              </a:rPr>
              <a:t>过山车</a:t>
            </a:r>
            <a:r>
              <a:rPr lang="en-US" altLang="zh-CN" sz="2800" dirty="0">
                <a:solidFill>
                  <a:srgbClr val="000000"/>
                </a:solidFill>
                <a:latin typeface="Times New Roman" pitchFamily="18" charset="0"/>
                <a:ea typeface="宋体" pitchFamily="2" charset="-122"/>
              </a:rPr>
              <a:t> if you are under 4 feet tall unless you are older than 16 years old.”</a:t>
            </a:r>
          </a:p>
          <a:p>
            <a:pPr eaLnBrk="1" hangingPunct="1">
              <a:lnSpc>
                <a:spcPct val="90000"/>
              </a:lnSpc>
            </a:pPr>
            <a:r>
              <a:rPr lang="en-US" altLang="zh-CN" sz="2800" b="1" dirty="0">
                <a:solidFill>
                  <a:schemeClr val="tx2"/>
                </a:solidFill>
                <a:ea typeface="宋体" pitchFamily="2" charset="-122"/>
              </a:rPr>
              <a:t>Solution:</a:t>
            </a:r>
          </a:p>
          <a:p>
            <a:pPr eaLnBrk="1" hangingPunct="1">
              <a:lnSpc>
                <a:spcPct val="90000"/>
              </a:lnSpc>
              <a:buFont typeface="Wingdings" pitchFamily="2" charset="2"/>
              <a:buNone/>
            </a:pPr>
            <a:r>
              <a:rPr lang="en-US" altLang="zh-CN" sz="2800" b="1" dirty="0">
                <a:solidFill>
                  <a:schemeClr val="tx2"/>
                </a:solidFill>
                <a:ea typeface="宋体" pitchFamily="2" charset="-122"/>
              </a:rPr>
              <a:t>    Let q = “</a:t>
            </a:r>
            <a:r>
              <a:rPr lang="en-US" altLang="zh-CN" sz="2400" b="1" dirty="0">
                <a:solidFill>
                  <a:schemeClr val="tx2"/>
                </a:solidFill>
                <a:ea typeface="宋体" pitchFamily="2" charset="-122"/>
              </a:rPr>
              <a:t>You can ride the roller coaster</a:t>
            </a:r>
            <a:r>
              <a:rPr lang="en-US" altLang="zh-CN" sz="2800" dirty="0">
                <a:solidFill>
                  <a:srgbClr val="000000"/>
                </a:solidFill>
                <a:latin typeface="Times New Roman" pitchFamily="18" charset="0"/>
                <a:ea typeface="宋体" pitchFamily="2" charset="-122"/>
              </a:rPr>
              <a:t> </a:t>
            </a:r>
            <a:r>
              <a:rPr lang="en-US" altLang="zh-CN" sz="2800" b="1" dirty="0">
                <a:solidFill>
                  <a:schemeClr val="tx2"/>
                </a:solidFill>
                <a:ea typeface="宋体" pitchFamily="2" charset="-122"/>
              </a:rPr>
              <a:t>”,</a:t>
            </a:r>
          </a:p>
          <a:p>
            <a:pPr eaLnBrk="1" hangingPunct="1">
              <a:lnSpc>
                <a:spcPct val="90000"/>
              </a:lnSpc>
              <a:buFont typeface="Wingdings" pitchFamily="2" charset="2"/>
              <a:buNone/>
            </a:pPr>
            <a:r>
              <a:rPr lang="en-US" altLang="zh-CN" sz="2800" b="1" dirty="0">
                <a:solidFill>
                  <a:schemeClr val="tx2"/>
                </a:solidFill>
                <a:ea typeface="宋体" pitchFamily="2" charset="-122"/>
              </a:rPr>
              <a:t>           r = “</a:t>
            </a:r>
            <a:r>
              <a:rPr lang="en-US" altLang="zh-CN" sz="2400" b="1" dirty="0">
                <a:solidFill>
                  <a:schemeClr val="tx2"/>
                </a:solidFill>
                <a:ea typeface="宋体" pitchFamily="2" charset="-122"/>
              </a:rPr>
              <a:t>you are under 4 feet tall</a:t>
            </a:r>
            <a:r>
              <a:rPr lang="en-US" altLang="zh-CN" sz="2800" dirty="0">
                <a:solidFill>
                  <a:srgbClr val="000000"/>
                </a:solidFill>
                <a:latin typeface="Times New Roman" pitchFamily="18" charset="0"/>
                <a:ea typeface="宋体" pitchFamily="2" charset="-122"/>
              </a:rPr>
              <a:t> </a:t>
            </a:r>
            <a:r>
              <a:rPr lang="en-US" altLang="zh-CN" sz="2800" b="1" dirty="0">
                <a:solidFill>
                  <a:schemeClr val="tx2"/>
                </a:solidFill>
                <a:ea typeface="宋体" pitchFamily="2" charset="-122"/>
              </a:rPr>
              <a:t>”,</a:t>
            </a:r>
          </a:p>
          <a:p>
            <a:pPr eaLnBrk="1" hangingPunct="1">
              <a:lnSpc>
                <a:spcPct val="90000"/>
              </a:lnSpc>
              <a:buFont typeface="Wingdings" pitchFamily="2" charset="2"/>
              <a:buNone/>
            </a:pPr>
            <a:r>
              <a:rPr lang="en-US" altLang="zh-CN" sz="2800" b="1" dirty="0">
                <a:solidFill>
                  <a:schemeClr val="tx2"/>
                </a:solidFill>
                <a:ea typeface="宋体" pitchFamily="2" charset="-122"/>
              </a:rPr>
              <a:t>           s = “</a:t>
            </a:r>
            <a:r>
              <a:rPr lang="en-US" altLang="zh-CN" sz="2400" b="1" dirty="0">
                <a:solidFill>
                  <a:schemeClr val="tx2"/>
                </a:solidFill>
                <a:ea typeface="宋体" pitchFamily="2" charset="-122"/>
              </a:rPr>
              <a:t>you are older than 16 years old</a:t>
            </a:r>
            <a:r>
              <a:rPr lang="en-US" altLang="zh-CN" sz="2800" b="1" dirty="0">
                <a:solidFill>
                  <a:schemeClr val="tx2"/>
                </a:solidFill>
                <a:ea typeface="宋体" pitchFamily="2" charset="-122"/>
              </a:rPr>
              <a:t>”.</a:t>
            </a:r>
          </a:p>
          <a:p>
            <a:pPr eaLnBrk="1" hangingPunct="1">
              <a:lnSpc>
                <a:spcPct val="90000"/>
              </a:lnSpc>
              <a:buFont typeface="Wingdings" pitchFamily="2" charset="2"/>
              <a:buNone/>
            </a:pPr>
            <a:endParaRPr lang="en-US" altLang="zh-CN" sz="2800" b="1" dirty="0">
              <a:solidFill>
                <a:schemeClr val="tx2"/>
              </a:solidFill>
              <a:ea typeface="宋体" pitchFamily="2" charset="-122"/>
            </a:endParaRPr>
          </a:p>
          <a:p>
            <a:pPr eaLnBrk="1" hangingPunct="1">
              <a:lnSpc>
                <a:spcPct val="90000"/>
              </a:lnSpc>
              <a:buFont typeface="Wingdings" pitchFamily="2" charset="2"/>
              <a:buNone/>
            </a:pPr>
            <a:r>
              <a:rPr lang="en-US" altLang="zh-CN" sz="2800" b="1" dirty="0">
                <a:solidFill>
                  <a:schemeClr val="tx2"/>
                </a:solidFill>
                <a:ea typeface="宋体" pitchFamily="2" charset="-122"/>
              </a:rPr>
              <a:t>  regarding q and r</a:t>
            </a:r>
            <a:r>
              <a:rPr lang="zh-CN" altLang="en-US" sz="2800" b="1" dirty="0">
                <a:solidFill>
                  <a:schemeClr val="tx2"/>
                </a:solidFill>
                <a:ea typeface="宋体" pitchFamily="2" charset="-122"/>
              </a:rPr>
              <a:t>， </a:t>
            </a:r>
            <a:r>
              <a:rPr lang="en-US" altLang="zh-CN" sz="2800" b="1" dirty="0">
                <a:solidFill>
                  <a:schemeClr val="tx2"/>
                </a:solidFill>
                <a:ea typeface="宋体" pitchFamily="2" charset="-122"/>
              </a:rPr>
              <a:t>we have:</a:t>
            </a:r>
          </a:p>
          <a:p>
            <a:pPr eaLnBrk="1" hangingPunct="1">
              <a:lnSpc>
                <a:spcPct val="90000"/>
              </a:lnSpc>
              <a:buFont typeface="Wingdings" pitchFamily="2" charset="2"/>
              <a:buNone/>
            </a:pPr>
            <a:r>
              <a:rPr lang="en-US" altLang="zh-CN" sz="2800" b="1" dirty="0">
                <a:solidFill>
                  <a:schemeClr val="tx2"/>
                </a:solidFill>
                <a:ea typeface="宋体" pitchFamily="2" charset="-122"/>
              </a:rPr>
              <a:t>                 </a:t>
            </a:r>
            <a:r>
              <a:rPr lang="en-US" altLang="zh-CN" sz="2800" b="1" i="1" dirty="0">
                <a:solidFill>
                  <a:srgbClr val="000000"/>
                </a:solidFill>
                <a:ea typeface="宋体" pitchFamily="2" charset="-122"/>
              </a:rPr>
              <a:t>r</a:t>
            </a:r>
            <a:r>
              <a:rPr lang="en-US" altLang="zh-CN" sz="2800" b="1" dirty="0">
                <a:solidFill>
                  <a:srgbClr val="000000"/>
                </a:solidFill>
                <a:ea typeface="宋体" pitchFamily="2" charset="-122"/>
                <a:sym typeface="Symbol" pitchFamily="18" charset="2"/>
              </a:rPr>
              <a:t></a:t>
            </a:r>
            <a:r>
              <a:rPr lang="en-US" altLang="zh-CN" sz="2800" b="1" dirty="0">
                <a:solidFill>
                  <a:srgbClr val="000000"/>
                </a:solidFill>
                <a:latin typeface="Times New Roman" pitchFamily="18" charset="0"/>
                <a:ea typeface="宋体" pitchFamily="2" charset="-122"/>
              </a:rPr>
              <a:t>¬</a:t>
            </a:r>
            <a:r>
              <a:rPr lang="en-US" altLang="zh-CN" sz="2800" b="1" dirty="0">
                <a:solidFill>
                  <a:srgbClr val="000000"/>
                </a:solidFill>
                <a:ea typeface="宋体" pitchFamily="2" charset="-122"/>
              </a:rPr>
              <a:t> </a:t>
            </a:r>
            <a:r>
              <a:rPr lang="en-US" altLang="zh-CN" sz="2800" b="1" dirty="0">
                <a:solidFill>
                  <a:srgbClr val="000000"/>
                </a:solidFill>
                <a:ea typeface="宋体" pitchFamily="2" charset="-122"/>
                <a:sym typeface="Symbol" pitchFamily="18" charset="2"/>
              </a:rPr>
              <a:t> </a:t>
            </a:r>
            <a:r>
              <a:rPr lang="en-US" altLang="zh-CN" sz="2800" b="1" i="1" dirty="0">
                <a:solidFill>
                  <a:srgbClr val="000000"/>
                </a:solidFill>
                <a:ea typeface="宋体" pitchFamily="2" charset="-122"/>
                <a:sym typeface="Symbol" pitchFamily="18" charset="2"/>
              </a:rPr>
              <a:t>q</a:t>
            </a:r>
            <a:endParaRPr lang="en-US" altLang="zh-CN" sz="2800" b="1" dirty="0">
              <a:solidFill>
                <a:srgbClr val="000000"/>
              </a:solidFill>
              <a:ea typeface="宋体" pitchFamily="2" charset="-122"/>
            </a:endParaRPr>
          </a:p>
          <a:p>
            <a:pPr eaLnBrk="1" hangingPunct="1">
              <a:lnSpc>
                <a:spcPct val="90000"/>
              </a:lnSpc>
              <a:buFont typeface="Wingdings" pitchFamily="2" charset="2"/>
              <a:buNone/>
            </a:pPr>
            <a:endParaRPr lang="en-US" altLang="zh-CN" sz="2800" b="1" dirty="0">
              <a:solidFill>
                <a:schemeClr val="tx2"/>
              </a:solidFill>
              <a:ea typeface="宋体" pitchFamily="2" charset="-122"/>
            </a:endParaRPr>
          </a:p>
          <a:p>
            <a:pPr eaLnBrk="1" hangingPunct="1">
              <a:lnSpc>
                <a:spcPct val="90000"/>
              </a:lnSpc>
              <a:buFont typeface="Wingdings" pitchFamily="2" charset="2"/>
              <a:buNone/>
            </a:pPr>
            <a:r>
              <a:rPr lang="en-US" altLang="zh-CN" sz="2800" b="1" dirty="0">
                <a:solidFill>
                  <a:schemeClr val="tx2"/>
                </a:solidFill>
                <a:ea typeface="宋体" pitchFamily="2" charset="-122"/>
              </a:rPr>
              <a:t>   </a:t>
            </a:r>
          </a:p>
        </p:txBody>
      </p:sp>
      <p:sp>
        <p:nvSpPr>
          <p:cNvPr id="2" name="日期占位符 1"/>
          <p:cNvSpPr>
            <a:spLocks noGrp="1"/>
          </p:cNvSpPr>
          <p:nvPr>
            <p:ph type="dt" sz="quarter" idx="10"/>
          </p:nvPr>
        </p:nvSpPr>
        <p:spPr/>
        <p:txBody>
          <a:bodyPr/>
          <a:lstStyle/>
          <a:p>
            <a:pPr>
              <a:defRPr/>
            </a:pPr>
            <a:fld id="{18CFA8D0-9635-4AA6-94B5-620F999CBE5F}" type="datetime11">
              <a:rPr lang="zh-CN" altLang="en-US"/>
              <a:pPr>
                <a:defRPr/>
              </a:pPr>
              <a:t>23:28:31</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pPr>
              <a:defRPr/>
            </a:pPr>
            <a:fld id="{F3B26391-2175-48DF-B3A5-91942C3A222E}" type="slidenum">
              <a:rPr lang="en-US" altLang="zh-CN"/>
              <a:pPr>
                <a:defRPr/>
              </a:pPr>
              <a:t>44</a:t>
            </a:fld>
            <a:endParaRPr lang="en-US" altLang="zh-CN"/>
          </a:p>
        </p:txBody>
      </p:sp>
      <p:sp>
        <p:nvSpPr>
          <p:cNvPr id="29699" name="Rectangle 2"/>
          <p:cNvSpPr>
            <a:spLocks noGrp="1" noChangeArrowheads="1"/>
          </p:cNvSpPr>
          <p:nvPr>
            <p:ph type="title"/>
          </p:nvPr>
        </p:nvSpPr>
        <p:spPr>
          <a:xfrm>
            <a:off x="762000" y="762000"/>
            <a:ext cx="7800975" cy="563562"/>
          </a:xfrm>
        </p:spPr>
        <p:txBody>
          <a:bodyPr/>
          <a:lstStyle/>
          <a:p>
            <a:pPr eaLnBrk="1" hangingPunct="1"/>
            <a:r>
              <a:rPr lang="en-US" altLang="zh-CN" dirty="0">
                <a:ea typeface="宋体" pitchFamily="2" charset="-122"/>
              </a:rPr>
              <a:t>English Phrases Meaning </a:t>
            </a:r>
            <a:r>
              <a:rPr lang="en-US" altLang="zh-CN" i="1" dirty="0">
                <a:ea typeface="宋体" pitchFamily="2" charset="-122"/>
              </a:rPr>
              <a:t>p </a:t>
            </a:r>
            <a:r>
              <a:rPr lang="en-US" altLang="zh-CN" dirty="0">
                <a:ea typeface="宋体" pitchFamily="2" charset="-122"/>
                <a:sym typeface="Symbol" pitchFamily="18" charset="2"/>
              </a:rPr>
              <a:t> </a:t>
            </a:r>
            <a:r>
              <a:rPr lang="en-US" altLang="zh-CN" i="1" dirty="0">
                <a:ea typeface="宋体" pitchFamily="2" charset="-122"/>
                <a:sym typeface="Symbol" pitchFamily="18" charset="2"/>
              </a:rPr>
              <a:t>q</a:t>
            </a:r>
            <a:endParaRPr lang="en-US" altLang="zh-CN" dirty="0">
              <a:ea typeface="宋体" pitchFamily="2" charset="-122"/>
              <a:sym typeface="Symbol" pitchFamily="18" charset="2"/>
            </a:endParaRPr>
          </a:p>
        </p:txBody>
      </p:sp>
      <p:sp>
        <p:nvSpPr>
          <p:cNvPr id="29701" name="Rectangle 4"/>
          <p:cNvSpPr>
            <a:spLocks noGrp="1" noChangeArrowheads="1"/>
          </p:cNvSpPr>
          <p:nvPr>
            <p:ph type="body" sz="half" idx="2"/>
          </p:nvPr>
        </p:nvSpPr>
        <p:spPr>
          <a:xfrm>
            <a:off x="304800" y="1981200"/>
            <a:ext cx="8229600" cy="4191000"/>
          </a:xfrm>
        </p:spPr>
        <p:txBody>
          <a:bodyPr/>
          <a:lstStyle/>
          <a:p>
            <a:pPr eaLnBrk="1" hangingPunct="1"/>
            <a:r>
              <a:rPr lang="en-US" altLang="zh-CN" dirty="0">
                <a:ea typeface="宋体" pitchFamily="2" charset="-122"/>
              </a:rPr>
              <a:t>“</a:t>
            </a:r>
            <a:r>
              <a:rPr lang="en-US" altLang="zh-CN" i="1" dirty="0">
                <a:solidFill>
                  <a:srgbClr val="FF0000"/>
                </a:solidFill>
                <a:ea typeface="宋体" pitchFamily="2" charset="-122"/>
              </a:rPr>
              <a:t>q </a:t>
            </a:r>
            <a:r>
              <a:rPr lang="en-US" altLang="zh-CN" dirty="0">
                <a:solidFill>
                  <a:srgbClr val="FF0000"/>
                </a:solidFill>
                <a:ea typeface="宋体" pitchFamily="2" charset="-122"/>
              </a:rPr>
              <a:t>unless </a:t>
            </a:r>
            <a:r>
              <a:rPr lang="en-US" altLang="zh-CN" i="1" dirty="0">
                <a:solidFill>
                  <a:srgbClr val="FF0000"/>
                </a:solidFill>
                <a:ea typeface="宋体" pitchFamily="2" charset="-122"/>
              </a:rPr>
              <a:t>p</a:t>
            </a:r>
            <a:r>
              <a:rPr lang="en-US" altLang="zh-CN" dirty="0">
                <a:ea typeface="宋体" pitchFamily="2" charset="-122"/>
              </a:rPr>
              <a:t>”</a:t>
            </a:r>
          </a:p>
          <a:p>
            <a:pPr eaLnBrk="1" hangingPunct="1"/>
            <a:r>
              <a:rPr lang="en-US" altLang="zh-CN" dirty="0">
                <a:ea typeface="宋体" pitchFamily="2" charset="-122"/>
              </a:rPr>
              <a:t>“</a:t>
            </a:r>
            <a:r>
              <a:rPr lang="en-US" altLang="zh-CN" i="1" dirty="0">
                <a:solidFill>
                  <a:srgbClr val="FF0000"/>
                </a:solidFill>
                <a:ea typeface="宋体" pitchFamily="2" charset="-122"/>
              </a:rPr>
              <a:t>q </a:t>
            </a:r>
            <a:r>
              <a:rPr lang="en-US" altLang="zh-CN" dirty="0">
                <a:solidFill>
                  <a:srgbClr val="FF0000"/>
                </a:solidFill>
                <a:ea typeface="宋体" pitchFamily="2" charset="-122"/>
              </a:rPr>
              <a:t> </a:t>
            </a:r>
            <a:r>
              <a:rPr lang="zh-CN" altLang="en-US" dirty="0">
                <a:solidFill>
                  <a:srgbClr val="FF0000"/>
                </a:solidFill>
                <a:ea typeface="宋体" pitchFamily="2" charset="-122"/>
              </a:rPr>
              <a:t>除非</a:t>
            </a:r>
            <a:r>
              <a:rPr lang="en-US" altLang="zh-CN" i="1" dirty="0">
                <a:solidFill>
                  <a:srgbClr val="FF0000"/>
                </a:solidFill>
                <a:ea typeface="宋体" pitchFamily="2" charset="-122"/>
              </a:rPr>
              <a:t>p</a:t>
            </a:r>
            <a:r>
              <a:rPr lang="en-US" altLang="zh-CN" dirty="0">
                <a:ea typeface="宋体" pitchFamily="2" charset="-122"/>
              </a:rPr>
              <a:t>”</a:t>
            </a:r>
            <a:endParaRPr lang="en-US" altLang="zh-CN" sz="2400" dirty="0">
              <a:solidFill>
                <a:schemeClr val="accent2"/>
              </a:solidFill>
              <a:ea typeface="宋体" pitchFamily="2" charset="-122"/>
            </a:endParaRPr>
          </a:p>
          <a:p>
            <a:pPr eaLnBrk="1" hangingPunct="1">
              <a:buNone/>
            </a:pPr>
            <a:r>
              <a:rPr lang="zh-CN" altLang="en-US" sz="2400" dirty="0">
                <a:solidFill>
                  <a:schemeClr val="accent2"/>
                </a:solidFill>
                <a:ea typeface="宋体" pitchFamily="2" charset="-122"/>
              </a:rPr>
              <a:t>你会挂科的，除非你努力学习。</a:t>
            </a:r>
            <a:endParaRPr lang="en-US" altLang="zh-CN" sz="2400" dirty="0">
              <a:solidFill>
                <a:schemeClr val="accent2"/>
              </a:solidFill>
              <a:ea typeface="宋体" pitchFamily="2" charset="-122"/>
            </a:endParaRPr>
          </a:p>
          <a:p>
            <a:pPr eaLnBrk="1" hangingPunct="1">
              <a:buNone/>
            </a:pPr>
            <a:r>
              <a:rPr lang="zh-CN" altLang="en-US" sz="2400" dirty="0">
                <a:solidFill>
                  <a:schemeClr val="accent2"/>
                </a:solidFill>
                <a:ea typeface="宋体" pitchFamily="2" charset="-122"/>
              </a:rPr>
              <a:t>你会变胖的，除非你现在开始减肥。</a:t>
            </a:r>
            <a:endParaRPr lang="en-US" altLang="zh-CN" sz="2400" dirty="0">
              <a:solidFill>
                <a:schemeClr val="accent2"/>
              </a:solidFill>
              <a:ea typeface="宋体" pitchFamily="2" charset="-122"/>
            </a:endParaRPr>
          </a:p>
          <a:p>
            <a:pPr eaLnBrk="1" hangingPunct="1">
              <a:buNone/>
            </a:pPr>
            <a:r>
              <a:rPr lang="zh-CN" altLang="en-US" sz="2400" dirty="0">
                <a:solidFill>
                  <a:srgbClr val="FF0000"/>
                </a:solidFill>
                <a:ea typeface="宋体" pitchFamily="2" charset="-122"/>
              </a:rPr>
              <a:t>￢ </a:t>
            </a:r>
            <a:r>
              <a:rPr lang="en-US" altLang="zh-CN" sz="2400" i="1" dirty="0">
                <a:ea typeface="宋体" pitchFamily="2" charset="-122"/>
              </a:rPr>
              <a:t>p </a:t>
            </a:r>
            <a:r>
              <a:rPr lang="en-US" altLang="zh-CN" sz="2400" dirty="0">
                <a:ea typeface="宋体" pitchFamily="2" charset="-122"/>
                <a:sym typeface="Symbol" pitchFamily="18" charset="2"/>
              </a:rPr>
              <a:t> </a:t>
            </a:r>
            <a:r>
              <a:rPr lang="en-US" altLang="zh-CN" sz="2400" i="1" dirty="0">
                <a:ea typeface="宋体" pitchFamily="2" charset="-122"/>
                <a:sym typeface="Symbol" pitchFamily="18" charset="2"/>
              </a:rPr>
              <a:t>q</a:t>
            </a:r>
          </a:p>
          <a:p>
            <a:pPr eaLnBrk="1" hangingPunct="1">
              <a:buNone/>
            </a:pPr>
            <a:endParaRPr lang="en-US" altLang="zh-CN" sz="2400" i="1" dirty="0">
              <a:solidFill>
                <a:schemeClr val="accent2"/>
              </a:solidFill>
              <a:ea typeface="宋体" pitchFamily="2" charset="-122"/>
              <a:sym typeface="Symbol" pitchFamily="18" charset="2"/>
            </a:endParaRPr>
          </a:p>
          <a:p>
            <a:pPr eaLnBrk="1" hangingPunct="1">
              <a:lnSpc>
                <a:spcPct val="90000"/>
              </a:lnSpc>
              <a:buNone/>
            </a:pPr>
            <a:r>
              <a:rPr lang="en-US" altLang="zh-CN" sz="2400" b="1" dirty="0">
                <a:solidFill>
                  <a:schemeClr val="tx2"/>
                </a:solidFill>
                <a:latin typeface="Arial (正文)"/>
                <a:ea typeface="宋体" pitchFamily="2" charset="-122"/>
              </a:rPr>
              <a:t>unless s</a:t>
            </a:r>
            <a:r>
              <a:rPr lang="zh-CN" altLang="en-US" sz="2400" b="1" dirty="0">
                <a:solidFill>
                  <a:schemeClr val="tx2"/>
                </a:solidFill>
                <a:latin typeface="Arial (正文)"/>
                <a:ea typeface="宋体" pitchFamily="2" charset="-122"/>
              </a:rPr>
              <a:t>：</a:t>
            </a:r>
            <a:r>
              <a:rPr lang="en-US" altLang="zh-CN" sz="2400" b="1" dirty="0">
                <a:solidFill>
                  <a:schemeClr val="tx2"/>
                </a:solidFill>
                <a:latin typeface="Arial (正文)"/>
                <a:ea typeface="宋体" pitchFamily="2" charset="-122"/>
              </a:rPr>
              <a:t>exclude s</a:t>
            </a:r>
            <a:r>
              <a:rPr lang="zh-CN" altLang="en-US" sz="2400" b="1" dirty="0">
                <a:solidFill>
                  <a:schemeClr val="tx2"/>
                </a:solidFill>
                <a:latin typeface="Arial (正文)"/>
                <a:ea typeface="宋体" pitchFamily="2" charset="-122"/>
              </a:rPr>
              <a:t>；</a:t>
            </a:r>
            <a:r>
              <a:rPr lang="en-US" altLang="zh-CN" sz="2400" b="1" dirty="0">
                <a:solidFill>
                  <a:schemeClr val="tx2"/>
                </a:solidFill>
                <a:latin typeface="Arial (正文)"/>
                <a:ea typeface="宋体" pitchFamily="2" charset="-122"/>
              </a:rPr>
              <a:t>s does not hold</a:t>
            </a:r>
            <a:r>
              <a:rPr lang="zh-CN" altLang="en-US" sz="2400" b="1" dirty="0">
                <a:solidFill>
                  <a:schemeClr val="tx2"/>
                </a:solidFill>
                <a:latin typeface="Arial (正文)"/>
                <a:ea typeface="宋体" pitchFamily="2" charset="-122"/>
              </a:rPr>
              <a:t>。</a:t>
            </a:r>
            <a:endParaRPr lang="en-US" altLang="zh-CN" sz="2400" b="1" i="1" dirty="0">
              <a:solidFill>
                <a:schemeClr val="tx2"/>
              </a:solidFill>
              <a:latin typeface="Arial (正文)"/>
              <a:ea typeface="宋体" pitchFamily="2" charset="-122"/>
              <a:sym typeface="Symbol" pitchFamily="18" charset="2"/>
            </a:endParaRPr>
          </a:p>
          <a:p>
            <a:pPr eaLnBrk="1" hangingPunct="1">
              <a:lnSpc>
                <a:spcPct val="90000"/>
              </a:lnSpc>
              <a:buNone/>
            </a:pPr>
            <a:r>
              <a:rPr lang="en-US" altLang="zh-CN" sz="2400" b="1" i="1" dirty="0">
                <a:solidFill>
                  <a:schemeClr val="tx2"/>
                </a:solidFill>
                <a:latin typeface="Arial (正文)"/>
                <a:ea typeface="宋体" pitchFamily="2" charset="-122"/>
                <a:sym typeface="Symbol" pitchFamily="18" charset="2"/>
              </a:rPr>
              <a:t>We have</a:t>
            </a:r>
          </a:p>
          <a:p>
            <a:pPr eaLnBrk="1" hangingPunct="1">
              <a:lnSpc>
                <a:spcPct val="90000"/>
              </a:lnSpc>
              <a:buNone/>
            </a:pPr>
            <a:r>
              <a:rPr lang="en-US" altLang="zh-CN" sz="2400" b="1" dirty="0">
                <a:solidFill>
                  <a:schemeClr val="tx2"/>
                </a:solidFill>
                <a:latin typeface="Arial (正文)"/>
                <a:ea typeface="宋体" pitchFamily="2" charset="-122"/>
              </a:rPr>
              <a:t>               </a:t>
            </a:r>
            <a:r>
              <a:rPr lang="zh-CN" altLang="en-US" sz="2400" b="1" dirty="0">
                <a:solidFill>
                  <a:schemeClr val="tx2"/>
                </a:solidFill>
                <a:latin typeface="Arial (正文)"/>
                <a:ea typeface="宋体" pitchFamily="2" charset="-122"/>
              </a:rPr>
              <a:t>￢</a:t>
            </a:r>
            <a:r>
              <a:rPr lang="en-US" altLang="zh-CN" sz="2400" b="1" dirty="0">
                <a:solidFill>
                  <a:schemeClr val="tx2"/>
                </a:solidFill>
                <a:latin typeface="Arial (正文)"/>
                <a:ea typeface="宋体" pitchFamily="2" charset="-122"/>
              </a:rPr>
              <a:t>s </a:t>
            </a:r>
            <a:r>
              <a:rPr lang="en-US" altLang="zh-CN" sz="2400" dirty="0">
                <a:ea typeface="宋体" pitchFamily="2" charset="-122"/>
                <a:sym typeface="Symbol" pitchFamily="18" charset="2"/>
              </a:rPr>
              <a:t></a:t>
            </a:r>
            <a:r>
              <a:rPr lang="zh-CN" altLang="en-US" sz="2400" dirty="0">
                <a:ea typeface="宋体" pitchFamily="2" charset="-122"/>
                <a:sym typeface="Symbol" pitchFamily="18" charset="2"/>
              </a:rPr>
              <a:t>（</a:t>
            </a:r>
            <a:r>
              <a:rPr lang="en-US" altLang="zh-CN" sz="2400" dirty="0">
                <a:ea typeface="宋体" pitchFamily="2" charset="-122"/>
                <a:sym typeface="Symbol" pitchFamily="18" charset="2"/>
              </a:rPr>
              <a:t>….  </a:t>
            </a:r>
            <a:r>
              <a:rPr lang="zh-CN" altLang="en-US" sz="2400" dirty="0">
                <a:ea typeface="宋体" pitchFamily="2" charset="-122"/>
                <a:sym typeface="Symbol" pitchFamily="18" charset="2"/>
              </a:rPr>
              <a:t>）</a:t>
            </a:r>
            <a:endParaRPr lang="en-US" altLang="zh-CN" sz="2400" b="1" dirty="0">
              <a:solidFill>
                <a:schemeClr val="tx2"/>
              </a:solidFill>
              <a:latin typeface="Arial (正文)"/>
              <a:ea typeface="宋体" pitchFamily="2" charset="-122"/>
            </a:endParaRPr>
          </a:p>
          <a:p>
            <a:pPr eaLnBrk="1" hangingPunct="1">
              <a:buNone/>
            </a:pPr>
            <a:endParaRPr lang="en-US" altLang="zh-CN" sz="2400" dirty="0">
              <a:solidFill>
                <a:schemeClr val="accent2"/>
              </a:solidFill>
              <a:ea typeface="宋体" pitchFamily="2" charset="-122"/>
            </a:endParaRPr>
          </a:p>
        </p:txBody>
      </p:sp>
      <p:sp>
        <p:nvSpPr>
          <p:cNvPr id="2" name="日期占位符 1"/>
          <p:cNvSpPr>
            <a:spLocks noGrp="1"/>
          </p:cNvSpPr>
          <p:nvPr>
            <p:ph type="dt" sz="quarter" idx="10"/>
          </p:nvPr>
        </p:nvSpPr>
        <p:spPr/>
        <p:txBody>
          <a:bodyPr/>
          <a:lstStyle/>
          <a:p>
            <a:pPr>
              <a:defRPr/>
            </a:pPr>
            <a:fld id="{35862957-6FE6-4B39-8245-4DE758F6AF2D}" type="datetime11">
              <a:rPr lang="zh-CN" altLang="en-US"/>
              <a:pPr>
                <a:defRPr/>
              </a:pPr>
              <a:t>23:28:31</a:t>
            </a:fld>
            <a:endParaRPr lang="en-US" altLang="zh-CN"/>
          </a:p>
        </p:txBody>
      </p:sp>
    </p:spTree>
    <p:extLst>
      <p:ext uri="{BB962C8B-B14F-4D97-AF65-F5344CB8AC3E}">
        <p14:creationId xmlns:p14="http://schemas.microsoft.com/office/powerpoint/2010/main" val="87297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endParaRPr lang="zh-CN" altLang="en-US">
              <a:ea typeface="宋体" pitchFamily="2" charset="-122"/>
            </a:endParaRPr>
          </a:p>
        </p:txBody>
      </p:sp>
      <p:sp>
        <p:nvSpPr>
          <p:cNvPr id="45059" name="内容占位符 2"/>
          <p:cNvSpPr>
            <a:spLocks noGrp="1"/>
          </p:cNvSpPr>
          <p:nvPr>
            <p:ph idx="1"/>
          </p:nvPr>
        </p:nvSpPr>
        <p:spPr/>
        <p:txBody>
          <a:bodyPr/>
          <a:lstStyle/>
          <a:p>
            <a:pPr eaLnBrk="1" hangingPunct="1">
              <a:lnSpc>
                <a:spcPct val="90000"/>
              </a:lnSpc>
              <a:buFont typeface="Wingdings" pitchFamily="2" charset="2"/>
              <a:buNone/>
            </a:pPr>
            <a:endParaRPr lang="en-US" altLang="zh-CN" b="1" dirty="0">
              <a:solidFill>
                <a:schemeClr val="tx2"/>
              </a:solidFill>
              <a:latin typeface="Arial (正文)"/>
              <a:ea typeface="宋体" pitchFamily="2" charset="-122"/>
            </a:endParaRPr>
          </a:p>
          <a:p>
            <a:pPr eaLnBrk="1" hangingPunct="1">
              <a:lnSpc>
                <a:spcPct val="90000"/>
              </a:lnSpc>
              <a:buFont typeface="Wingdings" pitchFamily="2" charset="2"/>
              <a:buNone/>
            </a:pPr>
            <a:r>
              <a:rPr lang="en-US" altLang="zh-CN" b="1" dirty="0">
                <a:solidFill>
                  <a:schemeClr val="tx2"/>
                </a:solidFill>
                <a:latin typeface="Arial (正文)"/>
                <a:ea typeface="宋体" pitchFamily="2" charset="-122"/>
              </a:rPr>
              <a:t> </a:t>
            </a:r>
            <a:r>
              <a:rPr lang="en-US" altLang="zh-CN" b="1" dirty="0">
                <a:latin typeface="Arial (正文)"/>
                <a:ea typeface="宋体" pitchFamily="2" charset="-122"/>
              </a:rPr>
              <a:t>The sentence can be represented as </a:t>
            </a:r>
            <a:r>
              <a:rPr lang="en-US" altLang="zh-CN" dirty="0">
                <a:solidFill>
                  <a:schemeClr val="accent2"/>
                </a:solidFill>
                <a:latin typeface="Arial (正文)"/>
                <a:ea typeface="宋体" pitchFamily="2" charset="-122"/>
              </a:rPr>
              <a:t> </a:t>
            </a:r>
          </a:p>
          <a:p>
            <a:pPr algn="ctr" eaLnBrk="1" hangingPunct="1">
              <a:lnSpc>
                <a:spcPct val="90000"/>
              </a:lnSpc>
              <a:buNone/>
            </a:pPr>
            <a:r>
              <a:rPr lang="en-US" altLang="zh-CN" b="1" dirty="0">
                <a:solidFill>
                  <a:srgbClr val="000000"/>
                </a:solidFill>
                <a:latin typeface="Times New Roman" pitchFamily="18" charset="0"/>
                <a:ea typeface="宋体" pitchFamily="2" charset="-122"/>
              </a:rPr>
              <a:t>¬</a:t>
            </a:r>
            <a:r>
              <a:rPr lang="en-US" altLang="zh-CN" b="1" dirty="0">
                <a:solidFill>
                  <a:srgbClr val="000000"/>
                </a:solidFill>
                <a:ea typeface="宋体" pitchFamily="2" charset="-122"/>
              </a:rPr>
              <a:t> s</a:t>
            </a:r>
            <a:r>
              <a:rPr lang="en-US" altLang="zh-CN" b="1" dirty="0">
                <a:solidFill>
                  <a:srgbClr val="000000"/>
                </a:solidFill>
                <a:ea typeface="宋体" pitchFamily="2" charset="-122"/>
                <a:sym typeface="Symbol" pitchFamily="18" charset="2"/>
              </a:rPr>
              <a:t> </a:t>
            </a:r>
            <a:r>
              <a:rPr lang="en-US" altLang="zh-CN" b="1" dirty="0">
                <a:solidFill>
                  <a:srgbClr val="000000"/>
                </a:solidFill>
                <a:ea typeface="宋体" pitchFamily="2" charset="-122"/>
              </a:rPr>
              <a:t> (</a:t>
            </a:r>
            <a:r>
              <a:rPr lang="en-US" altLang="zh-CN" b="1" dirty="0">
                <a:solidFill>
                  <a:srgbClr val="000000"/>
                </a:solidFill>
                <a:ea typeface="宋体" pitchFamily="2" charset="-122"/>
                <a:sym typeface="Symbol" pitchFamily="18" charset="2"/>
              </a:rPr>
              <a:t> </a:t>
            </a:r>
            <a:r>
              <a:rPr lang="en-US" altLang="zh-CN" b="1" i="1" dirty="0">
                <a:solidFill>
                  <a:srgbClr val="000000"/>
                </a:solidFill>
                <a:ea typeface="宋体" pitchFamily="2" charset="-122"/>
              </a:rPr>
              <a:t>r </a:t>
            </a:r>
            <a:r>
              <a:rPr lang="en-US" altLang="zh-CN" b="1" dirty="0">
                <a:solidFill>
                  <a:srgbClr val="000000"/>
                </a:solidFill>
                <a:ea typeface="宋体" pitchFamily="2" charset="-122"/>
                <a:sym typeface="Symbol" pitchFamily="18" charset="2"/>
              </a:rPr>
              <a:t></a:t>
            </a:r>
            <a:r>
              <a:rPr lang="en-US" altLang="zh-CN" b="1" dirty="0">
                <a:solidFill>
                  <a:srgbClr val="000000"/>
                </a:solidFill>
                <a:latin typeface="Times New Roman" pitchFamily="18" charset="0"/>
                <a:ea typeface="宋体" pitchFamily="2" charset="-122"/>
              </a:rPr>
              <a:t>¬</a:t>
            </a:r>
            <a:r>
              <a:rPr lang="en-US" altLang="zh-CN" b="1" dirty="0">
                <a:solidFill>
                  <a:srgbClr val="000000"/>
                </a:solidFill>
                <a:ea typeface="宋体" pitchFamily="2" charset="-122"/>
              </a:rPr>
              <a:t> </a:t>
            </a:r>
            <a:r>
              <a:rPr lang="en-US" altLang="zh-CN" b="1" dirty="0">
                <a:solidFill>
                  <a:srgbClr val="000000"/>
                </a:solidFill>
                <a:ea typeface="宋体" pitchFamily="2" charset="-122"/>
                <a:sym typeface="Symbol" pitchFamily="18" charset="2"/>
              </a:rPr>
              <a:t> </a:t>
            </a:r>
            <a:r>
              <a:rPr lang="en-US" altLang="zh-CN" b="1" i="1" dirty="0">
                <a:solidFill>
                  <a:srgbClr val="000000"/>
                </a:solidFill>
                <a:ea typeface="宋体" pitchFamily="2" charset="-122"/>
                <a:sym typeface="Symbol" pitchFamily="18" charset="2"/>
              </a:rPr>
              <a:t>q</a:t>
            </a:r>
            <a:r>
              <a:rPr lang="en-US" altLang="zh-CN" b="1" i="1" dirty="0">
                <a:solidFill>
                  <a:srgbClr val="000000"/>
                </a:solidFill>
                <a:ea typeface="宋体" pitchFamily="2" charset="-122"/>
              </a:rPr>
              <a:t> )</a:t>
            </a:r>
          </a:p>
          <a:p>
            <a:pPr algn="ctr" eaLnBrk="1" hangingPunct="1">
              <a:lnSpc>
                <a:spcPct val="90000"/>
              </a:lnSpc>
              <a:buNone/>
            </a:pPr>
            <a:endParaRPr lang="en-US" altLang="zh-CN" b="1" i="1" dirty="0">
              <a:solidFill>
                <a:srgbClr val="000000"/>
              </a:solidFill>
              <a:ea typeface="宋体" pitchFamily="2" charset="-122"/>
            </a:endParaRPr>
          </a:p>
          <a:p>
            <a:pPr algn="ctr" eaLnBrk="1" hangingPunct="1">
              <a:lnSpc>
                <a:spcPct val="90000"/>
              </a:lnSpc>
              <a:buFont typeface="Symbol"/>
              <a:buChar char="Û"/>
            </a:pPr>
            <a:r>
              <a:rPr lang="en-US" altLang="zh-CN" b="1" dirty="0">
                <a:solidFill>
                  <a:srgbClr val="000000"/>
                </a:solidFill>
                <a:ea typeface="宋体" pitchFamily="2" charset="-122"/>
              </a:rPr>
              <a:t>(</a:t>
            </a:r>
            <a:r>
              <a:rPr lang="en-US" altLang="zh-CN" b="1" dirty="0">
                <a:solidFill>
                  <a:srgbClr val="000000"/>
                </a:solidFill>
                <a:latin typeface="Times New Roman" pitchFamily="18" charset="0"/>
                <a:ea typeface="宋体" pitchFamily="2" charset="-122"/>
              </a:rPr>
              <a:t>¬</a:t>
            </a:r>
            <a:r>
              <a:rPr lang="en-US" altLang="zh-CN" b="1" dirty="0">
                <a:solidFill>
                  <a:srgbClr val="000000"/>
                </a:solidFill>
                <a:ea typeface="宋体" pitchFamily="2" charset="-122"/>
              </a:rPr>
              <a:t> s </a:t>
            </a:r>
            <a:r>
              <a:rPr lang="en-US" altLang="zh-CN" b="1" dirty="0">
                <a:solidFill>
                  <a:srgbClr val="000000"/>
                </a:solidFill>
                <a:ea typeface="宋体" pitchFamily="2" charset="-122"/>
                <a:sym typeface="Symbol" pitchFamily="18" charset="2"/>
              </a:rPr>
              <a:t> </a:t>
            </a:r>
            <a:r>
              <a:rPr lang="en-US" altLang="zh-CN" b="1" i="1" dirty="0">
                <a:solidFill>
                  <a:srgbClr val="000000"/>
                </a:solidFill>
                <a:ea typeface="宋体" pitchFamily="2" charset="-122"/>
              </a:rPr>
              <a:t>r) </a:t>
            </a:r>
            <a:r>
              <a:rPr lang="en-US" altLang="zh-CN" b="1" dirty="0">
                <a:solidFill>
                  <a:srgbClr val="000000"/>
                </a:solidFill>
                <a:ea typeface="宋体" pitchFamily="2" charset="-122"/>
                <a:sym typeface="Symbol" pitchFamily="18" charset="2"/>
              </a:rPr>
              <a:t></a:t>
            </a:r>
            <a:r>
              <a:rPr lang="en-US" altLang="zh-CN" b="1" dirty="0">
                <a:solidFill>
                  <a:srgbClr val="000000"/>
                </a:solidFill>
                <a:latin typeface="Times New Roman" pitchFamily="18" charset="0"/>
                <a:ea typeface="宋体" pitchFamily="2" charset="-122"/>
              </a:rPr>
              <a:t>¬</a:t>
            </a:r>
            <a:r>
              <a:rPr lang="en-US" altLang="zh-CN" b="1" dirty="0">
                <a:solidFill>
                  <a:srgbClr val="000000"/>
                </a:solidFill>
                <a:ea typeface="宋体" pitchFamily="2" charset="-122"/>
              </a:rPr>
              <a:t> </a:t>
            </a:r>
            <a:r>
              <a:rPr lang="en-US" altLang="zh-CN" b="1" dirty="0">
                <a:solidFill>
                  <a:srgbClr val="000000"/>
                </a:solidFill>
                <a:ea typeface="宋体" pitchFamily="2" charset="-122"/>
                <a:sym typeface="Symbol" pitchFamily="18" charset="2"/>
              </a:rPr>
              <a:t> </a:t>
            </a:r>
            <a:r>
              <a:rPr lang="en-US" altLang="zh-CN" b="1" i="1" dirty="0">
                <a:solidFill>
                  <a:srgbClr val="000000"/>
                </a:solidFill>
                <a:ea typeface="宋体" pitchFamily="2" charset="-122"/>
                <a:sym typeface="Symbol" pitchFamily="18" charset="2"/>
              </a:rPr>
              <a:t>q</a:t>
            </a:r>
          </a:p>
          <a:p>
            <a:pPr marL="0" indent="0" algn="ctr" eaLnBrk="1" hangingPunct="1">
              <a:lnSpc>
                <a:spcPct val="90000"/>
              </a:lnSpc>
              <a:buNone/>
            </a:pPr>
            <a:endParaRPr lang="en-US" altLang="zh-CN" b="1" i="1" dirty="0">
              <a:solidFill>
                <a:srgbClr val="000000"/>
              </a:solidFill>
              <a:ea typeface="宋体" pitchFamily="2" charset="-122"/>
              <a:sym typeface="Symbol" pitchFamily="18" charset="2"/>
            </a:endParaRPr>
          </a:p>
          <a:p>
            <a:pPr marL="0" indent="0" algn="ctr" eaLnBrk="1" hangingPunct="1">
              <a:lnSpc>
                <a:spcPct val="90000"/>
              </a:lnSpc>
              <a:buNone/>
            </a:pPr>
            <a:r>
              <a:rPr lang="en-US" altLang="zh-CN" dirty="0">
                <a:ea typeface="宋体" pitchFamily="2" charset="-122"/>
                <a:sym typeface="Symbol" pitchFamily="18" charset="2"/>
              </a:rPr>
              <a:t></a:t>
            </a:r>
            <a:r>
              <a:rPr lang="en-US" altLang="zh-CN" b="1" i="1" dirty="0">
                <a:solidFill>
                  <a:srgbClr val="000000"/>
                </a:solidFill>
                <a:ea typeface="宋体" pitchFamily="2" charset="-122"/>
                <a:sym typeface="Symbol" pitchFamily="18" charset="2"/>
              </a:rPr>
              <a:t>q </a:t>
            </a:r>
            <a:r>
              <a:rPr lang="en-US" altLang="zh-CN" b="1" dirty="0">
                <a:solidFill>
                  <a:srgbClr val="000000"/>
                </a:solidFill>
                <a:ea typeface="宋体" pitchFamily="2" charset="-122"/>
                <a:sym typeface="Symbol" pitchFamily="18" charset="2"/>
              </a:rPr>
              <a:t></a:t>
            </a:r>
            <a:r>
              <a:rPr lang="en-US" altLang="zh-CN" b="1" dirty="0">
                <a:solidFill>
                  <a:srgbClr val="000000"/>
                </a:solidFill>
                <a:latin typeface="Times New Roman" pitchFamily="18" charset="0"/>
                <a:ea typeface="宋体" pitchFamily="2" charset="-122"/>
              </a:rPr>
              <a:t> (</a:t>
            </a:r>
            <a:r>
              <a:rPr lang="en-US" altLang="zh-CN" b="1" dirty="0">
                <a:solidFill>
                  <a:srgbClr val="000000"/>
                </a:solidFill>
                <a:ea typeface="宋体" pitchFamily="2" charset="-122"/>
              </a:rPr>
              <a:t>s </a:t>
            </a:r>
            <a:r>
              <a:rPr lang="en-US" altLang="zh-CN" dirty="0">
                <a:sym typeface="Symbol"/>
              </a:rPr>
              <a:t></a:t>
            </a:r>
            <a:r>
              <a:rPr lang="en-US" altLang="zh-CN" b="1" dirty="0">
                <a:solidFill>
                  <a:srgbClr val="000000"/>
                </a:solidFill>
                <a:ea typeface="宋体" pitchFamily="2" charset="-122"/>
                <a:sym typeface="Symbol" pitchFamily="18" charset="2"/>
              </a:rPr>
              <a:t> </a:t>
            </a:r>
            <a:r>
              <a:rPr lang="en-US" altLang="zh-CN" b="1" dirty="0">
                <a:solidFill>
                  <a:srgbClr val="000000"/>
                </a:solidFill>
                <a:latin typeface="Times New Roman" pitchFamily="18" charset="0"/>
                <a:ea typeface="宋体" pitchFamily="2" charset="-122"/>
              </a:rPr>
              <a:t>¬</a:t>
            </a:r>
            <a:r>
              <a:rPr lang="en-US" altLang="zh-CN" b="1" dirty="0">
                <a:solidFill>
                  <a:srgbClr val="000000"/>
                </a:solidFill>
                <a:ea typeface="宋体" pitchFamily="2" charset="-122"/>
              </a:rPr>
              <a:t> </a:t>
            </a:r>
            <a:r>
              <a:rPr lang="en-US" altLang="zh-CN" b="1" i="1" dirty="0">
                <a:solidFill>
                  <a:srgbClr val="000000"/>
                </a:solidFill>
                <a:ea typeface="宋体" pitchFamily="2" charset="-122"/>
              </a:rPr>
              <a:t>r )</a:t>
            </a:r>
          </a:p>
          <a:p>
            <a:pPr marL="0" indent="0" algn="ctr" eaLnBrk="1" hangingPunct="1">
              <a:lnSpc>
                <a:spcPct val="90000"/>
              </a:lnSpc>
              <a:buNone/>
            </a:pPr>
            <a:r>
              <a:rPr lang="zh-CN" altLang="en-US" b="1" i="1" dirty="0">
                <a:solidFill>
                  <a:srgbClr val="000000"/>
                </a:solidFill>
                <a:ea typeface="宋体" pitchFamily="2" charset="-122"/>
                <a:sym typeface="Symbol" pitchFamily="18" charset="2"/>
              </a:rPr>
              <a:t>给出了过山车的必要条件</a:t>
            </a:r>
            <a:endParaRPr lang="en-US" altLang="zh-CN" b="1" i="1" dirty="0">
              <a:solidFill>
                <a:srgbClr val="000000"/>
              </a:solidFill>
              <a:ea typeface="宋体" pitchFamily="2" charset="-122"/>
              <a:sym typeface="Symbol" pitchFamily="18" charset="2"/>
            </a:endParaRPr>
          </a:p>
          <a:p>
            <a:pPr marL="0" indent="0" algn="ctr" eaLnBrk="1" hangingPunct="1">
              <a:lnSpc>
                <a:spcPct val="90000"/>
              </a:lnSpc>
              <a:buNone/>
            </a:pPr>
            <a:endParaRPr lang="en-US" altLang="zh-CN" b="1" dirty="0">
              <a:solidFill>
                <a:srgbClr val="000000"/>
              </a:solidFill>
              <a:ea typeface="宋体" pitchFamily="2" charset="-122"/>
            </a:endParaRPr>
          </a:p>
          <a:p>
            <a:pPr algn="ctr" eaLnBrk="1" hangingPunct="1">
              <a:lnSpc>
                <a:spcPct val="90000"/>
              </a:lnSpc>
              <a:buNone/>
            </a:pPr>
            <a:endParaRPr lang="en-US" altLang="zh-CN" b="1" dirty="0">
              <a:solidFill>
                <a:srgbClr val="000000"/>
              </a:solidFill>
              <a:ea typeface="宋体" pitchFamily="2" charset="-122"/>
            </a:endParaRPr>
          </a:p>
          <a:p>
            <a:endParaRPr lang="zh-CN" altLang="en-US" dirty="0">
              <a:ea typeface="宋体" pitchFamily="2" charset="-122"/>
            </a:endParaRPr>
          </a:p>
        </p:txBody>
      </p:sp>
      <p:sp>
        <p:nvSpPr>
          <p:cNvPr id="4" name="日期占位符 3"/>
          <p:cNvSpPr>
            <a:spLocks noGrp="1"/>
          </p:cNvSpPr>
          <p:nvPr>
            <p:ph type="dt" sz="quarter" idx="10"/>
          </p:nvPr>
        </p:nvSpPr>
        <p:spPr/>
        <p:txBody>
          <a:bodyPr/>
          <a:lstStyle/>
          <a:p>
            <a:pPr>
              <a:defRPr/>
            </a:pPr>
            <a:fld id="{0612990F-DE02-46BA-8536-E8F1B159C266}" type="datetime11">
              <a:rPr lang="zh-CN" altLang="en-US" smtClean="0"/>
              <a:pPr>
                <a:defRPr/>
              </a:pPr>
              <a:t>23:28:31</a:t>
            </a:fld>
            <a:endParaRPr lang="en-US" altLang="zh-CN"/>
          </a:p>
        </p:txBody>
      </p:sp>
      <p:sp>
        <p:nvSpPr>
          <p:cNvPr id="5" name="灯片编号占位符 4"/>
          <p:cNvSpPr>
            <a:spLocks noGrp="1"/>
          </p:cNvSpPr>
          <p:nvPr>
            <p:ph type="sldNum" sz="quarter" idx="12"/>
          </p:nvPr>
        </p:nvSpPr>
        <p:spPr/>
        <p:txBody>
          <a:bodyPr/>
          <a:lstStyle/>
          <a:p>
            <a:pPr>
              <a:defRPr/>
            </a:pPr>
            <a:fld id="{878024EE-5002-4DBC-B31F-B60730C2EC9A}" type="slidenum">
              <a:rPr lang="en-US" altLang="zh-CN"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40906823-CAF6-4880-B10A-7DD8BF13E4CD}" type="slidenum">
              <a:rPr lang="en-US" altLang="zh-CN"/>
              <a:pPr>
                <a:defRPr/>
              </a:pPr>
              <a:t>46</a:t>
            </a:fld>
            <a:endParaRPr lang="en-US" altLang="zh-CN"/>
          </a:p>
        </p:txBody>
      </p:sp>
      <p:sp>
        <p:nvSpPr>
          <p:cNvPr id="46083" name="Rectangle 2"/>
          <p:cNvSpPr>
            <a:spLocks noGrp="1" noChangeArrowheads="1"/>
          </p:cNvSpPr>
          <p:nvPr>
            <p:ph type="title"/>
          </p:nvPr>
        </p:nvSpPr>
        <p:spPr/>
        <p:txBody>
          <a:bodyPr/>
          <a:lstStyle/>
          <a:p>
            <a:pPr eaLnBrk="1" hangingPunct="1"/>
            <a:r>
              <a:rPr lang="en-US" altLang="zh-CN">
                <a:ea typeface="宋体" pitchFamily="2" charset="-122"/>
              </a:rPr>
              <a:t>Example 4</a:t>
            </a:r>
          </a:p>
        </p:txBody>
      </p:sp>
      <p:sp>
        <p:nvSpPr>
          <p:cNvPr id="46084" name="Rectangle 3"/>
          <p:cNvSpPr>
            <a:spLocks noGrp="1" noChangeArrowheads="1"/>
          </p:cNvSpPr>
          <p:nvPr>
            <p:ph type="body" idx="1"/>
          </p:nvPr>
        </p:nvSpPr>
        <p:spPr/>
        <p:txBody>
          <a:bodyPr/>
          <a:lstStyle/>
          <a:p>
            <a:pPr eaLnBrk="1" hangingPunct="1"/>
            <a:r>
              <a:rPr lang="en-US" altLang="zh-CN" sz="2800" dirty="0">
                <a:solidFill>
                  <a:srgbClr val="000000"/>
                </a:solidFill>
                <a:latin typeface="Times New Roman" pitchFamily="18" charset="0"/>
                <a:ea typeface="宋体" pitchFamily="2" charset="-122"/>
              </a:rPr>
              <a:t>Express the specification “The automated reply cannot be sent when the file system is full” using logical connectives.</a:t>
            </a:r>
          </a:p>
          <a:p>
            <a:pPr eaLnBrk="1" hangingPunct="1"/>
            <a:r>
              <a:rPr lang="en-US" altLang="zh-CN" sz="2800" b="1" dirty="0">
                <a:solidFill>
                  <a:schemeClr val="tx2"/>
                </a:solidFill>
                <a:ea typeface="宋体" pitchFamily="2" charset="-122"/>
              </a:rPr>
              <a:t>Solution</a:t>
            </a:r>
            <a:r>
              <a:rPr lang="en-US" altLang="zh-CN" sz="2800" dirty="0">
                <a:solidFill>
                  <a:schemeClr val="tx2"/>
                </a:solidFill>
                <a:ea typeface="宋体" pitchFamily="2" charset="-122"/>
              </a:rPr>
              <a:t>:</a:t>
            </a:r>
          </a:p>
          <a:p>
            <a:pPr eaLnBrk="1" hangingPunct="1">
              <a:buFont typeface="Wingdings" panose="05000000000000000000" pitchFamily="2" charset="2"/>
              <a:buChar char="l"/>
            </a:pPr>
            <a:r>
              <a:rPr lang="en-US" altLang="zh-CN" sz="2800" dirty="0">
                <a:solidFill>
                  <a:srgbClr val="000000"/>
                </a:solidFill>
                <a:latin typeface="Times New Roman" pitchFamily="18" charset="0"/>
                <a:ea typeface="宋体" pitchFamily="2" charset="-122"/>
              </a:rPr>
              <a:t>    </a:t>
            </a:r>
            <a:r>
              <a:rPr lang="en-US" altLang="zh-CN" sz="2800" dirty="0">
                <a:solidFill>
                  <a:schemeClr val="tx2"/>
                </a:solidFill>
                <a:ea typeface="宋体" pitchFamily="2" charset="-122"/>
              </a:rPr>
              <a:t>Let p denote “</a:t>
            </a:r>
            <a:r>
              <a:rPr lang="en-US" altLang="zh-CN" sz="2800" dirty="0">
                <a:solidFill>
                  <a:srgbClr val="000000"/>
                </a:solidFill>
                <a:latin typeface="Times New Roman" pitchFamily="18" charset="0"/>
                <a:ea typeface="宋体" pitchFamily="2" charset="-122"/>
              </a:rPr>
              <a:t>The automated reply can be sent</a:t>
            </a:r>
            <a:r>
              <a:rPr lang="en-US" altLang="zh-CN" sz="2800" dirty="0">
                <a:solidFill>
                  <a:schemeClr val="tx2"/>
                </a:solidFill>
                <a:ea typeface="宋体" pitchFamily="2" charset="-122"/>
              </a:rPr>
              <a:t> ”,</a:t>
            </a:r>
          </a:p>
          <a:p>
            <a:pPr eaLnBrk="1" hangingPunct="1">
              <a:buFont typeface="Wingdings" panose="05000000000000000000" pitchFamily="2" charset="2"/>
              <a:buChar char="l"/>
            </a:pPr>
            <a:r>
              <a:rPr lang="en-US" altLang="zh-CN" sz="2800" dirty="0">
                <a:solidFill>
                  <a:schemeClr val="tx2"/>
                </a:solidFill>
                <a:ea typeface="宋体" pitchFamily="2" charset="-122"/>
              </a:rPr>
              <a:t>   and q denote “</a:t>
            </a:r>
            <a:r>
              <a:rPr lang="en-US" altLang="zh-CN" sz="2800" dirty="0">
                <a:solidFill>
                  <a:srgbClr val="000000"/>
                </a:solidFill>
                <a:latin typeface="Times New Roman" pitchFamily="18" charset="0"/>
                <a:ea typeface="宋体" pitchFamily="2" charset="-122"/>
              </a:rPr>
              <a:t>the file system is full</a:t>
            </a:r>
            <a:r>
              <a:rPr lang="en-US" altLang="zh-CN" sz="2800" dirty="0">
                <a:solidFill>
                  <a:schemeClr val="tx2"/>
                </a:solidFill>
                <a:ea typeface="宋体" pitchFamily="2" charset="-122"/>
              </a:rPr>
              <a:t>”.</a:t>
            </a:r>
          </a:p>
          <a:p>
            <a:pPr eaLnBrk="1" hangingPunct="1">
              <a:buFont typeface="Wingdings" pitchFamily="2" charset="2"/>
              <a:buNone/>
            </a:pPr>
            <a:endParaRPr lang="en-US" altLang="zh-CN" sz="2800" dirty="0">
              <a:solidFill>
                <a:schemeClr val="tx2"/>
              </a:solidFill>
              <a:ea typeface="宋体" pitchFamily="2" charset="-122"/>
            </a:endParaRPr>
          </a:p>
          <a:p>
            <a:pPr eaLnBrk="1" hangingPunct="1">
              <a:buFont typeface="Wingdings" pitchFamily="2" charset="2"/>
              <a:buNone/>
            </a:pPr>
            <a:r>
              <a:rPr lang="en-US" altLang="zh-CN" dirty="0">
                <a:ea typeface="宋体" pitchFamily="2" charset="-122"/>
              </a:rPr>
              <a:t>The sentence can be represented as </a:t>
            </a:r>
            <a:r>
              <a:rPr lang="en-US" altLang="zh-CN" b="1" dirty="0">
                <a:solidFill>
                  <a:schemeClr val="accent2"/>
                </a:solidFill>
                <a:ea typeface="宋体" pitchFamily="2" charset="-122"/>
              </a:rPr>
              <a:t> </a:t>
            </a:r>
          </a:p>
          <a:p>
            <a:pPr algn="ctr" eaLnBrk="1" hangingPunct="1">
              <a:buFont typeface="Wingdings" pitchFamily="2" charset="2"/>
              <a:buNone/>
            </a:pPr>
            <a:r>
              <a:rPr lang="en-US" altLang="zh-CN" b="1" dirty="0">
                <a:solidFill>
                  <a:schemeClr val="accent2"/>
                </a:solidFill>
                <a:ea typeface="宋体" pitchFamily="2" charset="-122"/>
              </a:rPr>
              <a:t> </a:t>
            </a:r>
            <a:r>
              <a:rPr lang="en-US" altLang="zh-CN" b="1" dirty="0">
                <a:solidFill>
                  <a:srgbClr val="000000"/>
                </a:solidFill>
                <a:ea typeface="宋体" pitchFamily="2" charset="-122"/>
              </a:rPr>
              <a:t>q</a:t>
            </a:r>
            <a:r>
              <a:rPr lang="en-US" altLang="zh-CN" b="1" i="1" dirty="0">
                <a:solidFill>
                  <a:srgbClr val="000000"/>
                </a:solidFill>
                <a:ea typeface="宋体" pitchFamily="2" charset="-122"/>
              </a:rPr>
              <a:t> </a:t>
            </a:r>
            <a:r>
              <a:rPr lang="en-US" altLang="zh-CN" b="1" dirty="0">
                <a:solidFill>
                  <a:srgbClr val="000000"/>
                </a:solidFill>
                <a:ea typeface="宋体" pitchFamily="2" charset="-122"/>
                <a:sym typeface="Symbol" pitchFamily="18" charset="2"/>
              </a:rPr>
              <a:t> </a:t>
            </a:r>
            <a:r>
              <a:rPr lang="en-US" altLang="zh-CN" sz="4000" b="1" dirty="0">
                <a:solidFill>
                  <a:srgbClr val="000000"/>
                </a:solidFill>
                <a:latin typeface="Times New Roman" pitchFamily="18" charset="0"/>
                <a:ea typeface="宋体" pitchFamily="2" charset="-122"/>
              </a:rPr>
              <a:t>¬</a:t>
            </a:r>
            <a:r>
              <a:rPr lang="en-US" altLang="zh-CN" b="1" dirty="0">
                <a:solidFill>
                  <a:srgbClr val="000000"/>
                </a:solidFill>
                <a:ea typeface="宋体" pitchFamily="2" charset="-122"/>
              </a:rPr>
              <a:t>p</a:t>
            </a:r>
          </a:p>
        </p:txBody>
      </p:sp>
      <p:sp>
        <p:nvSpPr>
          <p:cNvPr id="2" name="日期占位符 1"/>
          <p:cNvSpPr>
            <a:spLocks noGrp="1"/>
          </p:cNvSpPr>
          <p:nvPr>
            <p:ph type="dt" sz="quarter" idx="10"/>
          </p:nvPr>
        </p:nvSpPr>
        <p:spPr/>
        <p:txBody>
          <a:bodyPr/>
          <a:lstStyle/>
          <a:p>
            <a:pPr>
              <a:defRPr/>
            </a:pPr>
            <a:fld id="{B84950EA-B868-43AB-B9FC-10EFFAD470D6}"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0E75F2D2-32E2-4CF7-BAFE-E9F23E1D0D5C}" type="slidenum">
              <a:rPr lang="en-US" altLang="zh-CN"/>
              <a:pPr>
                <a:defRPr/>
              </a:pPr>
              <a:t>47</a:t>
            </a:fld>
            <a:endParaRPr lang="en-US" altLang="zh-CN"/>
          </a:p>
        </p:txBody>
      </p:sp>
      <p:sp>
        <p:nvSpPr>
          <p:cNvPr id="47107"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47108" name="Group 3"/>
          <p:cNvGrpSpPr>
            <a:grpSpLocks/>
          </p:cNvGrpSpPr>
          <p:nvPr/>
        </p:nvGrpSpPr>
        <p:grpSpPr bwMode="auto">
          <a:xfrm>
            <a:off x="1981200" y="2819400"/>
            <a:ext cx="5029200" cy="2438400"/>
            <a:chOff x="1997" y="1314"/>
            <a:chExt cx="1889" cy="1009"/>
          </a:xfrm>
        </p:grpSpPr>
        <p:grpSp>
          <p:nvGrpSpPr>
            <p:cNvPr id="47112" name="Group 4"/>
            <p:cNvGrpSpPr>
              <a:grpSpLocks/>
            </p:cNvGrpSpPr>
            <p:nvPr/>
          </p:nvGrpSpPr>
          <p:grpSpPr bwMode="auto">
            <a:xfrm>
              <a:off x="1997" y="1404"/>
              <a:ext cx="1889" cy="919"/>
              <a:chOff x="1973" y="1027"/>
              <a:chExt cx="1926" cy="937"/>
            </a:xfrm>
          </p:grpSpPr>
          <p:sp>
            <p:nvSpPr>
              <p:cNvPr id="100357" name="Oval 5"/>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sp>
            <p:nvSpPr>
              <p:cNvPr id="100358" name="Oval 6"/>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latin typeface="Arial" charset="0"/>
                </a:endParaRPr>
              </a:p>
            </p:txBody>
          </p:sp>
        </p:grpSp>
        <p:sp>
          <p:nvSpPr>
            <p:cNvPr id="100359" name="Oval 7"/>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100360" name="Oval 8"/>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100361" name="Oval 9"/>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100362" name="Oval 10"/>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grpSp>
      <p:sp>
        <p:nvSpPr>
          <p:cNvPr id="47109" name="Rectangle 11"/>
          <p:cNvSpPr>
            <a:spLocks noGrp="1" noChangeArrowheads="1"/>
          </p:cNvSpPr>
          <p:nvPr>
            <p:ph type="body" idx="1"/>
          </p:nvPr>
        </p:nvSpPr>
        <p:spPr>
          <a:xfrm>
            <a:off x="3048000" y="3505200"/>
            <a:ext cx="2971800" cy="533400"/>
          </a:xfrm>
        </p:spPr>
        <p:txBody>
          <a:bodyPr/>
          <a:lstStyle/>
          <a:p>
            <a:pPr eaLnBrk="1" hangingPunct="1">
              <a:lnSpc>
                <a:spcPct val="80000"/>
              </a:lnSpc>
            </a:pPr>
            <a:r>
              <a:rPr lang="en-US" altLang="zh-CN" sz="2800" b="1">
                <a:ea typeface="宋体" pitchFamily="2" charset="-122"/>
              </a:rPr>
              <a:t>Application</a:t>
            </a:r>
          </a:p>
        </p:txBody>
      </p:sp>
      <p:sp>
        <p:nvSpPr>
          <p:cNvPr id="2" name="日期占位符 1"/>
          <p:cNvSpPr>
            <a:spLocks noGrp="1"/>
          </p:cNvSpPr>
          <p:nvPr>
            <p:ph type="dt" sz="quarter" idx="10"/>
          </p:nvPr>
        </p:nvSpPr>
        <p:spPr/>
        <p:txBody>
          <a:bodyPr/>
          <a:lstStyle/>
          <a:p>
            <a:pPr>
              <a:defRPr/>
            </a:pPr>
            <a:fld id="{4B4CB592-9C45-4452-AB80-AFC53F9D313B}" type="datetime11">
              <a:rPr lang="zh-CN" altLang="en-US"/>
              <a:pPr>
                <a:defRPr/>
              </a:pPr>
              <a:t>23:28:31</a:t>
            </a:fld>
            <a:endParaRPr lang="en-US" altLang="zh-CN"/>
          </a:p>
        </p:txBody>
      </p:sp>
      <p:sp>
        <p:nvSpPr>
          <p:cNvPr id="47111" name="矩形 2"/>
          <p:cNvSpPr>
            <a:spLocks noChangeArrowheads="1"/>
          </p:cNvSpPr>
          <p:nvPr/>
        </p:nvSpPr>
        <p:spPr bwMode="auto">
          <a:xfrm>
            <a:off x="4232275" y="3244850"/>
            <a:ext cx="679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chemeClr val="tx2"/>
                </a:solidFill>
              </a:rPr>
              <a:t>p-&gt;q</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12"/>
          </p:nvPr>
        </p:nvSpPr>
        <p:spPr/>
        <p:txBody>
          <a:bodyPr/>
          <a:lstStyle/>
          <a:p>
            <a:pPr>
              <a:defRPr/>
            </a:pPr>
            <a:fld id="{A7047A7A-A8C7-458D-84BF-B1D400885A5C}" type="slidenum">
              <a:rPr lang="en-US" altLang="zh-CN"/>
              <a:pPr>
                <a:defRPr/>
              </a:pPr>
              <a:t>48</a:t>
            </a:fld>
            <a:endParaRPr lang="en-US" altLang="zh-CN"/>
          </a:p>
        </p:txBody>
      </p:sp>
      <p:sp>
        <p:nvSpPr>
          <p:cNvPr id="48131" name="Rectangle 2"/>
          <p:cNvSpPr>
            <a:spLocks noGrp="1" noChangeArrowheads="1"/>
          </p:cNvSpPr>
          <p:nvPr>
            <p:ph type="title"/>
          </p:nvPr>
        </p:nvSpPr>
        <p:spPr/>
        <p:txBody>
          <a:bodyPr/>
          <a:lstStyle/>
          <a:p>
            <a:pPr eaLnBrk="1" hangingPunct="1"/>
            <a:r>
              <a:rPr lang="en-US" altLang="zh-CN" sz="2800">
                <a:ea typeface="宋体" pitchFamily="2" charset="-122"/>
              </a:rPr>
              <a:t>Example 1: Logic Puzzle</a:t>
            </a:r>
          </a:p>
        </p:txBody>
      </p:sp>
      <p:grpSp>
        <p:nvGrpSpPr>
          <p:cNvPr id="48132" name="Group 12"/>
          <p:cNvGrpSpPr>
            <a:grpSpLocks/>
          </p:cNvGrpSpPr>
          <p:nvPr/>
        </p:nvGrpSpPr>
        <p:grpSpPr bwMode="auto">
          <a:xfrm>
            <a:off x="732288" y="1371600"/>
            <a:ext cx="1712913" cy="1131888"/>
            <a:chOff x="864" y="1392"/>
            <a:chExt cx="1079" cy="713"/>
          </a:xfrm>
        </p:grpSpPr>
        <p:sp>
          <p:nvSpPr>
            <p:cNvPr id="48177" name="Oval 4"/>
            <p:cNvSpPr>
              <a:spLocks noChangeArrowheads="1"/>
            </p:cNvSpPr>
            <p:nvPr/>
          </p:nvSpPr>
          <p:spPr bwMode="gray">
            <a:xfrm rot="-1543677">
              <a:off x="1253" y="1809"/>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05" name="Oval 5"/>
            <p:cNvSpPr>
              <a:spLocks noChangeArrowheads="1"/>
            </p:cNvSpPr>
            <p:nvPr/>
          </p:nvSpPr>
          <p:spPr bwMode="gray">
            <a:xfrm>
              <a:off x="864" y="1392"/>
              <a:ext cx="738" cy="713"/>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p:spPr>
          <p:txBody>
            <a:bodyPr wrap="none" anchor="ctr"/>
            <a:lstStyle/>
            <a:p>
              <a:pPr algn="ctr">
                <a:defRPr/>
              </a:pPr>
              <a:endParaRPr lang="zh-CN" altLang="zh-CN">
                <a:latin typeface="Arial" charset="0"/>
              </a:endParaRPr>
            </a:p>
          </p:txBody>
        </p:sp>
        <p:sp>
          <p:nvSpPr>
            <p:cNvPr id="48179" name="Text Box 6"/>
            <p:cNvSpPr txBox="1">
              <a:spLocks noChangeArrowheads="1"/>
            </p:cNvSpPr>
            <p:nvPr/>
          </p:nvSpPr>
          <p:spPr bwMode="gray">
            <a:xfrm>
              <a:off x="935" y="1644"/>
              <a:ext cx="6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Knight</a:t>
              </a:r>
            </a:p>
          </p:txBody>
        </p:sp>
      </p:grpSp>
      <p:grpSp>
        <p:nvGrpSpPr>
          <p:cNvPr id="48133" name="Group 13"/>
          <p:cNvGrpSpPr>
            <a:grpSpLocks/>
          </p:cNvGrpSpPr>
          <p:nvPr/>
        </p:nvGrpSpPr>
        <p:grpSpPr bwMode="auto">
          <a:xfrm>
            <a:off x="4267200" y="1371600"/>
            <a:ext cx="1657350" cy="1133475"/>
            <a:chOff x="3648" y="1356"/>
            <a:chExt cx="1044" cy="714"/>
          </a:xfrm>
        </p:grpSpPr>
        <p:sp>
          <p:nvSpPr>
            <p:cNvPr id="48174" name="Oval 8"/>
            <p:cNvSpPr>
              <a:spLocks noChangeArrowheads="1"/>
            </p:cNvSpPr>
            <p:nvPr/>
          </p:nvSpPr>
          <p:spPr bwMode="gray">
            <a:xfrm rot="-1543677">
              <a:off x="4002" y="1771"/>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09" name="Oval 9"/>
            <p:cNvSpPr>
              <a:spLocks noChangeArrowheads="1"/>
            </p:cNvSpPr>
            <p:nvPr/>
          </p:nvSpPr>
          <p:spPr bwMode="gray">
            <a:xfrm>
              <a:off x="3648" y="1356"/>
              <a:ext cx="699" cy="714"/>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p:spPr>
          <p:txBody>
            <a:bodyPr wrap="none" anchor="ctr"/>
            <a:lstStyle/>
            <a:p>
              <a:pPr algn="ctr">
                <a:defRPr/>
              </a:pPr>
              <a:endParaRPr lang="zh-CN" altLang="zh-CN" b="1">
                <a:latin typeface="Arial" charset="0"/>
              </a:endParaRPr>
            </a:p>
          </p:txBody>
        </p:sp>
        <p:sp>
          <p:nvSpPr>
            <p:cNvPr id="48176" name="Text Box 10"/>
            <p:cNvSpPr txBox="1">
              <a:spLocks noChangeArrowheads="1"/>
            </p:cNvSpPr>
            <p:nvPr/>
          </p:nvSpPr>
          <p:spPr bwMode="gray">
            <a:xfrm>
              <a:off x="3704" y="1641"/>
              <a:ext cx="6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Knave</a:t>
              </a:r>
            </a:p>
          </p:txBody>
        </p:sp>
      </p:grpSp>
      <p:sp>
        <p:nvSpPr>
          <p:cNvPr id="102414" name="Freeform 14"/>
          <p:cNvSpPr>
            <a:spLocks/>
          </p:cNvSpPr>
          <p:nvPr/>
        </p:nvSpPr>
        <p:spPr bwMode="gray">
          <a:xfrm flipH="1">
            <a:off x="1219200" y="24384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latin typeface="Arial" charset="0"/>
            </a:endParaRPr>
          </a:p>
        </p:txBody>
      </p:sp>
      <p:sp>
        <p:nvSpPr>
          <p:cNvPr id="48135" name="Text Box 15"/>
          <p:cNvSpPr txBox="1">
            <a:spLocks noChangeArrowheads="1"/>
          </p:cNvSpPr>
          <p:nvPr/>
        </p:nvSpPr>
        <p:spPr bwMode="auto">
          <a:xfrm>
            <a:off x="2362200" y="3048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b="1">
                <a:latin typeface="Times New Roman" pitchFamily="18" charset="0"/>
              </a:rPr>
              <a:t>Tell the truth</a:t>
            </a:r>
          </a:p>
        </p:txBody>
      </p:sp>
      <p:sp>
        <p:nvSpPr>
          <p:cNvPr id="102416" name="Freeform 16"/>
          <p:cNvSpPr>
            <a:spLocks/>
          </p:cNvSpPr>
          <p:nvPr/>
        </p:nvSpPr>
        <p:spPr bwMode="gray">
          <a:xfrm flipH="1">
            <a:off x="4800600" y="25146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latin typeface="Arial" charset="0"/>
            </a:endParaRPr>
          </a:p>
        </p:txBody>
      </p:sp>
      <p:sp>
        <p:nvSpPr>
          <p:cNvPr id="48137" name="Text Box 17"/>
          <p:cNvSpPr txBox="1">
            <a:spLocks noChangeArrowheads="1"/>
          </p:cNvSpPr>
          <p:nvPr/>
        </p:nvSpPr>
        <p:spPr bwMode="auto">
          <a:xfrm>
            <a:off x="5867400" y="3124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b="1">
                <a:latin typeface="Times New Roman" pitchFamily="18" charset="0"/>
              </a:rPr>
              <a:t>Lie</a:t>
            </a:r>
          </a:p>
        </p:txBody>
      </p:sp>
      <p:grpSp>
        <p:nvGrpSpPr>
          <p:cNvPr id="48138" name="Group 18"/>
          <p:cNvGrpSpPr>
            <a:grpSpLocks/>
          </p:cNvGrpSpPr>
          <p:nvPr/>
        </p:nvGrpSpPr>
        <p:grpSpPr bwMode="auto">
          <a:xfrm>
            <a:off x="1143000" y="4419600"/>
            <a:ext cx="1295400" cy="838200"/>
            <a:chOff x="864" y="1392"/>
            <a:chExt cx="1079" cy="713"/>
          </a:xfrm>
        </p:grpSpPr>
        <p:sp>
          <p:nvSpPr>
            <p:cNvPr id="48171" name="Oval 19"/>
            <p:cNvSpPr>
              <a:spLocks noChangeArrowheads="1"/>
            </p:cNvSpPr>
            <p:nvPr/>
          </p:nvSpPr>
          <p:spPr bwMode="gray">
            <a:xfrm rot="-1543677">
              <a:off x="1253" y="1809"/>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20" name="Oval 20"/>
            <p:cNvSpPr>
              <a:spLocks noChangeArrowheads="1"/>
            </p:cNvSpPr>
            <p:nvPr/>
          </p:nvSpPr>
          <p:spPr bwMode="gray">
            <a:xfrm>
              <a:off x="864" y="1392"/>
              <a:ext cx="738" cy="713"/>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p:spPr>
          <p:txBody>
            <a:bodyPr wrap="none" anchor="ctr"/>
            <a:lstStyle/>
            <a:p>
              <a:pPr algn="ctr">
                <a:defRPr/>
              </a:pPr>
              <a:endParaRPr lang="zh-CN" altLang="zh-CN">
                <a:latin typeface="Arial" charset="0"/>
              </a:endParaRPr>
            </a:p>
          </p:txBody>
        </p:sp>
        <p:sp>
          <p:nvSpPr>
            <p:cNvPr id="48173" name="Text Box 21"/>
            <p:cNvSpPr txBox="1">
              <a:spLocks noChangeArrowheads="1"/>
            </p:cNvSpPr>
            <p:nvPr/>
          </p:nvSpPr>
          <p:spPr bwMode="gray">
            <a:xfrm>
              <a:off x="935" y="1536"/>
              <a:ext cx="3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chemeClr val="bg1"/>
                  </a:solidFill>
                  <a:latin typeface="Verdana" pitchFamily="34" charset="0"/>
                </a:rPr>
                <a:t>A</a:t>
              </a:r>
            </a:p>
          </p:txBody>
        </p:sp>
      </p:grpSp>
      <p:grpSp>
        <p:nvGrpSpPr>
          <p:cNvPr id="48139" name="Group 22"/>
          <p:cNvGrpSpPr>
            <a:grpSpLocks/>
          </p:cNvGrpSpPr>
          <p:nvPr/>
        </p:nvGrpSpPr>
        <p:grpSpPr bwMode="auto">
          <a:xfrm>
            <a:off x="2590800" y="4419600"/>
            <a:ext cx="1295400" cy="838200"/>
            <a:chOff x="864" y="1392"/>
            <a:chExt cx="1079" cy="713"/>
          </a:xfrm>
        </p:grpSpPr>
        <p:sp>
          <p:nvSpPr>
            <p:cNvPr id="48168" name="Oval 23"/>
            <p:cNvSpPr>
              <a:spLocks noChangeArrowheads="1"/>
            </p:cNvSpPr>
            <p:nvPr/>
          </p:nvSpPr>
          <p:spPr bwMode="gray">
            <a:xfrm rot="-1543677">
              <a:off x="1253" y="1809"/>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24" name="Oval 24"/>
            <p:cNvSpPr>
              <a:spLocks noChangeArrowheads="1"/>
            </p:cNvSpPr>
            <p:nvPr/>
          </p:nvSpPr>
          <p:spPr bwMode="gray">
            <a:xfrm>
              <a:off x="864" y="1392"/>
              <a:ext cx="738" cy="713"/>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p:spPr>
          <p:txBody>
            <a:bodyPr wrap="none" anchor="ctr"/>
            <a:lstStyle/>
            <a:p>
              <a:pPr algn="ctr">
                <a:defRPr/>
              </a:pPr>
              <a:endParaRPr lang="zh-CN" altLang="zh-CN">
                <a:latin typeface="Arial" charset="0"/>
              </a:endParaRPr>
            </a:p>
          </p:txBody>
        </p:sp>
        <p:sp>
          <p:nvSpPr>
            <p:cNvPr id="48170" name="Text Box 25"/>
            <p:cNvSpPr txBox="1">
              <a:spLocks noChangeArrowheads="1"/>
            </p:cNvSpPr>
            <p:nvPr/>
          </p:nvSpPr>
          <p:spPr bwMode="gray">
            <a:xfrm>
              <a:off x="935" y="1536"/>
              <a:ext cx="3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chemeClr val="bg1"/>
                  </a:solidFill>
                  <a:latin typeface="Verdana" pitchFamily="34" charset="0"/>
                </a:rPr>
                <a:t>B</a:t>
              </a:r>
            </a:p>
          </p:txBody>
        </p:sp>
      </p:grpSp>
      <p:grpSp>
        <p:nvGrpSpPr>
          <p:cNvPr id="48140" name="Group 26"/>
          <p:cNvGrpSpPr>
            <a:grpSpLocks/>
          </p:cNvGrpSpPr>
          <p:nvPr/>
        </p:nvGrpSpPr>
        <p:grpSpPr bwMode="auto">
          <a:xfrm>
            <a:off x="5257800" y="4343400"/>
            <a:ext cx="1295400" cy="914400"/>
            <a:chOff x="3648" y="1356"/>
            <a:chExt cx="1044" cy="714"/>
          </a:xfrm>
        </p:grpSpPr>
        <p:sp>
          <p:nvSpPr>
            <p:cNvPr id="48165" name="Oval 27"/>
            <p:cNvSpPr>
              <a:spLocks noChangeArrowheads="1"/>
            </p:cNvSpPr>
            <p:nvPr/>
          </p:nvSpPr>
          <p:spPr bwMode="gray">
            <a:xfrm rot="-1543677">
              <a:off x="4002" y="1771"/>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28" name="Oval 28"/>
            <p:cNvSpPr>
              <a:spLocks noChangeArrowheads="1"/>
            </p:cNvSpPr>
            <p:nvPr/>
          </p:nvSpPr>
          <p:spPr bwMode="gray">
            <a:xfrm>
              <a:off x="3648" y="1356"/>
              <a:ext cx="699" cy="714"/>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p:spPr>
          <p:txBody>
            <a:bodyPr wrap="none" anchor="ctr"/>
            <a:lstStyle/>
            <a:p>
              <a:pPr algn="ctr">
                <a:defRPr/>
              </a:pPr>
              <a:endParaRPr lang="zh-CN" altLang="zh-CN" b="1">
                <a:latin typeface="Arial" charset="0"/>
              </a:endParaRPr>
            </a:p>
          </p:txBody>
        </p:sp>
        <p:sp>
          <p:nvSpPr>
            <p:cNvPr id="48167" name="Text Box 29"/>
            <p:cNvSpPr txBox="1">
              <a:spLocks noChangeArrowheads="1"/>
            </p:cNvSpPr>
            <p:nvPr/>
          </p:nvSpPr>
          <p:spPr bwMode="gray">
            <a:xfrm>
              <a:off x="3704" y="1542"/>
              <a:ext cx="37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chemeClr val="bg1"/>
                  </a:solidFill>
                  <a:latin typeface="Verdana" pitchFamily="34" charset="0"/>
                </a:rPr>
                <a:t>A</a:t>
              </a:r>
            </a:p>
          </p:txBody>
        </p:sp>
      </p:grpSp>
      <p:grpSp>
        <p:nvGrpSpPr>
          <p:cNvPr id="48141" name="Group 30"/>
          <p:cNvGrpSpPr>
            <a:grpSpLocks/>
          </p:cNvGrpSpPr>
          <p:nvPr/>
        </p:nvGrpSpPr>
        <p:grpSpPr bwMode="auto">
          <a:xfrm>
            <a:off x="6781800" y="4343400"/>
            <a:ext cx="1295400" cy="914400"/>
            <a:chOff x="3648" y="1356"/>
            <a:chExt cx="1044" cy="714"/>
          </a:xfrm>
        </p:grpSpPr>
        <p:sp>
          <p:nvSpPr>
            <p:cNvPr id="48162" name="Oval 31"/>
            <p:cNvSpPr>
              <a:spLocks noChangeArrowheads="1"/>
            </p:cNvSpPr>
            <p:nvPr/>
          </p:nvSpPr>
          <p:spPr bwMode="gray">
            <a:xfrm rot="-1543677">
              <a:off x="4002" y="1771"/>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32" name="Oval 32"/>
            <p:cNvSpPr>
              <a:spLocks noChangeArrowheads="1"/>
            </p:cNvSpPr>
            <p:nvPr/>
          </p:nvSpPr>
          <p:spPr bwMode="gray">
            <a:xfrm>
              <a:off x="3648" y="1356"/>
              <a:ext cx="699" cy="714"/>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p:spPr>
          <p:txBody>
            <a:bodyPr wrap="none" anchor="ctr"/>
            <a:lstStyle/>
            <a:p>
              <a:pPr algn="ctr">
                <a:defRPr/>
              </a:pPr>
              <a:endParaRPr lang="zh-CN" altLang="zh-CN" b="1">
                <a:latin typeface="Arial" charset="0"/>
              </a:endParaRPr>
            </a:p>
          </p:txBody>
        </p:sp>
        <p:sp>
          <p:nvSpPr>
            <p:cNvPr id="48164" name="Text Box 33"/>
            <p:cNvSpPr txBox="1">
              <a:spLocks noChangeArrowheads="1"/>
            </p:cNvSpPr>
            <p:nvPr/>
          </p:nvSpPr>
          <p:spPr bwMode="gray">
            <a:xfrm>
              <a:off x="3704" y="1542"/>
              <a:ext cx="36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chemeClr val="bg1"/>
                  </a:solidFill>
                  <a:latin typeface="Verdana" pitchFamily="34" charset="0"/>
                </a:rPr>
                <a:t>B</a:t>
              </a:r>
            </a:p>
          </p:txBody>
        </p:sp>
      </p:grpSp>
      <p:grpSp>
        <p:nvGrpSpPr>
          <p:cNvPr id="48142" name="Group 34"/>
          <p:cNvGrpSpPr>
            <a:grpSpLocks/>
          </p:cNvGrpSpPr>
          <p:nvPr/>
        </p:nvGrpSpPr>
        <p:grpSpPr bwMode="auto">
          <a:xfrm>
            <a:off x="1143000" y="5638800"/>
            <a:ext cx="1295400" cy="838200"/>
            <a:chOff x="864" y="1392"/>
            <a:chExt cx="1079" cy="713"/>
          </a:xfrm>
        </p:grpSpPr>
        <p:sp>
          <p:nvSpPr>
            <p:cNvPr id="48159" name="Oval 35"/>
            <p:cNvSpPr>
              <a:spLocks noChangeArrowheads="1"/>
            </p:cNvSpPr>
            <p:nvPr/>
          </p:nvSpPr>
          <p:spPr bwMode="gray">
            <a:xfrm rot="-1543677">
              <a:off x="1253" y="1809"/>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36" name="Oval 36"/>
            <p:cNvSpPr>
              <a:spLocks noChangeArrowheads="1"/>
            </p:cNvSpPr>
            <p:nvPr/>
          </p:nvSpPr>
          <p:spPr bwMode="gray">
            <a:xfrm>
              <a:off x="864" y="1392"/>
              <a:ext cx="738" cy="713"/>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p:spPr>
          <p:txBody>
            <a:bodyPr wrap="none" anchor="ctr"/>
            <a:lstStyle/>
            <a:p>
              <a:pPr algn="ctr">
                <a:defRPr/>
              </a:pPr>
              <a:endParaRPr lang="zh-CN" altLang="zh-CN">
                <a:latin typeface="Arial" charset="0"/>
              </a:endParaRPr>
            </a:p>
          </p:txBody>
        </p:sp>
        <p:sp>
          <p:nvSpPr>
            <p:cNvPr id="48161" name="Text Box 37"/>
            <p:cNvSpPr txBox="1">
              <a:spLocks noChangeArrowheads="1"/>
            </p:cNvSpPr>
            <p:nvPr/>
          </p:nvSpPr>
          <p:spPr bwMode="gray">
            <a:xfrm>
              <a:off x="935" y="1536"/>
              <a:ext cx="3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chemeClr val="bg1"/>
                  </a:solidFill>
                  <a:latin typeface="Verdana" pitchFamily="34" charset="0"/>
                </a:rPr>
                <a:t>A</a:t>
              </a:r>
            </a:p>
          </p:txBody>
        </p:sp>
      </p:grpSp>
      <p:grpSp>
        <p:nvGrpSpPr>
          <p:cNvPr id="48143" name="Group 38"/>
          <p:cNvGrpSpPr>
            <a:grpSpLocks/>
          </p:cNvGrpSpPr>
          <p:nvPr/>
        </p:nvGrpSpPr>
        <p:grpSpPr bwMode="auto">
          <a:xfrm>
            <a:off x="2590800" y="5562600"/>
            <a:ext cx="1295400" cy="914400"/>
            <a:chOff x="3648" y="1356"/>
            <a:chExt cx="1044" cy="714"/>
          </a:xfrm>
        </p:grpSpPr>
        <p:sp>
          <p:nvSpPr>
            <p:cNvPr id="48156" name="Oval 39"/>
            <p:cNvSpPr>
              <a:spLocks noChangeArrowheads="1"/>
            </p:cNvSpPr>
            <p:nvPr/>
          </p:nvSpPr>
          <p:spPr bwMode="gray">
            <a:xfrm rot="-1543677">
              <a:off x="4002" y="1771"/>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40" name="Oval 40"/>
            <p:cNvSpPr>
              <a:spLocks noChangeArrowheads="1"/>
            </p:cNvSpPr>
            <p:nvPr/>
          </p:nvSpPr>
          <p:spPr bwMode="gray">
            <a:xfrm>
              <a:off x="3648" y="1356"/>
              <a:ext cx="699" cy="714"/>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p:spPr>
          <p:txBody>
            <a:bodyPr wrap="none" anchor="ctr"/>
            <a:lstStyle/>
            <a:p>
              <a:pPr algn="ctr">
                <a:defRPr/>
              </a:pPr>
              <a:endParaRPr lang="zh-CN" altLang="zh-CN" b="1">
                <a:latin typeface="Arial" charset="0"/>
              </a:endParaRPr>
            </a:p>
          </p:txBody>
        </p:sp>
        <p:sp>
          <p:nvSpPr>
            <p:cNvPr id="48158" name="Text Box 41"/>
            <p:cNvSpPr txBox="1">
              <a:spLocks noChangeArrowheads="1"/>
            </p:cNvSpPr>
            <p:nvPr/>
          </p:nvSpPr>
          <p:spPr bwMode="gray">
            <a:xfrm>
              <a:off x="3704" y="1542"/>
              <a:ext cx="36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chemeClr val="bg1"/>
                  </a:solidFill>
                  <a:latin typeface="Verdana" pitchFamily="34" charset="0"/>
                </a:rPr>
                <a:t>B</a:t>
              </a:r>
            </a:p>
          </p:txBody>
        </p:sp>
      </p:grpSp>
      <p:grpSp>
        <p:nvGrpSpPr>
          <p:cNvPr id="48144" name="Group 42"/>
          <p:cNvGrpSpPr>
            <a:grpSpLocks/>
          </p:cNvGrpSpPr>
          <p:nvPr/>
        </p:nvGrpSpPr>
        <p:grpSpPr bwMode="auto">
          <a:xfrm>
            <a:off x="5334000" y="5562600"/>
            <a:ext cx="1295400" cy="914400"/>
            <a:chOff x="3648" y="1356"/>
            <a:chExt cx="1044" cy="714"/>
          </a:xfrm>
        </p:grpSpPr>
        <p:sp>
          <p:nvSpPr>
            <p:cNvPr id="48153" name="Oval 43"/>
            <p:cNvSpPr>
              <a:spLocks noChangeArrowheads="1"/>
            </p:cNvSpPr>
            <p:nvPr/>
          </p:nvSpPr>
          <p:spPr bwMode="gray">
            <a:xfrm rot="-1543677">
              <a:off x="4002" y="1771"/>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44" name="Oval 44"/>
            <p:cNvSpPr>
              <a:spLocks noChangeArrowheads="1"/>
            </p:cNvSpPr>
            <p:nvPr/>
          </p:nvSpPr>
          <p:spPr bwMode="gray">
            <a:xfrm>
              <a:off x="3648" y="1356"/>
              <a:ext cx="699" cy="714"/>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w="9525">
              <a:noFill/>
              <a:round/>
              <a:headEnd/>
              <a:tailEnd/>
            </a:ln>
            <a:effectLst/>
          </p:spPr>
          <p:txBody>
            <a:bodyPr wrap="none" anchor="ctr"/>
            <a:lstStyle/>
            <a:p>
              <a:pPr algn="ctr">
                <a:defRPr/>
              </a:pPr>
              <a:endParaRPr lang="zh-CN" altLang="zh-CN" b="1">
                <a:latin typeface="Arial" charset="0"/>
              </a:endParaRPr>
            </a:p>
          </p:txBody>
        </p:sp>
        <p:sp>
          <p:nvSpPr>
            <p:cNvPr id="48155" name="Text Box 45"/>
            <p:cNvSpPr txBox="1">
              <a:spLocks noChangeArrowheads="1"/>
            </p:cNvSpPr>
            <p:nvPr/>
          </p:nvSpPr>
          <p:spPr bwMode="gray">
            <a:xfrm>
              <a:off x="3704" y="1542"/>
              <a:ext cx="37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chemeClr val="bg1"/>
                  </a:solidFill>
                  <a:latin typeface="Verdana" pitchFamily="34" charset="0"/>
                </a:rPr>
                <a:t>A</a:t>
              </a:r>
            </a:p>
          </p:txBody>
        </p:sp>
      </p:grpSp>
      <p:grpSp>
        <p:nvGrpSpPr>
          <p:cNvPr id="48145" name="Group 46"/>
          <p:cNvGrpSpPr>
            <a:grpSpLocks/>
          </p:cNvGrpSpPr>
          <p:nvPr/>
        </p:nvGrpSpPr>
        <p:grpSpPr bwMode="auto">
          <a:xfrm>
            <a:off x="6781800" y="5638800"/>
            <a:ext cx="1295400" cy="838200"/>
            <a:chOff x="864" y="1392"/>
            <a:chExt cx="1079" cy="713"/>
          </a:xfrm>
        </p:grpSpPr>
        <p:sp>
          <p:nvSpPr>
            <p:cNvPr id="48150" name="Oval 47"/>
            <p:cNvSpPr>
              <a:spLocks noChangeArrowheads="1"/>
            </p:cNvSpPr>
            <p:nvPr/>
          </p:nvSpPr>
          <p:spPr bwMode="gray">
            <a:xfrm rot="-1543677">
              <a:off x="1253" y="1809"/>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2448" name="Oval 48"/>
            <p:cNvSpPr>
              <a:spLocks noChangeArrowheads="1"/>
            </p:cNvSpPr>
            <p:nvPr/>
          </p:nvSpPr>
          <p:spPr bwMode="gray">
            <a:xfrm>
              <a:off x="864" y="1392"/>
              <a:ext cx="738" cy="713"/>
            </a:xfrm>
            <a:prstGeom prst="ellipse">
              <a:avLst/>
            </a:prstGeom>
            <a:gradFill rotWithShape="1">
              <a:gsLst>
                <a:gs pos="0">
                  <a:schemeClr val="accent2"/>
                </a:gs>
                <a:gs pos="100000">
                  <a:schemeClr val="accent2">
                    <a:gamma/>
                    <a:shade val="35686"/>
                    <a:invGamma/>
                  </a:schemeClr>
                </a:gs>
              </a:gsLst>
              <a:path path="shape">
                <a:fillToRect l="50000" t="50000" r="50000" b="50000"/>
              </a:path>
            </a:gradFill>
            <a:ln w="9525">
              <a:noFill/>
              <a:round/>
              <a:headEnd/>
              <a:tailEnd/>
            </a:ln>
            <a:effectLst/>
          </p:spPr>
          <p:txBody>
            <a:bodyPr wrap="none" anchor="ctr"/>
            <a:lstStyle/>
            <a:p>
              <a:pPr algn="ctr">
                <a:defRPr/>
              </a:pPr>
              <a:endParaRPr lang="zh-CN" altLang="zh-CN">
                <a:latin typeface="Arial" charset="0"/>
              </a:endParaRPr>
            </a:p>
          </p:txBody>
        </p:sp>
        <p:sp>
          <p:nvSpPr>
            <p:cNvPr id="48152" name="Text Box 49"/>
            <p:cNvSpPr txBox="1">
              <a:spLocks noChangeArrowheads="1"/>
            </p:cNvSpPr>
            <p:nvPr/>
          </p:nvSpPr>
          <p:spPr bwMode="gray">
            <a:xfrm>
              <a:off x="935" y="1536"/>
              <a:ext cx="3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chemeClr val="bg1"/>
                  </a:solidFill>
                  <a:latin typeface="Verdana" pitchFamily="34" charset="0"/>
                </a:rPr>
                <a:t>B</a:t>
              </a:r>
            </a:p>
          </p:txBody>
        </p:sp>
      </p:grpSp>
      <p:sp>
        <p:nvSpPr>
          <p:cNvPr id="102450" name="Oval 50"/>
          <p:cNvSpPr>
            <a:spLocks noChangeArrowheads="1"/>
          </p:cNvSpPr>
          <p:nvPr/>
        </p:nvSpPr>
        <p:spPr bwMode="auto">
          <a:xfrm>
            <a:off x="6019800" y="4648200"/>
            <a:ext cx="1066800" cy="457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8147" name="Text Box 55"/>
          <p:cNvSpPr txBox="1">
            <a:spLocks noChangeArrowheads="1"/>
          </p:cNvSpPr>
          <p:nvPr/>
        </p:nvSpPr>
        <p:spPr bwMode="auto">
          <a:xfrm>
            <a:off x="381000" y="3886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b="1">
                <a:latin typeface="Times New Roman" pitchFamily="18" charset="0"/>
              </a:rPr>
              <a:t>A:  ”B is a Knight”</a:t>
            </a:r>
          </a:p>
        </p:txBody>
      </p:sp>
      <p:sp>
        <p:nvSpPr>
          <p:cNvPr id="48148" name="Text Box 56"/>
          <p:cNvSpPr txBox="1">
            <a:spLocks noChangeArrowheads="1"/>
          </p:cNvSpPr>
          <p:nvPr/>
        </p:nvSpPr>
        <p:spPr bwMode="auto">
          <a:xfrm>
            <a:off x="3581400" y="38862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b="1">
                <a:latin typeface="Times New Roman" pitchFamily="18" charset="0"/>
              </a:rPr>
              <a:t>B:  ”The two of us are opposite types”</a:t>
            </a:r>
          </a:p>
        </p:txBody>
      </p:sp>
      <p:sp>
        <p:nvSpPr>
          <p:cNvPr id="2" name="日期占位符 1"/>
          <p:cNvSpPr>
            <a:spLocks noGrp="1"/>
          </p:cNvSpPr>
          <p:nvPr>
            <p:ph type="dt" sz="quarter" idx="10"/>
          </p:nvPr>
        </p:nvSpPr>
        <p:spPr/>
        <p:txBody>
          <a:bodyPr/>
          <a:lstStyle/>
          <a:p>
            <a:pPr>
              <a:defRPr/>
            </a:pPr>
            <a:fld id="{D84CCCFD-1768-438A-BA5C-EF1448A0FF8A}"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102450"/>
                                        </p:tgtEl>
                                        <p:attrNameLst>
                                          <p:attrName>style.visibility</p:attrName>
                                        </p:attrNameLst>
                                      </p:cBhvr>
                                      <p:to>
                                        <p:strVal val="visible"/>
                                      </p:to>
                                    </p:set>
                                    <p:anim calcmode="lin" valueType="num">
                                      <p:cBhvr>
                                        <p:cTn id="7" dur="500" fill="hold"/>
                                        <p:tgtEl>
                                          <p:spTgt spid="102450"/>
                                        </p:tgtEl>
                                        <p:attrNameLst>
                                          <p:attrName>ppt_w</p:attrName>
                                        </p:attrNameLst>
                                      </p:cBhvr>
                                      <p:tavLst>
                                        <p:tav tm="0">
                                          <p:val>
                                            <p:strVal val="(6*min(max(#ppt_w*#ppt_h,.3),1)-7.4)/-.7*#ppt_w"/>
                                          </p:val>
                                        </p:tav>
                                        <p:tav tm="100000">
                                          <p:val>
                                            <p:strVal val="#ppt_w"/>
                                          </p:val>
                                        </p:tav>
                                      </p:tavLst>
                                    </p:anim>
                                    <p:anim calcmode="lin" valueType="num">
                                      <p:cBhvr>
                                        <p:cTn id="8" dur="500" fill="hold"/>
                                        <p:tgtEl>
                                          <p:spTgt spid="102450"/>
                                        </p:tgtEl>
                                        <p:attrNameLst>
                                          <p:attrName>ppt_h</p:attrName>
                                        </p:attrNameLst>
                                      </p:cBhvr>
                                      <p:tavLst>
                                        <p:tav tm="0">
                                          <p:val>
                                            <p:strVal val="(6*min(max(#ppt_w*#ppt_h,.3),1)-7.4)/-.7*#ppt_h"/>
                                          </p:val>
                                        </p:tav>
                                        <p:tav tm="100000">
                                          <p:val>
                                            <p:strVal val="#ppt_h"/>
                                          </p:val>
                                        </p:tav>
                                      </p:tavLst>
                                    </p:anim>
                                    <p:anim calcmode="lin" valueType="num">
                                      <p:cBhvr>
                                        <p:cTn id="9" dur="500" fill="hold"/>
                                        <p:tgtEl>
                                          <p:spTgt spid="102450"/>
                                        </p:tgtEl>
                                        <p:attrNameLst>
                                          <p:attrName>ppt_x</p:attrName>
                                        </p:attrNameLst>
                                      </p:cBhvr>
                                      <p:tavLst>
                                        <p:tav tm="0">
                                          <p:val>
                                            <p:fltVal val="0.5"/>
                                          </p:val>
                                        </p:tav>
                                        <p:tav tm="100000">
                                          <p:val>
                                            <p:strVal val="#ppt_x"/>
                                          </p:val>
                                        </p:tav>
                                      </p:tavLst>
                                    </p:anim>
                                    <p:anim calcmode="lin" valueType="num">
                                      <p:cBhvr>
                                        <p:cTn id="10" dur="500" fill="hold"/>
                                        <p:tgtEl>
                                          <p:spTgt spid="102450"/>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pPr>
              <a:defRPr/>
            </a:pPr>
            <a:fld id="{E42CCC57-8873-4FCF-93A3-0F3CFCCC1CF1}" type="slidenum">
              <a:rPr lang="en-US" altLang="zh-CN"/>
              <a:pPr>
                <a:defRPr/>
              </a:pPr>
              <a:t>49</a:t>
            </a:fld>
            <a:endParaRPr lang="en-US" altLang="zh-CN"/>
          </a:p>
        </p:txBody>
      </p:sp>
      <p:sp>
        <p:nvSpPr>
          <p:cNvPr id="49155" name="Rectangle 2"/>
          <p:cNvSpPr>
            <a:spLocks noGrp="1" noChangeArrowheads="1"/>
          </p:cNvSpPr>
          <p:nvPr>
            <p:ph type="title"/>
          </p:nvPr>
        </p:nvSpPr>
        <p:spPr>
          <a:xfrm>
            <a:off x="533400" y="731838"/>
            <a:ext cx="7924800" cy="563562"/>
          </a:xfrm>
        </p:spPr>
        <p:txBody>
          <a:bodyPr/>
          <a:lstStyle/>
          <a:p>
            <a:pPr eaLnBrk="1" hangingPunct="1"/>
            <a:r>
              <a:rPr lang="en-US" altLang="zh-CN" sz="2800">
                <a:ea typeface="宋体" pitchFamily="2" charset="-122"/>
              </a:rPr>
              <a:t>Example 2: Muddy Forehead Children</a:t>
            </a:r>
          </a:p>
        </p:txBody>
      </p:sp>
      <p:grpSp>
        <p:nvGrpSpPr>
          <p:cNvPr id="49156" name="Group 4"/>
          <p:cNvGrpSpPr>
            <a:grpSpLocks/>
          </p:cNvGrpSpPr>
          <p:nvPr/>
        </p:nvGrpSpPr>
        <p:grpSpPr bwMode="auto">
          <a:xfrm>
            <a:off x="3009900" y="1676400"/>
            <a:ext cx="2900363" cy="2706688"/>
            <a:chOff x="1872" y="1824"/>
            <a:chExt cx="2014" cy="1821"/>
          </a:xfrm>
        </p:grpSpPr>
        <p:sp>
          <p:nvSpPr>
            <p:cNvPr id="104453" name="AutoShape 5"/>
            <p:cNvSpPr>
              <a:spLocks noChangeArrowheads="1"/>
            </p:cNvSpPr>
            <p:nvPr/>
          </p:nvSpPr>
          <p:spPr bwMode="gray">
            <a:xfrm rot="16200000" flipH="1">
              <a:off x="1820" y="2527"/>
              <a:ext cx="310"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sp>
          <p:nvSpPr>
            <p:cNvPr id="104454" name="AutoShape 6"/>
            <p:cNvSpPr>
              <a:spLocks noChangeArrowheads="1"/>
            </p:cNvSpPr>
            <p:nvPr/>
          </p:nvSpPr>
          <p:spPr bwMode="gray">
            <a:xfrm rot="5400000" flipH="1">
              <a:off x="3635" y="2494"/>
              <a:ext cx="309" cy="205"/>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sp>
          <p:nvSpPr>
            <p:cNvPr id="104455" name="AutoShape 7"/>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sp>
          <p:nvSpPr>
            <p:cNvPr id="49177" name="Oval 8"/>
            <p:cNvSpPr>
              <a:spLocks noChangeArrowheads="1"/>
            </p:cNvSpPr>
            <p:nvPr/>
          </p:nvSpPr>
          <p:spPr bwMode="gray">
            <a:xfrm>
              <a:off x="2078" y="1824"/>
              <a:ext cx="1615" cy="1615"/>
            </a:xfrm>
            <a:prstGeom prst="ellipse">
              <a:avLst/>
            </a:prstGeom>
            <a:gradFill rotWithShape="1">
              <a:gsLst>
                <a:gs pos="0">
                  <a:srgbClr val="767676"/>
                </a:gs>
                <a:gs pos="50000">
                  <a:srgbClr val="FFFFFF"/>
                </a:gs>
                <a:gs pos="100000">
                  <a:srgbClr val="767676"/>
                </a:gs>
              </a:gsLst>
              <a:lin ang="5400000" scaled="1"/>
            </a:gradFill>
            <a:ln w="57150" algn="ctr">
              <a:solidFill>
                <a:schemeClr val="bg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9178" name="Oval 9"/>
            <p:cNvSpPr>
              <a:spLocks noChangeArrowheads="1"/>
            </p:cNvSpPr>
            <p:nvPr/>
          </p:nvSpPr>
          <p:spPr bwMode="gray">
            <a:xfrm>
              <a:off x="2170" y="1915"/>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4458" name="Oval 10"/>
            <p:cNvSpPr>
              <a:spLocks noChangeArrowheads="1"/>
            </p:cNvSpPr>
            <p:nvPr/>
          </p:nvSpPr>
          <p:spPr bwMode="gray">
            <a:xfrm>
              <a:off x="2255" y="2000"/>
              <a:ext cx="1261" cy="126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49180" name="Oval 11"/>
            <p:cNvSpPr>
              <a:spLocks noChangeArrowheads="1"/>
            </p:cNvSpPr>
            <p:nvPr/>
          </p:nvSpPr>
          <p:spPr bwMode="gray">
            <a:xfrm>
              <a:off x="2254" y="2000"/>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4460" name="Oval 12"/>
            <p:cNvSpPr>
              <a:spLocks noChangeArrowheads="1"/>
            </p:cNvSpPr>
            <p:nvPr/>
          </p:nvSpPr>
          <p:spPr bwMode="gray">
            <a:xfrm>
              <a:off x="2337" y="2084"/>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49182" name="Oval 13"/>
            <p:cNvSpPr>
              <a:spLocks noChangeArrowheads="1"/>
            </p:cNvSpPr>
            <p:nvPr/>
          </p:nvSpPr>
          <p:spPr bwMode="gray">
            <a:xfrm>
              <a:off x="2337" y="2083"/>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104462" name="AutoShape 14"/>
          <p:cNvSpPr>
            <a:spLocks noChangeArrowheads="1"/>
          </p:cNvSpPr>
          <p:nvPr/>
        </p:nvSpPr>
        <p:spPr bwMode="gray">
          <a:xfrm>
            <a:off x="1143000" y="3316288"/>
            <a:ext cx="1658938" cy="569912"/>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pPr>
              <a:defRPr/>
            </a:pPr>
            <a:endParaRPr lang="zh-CN" altLang="en-US">
              <a:latin typeface="Arial" charset="0"/>
            </a:endParaRPr>
          </a:p>
        </p:txBody>
      </p:sp>
      <p:sp>
        <p:nvSpPr>
          <p:cNvPr id="104463" name="AutoShape 15"/>
          <p:cNvSpPr>
            <a:spLocks noChangeArrowheads="1"/>
          </p:cNvSpPr>
          <p:nvPr/>
        </p:nvSpPr>
        <p:spPr bwMode="gray">
          <a:xfrm>
            <a:off x="1143000" y="2816225"/>
            <a:ext cx="1658938" cy="5715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pPr>
              <a:defRPr/>
            </a:pPr>
            <a:endParaRPr lang="zh-CN" altLang="en-US">
              <a:latin typeface="Arial" charset="0"/>
            </a:endParaRPr>
          </a:p>
        </p:txBody>
      </p:sp>
      <p:sp>
        <p:nvSpPr>
          <p:cNvPr id="49159" name="AutoShape 16"/>
          <p:cNvSpPr>
            <a:spLocks noChangeArrowheads="1"/>
          </p:cNvSpPr>
          <p:nvPr/>
        </p:nvSpPr>
        <p:spPr bwMode="gray">
          <a:xfrm>
            <a:off x="1143000" y="2317750"/>
            <a:ext cx="1658938" cy="569913"/>
          </a:xfrm>
          <a:prstGeom prst="can">
            <a:avLst>
              <a:gd name="adj" fmla="val 25000"/>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04465" name="AutoShape 17"/>
          <p:cNvSpPr>
            <a:spLocks noChangeArrowheads="1"/>
          </p:cNvSpPr>
          <p:nvPr/>
        </p:nvSpPr>
        <p:spPr bwMode="gray">
          <a:xfrm>
            <a:off x="6119813" y="3251200"/>
            <a:ext cx="1728787" cy="569913"/>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pPr>
              <a:defRPr/>
            </a:pPr>
            <a:endParaRPr lang="zh-CN" altLang="en-US">
              <a:latin typeface="Arial" charset="0"/>
            </a:endParaRPr>
          </a:p>
        </p:txBody>
      </p:sp>
      <p:sp>
        <p:nvSpPr>
          <p:cNvPr id="104466" name="AutoShape 18"/>
          <p:cNvSpPr>
            <a:spLocks noChangeArrowheads="1"/>
          </p:cNvSpPr>
          <p:nvPr/>
        </p:nvSpPr>
        <p:spPr bwMode="gray">
          <a:xfrm>
            <a:off x="6119813" y="2751138"/>
            <a:ext cx="1728787" cy="5715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pPr>
              <a:defRPr/>
            </a:pPr>
            <a:endParaRPr lang="zh-CN" altLang="en-US">
              <a:latin typeface="Arial" charset="0"/>
            </a:endParaRPr>
          </a:p>
        </p:txBody>
      </p:sp>
      <p:sp>
        <p:nvSpPr>
          <p:cNvPr id="49162" name="AutoShape 19"/>
          <p:cNvSpPr>
            <a:spLocks noChangeArrowheads="1"/>
          </p:cNvSpPr>
          <p:nvPr/>
        </p:nvSpPr>
        <p:spPr bwMode="gray">
          <a:xfrm>
            <a:off x="6119813" y="2252663"/>
            <a:ext cx="1728787" cy="569912"/>
          </a:xfrm>
          <a:prstGeom prst="can">
            <a:avLst>
              <a:gd name="adj" fmla="val 25000"/>
            </a:avLst>
          </a:prstGeom>
          <a:solidFill>
            <a:srgbClr val="EF6FC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49163" name="Text Box 20"/>
          <p:cNvSpPr txBox="1">
            <a:spLocks noChangeArrowheads="1"/>
          </p:cNvSpPr>
          <p:nvPr/>
        </p:nvSpPr>
        <p:spPr bwMode="gray">
          <a:xfrm>
            <a:off x="3919538" y="2751138"/>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b="1">
                <a:solidFill>
                  <a:schemeClr val="bg1"/>
                </a:solidFill>
              </a:rPr>
              <a:t>Father</a:t>
            </a:r>
          </a:p>
        </p:txBody>
      </p:sp>
      <p:sp>
        <p:nvSpPr>
          <p:cNvPr id="49164" name="AutoShape 21"/>
          <p:cNvSpPr>
            <a:spLocks noChangeArrowheads="1"/>
          </p:cNvSpPr>
          <p:nvPr/>
        </p:nvSpPr>
        <p:spPr bwMode="auto">
          <a:xfrm>
            <a:off x="1676400" y="4495800"/>
            <a:ext cx="5867400" cy="500063"/>
          </a:xfrm>
          <a:prstGeom prst="roundRect">
            <a:avLst>
              <a:gd name="adj" fmla="val 50000"/>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000" b="1">
                <a:latin typeface="Times New Roman" pitchFamily="18" charset="0"/>
              </a:rPr>
              <a:t>At least one of you has a muddy forehead.</a:t>
            </a:r>
            <a:r>
              <a:rPr lang="en-US" altLang="zh-CN">
                <a:latin typeface="Verdana" pitchFamily="34" charset="0"/>
              </a:rPr>
              <a:t> </a:t>
            </a:r>
          </a:p>
        </p:txBody>
      </p:sp>
      <p:sp>
        <p:nvSpPr>
          <p:cNvPr id="49165" name="Text Box 22"/>
          <p:cNvSpPr txBox="1">
            <a:spLocks noChangeArrowheads="1"/>
          </p:cNvSpPr>
          <p:nvPr/>
        </p:nvSpPr>
        <p:spPr bwMode="gray">
          <a:xfrm>
            <a:off x="1103313" y="2441575"/>
            <a:ext cx="163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000" b="1">
                <a:solidFill>
                  <a:srgbClr val="000000"/>
                </a:solidFill>
                <a:latin typeface="Times New Roman" pitchFamily="18" charset="0"/>
              </a:rPr>
              <a:t>Boy’s answer</a:t>
            </a:r>
          </a:p>
        </p:txBody>
      </p:sp>
      <p:sp>
        <p:nvSpPr>
          <p:cNvPr id="104471" name="Text Box 23"/>
          <p:cNvSpPr txBox="1">
            <a:spLocks noChangeArrowheads="1"/>
          </p:cNvSpPr>
          <p:nvPr/>
        </p:nvSpPr>
        <p:spPr bwMode="gray">
          <a:xfrm>
            <a:off x="1668463" y="2963863"/>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solidFill>
                  <a:schemeClr val="bg1"/>
                </a:solidFill>
              </a:rPr>
              <a:t>No</a:t>
            </a:r>
          </a:p>
        </p:txBody>
      </p:sp>
      <p:sp>
        <p:nvSpPr>
          <p:cNvPr id="104472" name="Text Box 24"/>
          <p:cNvSpPr txBox="1">
            <a:spLocks noChangeArrowheads="1"/>
          </p:cNvSpPr>
          <p:nvPr/>
        </p:nvSpPr>
        <p:spPr bwMode="gray">
          <a:xfrm>
            <a:off x="1617663" y="3462338"/>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solidFill>
                  <a:schemeClr val="bg1"/>
                </a:solidFill>
              </a:rPr>
              <a:t>Yes</a:t>
            </a:r>
          </a:p>
        </p:txBody>
      </p:sp>
      <p:sp>
        <p:nvSpPr>
          <p:cNvPr id="49168" name="Text Box 25"/>
          <p:cNvSpPr txBox="1">
            <a:spLocks noChangeArrowheads="1"/>
          </p:cNvSpPr>
          <p:nvPr/>
        </p:nvSpPr>
        <p:spPr bwMode="gray">
          <a:xfrm>
            <a:off x="6176963" y="2376488"/>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000" b="1">
                <a:solidFill>
                  <a:schemeClr val="bg1"/>
                </a:solidFill>
                <a:latin typeface="Times New Roman" pitchFamily="18" charset="0"/>
              </a:rPr>
              <a:t>Girl’s</a:t>
            </a:r>
            <a:r>
              <a:rPr lang="en-US" altLang="zh-CN" b="1">
                <a:solidFill>
                  <a:schemeClr val="bg1"/>
                </a:solidFill>
              </a:rPr>
              <a:t> answer</a:t>
            </a:r>
          </a:p>
        </p:txBody>
      </p:sp>
      <p:sp>
        <p:nvSpPr>
          <p:cNvPr id="104474" name="Text Box 26"/>
          <p:cNvSpPr txBox="1">
            <a:spLocks noChangeArrowheads="1"/>
          </p:cNvSpPr>
          <p:nvPr/>
        </p:nvSpPr>
        <p:spPr bwMode="gray">
          <a:xfrm>
            <a:off x="6765925" y="2898775"/>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solidFill>
                  <a:schemeClr val="bg1"/>
                </a:solidFill>
              </a:rPr>
              <a:t>No</a:t>
            </a:r>
          </a:p>
        </p:txBody>
      </p:sp>
      <p:sp>
        <p:nvSpPr>
          <p:cNvPr id="104475" name="Text Box 27"/>
          <p:cNvSpPr txBox="1">
            <a:spLocks noChangeArrowheads="1"/>
          </p:cNvSpPr>
          <p:nvPr/>
        </p:nvSpPr>
        <p:spPr bwMode="gray">
          <a:xfrm>
            <a:off x="6715125" y="3397250"/>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b="1">
                <a:solidFill>
                  <a:schemeClr val="bg1"/>
                </a:solidFill>
              </a:rPr>
              <a:t>Yes</a:t>
            </a:r>
          </a:p>
        </p:txBody>
      </p:sp>
      <p:sp>
        <p:nvSpPr>
          <p:cNvPr id="104480" name="AutoShape 32"/>
          <p:cNvSpPr>
            <a:spLocks noChangeArrowheads="1"/>
          </p:cNvSpPr>
          <p:nvPr/>
        </p:nvSpPr>
        <p:spPr bwMode="auto">
          <a:xfrm>
            <a:off x="1676400" y="5105400"/>
            <a:ext cx="5867400" cy="500063"/>
          </a:xfrm>
          <a:prstGeom prst="roundRect">
            <a:avLst>
              <a:gd name="adj" fmla="val 50000"/>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000" b="1">
                <a:latin typeface="Times New Roman" pitchFamily="18" charset="0"/>
              </a:rPr>
              <a:t>Do you know whether you have a muddy forehead?</a:t>
            </a:r>
            <a:r>
              <a:rPr lang="en-US" altLang="zh-CN">
                <a:latin typeface="Verdana" pitchFamily="34" charset="0"/>
              </a:rPr>
              <a:t> </a:t>
            </a:r>
          </a:p>
        </p:txBody>
      </p:sp>
      <p:sp>
        <p:nvSpPr>
          <p:cNvPr id="104481" name="AutoShape 33"/>
          <p:cNvSpPr>
            <a:spLocks noChangeArrowheads="1"/>
          </p:cNvSpPr>
          <p:nvPr/>
        </p:nvSpPr>
        <p:spPr bwMode="auto">
          <a:xfrm>
            <a:off x="1676400" y="5748338"/>
            <a:ext cx="5867400" cy="500062"/>
          </a:xfrm>
          <a:prstGeom prst="roundRect">
            <a:avLst>
              <a:gd name="adj" fmla="val 50000"/>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000" b="1">
                <a:latin typeface="Times New Roman" pitchFamily="18" charset="0"/>
              </a:rPr>
              <a:t>Do you know whether you have a muddy forehead?</a:t>
            </a:r>
            <a:r>
              <a:rPr lang="en-US" altLang="zh-CN">
                <a:latin typeface="Verdana" pitchFamily="34" charset="0"/>
              </a:rPr>
              <a:t> </a:t>
            </a:r>
          </a:p>
        </p:txBody>
      </p:sp>
      <p:sp>
        <p:nvSpPr>
          <p:cNvPr id="2" name="日期占位符 1"/>
          <p:cNvSpPr>
            <a:spLocks noGrp="1"/>
          </p:cNvSpPr>
          <p:nvPr>
            <p:ph type="dt" sz="quarter" idx="10"/>
          </p:nvPr>
        </p:nvSpPr>
        <p:spPr/>
        <p:txBody>
          <a:bodyPr/>
          <a:lstStyle/>
          <a:p>
            <a:pPr>
              <a:defRPr/>
            </a:pPr>
            <a:fld id="{D40CAE2C-E20A-4510-BAB8-8033B5E04664}"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80"/>
                                        </p:tgtEl>
                                        <p:attrNameLst>
                                          <p:attrName>style.visibility</p:attrName>
                                        </p:attrNameLst>
                                      </p:cBhvr>
                                      <p:to>
                                        <p:strVal val="visible"/>
                                      </p:to>
                                    </p:set>
                                    <p:animEffect transition="in" filter="blinds(horizontal)">
                                      <p:cBhvr>
                                        <p:cTn id="7" dur="500"/>
                                        <p:tgtEl>
                                          <p:spTgt spid="104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71"/>
                                        </p:tgtEl>
                                        <p:attrNameLst>
                                          <p:attrName>style.visibility</p:attrName>
                                        </p:attrNameLst>
                                      </p:cBhvr>
                                      <p:to>
                                        <p:strVal val="visible"/>
                                      </p:to>
                                    </p:set>
                                    <p:animEffect transition="in" filter="box(in)">
                                      <p:cBhvr>
                                        <p:cTn id="12" dur="500"/>
                                        <p:tgtEl>
                                          <p:spTgt spid="10447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04474"/>
                                        </p:tgtEl>
                                        <p:attrNameLst>
                                          <p:attrName>style.visibility</p:attrName>
                                        </p:attrNameLst>
                                      </p:cBhvr>
                                      <p:to>
                                        <p:strVal val="visible"/>
                                      </p:to>
                                    </p:set>
                                    <p:animEffect transition="in" filter="box(in)">
                                      <p:cBhvr>
                                        <p:cTn id="15" dur="500"/>
                                        <p:tgtEl>
                                          <p:spTgt spid="1044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4481"/>
                                        </p:tgtEl>
                                        <p:attrNameLst>
                                          <p:attrName>style.visibility</p:attrName>
                                        </p:attrNameLst>
                                      </p:cBhvr>
                                      <p:to>
                                        <p:strVal val="visible"/>
                                      </p:to>
                                    </p:set>
                                    <p:animEffect transition="in" filter="blinds(horizontal)">
                                      <p:cBhvr>
                                        <p:cTn id="20" dur="500"/>
                                        <p:tgtEl>
                                          <p:spTgt spid="1044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4472"/>
                                        </p:tgtEl>
                                        <p:attrNameLst>
                                          <p:attrName>style.visibility</p:attrName>
                                        </p:attrNameLst>
                                      </p:cBhvr>
                                      <p:to>
                                        <p:strVal val="visible"/>
                                      </p:to>
                                    </p:set>
                                    <p:animEffect transition="in" filter="blinds(horizontal)">
                                      <p:cBhvr>
                                        <p:cTn id="25" dur="500"/>
                                        <p:tgtEl>
                                          <p:spTgt spid="10447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4475"/>
                                        </p:tgtEl>
                                        <p:attrNameLst>
                                          <p:attrName>style.visibility</p:attrName>
                                        </p:attrNameLst>
                                      </p:cBhvr>
                                      <p:to>
                                        <p:strVal val="visible"/>
                                      </p:to>
                                    </p:set>
                                    <p:animEffect transition="in" filter="blinds(horizontal)">
                                      <p:cBhvr>
                                        <p:cTn id="28" dur="500"/>
                                        <p:tgtEl>
                                          <p:spTgt spid="104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71" grpId="0"/>
      <p:bldP spid="104472" grpId="0"/>
      <p:bldP spid="104474" grpId="0"/>
      <p:bldP spid="104475" grpId="0"/>
      <p:bldP spid="104480" grpId="0" animBg="1"/>
      <p:bldP spid="1044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鲁迅</a:t>
            </a:r>
            <a:r>
              <a:rPr lang="en-US" altLang="zh-CN" dirty="0"/>
              <a:t>·</a:t>
            </a:r>
            <a:r>
              <a:rPr lang="zh-CN" altLang="en-US" dirty="0"/>
              <a:t>华盖集</a:t>
            </a:r>
            <a:r>
              <a:rPr lang="en-US" altLang="zh-CN" dirty="0"/>
              <a:t>·</a:t>
            </a:r>
            <a:r>
              <a:rPr lang="zh-CN" altLang="en-US" dirty="0"/>
              <a:t>论辩的魂灵</a:t>
            </a:r>
          </a:p>
        </p:txBody>
      </p:sp>
      <p:sp>
        <p:nvSpPr>
          <p:cNvPr id="3" name="内容占位符 2"/>
          <p:cNvSpPr>
            <a:spLocks noGrp="1"/>
          </p:cNvSpPr>
          <p:nvPr>
            <p:ph idx="1"/>
          </p:nvPr>
        </p:nvSpPr>
        <p:spPr/>
        <p:txBody>
          <a:bodyPr/>
          <a:lstStyle/>
          <a:p>
            <a:r>
              <a:rPr lang="zh-CN" altLang="en-US" dirty="0"/>
              <a:t>“你说甲生疮。甲是中国人，你就是说中国人生疮了。既然中国人生疮，你是中国人，就是你也生疮了。你既然也生疮，你就和甲一样。而你只说甲生疮，则竟无自知之明，你的话还有什么价值？倘你没有生疮，是说诳也。卖国贼是说诳的，所以你是卖国贼。我骂卖国贼，所以我是爱国者。爱国者的话是最有价值的，所以我的 话是不错的，我的话既然不错，你就是卖国贼无疑了！”</a:t>
            </a:r>
          </a:p>
        </p:txBody>
      </p:sp>
      <p:sp>
        <p:nvSpPr>
          <p:cNvPr id="4" name="灯片编号占位符 3"/>
          <p:cNvSpPr>
            <a:spLocks noGrp="1"/>
          </p:cNvSpPr>
          <p:nvPr>
            <p:ph type="sldNum" sz="quarter" idx="12"/>
          </p:nvPr>
        </p:nvSpPr>
        <p:spPr/>
        <p:txBody>
          <a:bodyPr/>
          <a:lstStyle/>
          <a:p>
            <a:pPr>
              <a:defRPr/>
            </a:pPr>
            <a:fld id="{81DFB371-7E97-4D87-BC5A-F81FFF1A041B}" type="slidenum">
              <a:rPr lang="en-US" altLang="zh-CN" smtClean="0"/>
              <a:pPr>
                <a:defRPr/>
              </a:pPr>
              <a:t>5</a:t>
            </a:fld>
            <a:endParaRPr lang="en-US" altLang="zh-CN"/>
          </a:p>
        </p:txBody>
      </p:sp>
    </p:spTree>
    <p:extLst>
      <p:ext uri="{BB962C8B-B14F-4D97-AF65-F5344CB8AC3E}">
        <p14:creationId xmlns:p14="http://schemas.microsoft.com/office/powerpoint/2010/main" val="3969774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4"/>
          <p:cNvSpPr>
            <a:spLocks noGrp="1"/>
          </p:cNvSpPr>
          <p:nvPr>
            <p:ph type="sldNum" sz="quarter" idx="12"/>
          </p:nvPr>
        </p:nvSpPr>
        <p:spPr/>
        <p:txBody>
          <a:bodyPr/>
          <a:lstStyle/>
          <a:p>
            <a:pPr>
              <a:defRPr/>
            </a:pPr>
            <a:fld id="{F1DA6E6E-9011-4631-AAF4-B8C64E7E4890}" type="slidenum">
              <a:rPr lang="en-US" altLang="zh-CN"/>
              <a:pPr>
                <a:defRPr/>
              </a:pPr>
              <a:t>50</a:t>
            </a:fld>
            <a:endParaRPr lang="en-US" altLang="zh-CN"/>
          </a:p>
        </p:txBody>
      </p:sp>
      <p:sp>
        <p:nvSpPr>
          <p:cNvPr id="50179" name="Rectangle 2"/>
          <p:cNvSpPr>
            <a:spLocks noGrp="1" noChangeArrowheads="1"/>
          </p:cNvSpPr>
          <p:nvPr>
            <p:ph type="title"/>
          </p:nvPr>
        </p:nvSpPr>
        <p:spPr/>
        <p:txBody>
          <a:bodyPr/>
          <a:lstStyle/>
          <a:p>
            <a:pPr eaLnBrk="1" hangingPunct="1"/>
            <a:r>
              <a:rPr lang="en-US" altLang="zh-CN" sz="2800">
                <a:ea typeface="宋体" pitchFamily="2" charset="-122"/>
              </a:rPr>
              <a:t>Example 3: Logic and Bit Operations</a:t>
            </a:r>
          </a:p>
        </p:txBody>
      </p:sp>
      <p:sp>
        <p:nvSpPr>
          <p:cNvPr id="50180" name="Freeform 4"/>
          <p:cNvSpPr>
            <a:spLocks/>
          </p:cNvSpPr>
          <p:nvPr/>
        </p:nvSpPr>
        <p:spPr bwMode="gray">
          <a:xfrm rot="-794496">
            <a:off x="4592638" y="2722563"/>
            <a:ext cx="1150937" cy="3316287"/>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447EC4"/>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sp>
        <p:nvSpPr>
          <p:cNvPr id="50181" name="Freeform 5"/>
          <p:cNvSpPr>
            <a:spLocks/>
          </p:cNvSpPr>
          <p:nvPr/>
        </p:nvSpPr>
        <p:spPr bwMode="gray">
          <a:xfrm rot="5461794">
            <a:off x="2798763" y="2274888"/>
            <a:ext cx="1150937" cy="3316287"/>
          </a:xfrm>
          <a:custGeom>
            <a:avLst/>
            <a:gdLst>
              <a:gd name="T0" fmla="*/ 0 w 646"/>
              <a:gd name="T1" fmla="*/ 0 h 1861"/>
              <a:gd name="T2" fmla="*/ 2147483647 w 646"/>
              <a:gd name="T3" fmla="*/ 2147483647 h 1861"/>
              <a:gd name="T4" fmla="*/ 2147483647 w 646"/>
              <a:gd name="T5" fmla="*/ 2147483647 h 1861"/>
              <a:gd name="T6" fmla="*/ 2147483647 w 646"/>
              <a:gd name="T7" fmla="*/ 2147483647 h 1861"/>
              <a:gd name="T8" fmla="*/ 2147483647 w 646"/>
              <a:gd name="T9" fmla="*/ 2147483647 h 1861"/>
              <a:gd name="T10" fmla="*/ 2147483647 w 646"/>
              <a:gd name="T11" fmla="*/ 2147483647 h 1861"/>
              <a:gd name="T12" fmla="*/ 2147483647 w 646"/>
              <a:gd name="T13" fmla="*/ 2147483647 h 1861"/>
              <a:gd name="T14" fmla="*/ 2147483647 w 646"/>
              <a:gd name="T15" fmla="*/ 2147483647 h 1861"/>
              <a:gd name="T16" fmla="*/ 2147483647 w 646"/>
              <a:gd name="T17" fmla="*/ 2147483647 h 1861"/>
              <a:gd name="T18" fmla="*/ 2147483647 w 646"/>
              <a:gd name="T19" fmla="*/ 2147483647 h 1861"/>
              <a:gd name="T20" fmla="*/ 2147483647 w 646"/>
              <a:gd name="T21" fmla="*/ 2147483647 h 1861"/>
              <a:gd name="T22" fmla="*/ 2147483647 w 646"/>
              <a:gd name="T23" fmla="*/ 2147483647 h 1861"/>
              <a:gd name="T24" fmla="*/ 2147483647 w 646"/>
              <a:gd name="T25" fmla="*/ 2147483647 h 1861"/>
              <a:gd name="T26" fmla="*/ 2147483647 w 646"/>
              <a:gd name="T27" fmla="*/ 2147483647 h 1861"/>
              <a:gd name="T28" fmla="*/ 2147483647 w 646"/>
              <a:gd name="T29" fmla="*/ 2147483647 h 1861"/>
              <a:gd name="T30" fmla="*/ 2147483647 w 646"/>
              <a:gd name="T31" fmla="*/ 2147483647 h 1861"/>
              <a:gd name="T32" fmla="*/ 2147483647 w 646"/>
              <a:gd name="T33" fmla="*/ 2147483647 h 1861"/>
              <a:gd name="T34" fmla="*/ 2147483647 w 646"/>
              <a:gd name="T35" fmla="*/ 2147483647 h 1861"/>
              <a:gd name="T36" fmla="*/ 2147483647 w 646"/>
              <a:gd name="T37" fmla="*/ 2147483647 h 1861"/>
              <a:gd name="T38" fmla="*/ 2147483647 w 646"/>
              <a:gd name="T39" fmla="*/ 2147483647 h 1861"/>
              <a:gd name="T40" fmla="*/ 2147483647 w 646"/>
              <a:gd name="T41" fmla="*/ 2147483647 h 1861"/>
              <a:gd name="T42" fmla="*/ 2147483647 w 646"/>
              <a:gd name="T43" fmla="*/ 2147483647 h 1861"/>
              <a:gd name="T44" fmla="*/ 2147483647 w 646"/>
              <a:gd name="T45" fmla="*/ 2147483647 h 1861"/>
              <a:gd name="T46" fmla="*/ 2147483647 w 646"/>
              <a:gd name="T47" fmla="*/ 2147483647 h 1861"/>
              <a:gd name="T48" fmla="*/ 2147483647 w 646"/>
              <a:gd name="T49" fmla="*/ 2147483647 h 1861"/>
              <a:gd name="T50" fmla="*/ 2147483647 w 646"/>
              <a:gd name="T51" fmla="*/ 2147483647 h 1861"/>
              <a:gd name="T52" fmla="*/ 2147483647 w 646"/>
              <a:gd name="T53" fmla="*/ 2147483647 h 1861"/>
              <a:gd name="T54" fmla="*/ 2147483647 w 646"/>
              <a:gd name="T55" fmla="*/ 2147483647 h 1861"/>
              <a:gd name="T56" fmla="*/ 2147483647 w 646"/>
              <a:gd name="T57" fmla="*/ 2147483647 h 1861"/>
              <a:gd name="T58" fmla="*/ 2147483647 w 646"/>
              <a:gd name="T59" fmla="*/ 2147483647 h 1861"/>
              <a:gd name="T60" fmla="*/ 2147483647 w 646"/>
              <a:gd name="T61" fmla="*/ 2147483647 h 1861"/>
              <a:gd name="T62" fmla="*/ 2147483647 w 646"/>
              <a:gd name="T63" fmla="*/ 2147483647 h 1861"/>
              <a:gd name="T64" fmla="*/ 2147483647 w 646"/>
              <a:gd name="T65" fmla="*/ 2147483647 h 1861"/>
              <a:gd name="T66" fmla="*/ 2147483647 w 646"/>
              <a:gd name="T67" fmla="*/ 2147483647 h 1861"/>
              <a:gd name="T68" fmla="*/ 2147483647 w 646"/>
              <a:gd name="T69" fmla="*/ 2147483647 h 1861"/>
              <a:gd name="T70" fmla="*/ 2147483647 w 646"/>
              <a:gd name="T71" fmla="*/ 2147483647 h 1861"/>
              <a:gd name="T72" fmla="*/ 2147483647 w 646"/>
              <a:gd name="T73" fmla="*/ 2147483647 h 1861"/>
              <a:gd name="T74" fmla="*/ 2147483647 w 646"/>
              <a:gd name="T75" fmla="*/ 2147483647 h 1861"/>
              <a:gd name="T76" fmla="*/ 0 w 646"/>
              <a:gd name="T77" fmla="*/ 2147483647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2A684C"/>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sp>
        <p:nvSpPr>
          <p:cNvPr id="107526" name="Freeform 6"/>
          <p:cNvSpPr>
            <a:spLocks/>
          </p:cNvSpPr>
          <p:nvPr/>
        </p:nvSpPr>
        <p:spPr bwMode="gray">
          <a:xfrm rot="-7471624">
            <a:off x="4648994" y="745331"/>
            <a:ext cx="1150938" cy="3317875"/>
          </a:xfrm>
          <a:custGeom>
            <a:avLst/>
            <a:gdLst/>
            <a:ahLst/>
            <a:cxnLst>
              <a:cxn ang="0">
                <a:pos x="0" y="0"/>
              </a:cxn>
              <a:cxn ang="0">
                <a:pos x="48" y="14"/>
              </a:cxn>
              <a:cxn ang="0">
                <a:pos x="98" y="32"/>
              </a:cxn>
              <a:cxn ang="0">
                <a:pos x="147" y="54"/>
              </a:cxn>
              <a:cxn ang="0">
                <a:pos x="195" y="81"/>
              </a:cxn>
              <a:cxn ang="0">
                <a:pos x="242" y="111"/>
              </a:cxn>
              <a:cxn ang="0">
                <a:pos x="288" y="147"/>
              </a:cxn>
              <a:cxn ang="0">
                <a:pos x="333" y="185"/>
              </a:cxn>
              <a:cxn ang="0">
                <a:pos x="377" y="228"/>
              </a:cxn>
              <a:cxn ang="0">
                <a:pos x="418" y="275"/>
              </a:cxn>
              <a:cxn ang="0">
                <a:pos x="457" y="325"/>
              </a:cxn>
              <a:cxn ang="0">
                <a:pos x="493" y="379"/>
              </a:cxn>
              <a:cxn ang="0">
                <a:pos x="526" y="437"/>
              </a:cxn>
              <a:cxn ang="0">
                <a:pos x="555" y="497"/>
              </a:cxn>
              <a:cxn ang="0">
                <a:pos x="582" y="562"/>
              </a:cxn>
              <a:cxn ang="0">
                <a:pos x="604" y="630"/>
              </a:cxn>
              <a:cxn ang="0">
                <a:pos x="621" y="700"/>
              </a:cxn>
              <a:cxn ang="0">
                <a:pos x="634" y="774"/>
              </a:cxn>
              <a:cxn ang="0">
                <a:pos x="642" y="851"/>
              </a:cxn>
              <a:cxn ang="0">
                <a:pos x="646" y="930"/>
              </a:cxn>
              <a:cxn ang="0">
                <a:pos x="643" y="1011"/>
              </a:cxn>
              <a:cxn ang="0">
                <a:pos x="636" y="1086"/>
              </a:cxn>
              <a:cxn ang="0">
                <a:pos x="623" y="1160"/>
              </a:cxn>
              <a:cxn ang="0">
                <a:pos x="607" y="1230"/>
              </a:cxn>
              <a:cxn ang="0">
                <a:pos x="585" y="1297"/>
              </a:cxn>
              <a:cxn ang="0">
                <a:pos x="561" y="1361"/>
              </a:cxn>
              <a:cxn ang="0">
                <a:pos x="533" y="1421"/>
              </a:cxn>
              <a:cxn ang="0">
                <a:pos x="500" y="1478"/>
              </a:cxn>
              <a:cxn ang="0">
                <a:pos x="466" y="1532"/>
              </a:cxn>
              <a:cxn ang="0">
                <a:pos x="428" y="1582"/>
              </a:cxn>
              <a:cxn ang="0">
                <a:pos x="388" y="1627"/>
              </a:cxn>
              <a:cxn ang="0">
                <a:pos x="345" y="1670"/>
              </a:cxn>
              <a:cxn ang="0">
                <a:pos x="301" y="1709"/>
              </a:cxn>
              <a:cxn ang="0">
                <a:pos x="254" y="1744"/>
              </a:cxn>
              <a:cxn ang="0">
                <a:pos x="205" y="1776"/>
              </a:cxn>
              <a:cxn ang="0">
                <a:pos x="156" y="1803"/>
              </a:cxn>
              <a:cxn ang="0">
                <a:pos x="104" y="1826"/>
              </a:cxn>
              <a:cxn ang="0">
                <a:pos x="53" y="1846"/>
              </a:cxn>
              <a:cxn ang="0">
                <a:pos x="0" y="1861"/>
              </a:cxn>
              <a:cxn ang="0">
                <a:pos x="0" y="0"/>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folHlink">
                  <a:gamma/>
                  <a:tint val="0"/>
                  <a:invGamma/>
                </a:schemeClr>
              </a:gs>
              <a:gs pos="100000">
                <a:schemeClr val="folHlink"/>
              </a:gs>
            </a:gsLst>
            <a:lin ang="0" scaled="1"/>
          </a:gradFill>
          <a:ln w="6350">
            <a:noFill/>
            <a:prstDash val="solid"/>
            <a:round/>
            <a:headEnd/>
            <a:tailEnd/>
          </a:ln>
        </p:spPr>
        <p:txBody>
          <a:bodyPr/>
          <a:lstStyle/>
          <a:p>
            <a:pPr>
              <a:defRPr/>
            </a:pPr>
            <a:endParaRPr lang="zh-CN" altLang="en-US">
              <a:latin typeface="Arial" charset="0"/>
            </a:endParaRPr>
          </a:p>
        </p:txBody>
      </p:sp>
      <p:grpSp>
        <p:nvGrpSpPr>
          <p:cNvPr id="50183" name="Group 7"/>
          <p:cNvGrpSpPr>
            <a:grpSpLocks/>
          </p:cNvGrpSpPr>
          <p:nvPr/>
        </p:nvGrpSpPr>
        <p:grpSpPr bwMode="auto">
          <a:xfrm>
            <a:off x="1716088" y="2057400"/>
            <a:ext cx="5294312" cy="4081463"/>
            <a:chOff x="768" y="1104"/>
            <a:chExt cx="3984" cy="3072"/>
          </a:xfrm>
        </p:grpSpPr>
        <p:sp>
          <p:nvSpPr>
            <p:cNvPr id="50196" name="Freeform 8"/>
            <p:cNvSpPr>
              <a:spLocks/>
            </p:cNvSpPr>
            <p:nvPr/>
          </p:nvSpPr>
          <p:spPr bwMode="gray">
            <a:xfrm>
              <a:off x="2784" y="1680"/>
              <a:ext cx="866" cy="2496"/>
            </a:xfrm>
            <a:custGeom>
              <a:avLst/>
              <a:gdLst>
                <a:gd name="T0" fmla="*/ 0 w 646"/>
                <a:gd name="T1" fmla="*/ 0 h 1861"/>
                <a:gd name="T2" fmla="*/ 2877 w 646"/>
                <a:gd name="T3" fmla="*/ 865 h 1861"/>
                <a:gd name="T4" fmla="*/ 5920 w 646"/>
                <a:gd name="T5" fmla="*/ 1973 h 1861"/>
                <a:gd name="T6" fmla="*/ 8912 w 646"/>
                <a:gd name="T7" fmla="*/ 3279 h 1861"/>
                <a:gd name="T8" fmla="*/ 11788 w 646"/>
                <a:gd name="T9" fmla="*/ 4949 h 1861"/>
                <a:gd name="T10" fmla="*/ 14621 w 646"/>
                <a:gd name="T11" fmla="*/ 6753 h 1861"/>
                <a:gd name="T12" fmla="*/ 17403 w 646"/>
                <a:gd name="T13" fmla="*/ 8942 h 1861"/>
                <a:gd name="T14" fmla="*/ 20149 w 646"/>
                <a:gd name="T15" fmla="*/ 11312 h 1861"/>
                <a:gd name="T16" fmla="*/ 22798 w 646"/>
                <a:gd name="T17" fmla="*/ 13903 h 1861"/>
                <a:gd name="T18" fmla="*/ 25298 w 646"/>
                <a:gd name="T19" fmla="*/ 16787 h 1861"/>
                <a:gd name="T20" fmla="*/ 27683 w 646"/>
                <a:gd name="T21" fmla="*/ 19833 h 1861"/>
                <a:gd name="T22" fmla="*/ 29861 w 646"/>
                <a:gd name="T23" fmla="*/ 23081 h 1861"/>
                <a:gd name="T24" fmla="*/ 31821 w 646"/>
                <a:gd name="T25" fmla="*/ 26630 h 1861"/>
                <a:gd name="T26" fmla="*/ 33588 w 646"/>
                <a:gd name="T27" fmla="*/ 30298 h 1861"/>
                <a:gd name="T28" fmla="*/ 35223 w 646"/>
                <a:gd name="T29" fmla="*/ 34273 h 1861"/>
                <a:gd name="T30" fmla="*/ 36592 w 646"/>
                <a:gd name="T31" fmla="*/ 38415 h 1861"/>
                <a:gd name="T32" fmla="*/ 37556 w 646"/>
                <a:gd name="T33" fmla="*/ 42665 h 1861"/>
                <a:gd name="T34" fmla="*/ 38363 w 646"/>
                <a:gd name="T35" fmla="*/ 47162 h 1861"/>
                <a:gd name="T36" fmla="*/ 38871 w 646"/>
                <a:gd name="T37" fmla="*/ 51829 h 1861"/>
                <a:gd name="T38" fmla="*/ 39091 w 646"/>
                <a:gd name="T39" fmla="*/ 56652 h 1861"/>
                <a:gd name="T40" fmla="*/ 38955 w 646"/>
                <a:gd name="T41" fmla="*/ 61652 h 1861"/>
                <a:gd name="T42" fmla="*/ 38502 w 646"/>
                <a:gd name="T43" fmla="*/ 66194 h 1861"/>
                <a:gd name="T44" fmla="*/ 37696 w 646"/>
                <a:gd name="T45" fmla="*/ 70707 h 1861"/>
                <a:gd name="T46" fmla="*/ 36755 w 646"/>
                <a:gd name="T47" fmla="*/ 74978 h 1861"/>
                <a:gd name="T48" fmla="*/ 35401 w 646"/>
                <a:gd name="T49" fmla="*/ 79073 h 1861"/>
                <a:gd name="T50" fmla="*/ 33951 w 646"/>
                <a:gd name="T51" fmla="*/ 82926 h 1861"/>
                <a:gd name="T52" fmla="*/ 32256 w 646"/>
                <a:gd name="T53" fmla="*/ 86604 h 1861"/>
                <a:gd name="T54" fmla="*/ 30254 w 646"/>
                <a:gd name="T55" fmla="*/ 90053 h 1861"/>
                <a:gd name="T56" fmla="*/ 28211 w 646"/>
                <a:gd name="T57" fmla="*/ 93355 h 1861"/>
                <a:gd name="T58" fmla="*/ 25906 w 646"/>
                <a:gd name="T59" fmla="*/ 96424 h 1861"/>
                <a:gd name="T60" fmla="*/ 23460 w 646"/>
                <a:gd name="T61" fmla="*/ 99187 h 1861"/>
                <a:gd name="T62" fmla="*/ 20860 w 646"/>
                <a:gd name="T63" fmla="*/ 101791 h 1861"/>
                <a:gd name="T64" fmla="*/ 18273 w 646"/>
                <a:gd name="T65" fmla="*/ 104159 h 1861"/>
                <a:gd name="T66" fmla="*/ 15404 w 646"/>
                <a:gd name="T67" fmla="*/ 106272 h 1861"/>
                <a:gd name="T68" fmla="*/ 12443 w 646"/>
                <a:gd name="T69" fmla="*/ 108244 h 1861"/>
                <a:gd name="T70" fmla="*/ 9429 w 646"/>
                <a:gd name="T71" fmla="*/ 109894 h 1861"/>
                <a:gd name="T72" fmla="*/ 6268 w 646"/>
                <a:gd name="T73" fmla="*/ 111295 h 1861"/>
                <a:gd name="T74" fmla="*/ 3189 w 646"/>
                <a:gd name="T75" fmla="*/ 112524 h 1861"/>
                <a:gd name="T76" fmla="*/ 0 w 646"/>
                <a:gd name="T77" fmla="*/ 113431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sp>
          <p:nvSpPr>
            <p:cNvPr id="50197" name="Freeform 9"/>
            <p:cNvSpPr>
              <a:spLocks/>
            </p:cNvSpPr>
            <p:nvPr/>
          </p:nvSpPr>
          <p:spPr bwMode="gray">
            <a:xfrm rot="6256290">
              <a:off x="1583" y="1153"/>
              <a:ext cx="866" cy="2496"/>
            </a:xfrm>
            <a:custGeom>
              <a:avLst/>
              <a:gdLst>
                <a:gd name="T0" fmla="*/ 0 w 646"/>
                <a:gd name="T1" fmla="*/ 0 h 1861"/>
                <a:gd name="T2" fmla="*/ 2877 w 646"/>
                <a:gd name="T3" fmla="*/ 865 h 1861"/>
                <a:gd name="T4" fmla="*/ 5920 w 646"/>
                <a:gd name="T5" fmla="*/ 1973 h 1861"/>
                <a:gd name="T6" fmla="*/ 8912 w 646"/>
                <a:gd name="T7" fmla="*/ 3279 h 1861"/>
                <a:gd name="T8" fmla="*/ 11788 w 646"/>
                <a:gd name="T9" fmla="*/ 4949 h 1861"/>
                <a:gd name="T10" fmla="*/ 14621 w 646"/>
                <a:gd name="T11" fmla="*/ 6753 h 1861"/>
                <a:gd name="T12" fmla="*/ 17403 w 646"/>
                <a:gd name="T13" fmla="*/ 8942 h 1861"/>
                <a:gd name="T14" fmla="*/ 20149 w 646"/>
                <a:gd name="T15" fmla="*/ 11312 h 1861"/>
                <a:gd name="T16" fmla="*/ 22798 w 646"/>
                <a:gd name="T17" fmla="*/ 13903 h 1861"/>
                <a:gd name="T18" fmla="*/ 25298 w 646"/>
                <a:gd name="T19" fmla="*/ 16787 h 1861"/>
                <a:gd name="T20" fmla="*/ 27683 w 646"/>
                <a:gd name="T21" fmla="*/ 19833 h 1861"/>
                <a:gd name="T22" fmla="*/ 29861 w 646"/>
                <a:gd name="T23" fmla="*/ 23081 h 1861"/>
                <a:gd name="T24" fmla="*/ 31821 w 646"/>
                <a:gd name="T25" fmla="*/ 26630 h 1861"/>
                <a:gd name="T26" fmla="*/ 33588 w 646"/>
                <a:gd name="T27" fmla="*/ 30298 h 1861"/>
                <a:gd name="T28" fmla="*/ 35223 w 646"/>
                <a:gd name="T29" fmla="*/ 34273 h 1861"/>
                <a:gd name="T30" fmla="*/ 36592 w 646"/>
                <a:gd name="T31" fmla="*/ 38415 h 1861"/>
                <a:gd name="T32" fmla="*/ 37556 w 646"/>
                <a:gd name="T33" fmla="*/ 42665 h 1861"/>
                <a:gd name="T34" fmla="*/ 38363 w 646"/>
                <a:gd name="T35" fmla="*/ 47162 h 1861"/>
                <a:gd name="T36" fmla="*/ 38871 w 646"/>
                <a:gd name="T37" fmla="*/ 51829 h 1861"/>
                <a:gd name="T38" fmla="*/ 39091 w 646"/>
                <a:gd name="T39" fmla="*/ 56652 h 1861"/>
                <a:gd name="T40" fmla="*/ 38955 w 646"/>
                <a:gd name="T41" fmla="*/ 61652 h 1861"/>
                <a:gd name="T42" fmla="*/ 38502 w 646"/>
                <a:gd name="T43" fmla="*/ 66194 h 1861"/>
                <a:gd name="T44" fmla="*/ 37696 w 646"/>
                <a:gd name="T45" fmla="*/ 70707 h 1861"/>
                <a:gd name="T46" fmla="*/ 36755 w 646"/>
                <a:gd name="T47" fmla="*/ 74978 h 1861"/>
                <a:gd name="T48" fmla="*/ 35401 w 646"/>
                <a:gd name="T49" fmla="*/ 79073 h 1861"/>
                <a:gd name="T50" fmla="*/ 33951 w 646"/>
                <a:gd name="T51" fmla="*/ 82926 h 1861"/>
                <a:gd name="T52" fmla="*/ 32256 w 646"/>
                <a:gd name="T53" fmla="*/ 86604 h 1861"/>
                <a:gd name="T54" fmla="*/ 30254 w 646"/>
                <a:gd name="T55" fmla="*/ 90053 h 1861"/>
                <a:gd name="T56" fmla="*/ 28211 w 646"/>
                <a:gd name="T57" fmla="*/ 93355 h 1861"/>
                <a:gd name="T58" fmla="*/ 25906 w 646"/>
                <a:gd name="T59" fmla="*/ 96424 h 1861"/>
                <a:gd name="T60" fmla="*/ 23460 w 646"/>
                <a:gd name="T61" fmla="*/ 99187 h 1861"/>
                <a:gd name="T62" fmla="*/ 20860 w 646"/>
                <a:gd name="T63" fmla="*/ 101791 h 1861"/>
                <a:gd name="T64" fmla="*/ 18273 w 646"/>
                <a:gd name="T65" fmla="*/ 104159 h 1861"/>
                <a:gd name="T66" fmla="*/ 15404 w 646"/>
                <a:gd name="T67" fmla="*/ 106272 h 1861"/>
                <a:gd name="T68" fmla="*/ 12443 w 646"/>
                <a:gd name="T69" fmla="*/ 108244 h 1861"/>
                <a:gd name="T70" fmla="*/ 9429 w 646"/>
                <a:gd name="T71" fmla="*/ 109894 h 1861"/>
                <a:gd name="T72" fmla="*/ 6268 w 646"/>
                <a:gd name="T73" fmla="*/ 111295 h 1861"/>
                <a:gd name="T74" fmla="*/ 3189 w 646"/>
                <a:gd name="T75" fmla="*/ 112524 h 1861"/>
                <a:gd name="T76" fmla="*/ 0 w 646"/>
                <a:gd name="T77" fmla="*/ 113431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sp>
          <p:nvSpPr>
            <p:cNvPr id="50198" name="Freeform 10"/>
            <p:cNvSpPr>
              <a:spLocks/>
            </p:cNvSpPr>
            <p:nvPr/>
          </p:nvSpPr>
          <p:spPr bwMode="gray">
            <a:xfrm rot="-6677128">
              <a:off x="3071" y="289"/>
              <a:ext cx="866" cy="2496"/>
            </a:xfrm>
            <a:custGeom>
              <a:avLst/>
              <a:gdLst>
                <a:gd name="T0" fmla="*/ 0 w 646"/>
                <a:gd name="T1" fmla="*/ 0 h 1861"/>
                <a:gd name="T2" fmla="*/ 2877 w 646"/>
                <a:gd name="T3" fmla="*/ 865 h 1861"/>
                <a:gd name="T4" fmla="*/ 5920 w 646"/>
                <a:gd name="T5" fmla="*/ 1973 h 1861"/>
                <a:gd name="T6" fmla="*/ 8912 w 646"/>
                <a:gd name="T7" fmla="*/ 3279 h 1861"/>
                <a:gd name="T8" fmla="*/ 11788 w 646"/>
                <a:gd name="T9" fmla="*/ 4949 h 1861"/>
                <a:gd name="T10" fmla="*/ 14621 w 646"/>
                <a:gd name="T11" fmla="*/ 6753 h 1861"/>
                <a:gd name="T12" fmla="*/ 17403 w 646"/>
                <a:gd name="T13" fmla="*/ 8942 h 1861"/>
                <a:gd name="T14" fmla="*/ 20149 w 646"/>
                <a:gd name="T15" fmla="*/ 11312 h 1861"/>
                <a:gd name="T16" fmla="*/ 22798 w 646"/>
                <a:gd name="T17" fmla="*/ 13903 h 1861"/>
                <a:gd name="T18" fmla="*/ 25298 w 646"/>
                <a:gd name="T19" fmla="*/ 16787 h 1861"/>
                <a:gd name="T20" fmla="*/ 27683 w 646"/>
                <a:gd name="T21" fmla="*/ 19833 h 1861"/>
                <a:gd name="T22" fmla="*/ 29861 w 646"/>
                <a:gd name="T23" fmla="*/ 23081 h 1861"/>
                <a:gd name="T24" fmla="*/ 31821 w 646"/>
                <a:gd name="T25" fmla="*/ 26630 h 1861"/>
                <a:gd name="T26" fmla="*/ 33588 w 646"/>
                <a:gd name="T27" fmla="*/ 30298 h 1861"/>
                <a:gd name="T28" fmla="*/ 35223 w 646"/>
                <a:gd name="T29" fmla="*/ 34273 h 1861"/>
                <a:gd name="T30" fmla="*/ 36592 w 646"/>
                <a:gd name="T31" fmla="*/ 38415 h 1861"/>
                <a:gd name="T32" fmla="*/ 37556 w 646"/>
                <a:gd name="T33" fmla="*/ 42665 h 1861"/>
                <a:gd name="T34" fmla="*/ 38363 w 646"/>
                <a:gd name="T35" fmla="*/ 47162 h 1861"/>
                <a:gd name="T36" fmla="*/ 38871 w 646"/>
                <a:gd name="T37" fmla="*/ 51829 h 1861"/>
                <a:gd name="T38" fmla="*/ 39091 w 646"/>
                <a:gd name="T39" fmla="*/ 56652 h 1861"/>
                <a:gd name="T40" fmla="*/ 38955 w 646"/>
                <a:gd name="T41" fmla="*/ 61652 h 1861"/>
                <a:gd name="T42" fmla="*/ 38502 w 646"/>
                <a:gd name="T43" fmla="*/ 66194 h 1861"/>
                <a:gd name="T44" fmla="*/ 37696 w 646"/>
                <a:gd name="T45" fmla="*/ 70707 h 1861"/>
                <a:gd name="T46" fmla="*/ 36755 w 646"/>
                <a:gd name="T47" fmla="*/ 74978 h 1861"/>
                <a:gd name="T48" fmla="*/ 35401 w 646"/>
                <a:gd name="T49" fmla="*/ 79073 h 1861"/>
                <a:gd name="T50" fmla="*/ 33951 w 646"/>
                <a:gd name="T51" fmla="*/ 82926 h 1861"/>
                <a:gd name="T52" fmla="*/ 32256 w 646"/>
                <a:gd name="T53" fmla="*/ 86604 h 1861"/>
                <a:gd name="T54" fmla="*/ 30254 w 646"/>
                <a:gd name="T55" fmla="*/ 90053 h 1861"/>
                <a:gd name="T56" fmla="*/ 28211 w 646"/>
                <a:gd name="T57" fmla="*/ 93355 h 1861"/>
                <a:gd name="T58" fmla="*/ 25906 w 646"/>
                <a:gd name="T59" fmla="*/ 96424 h 1861"/>
                <a:gd name="T60" fmla="*/ 23460 w 646"/>
                <a:gd name="T61" fmla="*/ 99187 h 1861"/>
                <a:gd name="T62" fmla="*/ 20860 w 646"/>
                <a:gd name="T63" fmla="*/ 101791 h 1861"/>
                <a:gd name="T64" fmla="*/ 18273 w 646"/>
                <a:gd name="T65" fmla="*/ 104159 h 1861"/>
                <a:gd name="T66" fmla="*/ 15404 w 646"/>
                <a:gd name="T67" fmla="*/ 106272 h 1861"/>
                <a:gd name="T68" fmla="*/ 12443 w 646"/>
                <a:gd name="T69" fmla="*/ 108244 h 1861"/>
                <a:gd name="T70" fmla="*/ 9429 w 646"/>
                <a:gd name="T71" fmla="*/ 109894 h 1861"/>
                <a:gd name="T72" fmla="*/ 6268 w 646"/>
                <a:gd name="T73" fmla="*/ 111295 h 1861"/>
                <a:gd name="T74" fmla="*/ 3189 w 646"/>
                <a:gd name="T75" fmla="*/ 112524 h 1861"/>
                <a:gd name="T76" fmla="*/ 0 w 646"/>
                <a:gd name="T77" fmla="*/ 113431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grpSp>
        <p:nvGrpSpPr>
          <p:cNvPr id="50184" name="Group 11"/>
          <p:cNvGrpSpPr>
            <a:grpSpLocks/>
          </p:cNvGrpSpPr>
          <p:nvPr/>
        </p:nvGrpSpPr>
        <p:grpSpPr bwMode="auto">
          <a:xfrm>
            <a:off x="3656013" y="2743200"/>
            <a:ext cx="1830387" cy="1609725"/>
            <a:chOff x="2016" y="1920"/>
            <a:chExt cx="1680" cy="1680"/>
          </a:xfrm>
        </p:grpSpPr>
        <p:sp>
          <p:nvSpPr>
            <p:cNvPr id="50194" name="Oval 12"/>
            <p:cNvSpPr>
              <a:spLocks noChangeArrowheads="1"/>
            </p:cNvSpPr>
            <p:nvPr/>
          </p:nvSpPr>
          <p:spPr bwMode="gray">
            <a:xfrm>
              <a:off x="2016" y="1920"/>
              <a:ext cx="1680" cy="1680"/>
            </a:xfrm>
            <a:prstGeom prst="ellipse">
              <a:avLst/>
            </a:prstGeom>
            <a:gradFill rotWithShape="1">
              <a:gsLst>
                <a:gs pos="0">
                  <a:srgbClr val="F14343"/>
                </a:gs>
                <a:gs pos="100000">
                  <a:srgbClr val="922929"/>
                </a:gs>
              </a:gsLst>
              <a:lin ang="5400000" scaled="1"/>
            </a:gradFill>
            <a:ln w="25400">
              <a:solidFill>
                <a:schemeClr val="bg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0195" name="Freeform 13"/>
            <p:cNvSpPr>
              <a:spLocks/>
            </p:cNvSpPr>
            <p:nvPr/>
          </p:nvSpPr>
          <p:spPr bwMode="gray">
            <a:xfrm>
              <a:off x="2208" y="1948"/>
              <a:ext cx="1296" cy="634"/>
            </a:xfrm>
            <a:custGeom>
              <a:avLst/>
              <a:gdLst>
                <a:gd name="T0" fmla="*/ 995 w 1321"/>
                <a:gd name="T1" fmla="*/ 79 h 712"/>
                <a:gd name="T2" fmla="*/ 1008 w 1321"/>
                <a:gd name="T3" fmla="*/ 87 h 712"/>
                <a:gd name="T4" fmla="*/ 1011 w 1321"/>
                <a:gd name="T5" fmla="*/ 94 h 712"/>
                <a:gd name="T6" fmla="*/ 1006 w 1321"/>
                <a:gd name="T7" fmla="*/ 102 h 712"/>
                <a:gd name="T8" fmla="*/ 993 w 1321"/>
                <a:gd name="T9" fmla="*/ 107 h 712"/>
                <a:gd name="T10" fmla="*/ 973 w 1321"/>
                <a:gd name="T11" fmla="*/ 114 h 712"/>
                <a:gd name="T12" fmla="*/ 948 w 1321"/>
                <a:gd name="T13" fmla="*/ 119 h 712"/>
                <a:gd name="T14" fmla="*/ 915 w 1321"/>
                <a:gd name="T15" fmla="*/ 124 h 712"/>
                <a:gd name="T16" fmla="*/ 878 w 1321"/>
                <a:gd name="T17" fmla="*/ 128 h 712"/>
                <a:gd name="T18" fmla="*/ 836 w 1321"/>
                <a:gd name="T19" fmla="*/ 132 h 712"/>
                <a:gd name="T20" fmla="*/ 789 w 1321"/>
                <a:gd name="T21" fmla="*/ 134 h 712"/>
                <a:gd name="T22" fmla="*/ 740 w 1321"/>
                <a:gd name="T23" fmla="*/ 135 h 712"/>
                <a:gd name="T24" fmla="*/ 686 w 1321"/>
                <a:gd name="T25" fmla="*/ 139 h 712"/>
                <a:gd name="T26" fmla="*/ 631 w 1321"/>
                <a:gd name="T27" fmla="*/ 140 h 712"/>
                <a:gd name="T28" fmla="*/ 609 w 1321"/>
                <a:gd name="T29" fmla="*/ 141 h 712"/>
                <a:gd name="T30" fmla="*/ 365 w 1321"/>
                <a:gd name="T31" fmla="*/ 141 h 712"/>
                <a:gd name="T32" fmla="*/ 361 w 1321"/>
                <a:gd name="T33" fmla="*/ 141 h 712"/>
                <a:gd name="T34" fmla="*/ 313 w 1321"/>
                <a:gd name="T35" fmla="*/ 140 h 712"/>
                <a:gd name="T36" fmla="*/ 267 w 1321"/>
                <a:gd name="T37" fmla="*/ 139 h 712"/>
                <a:gd name="T38" fmla="*/ 223 w 1321"/>
                <a:gd name="T39" fmla="*/ 137 h 712"/>
                <a:gd name="T40" fmla="*/ 180 w 1321"/>
                <a:gd name="T41" fmla="*/ 134 h 712"/>
                <a:gd name="T42" fmla="*/ 143 w 1321"/>
                <a:gd name="T43" fmla="*/ 134 h 712"/>
                <a:gd name="T44" fmla="*/ 110 w 1321"/>
                <a:gd name="T45" fmla="*/ 130 h 712"/>
                <a:gd name="T46" fmla="*/ 76 w 1321"/>
                <a:gd name="T47" fmla="*/ 127 h 712"/>
                <a:gd name="T48" fmla="*/ 53 w 1321"/>
                <a:gd name="T49" fmla="*/ 125 h 712"/>
                <a:gd name="T50" fmla="*/ 26 w 1321"/>
                <a:gd name="T51" fmla="*/ 119 h 712"/>
                <a:gd name="T52" fmla="*/ 18 w 1321"/>
                <a:gd name="T53" fmla="*/ 115 h 712"/>
                <a:gd name="T54" fmla="*/ 6 w 1321"/>
                <a:gd name="T55" fmla="*/ 110 h 712"/>
                <a:gd name="T56" fmla="*/ 0 w 1321"/>
                <a:gd name="T57" fmla="*/ 103 h 712"/>
                <a:gd name="T58" fmla="*/ 0 w 1321"/>
                <a:gd name="T59" fmla="*/ 102 h 712"/>
                <a:gd name="T60" fmla="*/ 4 w 1321"/>
                <a:gd name="T61" fmla="*/ 94 h 712"/>
                <a:gd name="T62" fmla="*/ 16 w 1321"/>
                <a:gd name="T63" fmla="*/ 88 h 712"/>
                <a:gd name="T64" fmla="*/ 37 w 1321"/>
                <a:gd name="T65" fmla="*/ 73 h 712"/>
                <a:gd name="T66" fmla="*/ 72 w 1321"/>
                <a:gd name="T67" fmla="*/ 59 h 712"/>
                <a:gd name="T68" fmla="*/ 114 w 1321"/>
                <a:gd name="T69" fmla="*/ 47 h 712"/>
                <a:gd name="T70" fmla="*/ 157 w 1321"/>
                <a:gd name="T71" fmla="*/ 34 h 712"/>
                <a:gd name="T72" fmla="*/ 207 w 1321"/>
                <a:gd name="T73" fmla="*/ 24 h 712"/>
                <a:gd name="T74" fmla="*/ 262 w 1321"/>
                <a:gd name="T75" fmla="*/ 16 h 712"/>
                <a:gd name="T76" fmla="*/ 318 w 1321"/>
                <a:gd name="T77" fmla="*/ 9 h 712"/>
                <a:gd name="T78" fmla="*/ 381 w 1321"/>
                <a:gd name="T79" fmla="*/ 4 h 712"/>
                <a:gd name="T80" fmla="*/ 444 w 1321"/>
                <a:gd name="T81" fmla="*/ 4 h 712"/>
                <a:gd name="T82" fmla="*/ 511 w 1321"/>
                <a:gd name="T83" fmla="*/ 0 h 712"/>
                <a:gd name="T84" fmla="*/ 511 w 1321"/>
                <a:gd name="T85" fmla="*/ 0 h 712"/>
                <a:gd name="T86" fmla="*/ 581 w 1321"/>
                <a:gd name="T87" fmla="*/ 4 h 712"/>
                <a:gd name="T88" fmla="*/ 648 w 1321"/>
                <a:gd name="T89" fmla="*/ 4 h 712"/>
                <a:gd name="T90" fmla="*/ 713 w 1321"/>
                <a:gd name="T91" fmla="*/ 10 h 712"/>
                <a:gd name="T92" fmla="*/ 774 w 1321"/>
                <a:gd name="T93" fmla="*/ 18 h 712"/>
                <a:gd name="T94" fmla="*/ 828 w 1321"/>
                <a:gd name="T95" fmla="*/ 27 h 712"/>
                <a:gd name="T96" fmla="*/ 879 w 1321"/>
                <a:gd name="T97" fmla="*/ 38 h 712"/>
                <a:gd name="T98" fmla="*/ 924 w 1321"/>
                <a:gd name="T99" fmla="*/ 50 h 712"/>
                <a:gd name="T100" fmla="*/ 963 w 1321"/>
                <a:gd name="T101" fmla="*/ 64 h 712"/>
                <a:gd name="T102" fmla="*/ 995 w 1321"/>
                <a:gd name="T103" fmla="*/ 79 h 712"/>
                <a:gd name="T104" fmla="*/ 995 w 1321"/>
                <a:gd name="T105" fmla="*/ 7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107534" name="Text Box 14"/>
          <p:cNvSpPr txBox="1">
            <a:spLocks noChangeArrowheads="1"/>
          </p:cNvSpPr>
          <p:nvPr/>
        </p:nvSpPr>
        <p:spPr bwMode="gray">
          <a:xfrm>
            <a:off x="3657600" y="3048000"/>
            <a:ext cx="1828800" cy="457200"/>
          </a:xfrm>
          <a:prstGeom prst="rect">
            <a:avLst/>
          </a:prstGeom>
          <a:noFill/>
          <a:ln w="9525" algn="ctr">
            <a:noFill/>
            <a:miter lim="800000"/>
            <a:headEnd/>
            <a:tailEnd/>
          </a:ln>
          <a:effectLst/>
        </p:spPr>
        <p:txBody>
          <a:bodyPr>
            <a:spAutoFit/>
          </a:bodyPr>
          <a:lstStyle/>
          <a:p>
            <a:pPr algn="ctr" eaLnBrk="0" hangingPunct="0">
              <a:defRPr/>
            </a:pPr>
            <a:r>
              <a:rPr lang="en-US" altLang="zh-CN" sz="2400">
                <a:solidFill>
                  <a:srgbClr val="000000"/>
                </a:solidFill>
                <a:effectLst>
                  <a:outerShdw blurRad="38100" dist="38100" dir="2700000" algn="tl">
                    <a:srgbClr val="C0C0C0"/>
                  </a:outerShdw>
                </a:effectLst>
                <a:latin typeface="Times New Roman" pitchFamily="18" charset="0"/>
              </a:rPr>
              <a:t>0110110110</a:t>
            </a:r>
          </a:p>
        </p:txBody>
      </p:sp>
      <p:sp>
        <p:nvSpPr>
          <p:cNvPr id="50186" name="Text Box 15"/>
          <p:cNvSpPr txBox="1">
            <a:spLocks noChangeArrowheads="1"/>
          </p:cNvSpPr>
          <p:nvPr/>
        </p:nvSpPr>
        <p:spPr bwMode="auto">
          <a:xfrm>
            <a:off x="2743200" y="37179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i="1">
                <a:solidFill>
                  <a:srgbClr val="000000"/>
                </a:solidFill>
                <a:latin typeface="Times New Roman" pitchFamily="18" charset="0"/>
              </a:rPr>
              <a:t>AND</a:t>
            </a:r>
            <a:endParaRPr lang="en-US" altLang="zh-CN" sz="2000">
              <a:solidFill>
                <a:srgbClr val="000000"/>
              </a:solidFill>
            </a:endParaRPr>
          </a:p>
        </p:txBody>
      </p:sp>
      <p:sp>
        <p:nvSpPr>
          <p:cNvPr id="107536" name="Text Box 16"/>
          <p:cNvSpPr txBox="1">
            <a:spLocks noChangeArrowheads="1"/>
          </p:cNvSpPr>
          <p:nvPr/>
        </p:nvSpPr>
        <p:spPr bwMode="auto">
          <a:xfrm>
            <a:off x="762000" y="2819400"/>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rgbClr val="000000"/>
                </a:solidFill>
              </a:rPr>
              <a:t>0100010100</a:t>
            </a:r>
          </a:p>
        </p:txBody>
      </p:sp>
      <p:sp>
        <p:nvSpPr>
          <p:cNvPr id="107537" name="Text Box 17"/>
          <p:cNvSpPr txBox="1">
            <a:spLocks noChangeArrowheads="1"/>
          </p:cNvSpPr>
          <p:nvPr/>
        </p:nvSpPr>
        <p:spPr bwMode="auto">
          <a:xfrm>
            <a:off x="3638550" y="5638800"/>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a:r>
              <a:rPr lang="en-US" altLang="zh-CN" sz="2000" b="1">
                <a:solidFill>
                  <a:srgbClr val="000000"/>
                </a:solidFill>
              </a:rPr>
              <a:t>1110111111</a:t>
            </a:r>
          </a:p>
        </p:txBody>
      </p:sp>
      <p:sp>
        <p:nvSpPr>
          <p:cNvPr id="107538" name="Text Box 18"/>
          <p:cNvSpPr txBox="1">
            <a:spLocks noChangeArrowheads="1"/>
          </p:cNvSpPr>
          <p:nvPr/>
        </p:nvSpPr>
        <p:spPr bwMode="gray">
          <a:xfrm>
            <a:off x="3657600" y="3429000"/>
            <a:ext cx="1828800" cy="457200"/>
          </a:xfrm>
          <a:prstGeom prst="rect">
            <a:avLst/>
          </a:prstGeom>
          <a:noFill/>
          <a:ln w="9525" algn="ctr">
            <a:noFill/>
            <a:miter lim="800000"/>
            <a:headEnd/>
            <a:tailEnd/>
          </a:ln>
          <a:effectLst/>
        </p:spPr>
        <p:txBody>
          <a:bodyPr>
            <a:spAutoFit/>
          </a:bodyPr>
          <a:lstStyle/>
          <a:p>
            <a:pPr algn="ctr" eaLnBrk="0" hangingPunct="0">
              <a:defRPr/>
            </a:pPr>
            <a:r>
              <a:rPr lang="en-US" altLang="zh-CN" sz="2400">
                <a:solidFill>
                  <a:srgbClr val="000000"/>
                </a:solidFill>
                <a:effectLst>
                  <a:outerShdw blurRad="38100" dist="38100" dir="2700000" algn="tl">
                    <a:srgbClr val="C0C0C0"/>
                  </a:outerShdw>
                </a:effectLst>
                <a:latin typeface="Times New Roman" pitchFamily="18" charset="0"/>
              </a:rPr>
              <a:t>1100011101</a:t>
            </a:r>
          </a:p>
        </p:txBody>
      </p:sp>
      <p:sp>
        <p:nvSpPr>
          <p:cNvPr id="50190" name="Text Box 19"/>
          <p:cNvSpPr txBox="1">
            <a:spLocks noChangeArrowheads="1"/>
          </p:cNvSpPr>
          <p:nvPr/>
        </p:nvSpPr>
        <p:spPr bwMode="auto">
          <a:xfrm>
            <a:off x="4800600" y="4495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i="1">
                <a:solidFill>
                  <a:srgbClr val="000000"/>
                </a:solidFill>
                <a:latin typeface="Times New Roman" pitchFamily="18" charset="0"/>
              </a:rPr>
              <a:t>OR</a:t>
            </a:r>
            <a:endParaRPr lang="en-US" altLang="zh-CN" sz="2000">
              <a:solidFill>
                <a:srgbClr val="000000"/>
              </a:solidFill>
            </a:endParaRPr>
          </a:p>
        </p:txBody>
      </p:sp>
      <p:sp>
        <p:nvSpPr>
          <p:cNvPr id="50191" name="Text Box 20"/>
          <p:cNvSpPr txBox="1">
            <a:spLocks noChangeArrowheads="1"/>
          </p:cNvSpPr>
          <p:nvPr/>
        </p:nvSpPr>
        <p:spPr bwMode="auto">
          <a:xfrm>
            <a:off x="5334000" y="21336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i="1">
                <a:solidFill>
                  <a:srgbClr val="000000"/>
                </a:solidFill>
                <a:latin typeface="Times New Roman" pitchFamily="18" charset="0"/>
              </a:rPr>
              <a:t>XOR</a:t>
            </a:r>
            <a:endParaRPr lang="en-US" altLang="zh-CN" sz="2000">
              <a:solidFill>
                <a:srgbClr val="000000"/>
              </a:solidFill>
            </a:endParaRPr>
          </a:p>
        </p:txBody>
      </p:sp>
      <p:sp>
        <p:nvSpPr>
          <p:cNvPr id="107541" name="Text Box 21"/>
          <p:cNvSpPr txBox="1">
            <a:spLocks noChangeArrowheads="1"/>
          </p:cNvSpPr>
          <p:nvPr/>
        </p:nvSpPr>
        <p:spPr bwMode="auto">
          <a:xfrm>
            <a:off x="6248400" y="2514600"/>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solidFill>
                  <a:srgbClr val="000000"/>
                </a:solidFill>
              </a:rPr>
              <a:t>1010101011</a:t>
            </a:r>
          </a:p>
        </p:txBody>
      </p:sp>
      <p:sp>
        <p:nvSpPr>
          <p:cNvPr id="2" name="日期占位符 1"/>
          <p:cNvSpPr>
            <a:spLocks noGrp="1"/>
          </p:cNvSpPr>
          <p:nvPr>
            <p:ph type="dt" sz="quarter" idx="10"/>
          </p:nvPr>
        </p:nvSpPr>
        <p:spPr/>
        <p:txBody>
          <a:bodyPr/>
          <a:lstStyle/>
          <a:p>
            <a:pPr>
              <a:defRPr/>
            </a:pPr>
            <a:fld id="{2F31A12F-7066-427A-813B-572F181D9E50}"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36"/>
                                        </p:tgtEl>
                                        <p:attrNameLst>
                                          <p:attrName>style.visibility</p:attrName>
                                        </p:attrNameLst>
                                      </p:cBhvr>
                                      <p:to>
                                        <p:strVal val="visible"/>
                                      </p:to>
                                    </p:set>
                                    <p:anim calcmode="lin" valueType="num">
                                      <p:cBhvr additive="base">
                                        <p:cTn id="7" dur="500" fill="hold"/>
                                        <p:tgtEl>
                                          <p:spTgt spid="107536"/>
                                        </p:tgtEl>
                                        <p:attrNameLst>
                                          <p:attrName>ppt_x</p:attrName>
                                        </p:attrNameLst>
                                      </p:cBhvr>
                                      <p:tavLst>
                                        <p:tav tm="0">
                                          <p:val>
                                            <p:strVal val="#ppt_x"/>
                                          </p:val>
                                        </p:tav>
                                        <p:tav tm="100000">
                                          <p:val>
                                            <p:strVal val="#ppt_x"/>
                                          </p:val>
                                        </p:tav>
                                      </p:tavLst>
                                    </p:anim>
                                    <p:anim calcmode="lin" valueType="num">
                                      <p:cBhvr additive="base">
                                        <p:cTn id="8" dur="500" fill="hold"/>
                                        <p:tgtEl>
                                          <p:spTgt spid="1075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37"/>
                                        </p:tgtEl>
                                        <p:attrNameLst>
                                          <p:attrName>style.visibility</p:attrName>
                                        </p:attrNameLst>
                                      </p:cBhvr>
                                      <p:to>
                                        <p:strVal val="visible"/>
                                      </p:to>
                                    </p:set>
                                    <p:anim calcmode="lin" valueType="num">
                                      <p:cBhvr additive="base">
                                        <p:cTn id="13" dur="500" fill="hold"/>
                                        <p:tgtEl>
                                          <p:spTgt spid="107537"/>
                                        </p:tgtEl>
                                        <p:attrNameLst>
                                          <p:attrName>ppt_x</p:attrName>
                                        </p:attrNameLst>
                                      </p:cBhvr>
                                      <p:tavLst>
                                        <p:tav tm="0">
                                          <p:val>
                                            <p:strVal val="#ppt_x"/>
                                          </p:val>
                                        </p:tav>
                                        <p:tav tm="100000">
                                          <p:val>
                                            <p:strVal val="#ppt_x"/>
                                          </p:val>
                                        </p:tav>
                                      </p:tavLst>
                                    </p:anim>
                                    <p:anim calcmode="lin" valueType="num">
                                      <p:cBhvr additive="base">
                                        <p:cTn id="14" dur="500" fill="hold"/>
                                        <p:tgtEl>
                                          <p:spTgt spid="10753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41"/>
                                        </p:tgtEl>
                                        <p:attrNameLst>
                                          <p:attrName>style.visibility</p:attrName>
                                        </p:attrNameLst>
                                      </p:cBhvr>
                                      <p:to>
                                        <p:strVal val="visible"/>
                                      </p:to>
                                    </p:set>
                                    <p:anim calcmode="lin" valueType="num">
                                      <p:cBhvr additive="base">
                                        <p:cTn id="19" dur="500" fill="hold"/>
                                        <p:tgtEl>
                                          <p:spTgt spid="107541"/>
                                        </p:tgtEl>
                                        <p:attrNameLst>
                                          <p:attrName>ppt_x</p:attrName>
                                        </p:attrNameLst>
                                      </p:cBhvr>
                                      <p:tavLst>
                                        <p:tav tm="0">
                                          <p:val>
                                            <p:strVal val="#ppt_x"/>
                                          </p:val>
                                        </p:tav>
                                        <p:tav tm="100000">
                                          <p:val>
                                            <p:strVal val="#ppt_x"/>
                                          </p:val>
                                        </p:tav>
                                      </p:tavLst>
                                    </p:anim>
                                    <p:anim calcmode="lin" valueType="num">
                                      <p:cBhvr additive="base">
                                        <p:cTn id="20" dur="500" fill="hold"/>
                                        <p:tgtEl>
                                          <p:spTgt spid="1075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6" grpId="0"/>
      <p:bldP spid="107537" grpId="0"/>
      <p:bldP spid="1075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57E8C581-516C-4D89-8A11-D22BB4224ED2}" type="slidenum">
              <a:rPr lang="en-US" altLang="zh-CN"/>
              <a:pPr>
                <a:defRPr/>
              </a:pPr>
              <a:t>51</a:t>
            </a:fld>
            <a:endParaRPr lang="en-US" altLang="zh-CN"/>
          </a:p>
        </p:txBody>
      </p:sp>
      <p:sp>
        <p:nvSpPr>
          <p:cNvPr id="51203" name="Rectangle 2"/>
          <p:cNvSpPr>
            <a:spLocks noGrp="1" noChangeArrowheads="1"/>
          </p:cNvSpPr>
          <p:nvPr>
            <p:ph type="title"/>
          </p:nvPr>
        </p:nvSpPr>
        <p:spPr/>
        <p:txBody>
          <a:bodyPr/>
          <a:lstStyle/>
          <a:p>
            <a:pPr eaLnBrk="1" hangingPunct="1"/>
            <a:r>
              <a:rPr lang="en-US" altLang="zh-CN" sz="2800">
                <a:ea typeface="宋体" pitchFamily="2" charset="-122"/>
              </a:rPr>
              <a:t>Exercises</a:t>
            </a:r>
          </a:p>
        </p:txBody>
      </p:sp>
      <p:sp>
        <p:nvSpPr>
          <p:cNvPr id="51204" name="Rectangle 3"/>
          <p:cNvSpPr>
            <a:spLocks noGrp="1" noChangeArrowheads="1"/>
          </p:cNvSpPr>
          <p:nvPr>
            <p:ph type="body" idx="1"/>
          </p:nvPr>
        </p:nvSpPr>
        <p:spPr>
          <a:xfrm>
            <a:off x="457200" y="1447800"/>
            <a:ext cx="8229600" cy="1400175"/>
          </a:xfrm>
        </p:spPr>
        <p:txBody>
          <a:bodyPr/>
          <a:lstStyle/>
          <a:p>
            <a:pPr eaLnBrk="1" hangingPunct="1">
              <a:buFont typeface="Wingdings" pitchFamily="2" charset="2"/>
              <a:buNone/>
            </a:pPr>
            <a:r>
              <a:rPr lang="en-US" altLang="zh-CN" dirty="0">
                <a:ea typeface="宋体" pitchFamily="2" charset="-122"/>
              </a:rPr>
              <a:t>  P12  8. a)   c)    e)        </a:t>
            </a:r>
          </a:p>
          <a:p>
            <a:pPr eaLnBrk="1" hangingPunct="1">
              <a:buFont typeface="Wingdings" pitchFamily="2" charset="2"/>
              <a:buNone/>
            </a:pPr>
            <a:r>
              <a:rPr lang="en-US" altLang="zh-CN">
                <a:ea typeface="宋体" pitchFamily="2" charset="-122"/>
              </a:rPr>
              <a:t>  P13  </a:t>
            </a:r>
            <a:r>
              <a:rPr lang="en-US" altLang="zh-CN" dirty="0">
                <a:ea typeface="宋体" pitchFamily="2" charset="-122"/>
              </a:rPr>
              <a:t>19  c)</a:t>
            </a:r>
          </a:p>
        </p:txBody>
      </p:sp>
      <p:sp>
        <p:nvSpPr>
          <p:cNvPr id="2" name="日期占位符 1"/>
          <p:cNvSpPr>
            <a:spLocks noGrp="1"/>
          </p:cNvSpPr>
          <p:nvPr>
            <p:ph type="dt" sz="quarter" idx="10"/>
          </p:nvPr>
        </p:nvSpPr>
        <p:spPr/>
        <p:txBody>
          <a:bodyPr/>
          <a:lstStyle/>
          <a:p>
            <a:pPr>
              <a:defRPr/>
            </a:pPr>
            <a:fld id="{43F4EF3D-A01C-48CC-BDD7-A23F4EE229FE}" type="datetime11">
              <a:rPr lang="zh-CN" altLang="en-US"/>
              <a:pPr>
                <a:defRPr/>
              </a:pPr>
              <a:t>23:28:31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Grp="1" noChangeArrowheads="1"/>
          </p:cNvSpPr>
          <p:nvPr>
            <p:ph type="sldNum" sz="quarter" idx="12"/>
          </p:nvPr>
        </p:nvSpPr>
        <p:spPr/>
        <p:txBody>
          <a:bodyPr/>
          <a:lstStyle/>
          <a:p>
            <a:pPr>
              <a:defRPr/>
            </a:pPr>
            <a:fld id="{FE0FED1C-EA28-4ED3-B417-5B9E7E5EC14A}" type="slidenum">
              <a:rPr lang="en-US" altLang="zh-CN"/>
              <a:pPr>
                <a:defRPr/>
              </a:pPr>
              <a:t>52</a:t>
            </a:fld>
            <a:endParaRPr lang="en-US" altLang="zh-CN"/>
          </a:p>
        </p:txBody>
      </p:sp>
      <p:sp>
        <p:nvSpPr>
          <p:cNvPr id="52227" name="Rectangle 2"/>
          <p:cNvSpPr>
            <a:spLocks noGrp="1" noChangeArrowheads="1"/>
          </p:cNvSpPr>
          <p:nvPr>
            <p:ph type="subTitle" idx="1"/>
          </p:nvPr>
        </p:nvSpPr>
        <p:spPr bwMode="white">
          <a:xfrm>
            <a:off x="2819400" y="4953000"/>
            <a:ext cx="5167313" cy="414338"/>
          </a:xfrm>
        </p:spPr>
        <p:txBody>
          <a:bodyPr/>
          <a:lstStyle/>
          <a:p>
            <a:pPr algn="dist" eaLnBrk="1" hangingPunct="1">
              <a:lnSpc>
                <a:spcPct val="80000"/>
              </a:lnSpc>
            </a:pPr>
            <a:r>
              <a:rPr lang="en-US" altLang="zh-CN" sz="1800" b="1">
                <a:solidFill>
                  <a:schemeClr val="bg1"/>
                </a:solidFill>
                <a:latin typeface="Arial" pitchFamily="34" charset="0"/>
                <a:ea typeface="宋体" pitchFamily="2" charset="-122"/>
              </a:rPr>
              <a:t>Click to edit company slogan .</a:t>
            </a:r>
          </a:p>
        </p:txBody>
      </p:sp>
      <p:sp>
        <p:nvSpPr>
          <p:cNvPr id="108547" name="WordArt 3"/>
          <p:cNvSpPr>
            <a:spLocks noChangeArrowheads="1" noChangeShapeType="1" noTextEdit="1"/>
          </p:cNvSpPr>
          <p:nvPr/>
        </p:nvSpPr>
        <p:spPr bwMode="gray">
          <a:xfrm>
            <a:off x="2133600" y="4267200"/>
            <a:ext cx="5029200" cy="7620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End of the 1.1 Logic</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
        <p:nvSpPr>
          <p:cNvPr id="2" name="日期占位符 1"/>
          <p:cNvSpPr>
            <a:spLocks noGrp="1"/>
          </p:cNvSpPr>
          <p:nvPr>
            <p:ph type="dt" sz="quarter" idx="10"/>
          </p:nvPr>
        </p:nvSpPr>
        <p:spPr/>
        <p:txBody>
          <a:bodyPr/>
          <a:lstStyle/>
          <a:p>
            <a:pPr>
              <a:defRPr/>
            </a:pPr>
            <a:fld id="{9B908123-6758-48BD-94F6-024EB86371AB}" type="datetime11">
              <a:rPr lang="zh-CN" altLang="en-US"/>
              <a:pPr>
                <a:defRPr/>
              </a:pPr>
              <a:t>23:28:31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p:cTn id="7" dur="500" fill="hold"/>
                                        <p:tgtEl>
                                          <p:spTgt spid="108547"/>
                                        </p:tgtEl>
                                        <p:attrNameLst>
                                          <p:attrName>ppt_w</p:attrName>
                                        </p:attrNameLst>
                                      </p:cBhvr>
                                      <p:tavLst>
                                        <p:tav tm="0">
                                          <p:val>
                                            <p:fltVal val="0"/>
                                          </p:val>
                                        </p:tav>
                                        <p:tav tm="100000">
                                          <p:val>
                                            <p:strVal val="#ppt_w"/>
                                          </p:val>
                                        </p:tav>
                                      </p:tavLst>
                                    </p:anim>
                                    <p:anim calcmode="lin" valueType="num">
                                      <p:cBhvr>
                                        <p:cTn id="8" dur="500" fill="hold"/>
                                        <p:tgtEl>
                                          <p:spTgt spid="108547"/>
                                        </p:tgtEl>
                                        <p:attrNameLst>
                                          <p:attrName>ppt_h</p:attrName>
                                        </p:attrNameLst>
                                      </p:cBhvr>
                                      <p:tavLst>
                                        <p:tav tm="0">
                                          <p:val>
                                            <p:fltVal val="0"/>
                                          </p:val>
                                        </p:tav>
                                        <p:tav tm="100000">
                                          <p:val>
                                            <p:strVal val="#ppt_h"/>
                                          </p:val>
                                        </p:tav>
                                      </p:tavLst>
                                    </p:anim>
                                    <p:animEffect transition="in" filter="fade">
                                      <p:cBhvr>
                                        <p:cTn id="9"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a:ea typeface="宋体" pitchFamily="2" charset="-122"/>
            </a:endParaRPr>
          </a:p>
        </p:txBody>
      </p:sp>
      <p:sp>
        <p:nvSpPr>
          <p:cNvPr id="3" name="内容占位符 2"/>
          <p:cNvSpPr>
            <a:spLocks noGrp="1"/>
          </p:cNvSpPr>
          <p:nvPr>
            <p:ph idx="1"/>
          </p:nvPr>
        </p:nvSpPr>
        <p:spPr/>
        <p:txBody>
          <a:bodyPr/>
          <a:lstStyle/>
          <a:p>
            <a:endParaRPr lang="en-US" altLang="zh-CN" dirty="0">
              <a:ea typeface="宋体" pitchFamily="2" charset="-122"/>
            </a:endParaRPr>
          </a:p>
          <a:p>
            <a:r>
              <a:rPr lang="en-US" altLang="zh-CN" dirty="0">
                <a:ea typeface="宋体" pitchFamily="2" charset="-122"/>
              </a:rPr>
              <a:t>Development of Western science is based on two great achievements: the invention of the formal logical system by the Greek philosophers, and the discovery of the possibility of finding out causal relationships by systematic experiment (during the Renaissance</a:t>
            </a:r>
            <a:r>
              <a:rPr lang="zh-CN" altLang="en-US" dirty="0"/>
              <a:t>文艺复兴</a:t>
            </a:r>
            <a:r>
              <a:rPr lang="en-US" altLang="zh-CN" dirty="0">
                <a:ea typeface="宋体" pitchFamily="2" charset="-122"/>
              </a:rPr>
              <a:t>)</a:t>
            </a:r>
          </a:p>
          <a:p>
            <a:pPr>
              <a:buFont typeface="Wingdings" pitchFamily="2" charset="2"/>
              <a:buNone/>
            </a:pPr>
            <a:r>
              <a:rPr lang="en-US" altLang="zh-CN" dirty="0">
                <a:ea typeface="宋体" pitchFamily="2" charset="-122"/>
              </a:rPr>
              <a:t>                 ---------by Einstein</a:t>
            </a:r>
            <a:endParaRPr lang="zh-CN" altLang="en-US" dirty="0">
              <a:ea typeface="宋体" pitchFamily="2" charset="-122"/>
            </a:endParaRPr>
          </a:p>
        </p:txBody>
      </p:sp>
      <p:sp>
        <p:nvSpPr>
          <p:cNvPr id="4" name="日期占位符 3"/>
          <p:cNvSpPr>
            <a:spLocks noGrp="1"/>
          </p:cNvSpPr>
          <p:nvPr>
            <p:ph type="dt" sz="quarter" idx="10"/>
          </p:nvPr>
        </p:nvSpPr>
        <p:spPr/>
        <p:txBody>
          <a:bodyPr/>
          <a:lstStyle/>
          <a:p>
            <a:pPr>
              <a:defRPr/>
            </a:pPr>
            <a:fld id="{96ECE0A9-459A-4ECA-A567-946195ED1D77}" type="datetime11">
              <a:rPr lang="zh-CN" altLang="en-US" smtClean="0"/>
              <a:pPr>
                <a:defRPr/>
              </a:pPr>
              <a:t>23:28:31</a:t>
            </a:fld>
            <a:endParaRPr lang="en-US" altLang="zh-CN"/>
          </a:p>
        </p:txBody>
      </p:sp>
      <p:sp>
        <p:nvSpPr>
          <p:cNvPr id="5" name="灯片编号占位符 4"/>
          <p:cNvSpPr>
            <a:spLocks noGrp="1"/>
          </p:cNvSpPr>
          <p:nvPr>
            <p:ph type="sldNum" sz="quarter" idx="12"/>
          </p:nvPr>
        </p:nvSpPr>
        <p:spPr/>
        <p:txBody>
          <a:bodyPr/>
          <a:lstStyle/>
          <a:p>
            <a:pPr>
              <a:defRPr/>
            </a:pPr>
            <a:fld id="{8D526A9E-A68C-4371-9ABB-EED6BA21BF8E}"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1052A5C4-4A26-4513-A676-AAE54AAC2FBE}" type="slidenum">
              <a:rPr lang="en-US" altLang="zh-CN"/>
              <a:pPr>
                <a:defRPr/>
              </a:pPr>
              <a:t>7</a:t>
            </a:fld>
            <a:endParaRPr lang="en-US" altLang="zh-CN"/>
          </a:p>
        </p:txBody>
      </p:sp>
      <p:sp>
        <p:nvSpPr>
          <p:cNvPr id="8195" name="Rectangle 2"/>
          <p:cNvSpPr>
            <a:spLocks noGrp="1" noChangeArrowheads="1"/>
          </p:cNvSpPr>
          <p:nvPr>
            <p:ph type="title"/>
          </p:nvPr>
        </p:nvSpPr>
        <p:spPr/>
        <p:txBody>
          <a:bodyPr/>
          <a:lstStyle/>
          <a:p>
            <a:pPr eaLnBrk="1" hangingPunct="1"/>
            <a:endParaRPr lang="zh-CN" altLang="zh-CN">
              <a:ea typeface="宋体" pitchFamily="2" charset="-122"/>
            </a:endParaRPr>
          </a:p>
        </p:txBody>
      </p:sp>
      <p:grpSp>
        <p:nvGrpSpPr>
          <p:cNvPr id="8196" name="Group 4"/>
          <p:cNvGrpSpPr>
            <a:grpSpLocks/>
          </p:cNvGrpSpPr>
          <p:nvPr/>
        </p:nvGrpSpPr>
        <p:grpSpPr bwMode="auto">
          <a:xfrm>
            <a:off x="1981200" y="2819400"/>
            <a:ext cx="5029200" cy="2438400"/>
            <a:chOff x="1997" y="1314"/>
            <a:chExt cx="1889" cy="1009"/>
          </a:xfrm>
        </p:grpSpPr>
        <p:grpSp>
          <p:nvGrpSpPr>
            <p:cNvPr id="8199" name="Group 5"/>
            <p:cNvGrpSpPr>
              <a:grpSpLocks/>
            </p:cNvGrpSpPr>
            <p:nvPr/>
          </p:nvGrpSpPr>
          <p:grpSpPr bwMode="auto">
            <a:xfrm>
              <a:off x="1997" y="1404"/>
              <a:ext cx="1889" cy="919"/>
              <a:chOff x="1973" y="1027"/>
              <a:chExt cx="1926" cy="937"/>
            </a:xfrm>
          </p:grpSpPr>
          <p:sp>
            <p:nvSpPr>
              <p:cNvPr id="55302" name="Oval 6"/>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latin typeface="Arial" charset="0"/>
                </a:endParaRPr>
              </a:p>
            </p:txBody>
          </p:sp>
          <p:sp>
            <p:nvSpPr>
              <p:cNvPr id="55303" name="Oval 7"/>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latin typeface="Arial" charset="0"/>
                </a:endParaRPr>
              </a:p>
            </p:txBody>
          </p:sp>
        </p:grpSp>
        <p:sp>
          <p:nvSpPr>
            <p:cNvPr id="55304" name="Oval 8"/>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55305" name="Oval 9"/>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55306" name="Oval 10"/>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sp>
          <p:nvSpPr>
            <p:cNvPr id="55307" name="Oval 11"/>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latin typeface="Arial" charset="0"/>
              </a:endParaRPr>
            </a:p>
          </p:txBody>
        </p:sp>
      </p:grpSp>
      <p:sp>
        <p:nvSpPr>
          <p:cNvPr id="8197" name="Rectangle 3"/>
          <p:cNvSpPr>
            <a:spLocks noGrp="1" noChangeArrowheads="1"/>
          </p:cNvSpPr>
          <p:nvPr>
            <p:ph type="body" idx="1"/>
          </p:nvPr>
        </p:nvSpPr>
        <p:spPr>
          <a:xfrm>
            <a:off x="2743200" y="3505200"/>
            <a:ext cx="3429000" cy="228600"/>
          </a:xfrm>
        </p:spPr>
        <p:txBody>
          <a:bodyPr/>
          <a:lstStyle/>
          <a:p>
            <a:pPr eaLnBrk="1" hangingPunct="1">
              <a:lnSpc>
                <a:spcPct val="80000"/>
              </a:lnSpc>
            </a:pPr>
            <a:r>
              <a:rPr lang="en-US" altLang="zh-CN" sz="3600" b="1">
                <a:ea typeface="宋体" pitchFamily="2" charset="-122"/>
              </a:rPr>
              <a:t>Propositions</a:t>
            </a:r>
          </a:p>
        </p:txBody>
      </p:sp>
      <p:sp>
        <p:nvSpPr>
          <p:cNvPr id="2" name="日期占位符 1"/>
          <p:cNvSpPr>
            <a:spLocks noGrp="1"/>
          </p:cNvSpPr>
          <p:nvPr>
            <p:ph type="dt" sz="quarter" idx="10"/>
          </p:nvPr>
        </p:nvSpPr>
        <p:spPr/>
        <p:txBody>
          <a:bodyPr/>
          <a:lstStyle/>
          <a:p>
            <a:pPr>
              <a:defRPr/>
            </a:pPr>
            <a:fld id="{F73F94F6-BB06-4122-8566-E33CC2B70B32}" type="datetime11">
              <a:rPr lang="zh-CN" altLang="en-US"/>
              <a:pPr>
                <a:defRPr/>
              </a:pPr>
              <a:t>23:28:31</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pPr>
              <a:defRPr/>
            </a:pPr>
            <a:fld id="{5CA493EA-5508-4BB2-B6A5-0956AE0155C0}" type="slidenum">
              <a:rPr lang="en-US" altLang="zh-CN"/>
              <a:pPr>
                <a:defRPr/>
              </a:pPr>
              <a:t>8</a:t>
            </a:fld>
            <a:endParaRPr lang="en-US" altLang="zh-CN"/>
          </a:p>
        </p:txBody>
      </p:sp>
      <p:sp>
        <p:nvSpPr>
          <p:cNvPr id="9219" name="Rectangle 2"/>
          <p:cNvSpPr>
            <a:spLocks noGrp="1" noChangeArrowheads="1"/>
          </p:cNvSpPr>
          <p:nvPr>
            <p:ph type="title"/>
          </p:nvPr>
        </p:nvSpPr>
        <p:spPr/>
        <p:txBody>
          <a:bodyPr/>
          <a:lstStyle/>
          <a:p>
            <a:pPr eaLnBrk="1" hangingPunct="1"/>
            <a:r>
              <a:rPr lang="en-US" altLang="zh-CN">
                <a:ea typeface="宋体" pitchFamily="2" charset="-122"/>
              </a:rPr>
              <a:t>Propositional Logic (§1.1)</a:t>
            </a:r>
          </a:p>
        </p:txBody>
      </p:sp>
      <p:sp>
        <p:nvSpPr>
          <p:cNvPr id="9220" name="Rectangle 3"/>
          <p:cNvSpPr>
            <a:spLocks noGrp="1" noChangeArrowheads="1"/>
          </p:cNvSpPr>
          <p:nvPr>
            <p:ph type="body" sz="half" idx="1"/>
          </p:nvPr>
        </p:nvSpPr>
        <p:spPr>
          <a:xfrm>
            <a:off x="457200" y="1419225"/>
            <a:ext cx="8229600" cy="4879975"/>
          </a:xfrm>
        </p:spPr>
        <p:txBody>
          <a:bodyPr/>
          <a:lstStyle/>
          <a:p>
            <a:pPr eaLnBrk="1" hangingPunct="1">
              <a:buFont typeface="Wingdings" pitchFamily="2" charset="2"/>
              <a:buNone/>
            </a:pPr>
            <a:r>
              <a:rPr lang="en-US" altLang="zh-CN" sz="2800" i="1" dirty="0">
                <a:ea typeface="宋体" pitchFamily="2" charset="-122"/>
              </a:rPr>
              <a:t>Propositional Logic</a:t>
            </a:r>
            <a:r>
              <a:rPr lang="en-US" altLang="zh-CN" sz="2800" dirty="0">
                <a:ea typeface="宋体" pitchFamily="2" charset="-122"/>
              </a:rPr>
              <a:t> is the logic of compound statements built from simpler statements </a:t>
            </a:r>
            <a:br>
              <a:rPr lang="en-US" altLang="zh-CN" sz="2800" dirty="0">
                <a:ea typeface="宋体" pitchFamily="2" charset="-122"/>
              </a:rPr>
            </a:br>
            <a:r>
              <a:rPr lang="en-US" altLang="zh-CN" sz="2800" dirty="0">
                <a:ea typeface="宋体" pitchFamily="2" charset="-122"/>
              </a:rPr>
              <a:t>using so-called </a:t>
            </a:r>
            <a:r>
              <a:rPr lang="en-US" altLang="zh-CN" sz="2800" i="1" dirty="0">
                <a:ea typeface="宋体" pitchFamily="2" charset="-122"/>
              </a:rPr>
              <a:t>Boolean</a:t>
            </a:r>
            <a:r>
              <a:rPr lang="en-US" altLang="zh-CN" sz="2800" dirty="0">
                <a:ea typeface="宋体" pitchFamily="2" charset="-122"/>
              </a:rPr>
              <a:t> </a:t>
            </a:r>
            <a:r>
              <a:rPr lang="en-US" altLang="zh-CN" sz="2800" i="1" dirty="0">
                <a:ea typeface="宋体" pitchFamily="2" charset="-122"/>
              </a:rPr>
              <a:t>connectives.</a:t>
            </a:r>
          </a:p>
          <a:p>
            <a:pPr eaLnBrk="1" hangingPunct="1">
              <a:buFont typeface="Wingdings" pitchFamily="2" charset="2"/>
              <a:buNone/>
            </a:pPr>
            <a:r>
              <a:rPr lang="en-US" altLang="zh-CN" sz="2800" dirty="0">
                <a:solidFill>
                  <a:srgbClr val="FF0000"/>
                </a:solidFill>
                <a:ea typeface="宋体" pitchFamily="2" charset="-122"/>
              </a:rPr>
              <a:t>Some applications in computer science:</a:t>
            </a:r>
          </a:p>
          <a:p>
            <a:pPr eaLnBrk="1" hangingPunct="1"/>
            <a:r>
              <a:rPr lang="en-US" altLang="zh-CN" sz="2800" dirty="0">
                <a:solidFill>
                  <a:srgbClr val="000000"/>
                </a:solidFill>
                <a:ea typeface="宋体" pitchFamily="2" charset="-122"/>
              </a:rPr>
              <a:t>Design of digital electronic circuits.</a:t>
            </a:r>
          </a:p>
          <a:p>
            <a:pPr eaLnBrk="1" hangingPunct="1"/>
            <a:r>
              <a:rPr lang="en-US" altLang="zh-CN" sz="2800" dirty="0">
                <a:solidFill>
                  <a:srgbClr val="000000"/>
                </a:solidFill>
                <a:ea typeface="宋体" pitchFamily="2" charset="-122"/>
              </a:rPr>
              <a:t>Expressing conditions in programs.</a:t>
            </a:r>
          </a:p>
          <a:p>
            <a:pPr eaLnBrk="1" hangingPunct="1"/>
            <a:r>
              <a:rPr lang="en-US" altLang="zh-CN" sz="2800" dirty="0">
                <a:solidFill>
                  <a:srgbClr val="000000"/>
                </a:solidFill>
                <a:ea typeface="宋体" pitchFamily="2" charset="-122"/>
              </a:rPr>
              <a:t>Queries to databases &amp; search engines.</a:t>
            </a:r>
          </a:p>
        </p:txBody>
      </p:sp>
      <p:pic>
        <p:nvPicPr>
          <p:cNvPr id="9221" name="Picture 4" descr="Boole"/>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391400" y="3721100"/>
            <a:ext cx="1628775" cy="1905000"/>
          </a:xfrm>
          <a:noFill/>
          <a:ln w="38100">
            <a:solidFill>
              <a:srgbClr val="006600"/>
            </a:solidFill>
            <a:miter lim="800000"/>
            <a:headEnd/>
            <a:tailEnd/>
          </a:ln>
        </p:spPr>
      </p:pic>
      <p:sp>
        <p:nvSpPr>
          <p:cNvPr id="9222" name="Text Box 6"/>
          <p:cNvSpPr txBox="1">
            <a:spLocks noChangeArrowheads="1"/>
          </p:cNvSpPr>
          <p:nvPr/>
        </p:nvSpPr>
        <p:spPr bwMode="auto">
          <a:xfrm>
            <a:off x="7391400" y="5626100"/>
            <a:ext cx="1517650" cy="698500"/>
          </a:xfrm>
          <a:prstGeom prst="rect">
            <a:avLst/>
          </a:prstGeom>
          <a:solidFill>
            <a:srgbClr val="FFFFCC"/>
          </a:solidFill>
          <a:ln w="57150">
            <a:solidFill>
              <a:srgbClr val="0066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a:latin typeface="Times New Roman" pitchFamily="18" charset="0"/>
              </a:rPr>
              <a:t>George Boole</a:t>
            </a:r>
            <a:br>
              <a:rPr lang="en-US" altLang="zh-CN">
                <a:latin typeface="Times New Roman" pitchFamily="18" charset="0"/>
              </a:rPr>
            </a:br>
            <a:r>
              <a:rPr lang="en-US" altLang="zh-CN">
                <a:latin typeface="Times New Roman" pitchFamily="18" charset="0"/>
              </a:rPr>
              <a:t>(1815-1864)</a:t>
            </a:r>
          </a:p>
        </p:txBody>
      </p:sp>
      <p:sp>
        <p:nvSpPr>
          <p:cNvPr id="2" name="日期占位符 1"/>
          <p:cNvSpPr>
            <a:spLocks noGrp="1"/>
          </p:cNvSpPr>
          <p:nvPr>
            <p:ph type="dt" sz="quarter" idx="10"/>
          </p:nvPr>
        </p:nvSpPr>
        <p:spPr/>
        <p:txBody>
          <a:bodyPr/>
          <a:lstStyle/>
          <a:p>
            <a:pPr>
              <a:defRPr/>
            </a:pPr>
            <a:fld id="{039C2A94-DAA7-434A-970F-12820C089DA9}" type="datetime11">
              <a:rPr lang="zh-CN" altLang="en-US"/>
              <a:pPr>
                <a:defRPr/>
              </a:pPr>
              <a:t>23:28:31</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AC13A-B0D3-4CB3-88FE-05A629FF15C4}"/>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A20DACF3-9B48-45C4-BBF9-9BD4538AE092}"/>
              </a:ext>
            </a:extLst>
          </p:cNvPr>
          <p:cNvSpPr>
            <a:spLocks noGrp="1"/>
          </p:cNvSpPr>
          <p:nvPr>
            <p:ph type="body" sz="half" idx="1"/>
          </p:nvPr>
        </p:nvSpPr>
        <p:spPr/>
        <p:txBody>
          <a:bodyPr/>
          <a:lstStyle/>
          <a:p>
            <a:endParaRPr lang="zh-CN" altLang="en-US"/>
          </a:p>
        </p:txBody>
      </p:sp>
      <p:sp>
        <p:nvSpPr>
          <p:cNvPr id="4" name="内容占位符 3">
            <a:extLst>
              <a:ext uri="{FF2B5EF4-FFF2-40B4-BE49-F238E27FC236}">
                <a16:creationId xmlns:a16="http://schemas.microsoft.com/office/drawing/2014/main" id="{88B1F6FC-4CAC-4075-9775-2BF0841FA26C}"/>
              </a:ext>
            </a:extLst>
          </p:cNvPr>
          <p:cNvSpPr>
            <a:spLocks noGrp="1"/>
          </p:cNvSpPr>
          <p:nvPr>
            <p:ph sz="quarter" idx="2"/>
          </p:nvPr>
        </p:nvSpPr>
        <p:spPr/>
        <p:txBody>
          <a:bodyPr/>
          <a:lstStyle/>
          <a:p>
            <a:endParaRPr lang="zh-CN" altLang="en-US"/>
          </a:p>
        </p:txBody>
      </p:sp>
      <p:sp>
        <p:nvSpPr>
          <p:cNvPr id="5" name="内容占位符 4">
            <a:extLst>
              <a:ext uri="{FF2B5EF4-FFF2-40B4-BE49-F238E27FC236}">
                <a16:creationId xmlns:a16="http://schemas.microsoft.com/office/drawing/2014/main" id="{3B0961E4-8DDC-4843-A9AC-D306697DB737}"/>
              </a:ext>
            </a:extLst>
          </p:cNvPr>
          <p:cNvSpPr>
            <a:spLocks noGrp="1"/>
          </p:cNvSpPr>
          <p:nvPr>
            <p:ph sz="quarter" idx="3"/>
          </p:nvPr>
        </p:nvSpPr>
        <p:spPr/>
        <p:txBody>
          <a:bodyPr/>
          <a:lstStyle/>
          <a:p>
            <a:endParaRPr lang="zh-CN" altLang="en-US"/>
          </a:p>
        </p:txBody>
      </p:sp>
      <p:sp>
        <p:nvSpPr>
          <p:cNvPr id="6" name="日期占位符 5">
            <a:extLst>
              <a:ext uri="{FF2B5EF4-FFF2-40B4-BE49-F238E27FC236}">
                <a16:creationId xmlns:a16="http://schemas.microsoft.com/office/drawing/2014/main" id="{E24E3522-8D97-4DEC-894A-2711CC705F7F}"/>
              </a:ext>
            </a:extLst>
          </p:cNvPr>
          <p:cNvSpPr>
            <a:spLocks noGrp="1"/>
          </p:cNvSpPr>
          <p:nvPr>
            <p:ph type="dt" sz="half" idx="10"/>
          </p:nvPr>
        </p:nvSpPr>
        <p:spPr/>
        <p:txBody>
          <a:bodyPr/>
          <a:lstStyle/>
          <a:p>
            <a:pPr>
              <a:defRPr/>
            </a:pPr>
            <a:fld id="{B3800421-6918-48B3-8734-539DFAC375C2}" type="datetime11">
              <a:rPr lang="zh-CN" altLang="en-US" smtClean="0"/>
              <a:pPr>
                <a:defRPr/>
              </a:pPr>
              <a:t>23:28:49</a:t>
            </a:fld>
            <a:endParaRPr lang="en-US" altLang="zh-CN"/>
          </a:p>
        </p:txBody>
      </p:sp>
      <p:sp>
        <p:nvSpPr>
          <p:cNvPr id="7" name="灯片编号占位符 6">
            <a:extLst>
              <a:ext uri="{FF2B5EF4-FFF2-40B4-BE49-F238E27FC236}">
                <a16:creationId xmlns:a16="http://schemas.microsoft.com/office/drawing/2014/main" id="{07A004BC-0DF2-411F-AEA2-103B16F68F1E}"/>
              </a:ext>
            </a:extLst>
          </p:cNvPr>
          <p:cNvSpPr>
            <a:spLocks noGrp="1"/>
          </p:cNvSpPr>
          <p:nvPr>
            <p:ph type="sldNum" sz="quarter" idx="12"/>
          </p:nvPr>
        </p:nvSpPr>
        <p:spPr/>
        <p:txBody>
          <a:bodyPr/>
          <a:lstStyle/>
          <a:p>
            <a:pPr>
              <a:defRPr/>
            </a:pPr>
            <a:fld id="{B4483F8A-1818-48A2-8EEE-D5BCD6435591}" type="slidenum">
              <a:rPr lang="en-US" altLang="zh-CN" smtClean="0"/>
              <a:pPr>
                <a:defRPr/>
              </a:pPr>
              <a:t>9</a:t>
            </a:fld>
            <a:endParaRPr lang="en-US" altLang="zh-CN"/>
          </a:p>
        </p:txBody>
      </p:sp>
      <p:pic>
        <p:nvPicPr>
          <p:cNvPr id="11" name="图片 10">
            <a:extLst>
              <a:ext uri="{FF2B5EF4-FFF2-40B4-BE49-F238E27FC236}">
                <a16:creationId xmlns:a16="http://schemas.microsoft.com/office/drawing/2014/main" id="{E31F0074-B741-4C58-B621-E241C797CDCA}"/>
              </a:ext>
            </a:extLst>
          </p:cNvPr>
          <p:cNvPicPr>
            <a:picLocks noChangeAspect="1"/>
          </p:cNvPicPr>
          <p:nvPr/>
        </p:nvPicPr>
        <p:blipFill>
          <a:blip r:embed="rId2"/>
          <a:stretch>
            <a:fillRect/>
          </a:stretch>
        </p:blipFill>
        <p:spPr>
          <a:xfrm>
            <a:off x="457200" y="558800"/>
            <a:ext cx="8420100" cy="6191250"/>
          </a:xfrm>
          <a:prstGeom prst="rect">
            <a:avLst/>
          </a:prstGeom>
        </p:spPr>
      </p:pic>
    </p:spTree>
    <p:extLst>
      <p:ext uri="{BB962C8B-B14F-4D97-AF65-F5344CB8AC3E}">
        <p14:creationId xmlns:p14="http://schemas.microsoft.com/office/powerpoint/2010/main" val="632911188"/>
      </p:ext>
    </p:extLst>
  </p:cSld>
  <p:clrMapOvr>
    <a:masterClrMapping/>
  </p:clrMapOvr>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顶级ppt模版1</Template>
  <TotalTime>1380</TotalTime>
  <Words>5744</Words>
  <Application>Microsoft Office PowerPoint</Application>
  <PresentationFormat>全屏显示(4:3)</PresentationFormat>
  <Paragraphs>489</Paragraphs>
  <Slides>52</Slides>
  <Notes>28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3" baseType="lpstr">
      <vt:lpstr>Arial (正文)</vt:lpstr>
      <vt:lpstr>Arial</vt:lpstr>
      <vt:lpstr>Arial Black</vt:lpstr>
      <vt:lpstr>Euclid</vt:lpstr>
      <vt:lpstr>Symbol</vt:lpstr>
      <vt:lpstr>Times New Roman</vt:lpstr>
      <vt:lpstr>Verdana</vt:lpstr>
      <vt:lpstr>Wingdings</vt:lpstr>
      <vt:lpstr>sample</vt:lpstr>
      <vt:lpstr>Document</vt:lpstr>
      <vt:lpstr>文档</vt:lpstr>
      <vt:lpstr>Discrete Mathematics</vt:lpstr>
      <vt:lpstr>PowerPoint 演示文稿</vt:lpstr>
      <vt:lpstr>Contents</vt:lpstr>
      <vt:lpstr>逻辑的力量</vt:lpstr>
      <vt:lpstr>    鲁迅·华盖集·论辩的魂灵</vt:lpstr>
      <vt:lpstr>PowerPoint 演示文稿</vt:lpstr>
      <vt:lpstr>PowerPoint 演示文稿</vt:lpstr>
      <vt:lpstr>Propositional Logic (§1.1)</vt:lpstr>
      <vt:lpstr>PowerPoint 演示文稿</vt:lpstr>
      <vt:lpstr>Propositions in natural language</vt:lpstr>
      <vt:lpstr>Propositions in natural language</vt:lpstr>
      <vt:lpstr>Examples of NL Propositions</vt:lpstr>
      <vt:lpstr>Some Popular Boolean Operators</vt:lpstr>
      <vt:lpstr>The Negation Operator</vt:lpstr>
      <vt:lpstr>The Conjunction Operator</vt:lpstr>
      <vt:lpstr>Conjunction Truth Table</vt:lpstr>
      <vt:lpstr>The Disjunction Operator</vt:lpstr>
      <vt:lpstr>Disjunction Truth Table</vt:lpstr>
      <vt:lpstr>The Exclusive Or Operator</vt:lpstr>
      <vt:lpstr>Exclusive-Or Truth Table</vt:lpstr>
      <vt:lpstr>Test your understanding of the two types of disjunction</vt:lpstr>
      <vt:lpstr>PowerPoint 演示文稿</vt:lpstr>
      <vt:lpstr>The Implication Operator</vt:lpstr>
      <vt:lpstr>Implication Truth Table</vt:lpstr>
      <vt:lpstr>PowerPoint 演示文稿</vt:lpstr>
      <vt:lpstr>Implication Truth Table</vt:lpstr>
      <vt:lpstr>Implication Truth Table</vt:lpstr>
      <vt:lpstr>Implications between real sentencs</vt:lpstr>
      <vt:lpstr>English Phrases Meaning p  q</vt:lpstr>
      <vt:lpstr>Contrapositive 逆反式</vt:lpstr>
      <vt:lpstr>PowerPoint 演示文稿</vt:lpstr>
      <vt:lpstr>But we’re not studying English ..</vt:lpstr>
      <vt:lpstr>Biconditional Truth Table</vt:lpstr>
      <vt:lpstr>Consider ...</vt:lpstr>
      <vt:lpstr>Consider ...</vt:lpstr>
      <vt:lpstr>PowerPoint 演示文稿</vt:lpstr>
      <vt:lpstr>Boolean Operations Summary</vt:lpstr>
      <vt:lpstr>Some Alternative Notations</vt:lpstr>
      <vt:lpstr>Precedence of Logical Operators</vt:lpstr>
      <vt:lpstr>PowerPoint 演示文稿</vt:lpstr>
      <vt:lpstr>Example 1</vt:lpstr>
      <vt:lpstr>Example 2</vt:lpstr>
      <vt:lpstr>Example 3</vt:lpstr>
      <vt:lpstr>English Phrases Meaning p  q</vt:lpstr>
      <vt:lpstr>PowerPoint 演示文稿</vt:lpstr>
      <vt:lpstr>Example 4</vt:lpstr>
      <vt:lpstr>PowerPoint 演示文稿</vt:lpstr>
      <vt:lpstr>Example 1: Logic Puzzle</vt:lpstr>
      <vt:lpstr>Example 2: Muddy Forehead Children</vt:lpstr>
      <vt:lpstr>Example 3: Logic and Bit Operations</vt:lpstr>
      <vt:lpstr>Exercises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zb</dc:creator>
  <cp:lastModifiedBy>zb</cp:lastModifiedBy>
  <cp:revision>219</cp:revision>
  <cp:lastPrinted>1601-01-01T00:00:00Z</cp:lastPrinted>
  <dcterms:created xsi:type="dcterms:W3CDTF">1601-01-01T00:00:00Z</dcterms:created>
  <dcterms:modified xsi:type="dcterms:W3CDTF">2020-09-06T16:00:09Z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